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12"/>
  </p:notesMasterIdLst>
  <p:sldIdLst>
    <p:sldId id="256" r:id="rId6"/>
    <p:sldId id="257" r:id="rId7"/>
    <p:sldId id="262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4119E2-914C-4D8B-9031-45AA6E8B06FE}">
          <p14:sldIdLst>
            <p14:sldId id="256"/>
            <p14:sldId id="257"/>
            <p14:sldId id="262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ill" initials="DH" lastIdx="4" clrIdx="0">
    <p:extLst>
      <p:ext uri="{19B8F6BF-5375-455C-9EA6-DF929625EA0E}">
        <p15:presenceInfo xmlns:p15="http://schemas.microsoft.com/office/powerpoint/2012/main" userId="David Hill" providerId="None"/>
      </p:ext>
    </p:extLst>
  </p:cmAuthor>
  <p:cmAuthor id="2" name="Rizvi, Siama" initials="RS" lastIdx="3" clrIdx="1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  <p:cmAuthor id="3" name="Skopac, Jessica S" initials="SJS" lastIdx="5" clrIdx="2">
    <p:extLst>
      <p:ext uri="{19B8F6BF-5375-455C-9EA6-DF929625EA0E}">
        <p15:presenceInfo xmlns:p15="http://schemas.microsoft.com/office/powerpoint/2012/main" userId="S::JSKOPAC@MITRE.ORG::634fd837-4742-4121-9b4d-8524b41d1858" providerId="AD"/>
      </p:ext>
    </p:extLst>
  </p:cmAuthor>
  <p:cmAuthor id="4" name="Beth Connor" initials="BC" lastIdx="2" clrIdx="3">
    <p:extLst>
      <p:ext uri="{19B8F6BF-5375-455C-9EA6-DF929625EA0E}">
        <p15:presenceInfo xmlns:p15="http://schemas.microsoft.com/office/powerpoint/2012/main" userId="S-1-5-21-4095628063-3556742122-3606576086-1405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B"/>
    <a:srgbClr val="CD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28" autoAdjust="0"/>
    <p:restoredTop sz="81461" autoAdjust="0"/>
  </p:normalViewPr>
  <p:slideViewPr>
    <p:cSldViewPr snapToGrid="0">
      <p:cViewPr varScale="1">
        <p:scale>
          <a:sx n="100" d="100"/>
          <a:sy n="100" d="100"/>
        </p:scale>
        <p:origin x="272" y="160"/>
      </p:cViewPr>
      <p:guideLst/>
    </p:cSldViewPr>
  </p:slideViewPr>
  <p:outlineViewPr>
    <p:cViewPr>
      <p:scale>
        <a:sx n="33" d="100"/>
        <a:sy n="33" d="100"/>
      </p:scale>
      <p:origin x="0" y="-38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"/>
    </p:cViewPr>
  </p:sorterViewPr>
  <p:notesViewPr>
    <p:cSldViewPr snapToGrid="0">
      <p:cViewPr varScale="1">
        <p:scale>
          <a:sx n="50" d="100"/>
          <a:sy n="50" d="100"/>
        </p:scale>
        <p:origin x="2476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FF2F1-9816-4810-99E9-917DBE7452C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96C6-5CA3-403A-8CC5-DDBC3C578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796C6-5CA3-403A-8CC5-DDBC3C578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7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A7514C-7CD9-4185-AC72-FEAE0056B3F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348612-CAF6-46C0-B59B-85173CB15B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/us/ccda/StructureDefinition-CCDA-on-FHIR-Discharge-Summ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945-37B5-48A0-AA57-292CE8971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Functional Status Use Case Data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506A0-036E-4271-A628-133874C0C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Pacio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93590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BEC81D-DE35-C044-BCD6-72DAE88B5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41177"/>
              </p:ext>
            </p:extLst>
          </p:nvPr>
        </p:nvGraphicFramePr>
        <p:xfrm>
          <a:off x="1097280" y="1839804"/>
          <a:ext cx="10058400" cy="365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3">
                  <a:extLst>
                    <a:ext uri="{9D8B030D-6E8A-4147-A177-3AD203B41FA5}">
                      <a16:colId xmlns:a16="http://schemas.microsoft.com/office/drawing/2014/main" val="2611254930"/>
                    </a:ext>
                  </a:extLst>
                </a:gridCol>
                <a:gridCol w="1244476">
                  <a:extLst>
                    <a:ext uri="{9D8B030D-6E8A-4147-A177-3AD203B41FA5}">
                      <a16:colId xmlns:a16="http://schemas.microsoft.com/office/drawing/2014/main" val="3294387057"/>
                    </a:ext>
                  </a:extLst>
                </a:gridCol>
                <a:gridCol w="3733429">
                  <a:extLst>
                    <a:ext uri="{9D8B030D-6E8A-4147-A177-3AD203B41FA5}">
                      <a16:colId xmlns:a16="http://schemas.microsoft.com/office/drawing/2014/main" val="3462329282"/>
                    </a:ext>
                  </a:extLst>
                </a:gridCol>
                <a:gridCol w="3604132">
                  <a:extLst>
                    <a:ext uri="{9D8B030D-6E8A-4147-A177-3AD203B41FA5}">
                      <a16:colId xmlns:a16="http://schemas.microsoft.com/office/drawing/2014/main" val="3952083154"/>
                    </a:ext>
                  </a:extLst>
                </a:gridCol>
              </a:tblGrid>
              <a:tr h="3655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Description/Constraints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73843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Narrative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64528"/>
                  </a:ext>
                </a:extLst>
              </a:tr>
              <a:tr h="425072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| snapshot |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4772"/>
                  </a:ext>
                </a:extLst>
              </a:tr>
              <a:tr h="583239">
                <a:tc>
                  <a:txBody>
                    <a:bodyPr/>
                    <a:lstStyle/>
                    <a:p>
                      <a:r>
                        <a:rPr lang="en-US" dirty="0" err="1"/>
                        <a:t>orderedBy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CodeableConcept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of entries</a:t>
                      </a:r>
                    </a:p>
                    <a:p>
                      <a:r>
                        <a:rPr lang="en-US" dirty="0"/>
                        <a:t>Binding: List Order Codes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80106"/>
                  </a:ext>
                </a:extLst>
              </a:tr>
              <a:tr h="583239">
                <a:tc>
                  <a:txBody>
                    <a:bodyPr/>
                    <a:lstStyle/>
                    <a:p>
                      <a:r>
                        <a:rPr lang="en-US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 (US Core Condition (aka Problem) Profile | Observation | </a:t>
                      </a:r>
                      <a:r>
                        <a:rPr lang="en-US" dirty="0" err="1"/>
                        <a:t>ClinicalImpression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This contains unprofiled resources not covered by US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8472"/>
                  </a:ext>
                </a:extLst>
              </a:tr>
              <a:tr h="583239">
                <a:tc>
                  <a:txBody>
                    <a:bodyPr/>
                    <a:lstStyle/>
                    <a:p>
                      <a:r>
                        <a:rPr lang="en-US" dirty="0" err="1"/>
                        <a:t>emptyReason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CodeableConcept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the functional status is empty</a:t>
                      </a:r>
                    </a:p>
                    <a:p>
                      <a:r>
                        <a:rPr lang="en-US" dirty="0"/>
                        <a:t>Binding: List Empty Reasons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0437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DBED4E6-0BE2-5A44-8BC4-11ED9457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Functional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5E4D7-665B-C042-98C4-64563F292FC2}"/>
              </a:ext>
            </a:extLst>
          </p:cNvPr>
          <p:cNvSpPr txBox="1"/>
          <p:nvPr/>
        </p:nvSpPr>
        <p:spPr>
          <a:xfrm>
            <a:off x="1036320" y="5560611"/>
            <a:ext cx="8976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functional status section: 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http://www.hl7.org/fhir/us/ccda/StructureDefinition-CCDA-on-FHIR-Discharge-Summary.html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FED9-705D-2249-AEAA-E2670695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Self-Care Data Elements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17F5A3-5A57-414D-9A25-9E1D16548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039818"/>
              </p:ext>
            </p:extLst>
          </p:nvPr>
        </p:nvGraphicFramePr>
        <p:xfrm>
          <a:off x="1096964" y="1846263"/>
          <a:ext cx="98884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06">
                  <a:extLst>
                    <a:ext uri="{9D8B030D-6E8A-4147-A177-3AD203B41FA5}">
                      <a16:colId xmlns:a16="http://schemas.microsoft.com/office/drawing/2014/main" val="144083859"/>
                    </a:ext>
                  </a:extLst>
                </a:gridCol>
                <a:gridCol w="3228118">
                  <a:extLst>
                    <a:ext uri="{9D8B030D-6E8A-4147-A177-3AD203B41FA5}">
                      <a16:colId xmlns:a16="http://schemas.microsoft.com/office/drawing/2014/main" val="1260127699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125134094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1554125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93721795"/>
                    </a:ext>
                  </a:extLst>
                </a:gridCol>
                <a:gridCol w="760249">
                  <a:extLst>
                    <a:ext uri="{9D8B030D-6E8A-4147-A177-3AD203B41FA5}">
                      <a16:colId xmlns:a16="http://schemas.microsoft.com/office/drawing/2014/main" val="3933611301"/>
                    </a:ext>
                  </a:extLst>
                </a:gridCol>
                <a:gridCol w="1762444">
                  <a:extLst>
                    <a:ext uri="{9D8B030D-6E8A-4147-A177-3AD203B41FA5}">
                      <a16:colId xmlns:a16="http://schemas.microsoft.com/office/drawing/2014/main" val="3389485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IRF-PAI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LTCH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FHIR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3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GG0130A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Oral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2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Toileting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9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GG0130D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 upper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3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GG0130E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Shower/bathe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GG0130F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body 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1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body 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9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GG0130H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Putting on/taking off footwear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8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8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6417-FFF0-1E4A-884A-5C47E5A7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 Data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546E90-C5CA-EB4D-B07E-E2865E911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84317"/>
              </p:ext>
            </p:extLst>
          </p:nvPr>
        </p:nvGraphicFramePr>
        <p:xfrm>
          <a:off x="1096963" y="1846263"/>
          <a:ext cx="1044957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84">
                  <a:extLst>
                    <a:ext uri="{9D8B030D-6E8A-4147-A177-3AD203B41FA5}">
                      <a16:colId xmlns:a16="http://schemas.microsoft.com/office/drawing/2014/main" val="3427521063"/>
                    </a:ext>
                  </a:extLst>
                </a:gridCol>
                <a:gridCol w="3424429">
                  <a:extLst>
                    <a:ext uri="{9D8B030D-6E8A-4147-A177-3AD203B41FA5}">
                      <a16:colId xmlns:a16="http://schemas.microsoft.com/office/drawing/2014/main" val="79607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3318090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822015837"/>
                    </a:ext>
                  </a:extLst>
                </a:gridCol>
                <a:gridCol w="1237130">
                  <a:extLst>
                    <a:ext uri="{9D8B030D-6E8A-4147-A177-3AD203B41FA5}">
                      <a16:colId xmlns:a16="http://schemas.microsoft.com/office/drawing/2014/main" val="3203123744"/>
                    </a:ext>
                  </a:extLst>
                </a:gridCol>
                <a:gridCol w="932329">
                  <a:extLst>
                    <a:ext uri="{9D8B030D-6E8A-4147-A177-3AD203B41FA5}">
                      <a16:colId xmlns:a16="http://schemas.microsoft.com/office/drawing/2014/main" val="86145270"/>
                    </a:ext>
                  </a:extLst>
                </a:gridCol>
                <a:gridCol w="1703293">
                  <a:extLst>
                    <a:ext uri="{9D8B030D-6E8A-4147-A177-3AD203B41FA5}">
                      <a16:colId xmlns:a16="http://schemas.microsoft.com/office/drawing/2014/main" val="1485314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IRF-PAI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LTCH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FHIR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left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0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 to lying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5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Lying to setting on side of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8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 to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7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Chair/bed-to-chair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3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Toilet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9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 10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7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 50 feet with two 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9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 150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Walking 10 feet on uneven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4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6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6417-FFF0-1E4A-884A-5C47E5A7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 Data Elements (continued)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546E90-C5CA-EB4D-B07E-E2865E911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396350"/>
              </p:ext>
            </p:extLst>
          </p:nvPr>
        </p:nvGraphicFramePr>
        <p:xfrm>
          <a:off x="1096964" y="1846263"/>
          <a:ext cx="104675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748">
                  <a:extLst>
                    <a:ext uri="{9D8B030D-6E8A-4147-A177-3AD203B41FA5}">
                      <a16:colId xmlns:a16="http://schemas.microsoft.com/office/drawing/2014/main" val="3427521063"/>
                    </a:ext>
                  </a:extLst>
                </a:gridCol>
                <a:gridCol w="3511712">
                  <a:extLst>
                    <a:ext uri="{9D8B030D-6E8A-4147-A177-3AD203B41FA5}">
                      <a16:colId xmlns:a16="http://schemas.microsoft.com/office/drawing/2014/main" val="796077746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43318090"/>
                    </a:ext>
                  </a:extLst>
                </a:gridCol>
                <a:gridCol w="860611">
                  <a:extLst>
                    <a:ext uri="{9D8B030D-6E8A-4147-A177-3AD203B41FA5}">
                      <a16:colId xmlns:a16="http://schemas.microsoft.com/office/drawing/2014/main" val="28220158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3123744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86145270"/>
                    </a:ext>
                  </a:extLst>
                </a:gridCol>
                <a:gridCol w="1757085">
                  <a:extLst>
                    <a:ext uri="{9D8B030D-6E8A-4147-A177-3AD203B41FA5}">
                      <a16:colId xmlns:a16="http://schemas.microsoft.com/office/drawing/2014/main" val="2665300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IRF-PAI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LTCH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FHIR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step (curb)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0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5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8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Picking up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7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wheelchair and/or scooter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3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Wheel 50 feet with two 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of wheelchair or scooter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9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Wheel 150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7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GG0170SS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of wheelchair or scooter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9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7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EA78-417A-794B-966C-C90A2A20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Elements mentioned </a:t>
            </a:r>
            <a:r>
              <a:rPr lang="en-US"/>
              <a:t>during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48D-72B5-234C-A04D-1D58732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bearing</a:t>
            </a:r>
          </a:p>
          <a:p>
            <a:r>
              <a:rPr lang="en-US" dirty="0"/>
              <a:t>Endurance</a:t>
            </a:r>
          </a:p>
          <a:p>
            <a:r>
              <a:rPr lang="en-US" dirty="0"/>
              <a:t>What devices are needed/used?</a:t>
            </a:r>
          </a:p>
          <a:p>
            <a:r>
              <a:rPr lang="en-US" dirty="0"/>
              <a:t>Who performed the observation?</a:t>
            </a:r>
          </a:p>
          <a:p>
            <a:pPr lvl="1"/>
            <a:r>
              <a:rPr lang="en-US" dirty="0"/>
              <a:t>Provider type</a:t>
            </a:r>
          </a:p>
          <a:p>
            <a:r>
              <a:rPr lang="en-US" dirty="0"/>
              <a:t>HCBS FASI elements?</a:t>
            </a:r>
          </a:p>
          <a:p>
            <a:pPr lvl="1"/>
            <a:r>
              <a:rPr lang="en-US" dirty="0"/>
              <a:t>Way more detailed – </a:t>
            </a:r>
            <a:r>
              <a:rPr lang="en-US" dirty="0" err="1"/>
              <a:t>eg.</a:t>
            </a:r>
            <a:r>
              <a:rPr lang="en-US" dirty="0"/>
              <a:t> Manual vs motorized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12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40ACEDDD-DB55-4F60-A975-4A64090E84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DCC06B-20F3-4C83-960C-EC77C7277000}">
  <ds:schemaRefs>
    <ds:schemaRef ds:uri="http://schemas.microsoft.com/office/2006/metadata/properties"/>
    <ds:schemaRef ds:uri="ba9988bd-10e2-4a39-8d16-ed6eb9f9083e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C0CD24-39F3-45A8-9292-17C3EB3C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45147BA-224B-4746-AADC-91BAFA62AFD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23873</TotalTime>
  <Words>466</Words>
  <Application>Microsoft Macintosh PowerPoint</Application>
  <PresentationFormat>Widescreen</PresentationFormat>
  <Paragraphs>260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Functional Status Use Case Data Model</vt:lpstr>
      <vt:lpstr>Functional Status</vt:lpstr>
      <vt:lpstr>Self-Care Data Elements</vt:lpstr>
      <vt:lpstr>Mobility Data Elements</vt:lpstr>
      <vt:lpstr>Mobility Data Elements (continued)</vt:lpstr>
      <vt:lpstr>Additional Elements mentioned during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Rizvi, Siama</dc:creator>
  <cp:lastModifiedBy>David Hill</cp:lastModifiedBy>
  <cp:revision>143</cp:revision>
  <dcterms:created xsi:type="dcterms:W3CDTF">2019-04-30T13:12:19Z</dcterms:created>
  <dcterms:modified xsi:type="dcterms:W3CDTF">2019-06-14T15:13:40Z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