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8"/>
  </p:notesMasterIdLst>
  <p:sldIdLst>
    <p:sldId id="256" r:id="rId6"/>
    <p:sldId id="363" r:id="rId7"/>
    <p:sldId id="266" r:id="rId8"/>
    <p:sldId id="257" r:id="rId9"/>
    <p:sldId id="258" r:id="rId10"/>
    <p:sldId id="259" r:id="rId11"/>
    <p:sldId id="260" r:id="rId12"/>
    <p:sldId id="261" r:id="rId13"/>
    <p:sldId id="368" r:id="rId14"/>
    <p:sldId id="366" r:id="rId15"/>
    <p:sldId id="374" r:id="rId16"/>
    <p:sldId id="285" r:id="rId17"/>
    <p:sldId id="262" r:id="rId18"/>
    <p:sldId id="268" r:id="rId19"/>
    <p:sldId id="265" r:id="rId20"/>
    <p:sldId id="269" r:id="rId21"/>
    <p:sldId id="270" r:id="rId22"/>
    <p:sldId id="271" r:id="rId23"/>
    <p:sldId id="273" r:id="rId24"/>
    <p:sldId id="272" r:id="rId25"/>
    <p:sldId id="278" r:id="rId26"/>
    <p:sldId id="369" r:id="rId27"/>
    <p:sldId id="279" r:id="rId28"/>
    <p:sldId id="280" r:id="rId29"/>
    <p:sldId id="275" r:id="rId30"/>
    <p:sldId id="276" r:id="rId31"/>
    <p:sldId id="277" r:id="rId32"/>
    <p:sldId id="284" r:id="rId33"/>
    <p:sldId id="372" r:id="rId34"/>
    <p:sldId id="370" r:id="rId35"/>
    <p:sldId id="371" r:id="rId36"/>
    <p:sldId id="3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63"/>
          </p14:sldIdLst>
        </p14:section>
        <p14:section name="Patient Persona" id="{762C6F34-9FD8-436E-AE00-3E3FCA9D19B4}">
          <p14:sldIdLst>
            <p14:sldId id="266"/>
            <p14:sldId id="257"/>
            <p14:sldId id="258"/>
            <p14:sldId id="259"/>
            <p14:sldId id="260"/>
            <p14:sldId id="261"/>
            <p14:sldId id="368"/>
            <p14:sldId id="366"/>
            <p14:sldId id="374"/>
            <p14:sldId id="285"/>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369"/>
            <p14:sldId id="279"/>
            <p14:sldId id="280"/>
          </p14:sldIdLst>
        </p14:section>
        <p14:section name="Payor Persona" id="{44B65789-830B-4B3E-A03D-E3E9061A9923}">
          <p14:sldIdLst>
            <p14:sldId id="275"/>
            <p14:sldId id="276"/>
            <p14:sldId id="277"/>
          </p14:sldIdLst>
        </p14:section>
        <p14:section name="Next Steps" id="{4BF6DB57-5C3C-4CF6-BFD5-F47264A025F4}">
          <p14:sldIdLst>
            <p14:sldId id="284"/>
          </p14:sldIdLst>
        </p14:section>
        <p14:section name="MDS" id="{F293ACB1-975F-43B2-B0D1-03D7C58D96BD}">
          <p14:sldIdLst>
            <p14:sldId id="372"/>
            <p14:sldId id="370"/>
            <p14:sldId id="371"/>
          </p14:sldIdLst>
        </p14:section>
        <p14:section name="OASIS D" id="{9539CC90-9CCB-45E6-8AB9-83AFEFDAAE74}">
          <p14:sldIdLst>
            <p14:sldId id="3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 autoAdjust="0"/>
    <p:restoredTop sz="81390" autoAdjust="0"/>
  </p:normalViewPr>
  <p:slideViewPr>
    <p:cSldViewPr snapToGrid="0">
      <p:cViewPr varScale="1">
        <p:scale>
          <a:sx n="89" d="100"/>
          <a:sy n="89" d="100"/>
        </p:scale>
        <p:origin x="1620" y="78"/>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 </a:t>
          </a:r>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 if my cognitive status changes?)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285DAA7E-5882-4C0F-B57A-DE05236A5E73}">
      <dgm:prSet/>
      <dgm:spPr/>
      <dgm:t>
        <a:bodyPr/>
        <a:lstStyle/>
        <a:p>
          <a:r>
            <a:rPr lang="en-US" dirty="0">
              <a:solidFill>
                <a:schemeClr val="tx1"/>
              </a:solidFill>
            </a:rPr>
            <a:t>How will I maintain my health once I am at home (Will I remember to take my medications if my cognitive status changes?)</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2"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841EEC4-4E80-42B0-B4BD-6EB98AD1BBF5}" type="presOf" srcId="{285DAA7E-5882-4C0F-B57A-DE05236A5E73}" destId="{F932F2D5-049C-49AE-9A26-B1A163BA68A4}" srcOrd="1"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1F2105FB-3CF9-4B3C-9314-485A18238012}" type="presOf" srcId="{285DAA7E-5882-4C0F-B57A-DE05236A5E73}" destId="{42EFDF1F-CF12-43EA-9D23-DE70CD4F2D61}"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endParaRPr lang="en-US" dirty="0"/>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manage medications) once she leaves the SNF?</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the SNF have the correct information about Ms. Smith’s cognitive status (e.g. delirium) and communicate progress toward goals, to the family?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2DF82FD-7E89-4CAD-97B1-E104F56187C7}">
      <dgm:prSet/>
      <dgm:spPr/>
      <dgm:t>
        <a:bodyPr/>
        <a:lstStyle/>
        <a:p>
          <a:r>
            <a:rPr lang="en-US" dirty="0">
              <a:solidFill>
                <a:schemeClr val="tx1"/>
              </a:solidFill>
            </a:rPr>
            <a:t>What is the patients baseline cognitive status?</a:t>
          </a:r>
          <a:endParaRPr lang="en-US" dirty="0"/>
        </a:p>
      </dgm:t>
    </dgm:pt>
    <dgm:pt modelId="{C7773998-DF0A-411E-8016-764B538198C2}" type="parTrans" cxnId="{5C9EC720-8CC0-4140-B8BF-8E88193D1CF3}">
      <dgm:prSet/>
      <dgm:spPr/>
      <dgm:t>
        <a:bodyPr/>
        <a:lstStyle/>
        <a:p>
          <a:endParaRPr lang="en-US"/>
        </a:p>
      </dgm:t>
    </dgm:pt>
    <dgm:pt modelId="{52AC3C78-9B38-4626-9C7E-E4992A4FA62E}" type="sibTrans" cxnId="{5C9EC720-8CC0-4140-B8BF-8E88193D1CF3}">
      <dgm:prSet/>
      <dgm:spPr/>
      <dgm:t>
        <a:bodyPr/>
        <a:lstStyle/>
        <a:p>
          <a:endParaRPr lang="en-US"/>
        </a:p>
      </dgm:t>
    </dgm:pt>
    <dgm:pt modelId="{9ABE34BA-6E1F-45CE-B429-2336E5C46ED7}">
      <dgm:prSet/>
      <dgm:spPr/>
      <dgm:t>
        <a:bodyPr/>
        <a:lstStyle/>
        <a:p>
          <a:endParaRPr lang="en-US" dirty="0"/>
        </a:p>
      </dgm:t>
    </dgm:pt>
    <dgm:pt modelId="{813F1D8C-F53E-4AEF-9948-CB70AD802CAC}" type="parTrans" cxnId="{D6DF521D-23DB-47AD-9DBA-68AC1A576884}">
      <dgm:prSet/>
      <dgm:spPr/>
      <dgm:t>
        <a:bodyPr/>
        <a:lstStyle/>
        <a:p>
          <a:endParaRPr lang="en-US"/>
        </a:p>
      </dgm:t>
    </dgm:pt>
    <dgm:pt modelId="{3C7A6302-9C74-46C6-8C86-4E9A5DBCA0A3}" type="sibTrans" cxnId="{D6DF521D-23DB-47AD-9DBA-68AC1A576884}">
      <dgm:prSet/>
      <dgm:spPr/>
      <dgm:t>
        <a:bodyPr/>
        <a:lstStyle/>
        <a:p>
          <a:endParaRPr lang="en-US"/>
        </a:p>
      </dgm:t>
    </dgm:pt>
    <dgm:pt modelId="{335CDE0D-8AFA-4258-9BCE-33F162A8FF2E}">
      <dgm:prSet/>
      <dgm:spPr/>
      <dgm:t>
        <a:bodyPr/>
        <a:lstStyle/>
        <a:p>
          <a:endParaRPr lang="en-US"/>
        </a:p>
      </dgm:t>
    </dgm:pt>
    <dgm:pt modelId="{F6EC422C-B2EA-4A77-802E-F74DC60947B6}" type="parTrans" cxnId="{91E7B7DE-4A93-4144-BADC-96531EAE0A2B}">
      <dgm:prSet/>
      <dgm:spPr/>
      <dgm:t>
        <a:bodyPr/>
        <a:lstStyle/>
        <a:p>
          <a:endParaRPr lang="en-US"/>
        </a:p>
      </dgm:t>
    </dgm:pt>
    <dgm:pt modelId="{60DA79BA-F836-4CA9-8C0C-B950B28DE36C}" type="sibTrans" cxnId="{91E7B7DE-4A93-4144-BADC-96531EAE0A2B}">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600"/>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6DF521D-23DB-47AD-9DBA-68AC1A576884}" srcId="{6412D220-34B3-45FB-A1E9-A5BAC20B6275}" destId="{9ABE34BA-6E1F-45CE-B429-2336E5C46ED7}" srcOrd="5" destOrd="0" parTransId="{813F1D8C-F53E-4AEF-9948-CB70AD802CAC}" sibTransId="{3C7A6302-9C74-46C6-8C86-4E9A5DBCA0A3}"/>
    <dgm:cxn modelId="{5C9EC720-8CC0-4140-B8BF-8E88193D1CF3}" srcId="{6412D220-34B3-45FB-A1E9-A5BAC20B6275}" destId="{42DF82FD-7E89-4CAD-97B1-E104F56187C7}" srcOrd="3" destOrd="0" parTransId="{C7773998-DF0A-411E-8016-764B538198C2}" sibTransId="{52AC3C78-9B38-4626-9C7E-E4992A4FA62E}"/>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4D1C5198-2D00-4609-B18B-35AFC343FA22}" type="presOf" srcId="{42DF82FD-7E89-4CAD-97B1-E104F56187C7}" destId="{ECF033EE-B942-4582-B7CC-5526B9D06359}"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91E7B7DE-4A93-4144-BADC-96531EAE0A2B}" srcId="{6412D220-34B3-45FB-A1E9-A5BAC20B6275}" destId="{335CDE0D-8AFA-4258-9BCE-33F162A8FF2E}" srcOrd="4" destOrd="0" parTransId="{F6EC422C-B2EA-4A77-802E-F74DC60947B6}" sibTransId="{60DA79BA-F836-4CA9-8C0C-B950B28DE36C}"/>
    <dgm:cxn modelId="{54A30CE5-C456-4A3A-B2F1-B5CD1F7E2E5F}" type="presOf" srcId="{42DF82FD-7E89-4CAD-97B1-E104F56187C7}" destId="{621731F6-F960-4B85-B271-72A950A2E7E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the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(especially if she is cognitively impaired?)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E9E85483-2802-4737-8A83-54B60F0AC2E4}">
      <dgm:prSet/>
      <dgm:spPr/>
      <dgm:t>
        <a:bodyPr/>
        <a:lstStyle/>
        <a:p>
          <a:r>
            <a:rPr lang="en-US" dirty="0">
              <a:solidFill>
                <a:schemeClr val="tx1"/>
              </a:solidFill>
            </a:rPr>
            <a:t>What is the patients baseline cognitive status?</a:t>
          </a:r>
        </a:p>
      </dgm:t>
    </dgm:pt>
    <dgm:pt modelId="{591F95F2-1D5B-4DC8-B7D1-77E08393C57B}" type="parTrans" cxnId="{1FE74767-B3F9-42D9-B1A6-DF888F8A7F69}">
      <dgm:prSet/>
      <dgm:spPr/>
      <dgm:t>
        <a:bodyPr/>
        <a:lstStyle/>
        <a:p>
          <a:endParaRPr lang="en-US"/>
        </a:p>
      </dgm:t>
    </dgm:pt>
    <dgm:pt modelId="{53932767-D7B8-4940-B91C-E9813235FD78}" type="sibTrans" cxnId="{1FE74767-B3F9-42D9-B1A6-DF888F8A7F69}">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070E22B-83A5-43C7-AE65-DC9BD8738765}" type="presOf" srcId="{FDF6814A-8A8A-43F1-80F4-2A050450C5B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3" destOrd="0" parTransId="{8F554A48-36B5-4620-8C4F-00F8B0180896}" sibTransId="{F5E49325-AF3E-4F39-B027-C2FAB8923F54}"/>
    <dgm:cxn modelId="{1FE74767-B3F9-42D9-B1A6-DF888F8A7F69}" srcId="{6412D220-34B3-45FB-A1E9-A5BAC20B6275}" destId="{E9E85483-2802-4737-8A83-54B60F0AC2E4}" srcOrd="1" destOrd="0" parTransId="{591F95F2-1D5B-4DC8-B7D1-77E08393C57B}" sibTransId="{53932767-D7B8-4940-B91C-E9813235FD78}"/>
    <dgm:cxn modelId="{79DC526D-867D-46CB-9476-9BA91A704432}" type="presOf" srcId="{C14DEA9D-4157-41C2-9AED-2E0F3E518EEB}" destId="{42EFDF1F-CF12-43EA-9D23-DE70CD4F2D61}" srcOrd="0"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EBE95FA7-66DF-40EB-A36D-20922BF6E2D6}" srcId="{6412D220-34B3-45FB-A1E9-A5BAC20B6275}" destId="{44B9C65D-1303-4E47-A830-7A6C163A82E9}" srcOrd="4" destOrd="0" parTransId="{74FD6AEF-1C4E-4B2B-A5A8-A2E05ED3C602}" sibTransId="{CBC7DE97-341F-490C-884B-7DD62A05E35A}"/>
    <dgm:cxn modelId="{834B0AAD-1033-49C2-8B33-FBEAC9876B73}" type="presOf" srcId="{C14DEA9D-4157-41C2-9AED-2E0F3E518EEB}" destId="{F932F2D5-049C-49AE-9A26-B1A163BA68A4}" srcOrd="1" destOrd="0" presId="urn:microsoft.com/office/officeart/2005/8/layout/matrix1"/>
    <dgm:cxn modelId="{D27EC3B8-4342-43D7-8D0F-FBC631F0E39F}" type="presOf" srcId="{FDF6814A-8A8A-43F1-80F4-2A050450C5B8}" destId="{621731F6-F960-4B85-B271-72A950A2E7E4}" srcOrd="1" destOrd="0" presId="urn:microsoft.com/office/officeart/2005/8/layout/matrix1"/>
    <dgm:cxn modelId="{2DDC2DBF-35B2-41FD-A678-C2A1F8BB71A5}" type="presOf" srcId="{E9E85483-2802-4737-8A83-54B60F0AC2E4}"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A39488F9-6126-4E4B-8FBA-2FC903274590}" type="presOf" srcId="{E9E85483-2802-4737-8A83-54B60F0AC2E4}" destId="{4E0607B3-0939-4B63-BACF-48486BA483FE}"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the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the family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(especially if she is cognitively impaired?)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What is the patients baseline cognitive status?</a:t>
          </a:r>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set up?</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social support system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baseline cognitive status is</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What will my quality of life be? (Will I be independent in ADLs if my cognitive status changes?)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will I maintain my health once I am at home (Will I remember to take my medications if my cognitive status changes?)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Mom be able to manage her own </a:t>
          </a:r>
          <a:r>
            <a:rPr lang="en-US" sz="2100" kern="1200" dirty="0">
              <a:solidFill>
                <a:schemeClr val="tx1"/>
              </a:solidFill>
            </a:rPr>
            <a:t>healthcare needs (</a:t>
          </a:r>
          <a:r>
            <a:rPr lang="en-US" sz="2100" kern="1200" dirty="0"/>
            <a:t>transportation to appointments, manage medications) once she leaves the SNF?</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 </a:t>
          </a:r>
          <a:r>
            <a:rPr lang="en-US" sz="2100" kern="1200" dirty="0">
              <a:solidFill>
                <a:schemeClr val="tx1"/>
              </a:solidFill>
            </a:rPr>
            <a:t>providers know </a:t>
          </a:r>
          <a:r>
            <a:rPr lang="en-US" sz="21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the SNF have the correct information about Ms. Smith’s cognitive status (e.g. delirium) and communicate progress toward goals, to the family?</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a:t>
          </a:r>
          <a:r>
            <a:rPr lang="en-US" sz="20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endParaRPr lang="en-US" sz="20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the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Post Acute Care (PAC)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will she be able to follow medical orders and take medications as prescribed (especially if she is cognitively impaired?) </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the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the family have the correct information about the surgery, activity restrictions, and medication list?</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will she be able to follow medical orders and take medications as prescribed (especially if she is cognitively impaired?) </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endParaRPr lang="en-US" sz="20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set up?</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social support system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baseline cognitive status is</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6/20/2019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168764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19</a:t>
            </a:fld>
            <a:endParaRPr lang="en-US"/>
          </a:p>
        </p:txBody>
      </p:sp>
    </p:spTree>
    <p:extLst>
      <p:ext uri="{BB962C8B-B14F-4D97-AF65-F5344CB8AC3E}">
        <p14:creationId xmlns:p14="http://schemas.microsoft.com/office/powerpoint/2010/main" val="1063432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22</a:t>
            </a:fld>
            <a:endParaRPr lang="en-US"/>
          </a:p>
        </p:txBody>
      </p:sp>
    </p:spTree>
    <p:extLst>
      <p:ext uri="{BB962C8B-B14F-4D97-AF65-F5344CB8AC3E}">
        <p14:creationId xmlns:p14="http://schemas.microsoft.com/office/powerpoint/2010/main" val="348971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23</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26</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https://www.parkinsons.va.gov/resources/MOCA-Test-English.pdf</a:t>
            </a:r>
          </a:p>
          <a:p>
            <a:r>
              <a:rPr lang="en-US" dirty="0"/>
              <a:t>http://www.foundationsgroup.net/files/126558935.pdf</a:t>
            </a:r>
          </a:p>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https://www.parkinsons.va.gov/resources/MOCA-Test-English.pdf</a:t>
            </a:r>
          </a:p>
          <a:p>
            <a:r>
              <a:rPr lang="en-US" dirty="0"/>
              <a:t>http://www.foundationsgroup.net/files/126558935.pdf</a:t>
            </a:r>
          </a:p>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20185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10</a:t>
            </a:fld>
            <a:endParaRPr lang="en-US"/>
          </a:p>
        </p:txBody>
      </p:sp>
    </p:spTree>
    <p:extLst>
      <p:ext uri="{BB962C8B-B14F-4D97-AF65-F5344CB8AC3E}">
        <p14:creationId xmlns:p14="http://schemas.microsoft.com/office/powerpoint/2010/main" val="2974851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11</a:t>
            </a:fld>
            <a:endParaRPr lang="en-US"/>
          </a:p>
        </p:txBody>
      </p:sp>
    </p:spTree>
    <p:extLst>
      <p:ext uri="{BB962C8B-B14F-4D97-AF65-F5344CB8AC3E}">
        <p14:creationId xmlns:p14="http://schemas.microsoft.com/office/powerpoint/2010/main" val="157880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12</a:t>
            </a:fld>
            <a:endParaRPr lang="en-US"/>
          </a:p>
        </p:txBody>
      </p:sp>
    </p:spTree>
    <p:extLst>
      <p:ext uri="{BB962C8B-B14F-4D97-AF65-F5344CB8AC3E}">
        <p14:creationId xmlns:p14="http://schemas.microsoft.com/office/powerpoint/2010/main" val="75615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13</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15</a:t>
            </a:fld>
            <a:endParaRPr lang="en-US"/>
          </a:p>
        </p:txBody>
      </p:sp>
    </p:spTree>
    <p:extLst>
      <p:ext uri="{BB962C8B-B14F-4D97-AF65-F5344CB8AC3E}">
        <p14:creationId xmlns:p14="http://schemas.microsoft.com/office/powerpoint/2010/main" val="247355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6/20/2019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6/20/2019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6/20/2019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integration.samhsa.gov/images/res/PHQ%20-%20Questions.pdf" TargetMode="External"/><Relationship Id="rId3" Type="http://schemas.openxmlformats.org/officeDocument/2006/relationships/hyperlink" Target="https://www.marcusinstituteforaging.org/research/aging-brain-center/confusion-assessment-method" TargetMode="External"/><Relationship Id="rId7" Type="http://schemas.openxmlformats.org/officeDocument/2006/relationships/hyperlink" Target="https://www.dhs.state.mn.us/main/idcplg?IdcService=GET_FILE&amp;RevisionSelectionMethod=LatestReleased&amp;noSaveAs=1&amp;Rendition=Primary&amp;allowInterrupt=1&amp;dDocName=dhs16_1596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parkinsons.va.gov/resources/MOCA-Test-English.pdf" TargetMode="External"/><Relationship Id="rId5" Type="http://schemas.openxmlformats.org/officeDocument/2006/relationships/hyperlink" Target="http://www.foundationsgroup.net/files/126558935.pdf" TargetMode="External"/><Relationship Id="rId4" Type="http://schemas.openxmlformats.org/officeDocument/2006/relationships/hyperlink" Target="https://www.aacn.org/docs/EventPlanning/WB0016/Delirium-CAM-ICU-gwgqydl2.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ini-cog.com/" TargetMode="External"/><Relationship Id="rId7" Type="http://schemas.openxmlformats.org/officeDocument/2006/relationships/hyperlink" Target="https://www.verywellhealth.com/the-saint-louis-university-mental-status-examination-9861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medschool.slu.edu/agingsuccessfully/pdfsurveys/slumsexam_05.pdf" TargetMode="External"/><Relationship Id="rId5" Type="http://schemas.openxmlformats.org/officeDocument/2006/relationships/hyperlink" Target="http://aging.slu.edu/pdfsurveys/mentalstatus.pdf" TargetMode="External"/><Relationship Id="rId4" Type="http://schemas.openxmlformats.org/officeDocument/2006/relationships/hyperlink" Target="https://www.verywellhealth.com/mild-cognitive-impairment-and-alzheimers-disease-9856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Cognitive Status Use Case Scenario (example)</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extLst>
              <p:ext uri="{D42A27DB-BD31-4B8C-83A1-F6EECF244321}">
                <p14:modId xmlns:p14="http://schemas.microsoft.com/office/powerpoint/2010/main" val="950344614"/>
              </p:ext>
            </p:extLst>
          </p:nvPr>
        </p:nvGraphicFramePr>
        <p:xfrm>
          <a:off x="182880" y="1846263"/>
          <a:ext cx="11801856" cy="46685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b="1" dirty="0"/>
                        <a:t>CAM</a:t>
                      </a:r>
                      <a:r>
                        <a:rPr lang="en-US" sz="1400" dirty="0"/>
                        <a:t> (Confusion Assessment Method)</a:t>
                      </a:r>
                    </a:p>
                  </a:txBody>
                  <a:tcPr/>
                </a:tc>
                <a:tc>
                  <a:txBody>
                    <a:bodyPr/>
                    <a:lstStyle/>
                    <a:p>
                      <a:pPr marL="285750" indent="-285750">
                        <a:buFont typeface="Arial" panose="020B0604020202020204" pitchFamily="34" charset="0"/>
                        <a:buChar char="•"/>
                      </a:pPr>
                      <a:r>
                        <a:rPr lang="en-US" sz="1400" dirty="0"/>
                        <a:t>Evaluates for the presence of delirium in the patient </a:t>
                      </a:r>
                    </a:p>
                    <a:p>
                      <a:pPr marL="285750" indent="-285750">
                        <a:buFont typeface="Arial" panose="020B0604020202020204" pitchFamily="34" charset="0"/>
                        <a:buChar char="•"/>
                      </a:pPr>
                      <a:r>
                        <a:rPr lang="en-US" sz="1400" dirty="0"/>
                        <a:t>There are multiple variations of this instrument including the short Cam, CAM-S, CAM – ICU, 3D CAM, FAM- CAM</a:t>
                      </a:r>
                    </a:p>
                    <a:p>
                      <a:pPr marL="285750" indent="-285750">
                        <a:buFont typeface="Arial" panose="020B0604020202020204" pitchFamily="34" charset="0"/>
                        <a:buChar char="•"/>
                      </a:pPr>
                      <a:r>
                        <a:rPr lang="en-US" sz="1400" b="1" dirty="0"/>
                        <a:t>Proposed as a SPADE in PAC</a:t>
                      </a:r>
                    </a:p>
                  </a:txBody>
                  <a:tcPr/>
                </a:tc>
                <a:tc>
                  <a:txBody>
                    <a:bodyPr/>
                    <a:lstStyle/>
                    <a:p>
                      <a:r>
                        <a:rPr lang="en-US" sz="1400" dirty="0">
                          <a:hlinkClick r:id="rId3"/>
                        </a:rPr>
                        <a:t>https://www.marcusinstituteforaging.org/research/aging-brain-center/confusion-assessment-method</a:t>
                      </a:r>
                      <a:endParaRPr lang="en-US" sz="1400" dirty="0"/>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https://www.aacn.org/docs/EventPlanning/WB0016/Delirium-CAM-ICU-gwgqydl2.pdf</a:t>
                      </a:r>
                      <a:r>
                        <a:rPr lang="en-US" sz="1400" dirty="0"/>
                        <a:t> </a:t>
                      </a:r>
                    </a:p>
                  </a:txBody>
                  <a:tcPr/>
                </a:tc>
                <a:extLst>
                  <a:ext uri="{0D108BD9-81ED-4DB2-BD59-A6C34878D82A}">
                    <a16:rowId xmlns:a16="http://schemas.microsoft.com/office/drawing/2014/main" val="2174052655"/>
                  </a:ext>
                </a:extLst>
              </a:tr>
              <a:tr h="370840">
                <a:tc>
                  <a:txBody>
                    <a:bodyPr/>
                    <a:lstStyle/>
                    <a:p>
                      <a:r>
                        <a:rPr lang="en-US" sz="1400" b="1" dirty="0"/>
                        <a:t>BIMS</a:t>
                      </a:r>
                      <a:r>
                        <a:rPr lang="en-US" sz="1400" dirty="0"/>
                        <a:t> (Brief Interview for Mental Status)</a:t>
                      </a:r>
                    </a:p>
                  </a:txBody>
                  <a:tcPr/>
                </a:tc>
                <a:tc>
                  <a:txBody>
                    <a:bodyPr/>
                    <a:lstStyle/>
                    <a:p>
                      <a:pPr marL="285750" indent="-285750">
                        <a:buFont typeface="Arial" panose="020B0604020202020204" pitchFamily="34" charset="0"/>
                        <a:buChar char="•"/>
                      </a:pPr>
                      <a:r>
                        <a:rPr lang="en-US" sz="1400" dirty="0"/>
                        <a:t>A snapshot into how well you are functioning cognitively at the time of the assessment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txBody>
                  <a:tcPr/>
                </a:tc>
                <a:tc>
                  <a:txBody>
                    <a:bodyPr/>
                    <a:lstStyle/>
                    <a:p>
                      <a:r>
                        <a:rPr lang="en-US" sz="1400" dirty="0">
                          <a:hlinkClick r:id="rId5"/>
                        </a:rPr>
                        <a:t>http://www.foundationsgroup.net/files/126558935.pdf</a:t>
                      </a:r>
                      <a:endParaRPr lang="en-US" sz="1400" dirty="0"/>
                    </a:p>
                  </a:txBody>
                  <a:tcPr/>
                </a:tc>
                <a:extLst>
                  <a:ext uri="{0D108BD9-81ED-4DB2-BD59-A6C34878D82A}">
                    <a16:rowId xmlns:a16="http://schemas.microsoft.com/office/drawing/2014/main" val="1470234741"/>
                  </a:ext>
                </a:extLst>
              </a:tr>
              <a:tr h="370840">
                <a:tc>
                  <a:txBody>
                    <a:bodyPr/>
                    <a:lstStyle/>
                    <a:p>
                      <a:r>
                        <a:rPr lang="en-US" sz="1400" b="1" dirty="0"/>
                        <a:t>MOCA</a:t>
                      </a:r>
                      <a:r>
                        <a:rPr lang="en-US" sz="1400" dirty="0"/>
                        <a:t> (Montreal Cognitive Assessment)</a:t>
                      </a:r>
                    </a:p>
                  </a:txBody>
                  <a:tcPr/>
                </a:tc>
                <a:tc>
                  <a:txBody>
                    <a:bodyPr/>
                    <a:lstStyle/>
                    <a:p>
                      <a:pPr marL="285750" indent="-285750">
                        <a:buFont typeface="Arial" panose="020B0604020202020204" pitchFamily="34" charset="0"/>
                        <a:buChar char="•"/>
                      </a:pPr>
                      <a:r>
                        <a:rPr lang="en-US" sz="1400" dirty="0"/>
                        <a:t>Screening test to assist health professionals in the detection of mild cognitive impairment and Alzheimer’s disease</a:t>
                      </a:r>
                    </a:p>
                  </a:txBody>
                  <a:tcPr/>
                </a:tc>
                <a:tc>
                  <a:txBody>
                    <a:bodyPr/>
                    <a:lstStyle/>
                    <a:p>
                      <a:r>
                        <a:rPr lang="en-US" sz="1400" dirty="0">
                          <a:hlinkClick r:id="rId6"/>
                        </a:rPr>
                        <a:t>https://www.parkinsons.va.gov/resources/MOCA-Test-English.pdf</a:t>
                      </a:r>
                      <a:r>
                        <a:rPr lang="en-US" sz="1400" dirty="0"/>
                        <a:t> </a:t>
                      </a:r>
                    </a:p>
                  </a:txBody>
                  <a:tcPr/>
                </a:tc>
                <a:extLst>
                  <a:ext uri="{0D108BD9-81ED-4DB2-BD59-A6C34878D82A}">
                    <a16:rowId xmlns:a16="http://schemas.microsoft.com/office/drawing/2014/main" val="1151028014"/>
                  </a:ext>
                </a:extLst>
              </a:tr>
              <a:tr h="370840">
                <a:tc>
                  <a:txBody>
                    <a:bodyPr/>
                    <a:lstStyle/>
                    <a:p>
                      <a:r>
                        <a:rPr lang="en-US" sz="1400" b="1" dirty="0"/>
                        <a:t>MMSE </a:t>
                      </a:r>
                      <a:r>
                        <a:rPr lang="en-US" sz="1400" b="0" dirty="0"/>
                        <a:t>(Mini Mental State Exam)</a:t>
                      </a:r>
                      <a:endParaRPr lang="en-US" sz="1400" b="1" dirty="0"/>
                    </a:p>
                  </a:txBody>
                  <a:tcPr/>
                </a:tc>
                <a:tc>
                  <a:txBody>
                    <a:bodyPr/>
                    <a:lstStyle/>
                    <a:p>
                      <a:pPr marL="285750" indent="-285750">
                        <a:buFont typeface="Arial" panose="020B0604020202020204" pitchFamily="34" charset="0"/>
                        <a:buChar char="•"/>
                      </a:pPr>
                      <a:r>
                        <a:rPr lang="en-US" sz="1400" dirty="0"/>
                        <a:t>Tests cognitive function in the elderly (orientation, attention, memory, language and visual-spatial skills)</a:t>
                      </a:r>
                    </a:p>
                  </a:txBody>
                  <a:tcPr/>
                </a:tc>
                <a:tc>
                  <a:txBody>
                    <a:bodyPr/>
                    <a:lstStyle/>
                    <a:p>
                      <a:r>
                        <a:rPr lang="en-US" sz="1400" dirty="0">
                          <a:hlinkClick r:id="rId7"/>
                        </a:rPr>
                        <a:t>https://www.dhs.state.mn.us/main/idcplg?IdcService=GET_FILE&amp;RevisionSelectionMethod=LatestReleased&amp;noSaveAs=1&amp;Rendition=Primary&amp;allowInterrupt=1&amp;dDocName=dhs16_159601</a:t>
                      </a:r>
                      <a:r>
                        <a:rPr lang="en-US" sz="1400" dirty="0"/>
                        <a:t> </a:t>
                      </a:r>
                    </a:p>
                  </a:txBody>
                  <a:tcPr/>
                </a:tc>
                <a:extLst>
                  <a:ext uri="{0D108BD9-81ED-4DB2-BD59-A6C34878D82A}">
                    <a16:rowId xmlns:a16="http://schemas.microsoft.com/office/drawing/2014/main" val="546253039"/>
                  </a:ext>
                </a:extLst>
              </a:tr>
              <a:tr h="370840">
                <a:tc>
                  <a:txBody>
                    <a:bodyPr/>
                    <a:lstStyle/>
                    <a:p>
                      <a:r>
                        <a:rPr lang="en-US" sz="1400" b="1" dirty="0"/>
                        <a:t>PHQ </a:t>
                      </a:r>
                      <a:r>
                        <a:rPr lang="en-US" sz="1400" b="0" dirty="0"/>
                        <a:t>(Patient Health Questionnaire)</a:t>
                      </a:r>
                      <a:endParaRPr lang="en-US" sz="1400" b="1" dirty="0"/>
                    </a:p>
                  </a:txBody>
                  <a:tcPr/>
                </a:tc>
                <a:tc>
                  <a:txBody>
                    <a:bodyPr/>
                    <a:lstStyle/>
                    <a:p>
                      <a:pPr marL="285750" indent="-285750">
                        <a:buFont typeface="Arial" panose="020B0604020202020204" pitchFamily="34" charset="0"/>
                        <a:buChar char="•"/>
                      </a:pPr>
                      <a:r>
                        <a:rPr lang="en-US" sz="1400" dirty="0"/>
                        <a:t>Assesses depression (both screens)</a:t>
                      </a:r>
                    </a:p>
                    <a:p>
                      <a:pPr marL="285750" indent="-285750">
                        <a:buFont typeface="Arial" panose="020B0604020202020204" pitchFamily="34" charset="0"/>
                        <a:buChar char="•"/>
                      </a:pPr>
                      <a:r>
                        <a:rPr lang="en-US" sz="1400" dirty="0"/>
                        <a:t>There are variations of this assessment (PHQ-2, PHQ-9)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p>
                      <a:pPr marL="285750" indent="-285750">
                        <a:buFont typeface="Arial" panose="020B0604020202020204" pitchFamily="34" charset="0"/>
                        <a:buChar char="•"/>
                      </a:pPr>
                      <a:endParaRPr lang="en-US" sz="1400" dirty="0"/>
                    </a:p>
                  </a:txBody>
                  <a:tcPr/>
                </a:tc>
                <a:tc>
                  <a:txBody>
                    <a:bodyPr/>
                    <a:lstStyle/>
                    <a:p>
                      <a:r>
                        <a:rPr lang="en-US" sz="1400" dirty="0">
                          <a:hlinkClick r:id="rId8"/>
                        </a:rPr>
                        <a:t>https://www.integration.samhsa.gov/images/res/PHQ%20-%20Questions.pdf</a:t>
                      </a:r>
                      <a:r>
                        <a:rPr lang="en-US" sz="1400" dirty="0"/>
                        <a:t> </a:t>
                      </a:r>
                    </a:p>
                  </a:txBody>
                  <a:tcPr/>
                </a:tc>
                <a:extLst>
                  <a:ext uri="{0D108BD9-81ED-4DB2-BD59-A6C34878D82A}">
                    <a16:rowId xmlns:a16="http://schemas.microsoft.com/office/drawing/2014/main" val="1767131503"/>
                  </a:ext>
                </a:extLst>
              </a:tr>
            </a:tbl>
          </a:graphicData>
        </a:graphic>
      </p:graphicFrame>
    </p:spTree>
    <p:extLst>
      <p:ext uri="{BB962C8B-B14F-4D97-AF65-F5344CB8AC3E}">
        <p14:creationId xmlns:p14="http://schemas.microsoft.com/office/powerpoint/2010/main" val="202565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extLst>
              <p:ext uri="{D42A27DB-BD31-4B8C-83A1-F6EECF244321}">
                <p14:modId xmlns:p14="http://schemas.microsoft.com/office/powerpoint/2010/main" val="3011811704"/>
              </p:ext>
            </p:extLst>
          </p:nvPr>
        </p:nvGraphicFramePr>
        <p:xfrm>
          <a:off x="182880" y="1846263"/>
          <a:ext cx="11801856" cy="18999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dirty="0"/>
                        <a:t>Mini Cog Test</a:t>
                      </a:r>
                    </a:p>
                  </a:txBody>
                  <a:tcPr/>
                </a:tc>
                <a:tc>
                  <a:txBody>
                    <a:bodyPr/>
                    <a:lstStyle/>
                    <a:p>
                      <a:pPr marL="285750" indent="-285750">
                        <a:buFont typeface="Arial" panose="020B0604020202020204" pitchFamily="34" charset="0"/>
                        <a:buChar char="•"/>
                      </a:pPr>
                      <a:r>
                        <a:rPr lang="en-US" sz="1400" dirty="0"/>
                        <a:t>Screening for Cognitive Impairment in Older Adults</a:t>
                      </a:r>
                      <a:endParaRPr lang="en-US" sz="1400" b="1" dirty="0"/>
                    </a:p>
                  </a:txBody>
                  <a:tcPr/>
                </a:tc>
                <a:tc>
                  <a:txBody>
                    <a:bodyPr/>
                    <a:lstStyle/>
                    <a:p>
                      <a:r>
                        <a:rPr lang="en-US" sz="1400" dirty="0">
                          <a:hlinkClick r:id="rId3"/>
                        </a:rPr>
                        <a:t>https://mini-cog.com/</a:t>
                      </a:r>
                      <a:r>
                        <a:rPr lang="en-US" sz="1400" dirty="0"/>
                        <a:t> </a:t>
                      </a:r>
                    </a:p>
                  </a:txBody>
                  <a:tcPr/>
                </a:tc>
                <a:extLst>
                  <a:ext uri="{0D108BD9-81ED-4DB2-BD59-A6C34878D82A}">
                    <a16:rowId xmlns:a16="http://schemas.microsoft.com/office/drawing/2014/main" val="21740526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St Louis University Mental Status Exam (SLUMS)</a:t>
                      </a:r>
                    </a:p>
                    <a:p>
                      <a:endParaRPr lang="en-US" sz="1400" b="0" dirty="0"/>
                    </a:p>
                  </a:txBody>
                  <a:tcPr/>
                </a:tc>
                <a:tc>
                  <a:txBody>
                    <a:bodyPr/>
                    <a:lstStyle/>
                    <a:p>
                      <a:pPr marL="285750" indent="-285750">
                        <a:buFont typeface="Arial" panose="020B0604020202020204" pitchFamily="34" charset="0"/>
                        <a:buChar char="•"/>
                      </a:pPr>
                      <a:r>
                        <a:rPr lang="en-US" sz="1400" b="0" dirty="0"/>
                        <a:t>Screens for dementia</a:t>
                      </a:r>
                    </a:p>
                    <a:p>
                      <a:pPr marL="285750" indent="-285750">
                        <a:buFont typeface="Arial" panose="020B0604020202020204" pitchFamily="34" charset="0"/>
                        <a:buChar char="•"/>
                      </a:pPr>
                      <a:r>
                        <a:rPr lang="en-US" sz="1400" dirty="0"/>
                        <a:t>Sometimes referred to as </a:t>
                      </a:r>
                      <a:r>
                        <a:rPr lang="en-US" sz="1400" dirty="0">
                          <a:hlinkClick r:id="rId4"/>
                        </a:rPr>
                        <a:t>Mild Cognitive Impairment</a:t>
                      </a:r>
                      <a:r>
                        <a:rPr lang="en-US" sz="1400" dirty="0"/>
                        <a:t> (MCI) or mild neurocognitive disorder (MNCD)</a:t>
                      </a:r>
                      <a:endParaRPr lang="en-US" sz="1400" b="0" dirty="0"/>
                    </a:p>
                  </a:txBody>
                  <a:tcPr/>
                </a:tc>
                <a:tc>
                  <a:txBody>
                    <a:bodyPr/>
                    <a:lstStyle/>
                    <a:p>
                      <a:r>
                        <a:rPr lang="en-US" sz="1400" dirty="0">
                          <a:hlinkClick r:id="rId5"/>
                        </a:rPr>
                        <a:t>http://aging.slu.edu/pdfsurveys/mentalstatus.pdf</a:t>
                      </a:r>
                      <a:r>
                        <a:rPr lang="en-US" sz="1400" dirty="0"/>
                        <a:t> </a:t>
                      </a:r>
                    </a:p>
                    <a:p>
                      <a:r>
                        <a:rPr lang="en-US" sz="1400" dirty="0">
                          <a:hlinkClick r:id="rId6"/>
                        </a:rPr>
                        <a:t>http://medschool.slu.edu/agingsuccessfully/pdfsurveys/slumsexam_05.pdf</a:t>
                      </a:r>
                      <a:r>
                        <a:rPr lang="en-US" sz="1400" dirty="0"/>
                        <a:t> </a:t>
                      </a:r>
                    </a:p>
                    <a:p>
                      <a:r>
                        <a:rPr lang="en-US" sz="1400" dirty="0">
                          <a:hlinkClick r:id="rId7"/>
                        </a:rPr>
                        <a:t>https://www.verywellhealth.com/the-saint-louis-university-mental-status-examination-98618</a:t>
                      </a:r>
                      <a:r>
                        <a:rPr lang="en-US" sz="1400" dirty="0"/>
                        <a:t> </a:t>
                      </a:r>
                    </a:p>
                  </a:txBody>
                  <a:tcPr/>
                </a:tc>
                <a:extLst>
                  <a:ext uri="{0D108BD9-81ED-4DB2-BD59-A6C34878D82A}">
                    <a16:rowId xmlns:a16="http://schemas.microsoft.com/office/drawing/2014/main" val="1470234741"/>
                  </a:ext>
                </a:extLst>
              </a:tr>
            </a:tbl>
          </a:graphicData>
        </a:graphic>
      </p:graphicFrame>
    </p:spTree>
    <p:extLst>
      <p:ext uri="{BB962C8B-B14F-4D97-AF65-F5344CB8AC3E}">
        <p14:creationId xmlns:p14="http://schemas.microsoft.com/office/powerpoint/2010/main" val="307795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F3BD-AE1D-4CD4-90CE-3764FC2143E3}"/>
              </a:ext>
            </a:extLst>
          </p:cNvPr>
          <p:cNvSpPr>
            <a:spLocks noGrp="1"/>
          </p:cNvSpPr>
          <p:nvPr>
            <p:ph type="title"/>
          </p:nvPr>
        </p:nvSpPr>
        <p:spPr/>
        <p:txBody>
          <a:bodyPr/>
          <a:lstStyle/>
          <a:p>
            <a:r>
              <a:rPr lang="en-US" dirty="0">
                <a:solidFill>
                  <a:schemeClr val="tx1"/>
                </a:solidFill>
              </a:rPr>
              <a:t>Considerations</a:t>
            </a:r>
          </a:p>
        </p:txBody>
      </p:sp>
      <p:sp>
        <p:nvSpPr>
          <p:cNvPr id="6" name="Content Placeholder 5">
            <a:extLst>
              <a:ext uri="{FF2B5EF4-FFF2-40B4-BE49-F238E27FC236}">
                <a16:creationId xmlns:a16="http://schemas.microsoft.com/office/drawing/2014/main" id="{55122202-1658-42E1-8DB8-99BE68AC0E81}"/>
              </a:ext>
            </a:extLst>
          </p:cNvPr>
          <p:cNvSpPr>
            <a:spLocks noGrp="1"/>
          </p:cNvSpPr>
          <p:nvPr>
            <p:ph idx="1"/>
          </p:nvPr>
        </p:nvSpPr>
        <p:spPr/>
        <p:txBody>
          <a:bodyPr/>
          <a:lstStyle/>
          <a:p>
            <a:pPr marL="457200" indent="-457200">
              <a:buFont typeface="+mj-lt"/>
              <a:buAutoNum type="arabicPeriod"/>
            </a:pPr>
            <a:r>
              <a:rPr lang="en-US" dirty="0">
                <a:solidFill>
                  <a:schemeClr val="tx1"/>
                </a:solidFill>
              </a:rPr>
              <a:t>Outpatient/ ambulatory, acute and post acute care cognitive assessments are not captured and documented the same way</a:t>
            </a:r>
          </a:p>
          <a:p>
            <a:pPr marL="457200" indent="-457200">
              <a:buFont typeface="+mj-lt"/>
              <a:buAutoNum type="arabicPeriod"/>
            </a:pPr>
            <a:r>
              <a:rPr lang="en-US" dirty="0">
                <a:solidFill>
                  <a:schemeClr val="tx1"/>
                </a:solidFill>
              </a:rPr>
              <a:t>Post acute care has proposed cognitive status (BIMS, PHQ9 and CAM) as a standardized cognitive assessment (IMPACT Act mandated Standardized Patient Assessment Data Element (SPADE))</a:t>
            </a:r>
          </a:p>
        </p:txBody>
      </p:sp>
    </p:spTree>
    <p:extLst>
      <p:ext uri="{BB962C8B-B14F-4D97-AF65-F5344CB8AC3E}">
        <p14:creationId xmlns:p14="http://schemas.microsoft.com/office/powerpoint/2010/main" val="49197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94595688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medical information (history of altered mental status)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cognitive status, particularly during times when it is impaired</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3107263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medical information in the event her mother is incapacitated</a:t>
            </a:r>
          </a:p>
          <a:p>
            <a:pPr>
              <a:buFont typeface="Wingdings" panose="05000000000000000000" pitchFamily="2" charset="2"/>
              <a:buChar char="Ø"/>
            </a:pPr>
            <a:r>
              <a:rPr lang="en-US" dirty="0">
                <a:solidFill>
                  <a:schemeClr val="tx1"/>
                </a:solidFill>
              </a:rPr>
              <a:t> To be notified if her Mother’s cognitive status changes</a:t>
            </a:r>
          </a:p>
        </p:txBody>
      </p:sp>
    </p:spTree>
    <p:extLst>
      <p:ext uri="{BB962C8B-B14F-4D97-AF65-F5344CB8AC3E}">
        <p14:creationId xmlns:p14="http://schemas.microsoft.com/office/powerpoint/2010/main" val="3732242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and SNF)</a:t>
            </a:r>
          </a:p>
        </p:txBody>
      </p:sp>
    </p:spTree>
    <p:extLst>
      <p:ext uri="{BB962C8B-B14F-4D97-AF65-F5344CB8AC3E}">
        <p14:creationId xmlns:p14="http://schemas.microsoft.com/office/powerpoint/2010/main" val="146227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CM/ SW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471418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547445" y="783912"/>
            <a:ext cx="9383152" cy="5498118"/>
          </a:xfrm>
          <a:prstGeom prst="rect">
            <a:avLst/>
          </a:prstGeom>
        </p:spPr>
      </p:pic>
      <p:sp>
        <p:nvSpPr>
          <p:cNvPr id="3" name="Title 2"/>
          <p:cNvSpPr>
            <a:spLocks noGrp="1"/>
          </p:cNvSpPr>
          <p:nvPr>
            <p:ph type="title"/>
          </p:nvPr>
        </p:nvSpPr>
        <p:spPr>
          <a:xfrm>
            <a:off x="312578" y="491562"/>
            <a:ext cx="11566843" cy="421189"/>
          </a:xfrm>
        </p:spPr>
        <p:txBody>
          <a:bodyPr/>
          <a:lstStyle/>
          <a:p>
            <a:r>
              <a:rPr lang="en-US" dirty="0">
                <a:solidFill>
                  <a:schemeClr val="tx2"/>
                </a:solidFill>
              </a:rPr>
              <a:t>The Patient Story</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Tree>
    <p:extLst>
      <p:ext uri="{BB962C8B-B14F-4D97-AF65-F5344CB8AC3E}">
        <p14:creationId xmlns:p14="http://schemas.microsoft.com/office/powerpoint/2010/main" val="80343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CM/ SW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cognitive impairments in the EHR and, if so, to access the patient’s social support system quickly and efficiently</a:t>
            </a:r>
          </a:p>
          <a:p>
            <a:pPr>
              <a:buFont typeface="Wingdings" panose="05000000000000000000" pitchFamily="2" charset="2"/>
              <a:buChar char="Ø"/>
            </a:pPr>
            <a:r>
              <a:rPr lang="en-US" dirty="0">
                <a:solidFill>
                  <a:schemeClr val="tx1"/>
                </a:solidFill>
              </a:rPr>
              <a:t> To be able to send information surrounding patient's cognitive status to other healthcare providers with minimal clicks</a:t>
            </a:r>
          </a:p>
        </p:txBody>
      </p:sp>
    </p:spTree>
    <p:extLst>
      <p:ext uri="{BB962C8B-B14F-4D97-AF65-F5344CB8AC3E}">
        <p14:creationId xmlns:p14="http://schemas.microsoft.com/office/powerpoint/2010/main" val="23010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Hospital and SNF Provider perspective</a:t>
            </a:r>
          </a:p>
        </p:txBody>
      </p:sp>
    </p:spTree>
    <p:extLst>
      <p:ext uri="{BB962C8B-B14F-4D97-AF65-F5344CB8AC3E}">
        <p14:creationId xmlns:p14="http://schemas.microsoft.com/office/powerpoint/2010/main" val="41443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289044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856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6767716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be able to send cognitive status and social support information to other healthcare providers with minimal clicks.</a:t>
            </a:r>
          </a:p>
        </p:txBody>
      </p:sp>
    </p:spTree>
    <p:extLst>
      <p:ext uri="{BB962C8B-B14F-4D97-AF65-F5344CB8AC3E}">
        <p14:creationId xmlns:p14="http://schemas.microsoft.com/office/powerpoint/2010/main" val="230869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9011934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4655-F117-4850-824D-A0591B70BD50}"/>
              </a:ext>
            </a:extLst>
          </p:cNvPr>
          <p:cNvSpPr>
            <a:spLocks noGrp="1"/>
          </p:cNvSpPr>
          <p:nvPr>
            <p:ph type="title"/>
          </p:nvPr>
        </p:nvSpPr>
        <p:spPr/>
        <p:txBody>
          <a:bodyPr/>
          <a:lstStyle/>
          <a:p>
            <a:r>
              <a:rPr lang="en-US" dirty="0">
                <a:solidFill>
                  <a:schemeClr val="tx1"/>
                </a:solidFill>
              </a:rPr>
              <a:t>Next Steps</a:t>
            </a:r>
          </a:p>
        </p:txBody>
      </p:sp>
      <p:sp>
        <p:nvSpPr>
          <p:cNvPr id="5" name="Content Placeholder 4">
            <a:extLst>
              <a:ext uri="{FF2B5EF4-FFF2-40B4-BE49-F238E27FC236}">
                <a16:creationId xmlns:a16="http://schemas.microsoft.com/office/drawing/2014/main" id="{BE95B307-5CF8-48C9-88CC-463078816D55}"/>
              </a:ext>
            </a:extLst>
          </p:cNvPr>
          <p:cNvSpPr>
            <a:spLocks noGrp="1"/>
          </p:cNvSpPr>
          <p:nvPr>
            <p:ph idx="1"/>
          </p:nvPr>
        </p:nvSpPr>
        <p:spPr/>
        <p:txBody>
          <a:bodyPr/>
          <a:lstStyle/>
          <a:p>
            <a:pPr marL="457200" indent="-457200">
              <a:buFont typeface="+mj-lt"/>
              <a:buAutoNum type="arabicPeriod"/>
            </a:pPr>
            <a:r>
              <a:rPr lang="en-US" dirty="0">
                <a:solidFill>
                  <a:schemeClr val="tx1"/>
                </a:solidFill>
              </a:rPr>
              <a:t>Examine what is currently available that addresses cognitive status (FHIR or a C-CDA data model)</a:t>
            </a:r>
          </a:p>
          <a:p>
            <a:pPr marL="457200" indent="-457200">
              <a:buFont typeface="+mj-lt"/>
              <a:buAutoNum type="arabicPeriod"/>
            </a:pPr>
            <a:r>
              <a:rPr lang="en-US" dirty="0">
                <a:solidFill>
                  <a:schemeClr val="tx1"/>
                </a:solidFill>
              </a:rPr>
              <a:t>Identify any gaps in the available data model </a:t>
            </a:r>
          </a:p>
          <a:p>
            <a:pPr marL="457200" indent="-457200">
              <a:buFont typeface="+mj-lt"/>
              <a:buAutoNum type="arabicPeriod"/>
            </a:pPr>
            <a:r>
              <a:rPr lang="en-US" dirty="0">
                <a:solidFill>
                  <a:schemeClr val="tx1"/>
                </a:solidFill>
              </a:rPr>
              <a:t>Fill in gaps and build a FHIR Implementation Guide (IG)</a:t>
            </a:r>
          </a:p>
        </p:txBody>
      </p:sp>
    </p:spTree>
    <p:extLst>
      <p:ext uri="{BB962C8B-B14F-4D97-AF65-F5344CB8AC3E}">
        <p14:creationId xmlns:p14="http://schemas.microsoft.com/office/powerpoint/2010/main" val="131469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9EC2-1E28-41B6-B1CD-4F881036564C}"/>
              </a:ext>
            </a:extLst>
          </p:cNvPr>
          <p:cNvSpPr>
            <a:spLocks noGrp="1"/>
          </p:cNvSpPr>
          <p:nvPr>
            <p:ph type="title"/>
          </p:nvPr>
        </p:nvSpPr>
        <p:spPr/>
        <p:txBody>
          <a:bodyPr/>
          <a:lstStyle/>
          <a:p>
            <a:r>
              <a:rPr lang="en-US" dirty="0">
                <a:solidFill>
                  <a:schemeClr val="tx1"/>
                </a:solidFill>
              </a:rPr>
              <a:t>BIMS in the MDS</a:t>
            </a:r>
          </a:p>
        </p:txBody>
      </p:sp>
      <p:pic>
        <p:nvPicPr>
          <p:cNvPr id="4" name="Content Placeholder 3">
            <a:extLst>
              <a:ext uri="{FF2B5EF4-FFF2-40B4-BE49-F238E27FC236}">
                <a16:creationId xmlns:a16="http://schemas.microsoft.com/office/drawing/2014/main" id="{7416B300-42D0-4D5B-ABA7-CD7969940AD3}"/>
              </a:ext>
            </a:extLst>
          </p:cNvPr>
          <p:cNvPicPr>
            <a:picLocks noGrp="1" noChangeAspect="1"/>
          </p:cNvPicPr>
          <p:nvPr>
            <p:ph idx="1"/>
          </p:nvPr>
        </p:nvPicPr>
        <p:blipFill>
          <a:blip r:embed="rId2"/>
          <a:stretch>
            <a:fillRect/>
          </a:stretch>
        </p:blipFill>
        <p:spPr>
          <a:xfrm>
            <a:off x="5961889" y="103631"/>
            <a:ext cx="5510784" cy="6609311"/>
          </a:xfrm>
          <a:prstGeom prst="rect">
            <a:avLst/>
          </a:prstGeom>
        </p:spPr>
      </p:pic>
    </p:spTree>
    <p:extLst>
      <p:ext uri="{BB962C8B-B14F-4D97-AF65-F5344CB8AC3E}">
        <p14:creationId xmlns:p14="http://schemas.microsoft.com/office/powerpoint/2010/main" val="9951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952E-1E22-4EDB-8F9D-039A1430D15E}"/>
              </a:ext>
            </a:extLst>
          </p:cNvPr>
          <p:cNvSpPr>
            <a:spLocks noGrp="1"/>
          </p:cNvSpPr>
          <p:nvPr>
            <p:ph type="title"/>
          </p:nvPr>
        </p:nvSpPr>
        <p:spPr/>
        <p:txBody>
          <a:bodyPr/>
          <a:lstStyle/>
          <a:p>
            <a:r>
              <a:rPr lang="en-US" dirty="0">
                <a:solidFill>
                  <a:schemeClr val="tx1"/>
                </a:solidFill>
              </a:rPr>
              <a:t>Mental Status and CAM in the MDS</a:t>
            </a:r>
          </a:p>
        </p:txBody>
      </p:sp>
      <p:pic>
        <p:nvPicPr>
          <p:cNvPr id="4" name="Content Placeholder 3">
            <a:extLst>
              <a:ext uri="{FF2B5EF4-FFF2-40B4-BE49-F238E27FC236}">
                <a16:creationId xmlns:a16="http://schemas.microsoft.com/office/drawing/2014/main" id="{6D1E5543-669C-4F88-82D4-5DF8E1DDD60D}"/>
              </a:ext>
            </a:extLst>
          </p:cNvPr>
          <p:cNvPicPr>
            <a:picLocks noGrp="1" noChangeAspect="1"/>
          </p:cNvPicPr>
          <p:nvPr>
            <p:ph idx="1"/>
          </p:nvPr>
        </p:nvPicPr>
        <p:blipFill>
          <a:blip r:embed="rId2"/>
          <a:stretch>
            <a:fillRect/>
          </a:stretch>
        </p:blipFill>
        <p:spPr>
          <a:xfrm>
            <a:off x="304800" y="1945858"/>
            <a:ext cx="5462016" cy="4242878"/>
          </a:xfrm>
          <a:prstGeom prst="rect">
            <a:avLst/>
          </a:prstGeom>
        </p:spPr>
      </p:pic>
      <p:pic>
        <p:nvPicPr>
          <p:cNvPr id="5" name="Picture 4">
            <a:extLst>
              <a:ext uri="{FF2B5EF4-FFF2-40B4-BE49-F238E27FC236}">
                <a16:creationId xmlns:a16="http://schemas.microsoft.com/office/drawing/2014/main" id="{A3EFB238-713D-4994-A20A-020A9C50F298}"/>
              </a:ext>
            </a:extLst>
          </p:cNvPr>
          <p:cNvPicPr>
            <a:picLocks noChangeAspect="1"/>
          </p:cNvPicPr>
          <p:nvPr/>
        </p:nvPicPr>
        <p:blipFill>
          <a:blip r:embed="rId3"/>
          <a:stretch>
            <a:fillRect/>
          </a:stretch>
        </p:blipFill>
        <p:spPr>
          <a:xfrm>
            <a:off x="5766816" y="1945858"/>
            <a:ext cx="6317789" cy="2970693"/>
          </a:xfrm>
          <a:prstGeom prst="rect">
            <a:avLst/>
          </a:prstGeom>
        </p:spPr>
      </p:pic>
    </p:spTree>
    <p:extLst>
      <p:ext uri="{BB962C8B-B14F-4D97-AF65-F5344CB8AC3E}">
        <p14:creationId xmlns:p14="http://schemas.microsoft.com/office/powerpoint/2010/main" val="461929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C01E-0C4F-4278-AF72-4A14F354E6F5}"/>
              </a:ext>
            </a:extLst>
          </p:cNvPr>
          <p:cNvSpPr>
            <a:spLocks noGrp="1"/>
          </p:cNvSpPr>
          <p:nvPr>
            <p:ph type="title"/>
          </p:nvPr>
        </p:nvSpPr>
        <p:spPr/>
        <p:txBody>
          <a:bodyPr/>
          <a:lstStyle/>
          <a:p>
            <a:r>
              <a:rPr lang="en-US" dirty="0">
                <a:solidFill>
                  <a:schemeClr val="tx1"/>
                </a:solidFill>
              </a:rPr>
              <a:t>PHQ-9 in the MDS</a:t>
            </a:r>
          </a:p>
        </p:txBody>
      </p:sp>
      <p:pic>
        <p:nvPicPr>
          <p:cNvPr id="4" name="Content Placeholder 3">
            <a:extLst>
              <a:ext uri="{FF2B5EF4-FFF2-40B4-BE49-F238E27FC236}">
                <a16:creationId xmlns:a16="http://schemas.microsoft.com/office/drawing/2014/main" id="{8493FAE4-8807-4814-9EAF-2DB4D23F6E9D}"/>
              </a:ext>
            </a:extLst>
          </p:cNvPr>
          <p:cNvPicPr>
            <a:picLocks noGrp="1" noChangeAspect="1"/>
          </p:cNvPicPr>
          <p:nvPr>
            <p:ph idx="1"/>
          </p:nvPr>
        </p:nvPicPr>
        <p:blipFill>
          <a:blip r:embed="rId2"/>
          <a:stretch>
            <a:fillRect/>
          </a:stretch>
        </p:blipFill>
        <p:spPr>
          <a:xfrm>
            <a:off x="3477706" y="1846263"/>
            <a:ext cx="5296913" cy="4022725"/>
          </a:xfrm>
          <a:prstGeom prst="rect">
            <a:avLst/>
          </a:prstGeom>
        </p:spPr>
      </p:pic>
    </p:spTree>
    <p:extLst>
      <p:ext uri="{BB962C8B-B14F-4D97-AF65-F5344CB8AC3E}">
        <p14:creationId xmlns:p14="http://schemas.microsoft.com/office/powerpoint/2010/main" val="3956030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6D3-C430-4824-969E-888B6553E66C}"/>
              </a:ext>
            </a:extLst>
          </p:cNvPr>
          <p:cNvSpPr>
            <a:spLocks noGrp="1"/>
          </p:cNvSpPr>
          <p:nvPr>
            <p:ph type="title"/>
          </p:nvPr>
        </p:nvSpPr>
        <p:spPr/>
        <p:txBody>
          <a:bodyPr/>
          <a:lstStyle/>
          <a:p>
            <a:r>
              <a:rPr lang="en-US" dirty="0">
                <a:solidFill>
                  <a:schemeClr val="tx1"/>
                </a:solidFill>
              </a:rPr>
              <a:t>Cognition in OASIS D</a:t>
            </a:r>
          </a:p>
        </p:txBody>
      </p:sp>
      <p:pic>
        <p:nvPicPr>
          <p:cNvPr id="4" name="Picture 3">
            <a:extLst>
              <a:ext uri="{FF2B5EF4-FFF2-40B4-BE49-F238E27FC236}">
                <a16:creationId xmlns:a16="http://schemas.microsoft.com/office/drawing/2014/main" id="{96ED2F4E-9640-404E-9AA2-77B969550DA6}"/>
              </a:ext>
            </a:extLst>
          </p:cNvPr>
          <p:cNvPicPr>
            <a:picLocks noChangeAspect="1"/>
          </p:cNvPicPr>
          <p:nvPr/>
        </p:nvPicPr>
        <p:blipFill>
          <a:blip r:embed="rId2"/>
          <a:stretch>
            <a:fillRect/>
          </a:stretch>
        </p:blipFill>
        <p:spPr>
          <a:xfrm>
            <a:off x="6364784" y="286603"/>
            <a:ext cx="4790896" cy="5927840"/>
          </a:xfrm>
          <a:prstGeom prst="rect">
            <a:avLst/>
          </a:prstGeom>
        </p:spPr>
      </p:pic>
      <p:pic>
        <p:nvPicPr>
          <p:cNvPr id="5" name="Picture 4">
            <a:extLst>
              <a:ext uri="{FF2B5EF4-FFF2-40B4-BE49-F238E27FC236}">
                <a16:creationId xmlns:a16="http://schemas.microsoft.com/office/drawing/2014/main" id="{BC0D93CC-D933-4B3F-9105-FA4973D63780}"/>
              </a:ext>
            </a:extLst>
          </p:cNvPr>
          <p:cNvPicPr>
            <a:picLocks noChangeAspect="1"/>
          </p:cNvPicPr>
          <p:nvPr/>
        </p:nvPicPr>
        <p:blipFill>
          <a:blip r:embed="rId3"/>
          <a:stretch>
            <a:fillRect/>
          </a:stretch>
        </p:blipFill>
        <p:spPr>
          <a:xfrm>
            <a:off x="621209" y="2792829"/>
            <a:ext cx="5743575" cy="2366145"/>
          </a:xfrm>
          <a:prstGeom prst="rect">
            <a:avLst/>
          </a:prstGeom>
        </p:spPr>
      </p:pic>
    </p:spTree>
    <p:extLst>
      <p:ext uri="{BB962C8B-B14F-4D97-AF65-F5344CB8AC3E}">
        <p14:creationId xmlns:p14="http://schemas.microsoft.com/office/powerpoint/2010/main" val="259320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  Ms. Smith is a 68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on income</a:t>
            </a:r>
          </a:p>
          <a:p>
            <a:pPr>
              <a:buFont typeface="Wingdings" panose="05000000000000000000" pitchFamily="2" charset="2"/>
              <a:buChar char="Ø"/>
            </a:pPr>
            <a:r>
              <a:rPr lang="en-US" dirty="0">
                <a:solidFill>
                  <a:schemeClr val="tx1"/>
                </a:solidFill>
              </a:rPr>
              <a:t> Patient lives alone</a:t>
            </a:r>
          </a:p>
          <a:p>
            <a:pPr lvl="1">
              <a:buFont typeface="Wingdings" panose="05000000000000000000" pitchFamily="2" charset="2"/>
              <a:buChar char="Ø"/>
            </a:pPr>
            <a:r>
              <a:rPr lang="en-US" dirty="0">
                <a:solidFill>
                  <a:schemeClr val="tx1"/>
                </a:solidFill>
              </a:rPr>
              <a:t>Patient is </a:t>
            </a:r>
            <a:r>
              <a:rPr lang="en-US" b="1" dirty="0">
                <a:solidFill>
                  <a:schemeClr val="tx1"/>
                </a:solidFill>
              </a:rPr>
              <a:t>Alert and Oriented x 3</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2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multiple care providers</a:t>
            </a:r>
          </a:p>
          <a:p>
            <a:pPr>
              <a:buFont typeface="Wingdings" panose="05000000000000000000" pitchFamily="2" charset="2"/>
              <a:buChar char="Ø"/>
            </a:pPr>
            <a:r>
              <a:rPr lang="en-US" dirty="0">
                <a:solidFill>
                  <a:schemeClr val="tx1"/>
                </a:solidFill>
              </a:rPr>
              <a:t>Throughout the hospital stay, patient’s cognition is assessed in different ways:</a:t>
            </a:r>
          </a:p>
          <a:p>
            <a:pPr lvl="1">
              <a:buFont typeface="Wingdings" panose="05000000000000000000" pitchFamily="2" charset="2"/>
              <a:buChar char="Ø"/>
            </a:pPr>
            <a:r>
              <a:rPr lang="en-US" dirty="0">
                <a:solidFill>
                  <a:schemeClr val="tx1"/>
                </a:solidFill>
              </a:rPr>
              <a:t> CAM (Confusion Assessment Method)</a:t>
            </a:r>
          </a:p>
          <a:p>
            <a:pPr lvl="1">
              <a:buFont typeface="Wingdings" panose="05000000000000000000" pitchFamily="2" charset="2"/>
              <a:buChar char="Ø"/>
            </a:pPr>
            <a:r>
              <a:rPr lang="en-US" dirty="0">
                <a:solidFill>
                  <a:schemeClr val="tx1"/>
                </a:solidFill>
              </a:rPr>
              <a:t> Mini Mental Exam</a:t>
            </a:r>
          </a:p>
          <a:p>
            <a:pPr lvl="1">
              <a:buFont typeface="Wingdings" panose="05000000000000000000" pitchFamily="2" charset="2"/>
              <a:buChar char="Ø"/>
            </a:pPr>
            <a:r>
              <a:rPr lang="en-US" dirty="0">
                <a:solidFill>
                  <a:schemeClr val="tx1"/>
                </a:solidFill>
              </a:rPr>
              <a:t> MOCA (Montreal Cognitive Assessment)</a:t>
            </a:r>
          </a:p>
          <a:p>
            <a:pPr lvl="1">
              <a:buFont typeface="Wingdings" panose="05000000000000000000" pitchFamily="2" charset="2"/>
              <a:buChar char="Ø"/>
            </a:pPr>
            <a:r>
              <a:rPr lang="en-US" dirty="0">
                <a:solidFill>
                  <a:schemeClr val="tx1"/>
                </a:solidFill>
              </a:rPr>
              <a:t> Standard orientation questions (what is your name? Where are you right now? What is the date?)</a:t>
            </a:r>
          </a:p>
          <a:p>
            <a:pPr>
              <a:buFont typeface="Wingdings" panose="05000000000000000000" pitchFamily="2" charset="2"/>
              <a:buChar char="Ø"/>
            </a:pPr>
            <a:endParaRPr lang="en-US" b="1"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is transferred to a skilled nursing facility after she is discharged from the hospital</a:t>
            </a:r>
          </a:p>
          <a:p>
            <a:pPr>
              <a:buFont typeface="Wingdings" panose="05000000000000000000" pitchFamily="2" charset="2"/>
              <a:buChar char="Ø"/>
            </a:pPr>
            <a:r>
              <a:rPr lang="en-US" dirty="0">
                <a:solidFill>
                  <a:schemeClr val="tx1"/>
                </a:solidFill>
              </a:rPr>
              <a:t>Throughout the SNF stay, patient had the following cognitive assessments</a:t>
            </a:r>
          </a:p>
          <a:p>
            <a:pPr lvl="1">
              <a:buFont typeface="Wingdings" panose="05000000000000000000" pitchFamily="2" charset="2"/>
              <a:buChar char="Ø"/>
            </a:pPr>
            <a:r>
              <a:rPr lang="en-US" dirty="0">
                <a:solidFill>
                  <a:schemeClr val="tx1"/>
                </a:solidFill>
              </a:rPr>
              <a:t> BIMS </a:t>
            </a:r>
          </a:p>
          <a:p>
            <a:pPr lvl="1">
              <a:buFont typeface="Wingdings" panose="05000000000000000000" pitchFamily="2" charset="2"/>
              <a:buChar char="Ø"/>
            </a:pPr>
            <a:r>
              <a:rPr lang="en-US" dirty="0">
                <a:solidFill>
                  <a:schemeClr val="tx1"/>
                </a:solidFill>
              </a:rPr>
              <a:t> PHQ9</a:t>
            </a:r>
          </a:p>
          <a:p>
            <a:pPr lvl="1">
              <a:buFont typeface="Wingdings" panose="05000000000000000000" pitchFamily="2" charset="2"/>
              <a:buChar char="Ø"/>
            </a:pPr>
            <a:r>
              <a:rPr lang="en-US" dirty="0">
                <a:solidFill>
                  <a:schemeClr val="tx1"/>
                </a:solidFill>
              </a:rPr>
              <a:t> CAM</a:t>
            </a:r>
          </a:p>
          <a:p>
            <a:pPr>
              <a:buFont typeface="Wingdings" panose="05000000000000000000" pitchFamily="2" charset="2"/>
              <a:buChar char="Ø"/>
            </a:pPr>
            <a:endParaRPr lang="en-US" b="1"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41980356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2.xml><?xml version="1.0" encoding="utf-8"?>
<ds:datastoreItem xmlns:ds="http://schemas.openxmlformats.org/officeDocument/2006/customXml" ds:itemID="{B3DCC06B-20F3-4C83-960C-EC77C7277000}">
  <ds:schemaRefs>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a9988bd-10e2-4a39-8d16-ed6eb9f9083e"/>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45147BA-224B-4746-AADC-91BAFA62AFDD}">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Retrospect</Template>
  <TotalTime>4158</TotalTime>
  <Words>1676</Words>
  <Application>Microsoft Office PowerPoint</Application>
  <PresentationFormat>Widescreen</PresentationFormat>
  <Paragraphs>189</Paragraphs>
  <Slides>32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Retrospect</vt:lpstr>
      <vt:lpstr>Cognitive Status Use Case Scenario (example)</vt:lpstr>
      <vt:lpstr>The Patient Story</vt:lpstr>
      <vt:lpstr>Patient </vt:lpstr>
      <vt:lpstr>Social History</vt:lpstr>
      <vt:lpstr>Medical History</vt:lpstr>
      <vt:lpstr>Current Medications</vt:lpstr>
      <vt:lpstr>Typical Healthcare Follow Up</vt:lpstr>
      <vt:lpstr>Encounter with Hospital Providers</vt:lpstr>
      <vt:lpstr>Encounter with SNF Providers</vt:lpstr>
      <vt:lpstr>Different Types Cognitive Assessments in Healthcare </vt:lpstr>
      <vt:lpstr>Different Types Cognitive Assessments in Healthcare </vt:lpstr>
      <vt:lpstr>Considerations</vt:lpstr>
      <vt:lpstr>Ms. Smith’s Concerns</vt:lpstr>
      <vt:lpstr>Ms. Smith would like…</vt:lpstr>
      <vt:lpstr>Daughter</vt:lpstr>
      <vt:lpstr>Daughters Concerns</vt:lpstr>
      <vt:lpstr>Daughter Would Like…</vt:lpstr>
      <vt:lpstr>Case Manager/ Social Worker (CM/ SW)</vt:lpstr>
      <vt:lpstr>CM/ SW Concerns</vt:lpstr>
      <vt:lpstr>CM/ SW would like…</vt:lpstr>
      <vt:lpstr>Provider Persona</vt:lpstr>
      <vt:lpstr>Hospital Provider Concerns</vt:lpstr>
      <vt:lpstr>SNF Provider Concerns</vt:lpstr>
      <vt:lpstr>Provider would like…</vt:lpstr>
      <vt:lpstr>Payor</vt:lpstr>
      <vt:lpstr>Payor Concerns</vt:lpstr>
      <vt:lpstr>Payor would like…</vt:lpstr>
      <vt:lpstr>Next Steps</vt:lpstr>
      <vt:lpstr>BIMS in the MDS</vt:lpstr>
      <vt:lpstr>Mental Status and CAM in the MDS</vt:lpstr>
      <vt:lpstr>PHQ-9 in the MDS</vt:lpstr>
      <vt:lpstr>Cognition in OASIS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Rizvi, Siama</cp:lastModifiedBy>
  <cp:revision>153</cp:revision>
  <dcterms:created xsi:type="dcterms:W3CDTF">2019-04-30T13:12:19Z</dcterms:created>
  <dcterms:modified xsi:type="dcterms:W3CDTF">2019-06-20T21:16:21Z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