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43"/>
  </p:notesMasterIdLst>
  <p:sldIdLst>
    <p:sldId id="256" r:id="rId6"/>
    <p:sldId id="375" r:id="rId7"/>
    <p:sldId id="266" r:id="rId8"/>
    <p:sldId id="257" r:id="rId9"/>
    <p:sldId id="258" r:id="rId10"/>
    <p:sldId id="259" r:id="rId11"/>
    <p:sldId id="260" r:id="rId12"/>
    <p:sldId id="261" r:id="rId13"/>
    <p:sldId id="368" r:id="rId14"/>
    <p:sldId id="378" r:id="rId15"/>
    <p:sldId id="376" r:id="rId16"/>
    <p:sldId id="379" r:id="rId17"/>
    <p:sldId id="380" r:id="rId18"/>
    <p:sldId id="262" r:id="rId19"/>
    <p:sldId id="268" r:id="rId20"/>
    <p:sldId id="265" r:id="rId21"/>
    <p:sldId id="269" r:id="rId22"/>
    <p:sldId id="270" r:id="rId23"/>
    <p:sldId id="271" r:id="rId24"/>
    <p:sldId id="273" r:id="rId25"/>
    <p:sldId id="272" r:id="rId26"/>
    <p:sldId id="278" r:id="rId27"/>
    <p:sldId id="369" r:id="rId28"/>
    <p:sldId id="279" r:id="rId29"/>
    <p:sldId id="377" r:id="rId30"/>
    <p:sldId id="381" r:id="rId31"/>
    <p:sldId id="280" r:id="rId32"/>
    <p:sldId id="275" r:id="rId33"/>
    <p:sldId id="276" r:id="rId34"/>
    <p:sldId id="277" r:id="rId35"/>
    <p:sldId id="284" r:id="rId36"/>
    <p:sldId id="366" r:id="rId37"/>
    <p:sldId id="374" r:id="rId38"/>
    <p:sldId id="372" r:id="rId39"/>
    <p:sldId id="370" r:id="rId40"/>
    <p:sldId id="371" r:id="rId41"/>
    <p:sldId id="37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75"/>
          </p14:sldIdLst>
        </p14:section>
        <p14:section name="Patient Persona" id="{762C6F34-9FD8-436E-AE00-3E3FCA9D19B4}">
          <p14:sldIdLst>
            <p14:sldId id="266"/>
            <p14:sldId id="257"/>
            <p14:sldId id="258"/>
            <p14:sldId id="259"/>
            <p14:sldId id="260"/>
            <p14:sldId id="261"/>
            <p14:sldId id="368"/>
            <p14:sldId id="378"/>
            <p14:sldId id="376"/>
            <p14:sldId id="379"/>
            <p14:sldId id="380"/>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369"/>
            <p14:sldId id="279"/>
            <p14:sldId id="377"/>
            <p14:sldId id="381"/>
            <p14:sldId id="280"/>
          </p14:sldIdLst>
        </p14:section>
        <p14:section name="Payor Persona" id="{44B65789-830B-4B3E-A03D-E3E9061A9923}">
          <p14:sldIdLst>
            <p14:sldId id="275"/>
            <p14:sldId id="276"/>
            <p14:sldId id="277"/>
          </p14:sldIdLst>
        </p14:section>
        <p14:section name="Resources" id="{4BF6DB57-5C3C-4CF6-BFD5-F47264A025F4}">
          <p14:sldIdLst>
            <p14:sldId id="284"/>
            <p14:sldId id="366"/>
            <p14:sldId id="374"/>
          </p14:sldIdLst>
        </p14:section>
        <p14:section name="MDS" id="{F293ACB1-975F-43B2-B0D1-03D7C58D96BD}">
          <p14:sldIdLst>
            <p14:sldId id="372"/>
            <p14:sldId id="370"/>
            <p14:sldId id="371"/>
          </p14:sldIdLst>
        </p14:section>
        <p14:section name="OASIS D" id="{9539CC90-9CCB-45E6-8AB9-83AFEFDAAE74}">
          <p14:sldIdLst>
            <p14:sldId id="3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 autoAdjust="0"/>
    <p:restoredTop sz="91657" autoAdjust="0"/>
  </p:normalViewPr>
  <p:slideViewPr>
    <p:cSldViewPr snapToGrid="0">
      <p:cViewPr varScale="1">
        <p:scale>
          <a:sx n="88" d="100"/>
          <a:sy n="88" d="100"/>
        </p:scale>
        <p:origin x="516" y="90"/>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 </a:t>
          </a:r>
          <a:r>
            <a:rPr lang="en-US" dirty="0">
              <a:solidFill>
                <a:schemeClr val="tx1"/>
              </a:solidFill>
            </a:rPr>
            <a:t>How will I maintain my health and safety once I am at home?</a:t>
          </a:r>
          <a:endParaRPr lang="en-US" dirty="0"/>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 if my cognitive status changes?)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285DAA7E-5882-4C0F-B57A-DE05236A5E73}">
      <dgm:prSet/>
      <dgm:spPr/>
      <dgm:t>
        <a:bodyPr/>
        <a:lstStyle/>
        <a:p>
          <a:r>
            <a:rPr lang="en-US" dirty="0">
              <a:solidFill>
                <a:schemeClr val="tx1"/>
              </a:solidFill>
            </a:rPr>
            <a:t>How will I maintain my health once I am at home (Will I remember to take my medications if my cognitive status changes?)</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2"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841EEC4-4E80-42B0-B4BD-6EB98AD1BBF5}" type="presOf" srcId="{285DAA7E-5882-4C0F-B57A-DE05236A5E73}" destId="{F932F2D5-049C-49AE-9A26-B1A163BA68A4}" srcOrd="1"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1F2105FB-3CF9-4B3C-9314-485A18238012}" type="presOf" srcId="{285DAA7E-5882-4C0F-B57A-DE05236A5E73}" destId="{42EFDF1F-CF12-43EA-9D23-DE70CD4F2D61}"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endParaRPr lang="en-US" dirty="0"/>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manage medications) once she leaves the SNF and no longer require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the SNF have the correct information about Ms. Smith’s cognitive status (e.g. delirium) and communicate progress toward goals, to the family?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2DF82FD-7E89-4CAD-97B1-E104F56187C7}">
      <dgm:prSet/>
      <dgm:spPr/>
      <dgm:t>
        <a:bodyPr/>
        <a:lstStyle/>
        <a:p>
          <a:r>
            <a:rPr lang="en-US" dirty="0">
              <a:solidFill>
                <a:schemeClr val="tx1"/>
              </a:solidFill>
            </a:rPr>
            <a:t>What is the patients baseline cognitive status?</a:t>
          </a:r>
          <a:endParaRPr lang="en-US" dirty="0"/>
        </a:p>
      </dgm:t>
    </dgm:pt>
    <dgm:pt modelId="{C7773998-DF0A-411E-8016-764B538198C2}" type="parTrans" cxnId="{5C9EC720-8CC0-4140-B8BF-8E88193D1CF3}">
      <dgm:prSet/>
      <dgm:spPr/>
      <dgm:t>
        <a:bodyPr/>
        <a:lstStyle/>
        <a:p>
          <a:endParaRPr lang="en-US"/>
        </a:p>
      </dgm:t>
    </dgm:pt>
    <dgm:pt modelId="{52AC3C78-9B38-4626-9C7E-E4992A4FA62E}" type="sibTrans" cxnId="{5C9EC720-8CC0-4140-B8BF-8E88193D1CF3}">
      <dgm:prSet/>
      <dgm:spPr/>
      <dgm:t>
        <a:bodyPr/>
        <a:lstStyle/>
        <a:p>
          <a:endParaRPr lang="en-US"/>
        </a:p>
      </dgm:t>
    </dgm:pt>
    <dgm:pt modelId="{9ABE34BA-6E1F-45CE-B429-2336E5C46ED7}">
      <dgm:prSet/>
      <dgm:spPr/>
      <dgm:t>
        <a:bodyPr/>
        <a:lstStyle/>
        <a:p>
          <a:endParaRPr lang="en-US" dirty="0"/>
        </a:p>
      </dgm:t>
    </dgm:pt>
    <dgm:pt modelId="{813F1D8C-F53E-4AEF-9948-CB70AD802CAC}" type="parTrans" cxnId="{D6DF521D-23DB-47AD-9DBA-68AC1A576884}">
      <dgm:prSet/>
      <dgm:spPr/>
      <dgm:t>
        <a:bodyPr/>
        <a:lstStyle/>
        <a:p>
          <a:endParaRPr lang="en-US"/>
        </a:p>
      </dgm:t>
    </dgm:pt>
    <dgm:pt modelId="{3C7A6302-9C74-46C6-8C86-4E9A5DBCA0A3}" type="sibTrans" cxnId="{D6DF521D-23DB-47AD-9DBA-68AC1A576884}">
      <dgm:prSet/>
      <dgm:spPr/>
      <dgm:t>
        <a:bodyPr/>
        <a:lstStyle/>
        <a:p>
          <a:endParaRPr lang="en-US"/>
        </a:p>
      </dgm:t>
    </dgm:pt>
    <dgm:pt modelId="{335CDE0D-8AFA-4258-9BCE-33F162A8FF2E}">
      <dgm:prSet/>
      <dgm:spPr/>
      <dgm:t>
        <a:bodyPr/>
        <a:lstStyle/>
        <a:p>
          <a:endParaRPr lang="en-US"/>
        </a:p>
      </dgm:t>
    </dgm:pt>
    <dgm:pt modelId="{F6EC422C-B2EA-4A77-802E-F74DC60947B6}" type="parTrans" cxnId="{91E7B7DE-4A93-4144-BADC-96531EAE0A2B}">
      <dgm:prSet/>
      <dgm:spPr/>
      <dgm:t>
        <a:bodyPr/>
        <a:lstStyle/>
        <a:p>
          <a:endParaRPr lang="en-US"/>
        </a:p>
      </dgm:t>
    </dgm:pt>
    <dgm:pt modelId="{60DA79BA-F836-4CA9-8C0C-B950B28DE36C}" type="sibTrans" cxnId="{91E7B7DE-4A93-4144-BADC-96531EAE0A2B}">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600"/>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6DF521D-23DB-47AD-9DBA-68AC1A576884}" srcId="{6412D220-34B3-45FB-A1E9-A5BAC20B6275}" destId="{9ABE34BA-6E1F-45CE-B429-2336E5C46ED7}" srcOrd="5" destOrd="0" parTransId="{813F1D8C-F53E-4AEF-9948-CB70AD802CAC}" sibTransId="{3C7A6302-9C74-46C6-8C86-4E9A5DBCA0A3}"/>
    <dgm:cxn modelId="{5C9EC720-8CC0-4140-B8BF-8E88193D1CF3}" srcId="{6412D220-34B3-45FB-A1E9-A5BAC20B6275}" destId="{42DF82FD-7E89-4CAD-97B1-E104F56187C7}" srcOrd="3" destOrd="0" parTransId="{C7773998-DF0A-411E-8016-764B538198C2}" sibTransId="{52AC3C78-9B38-4626-9C7E-E4992A4FA62E}"/>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4D1C5198-2D00-4609-B18B-35AFC343FA22}" type="presOf" srcId="{42DF82FD-7E89-4CAD-97B1-E104F56187C7}" destId="{ECF033EE-B942-4582-B7CC-5526B9D06359}"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91E7B7DE-4A93-4144-BADC-96531EAE0A2B}" srcId="{6412D220-34B3-45FB-A1E9-A5BAC20B6275}" destId="{335CDE0D-8AFA-4258-9BCE-33F162A8FF2E}" srcOrd="4" destOrd="0" parTransId="{F6EC422C-B2EA-4A77-802E-F74DC60947B6}" sibTransId="{60DA79BA-F836-4CA9-8C0C-B950B28DE36C}"/>
    <dgm:cxn modelId="{54A30CE5-C456-4A3A-B2F1-B5CD1F7E2E5F}" type="presOf" srcId="{42DF82FD-7E89-4CAD-97B1-E104F56187C7}" destId="{621731F6-F960-4B85-B271-72A950A2E7E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reversible? (e.g. stroke, delirium from a UTI) </a:t>
          </a:r>
        </a:p>
        <a:p>
          <a:r>
            <a:rPr lang="en-US" dirty="0">
              <a:solidFill>
                <a:schemeClr val="tx1"/>
              </a:solidFill>
            </a:rPr>
            <a:t>What is the patient’s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(especially if she is cognitively impaired?)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E9E85483-2802-4737-8A83-54B60F0AC2E4}">
      <dgm:prSet/>
      <dgm:spPr/>
      <dgm:t>
        <a:bodyPr/>
        <a:lstStyle/>
        <a:p>
          <a:r>
            <a:rPr lang="en-US" dirty="0">
              <a:solidFill>
                <a:schemeClr val="tx1"/>
              </a:solidFill>
            </a:rPr>
            <a:t>What is the patients baseline cognitive status?</a:t>
          </a:r>
        </a:p>
      </dgm:t>
    </dgm:pt>
    <dgm:pt modelId="{591F95F2-1D5B-4DC8-B7D1-77E08393C57B}" type="parTrans" cxnId="{1FE74767-B3F9-42D9-B1A6-DF888F8A7F69}">
      <dgm:prSet/>
      <dgm:spPr/>
      <dgm:t>
        <a:bodyPr/>
        <a:lstStyle/>
        <a:p>
          <a:endParaRPr lang="en-US"/>
        </a:p>
      </dgm:t>
    </dgm:pt>
    <dgm:pt modelId="{53932767-D7B8-4940-B91C-E9813235FD78}" type="sibTrans" cxnId="{1FE74767-B3F9-42D9-B1A6-DF888F8A7F69}">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070E22B-83A5-43C7-AE65-DC9BD8738765}" type="presOf" srcId="{FDF6814A-8A8A-43F1-80F4-2A050450C5B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3" destOrd="0" parTransId="{8F554A48-36B5-4620-8C4F-00F8B0180896}" sibTransId="{F5E49325-AF3E-4F39-B027-C2FAB8923F54}"/>
    <dgm:cxn modelId="{1FE74767-B3F9-42D9-B1A6-DF888F8A7F69}" srcId="{6412D220-34B3-45FB-A1E9-A5BAC20B6275}" destId="{E9E85483-2802-4737-8A83-54B60F0AC2E4}" srcOrd="1" destOrd="0" parTransId="{591F95F2-1D5B-4DC8-B7D1-77E08393C57B}" sibTransId="{53932767-D7B8-4940-B91C-E9813235FD78}"/>
    <dgm:cxn modelId="{79DC526D-867D-46CB-9476-9BA91A704432}" type="presOf" srcId="{C14DEA9D-4157-41C2-9AED-2E0F3E518EEB}" destId="{42EFDF1F-CF12-43EA-9D23-DE70CD4F2D61}" srcOrd="0"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EBE95FA7-66DF-40EB-A36D-20922BF6E2D6}" srcId="{6412D220-34B3-45FB-A1E9-A5BAC20B6275}" destId="{44B9C65D-1303-4E47-A830-7A6C163A82E9}" srcOrd="4" destOrd="0" parTransId="{74FD6AEF-1C4E-4B2B-A5A8-A2E05ED3C602}" sibTransId="{CBC7DE97-341F-490C-884B-7DD62A05E35A}"/>
    <dgm:cxn modelId="{834B0AAD-1033-49C2-8B33-FBEAC9876B73}" type="presOf" srcId="{C14DEA9D-4157-41C2-9AED-2E0F3E518EEB}" destId="{F932F2D5-049C-49AE-9A26-B1A163BA68A4}" srcOrd="1" destOrd="0" presId="urn:microsoft.com/office/officeart/2005/8/layout/matrix1"/>
    <dgm:cxn modelId="{D27EC3B8-4342-43D7-8D0F-FBC631F0E39F}" type="presOf" srcId="{FDF6814A-8A8A-43F1-80F4-2A050450C5B8}" destId="{621731F6-F960-4B85-B271-72A950A2E7E4}" srcOrd="1" destOrd="0" presId="urn:microsoft.com/office/officeart/2005/8/layout/matrix1"/>
    <dgm:cxn modelId="{2DDC2DBF-35B2-41FD-A678-C2A1F8BB71A5}" type="presOf" srcId="{E9E85483-2802-4737-8A83-54B60F0AC2E4}"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A39488F9-6126-4E4B-8FBA-2FC903274590}" type="presOf" srcId="{E9E85483-2802-4737-8A83-54B60F0AC2E4}" destId="{4E0607B3-0939-4B63-BACF-48486BA483FE}" srcOrd="0"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If patient is cognitively impaired, is it reversible? (e.g. stroke, delirium from a UTI) </a:t>
          </a:r>
          <a:br>
            <a:rPr lang="en-US" dirty="0">
              <a:solidFill>
                <a:schemeClr val="tx1"/>
              </a:solidFill>
            </a:rPr>
          </a:br>
          <a:r>
            <a:rPr lang="en-US" dirty="0">
              <a:solidFill>
                <a:schemeClr val="tx1"/>
              </a:solidFill>
            </a:rPr>
            <a:t>What is the patient’s cognitive trajectory?</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023DDCF-47A3-435E-B43F-F73E52FF127A}">
      <dgm:prSet/>
      <dgm:spPr/>
    </dgm:pt>
    <dgm:pt modelId="{D22EB11B-B2B6-4F61-9F6E-957F6720B14A}" type="parTrans" cxnId="{8875E89B-1519-4421-BE33-76F9F8E8011A}">
      <dgm:prSet/>
      <dgm:spPr/>
      <dgm:t>
        <a:bodyPr/>
        <a:lstStyle/>
        <a:p>
          <a:endParaRPr lang="en-US"/>
        </a:p>
      </dgm:t>
    </dgm:pt>
    <dgm:pt modelId="{33D9F8C0-F610-49CD-837D-49C9DC172890}" type="sibTrans" cxnId="{8875E89B-1519-4421-BE33-76F9F8E8011A}">
      <dgm:prSet/>
      <dgm:spPr/>
      <dgm:t>
        <a:bodyPr/>
        <a:lstStyle/>
        <a:p>
          <a:endParaRPr lang="en-US"/>
        </a:p>
      </dgm:t>
    </dgm:pt>
    <dgm:pt modelId="{5444F589-D0CB-4CAB-89A9-DC54DD38D106}">
      <dgm:prSet/>
      <dgm:spPr/>
      <dgm:t>
        <a:bodyPr/>
        <a:lstStyle/>
        <a:p>
          <a:r>
            <a:rPr lang="en-US" dirty="0">
              <a:solidFill>
                <a:schemeClr val="tx1"/>
              </a:solidFill>
            </a:rPr>
            <a:t>Will the family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C95DB0D3-5627-4DA2-84CF-85451BCAF0B6}" type="parTrans" cxnId="{1BEA3BC5-6F4B-4786-A9B2-A5A8F1579E17}">
      <dgm:prSet/>
      <dgm:spPr/>
      <dgm:t>
        <a:bodyPr/>
        <a:lstStyle/>
        <a:p>
          <a:endParaRPr lang="en-US"/>
        </a:p>
      </dgm:t>
    </dgm:pt>
    <dgm:pt modelId="{55045D80-0284-49E5-B26C-2DA2699F1EE6}" type="sibTrans" cxnId="{1BEA3BC5-6F4B-4786-A9B2-A5A8F1579E17}">
      <dgm:prSet/>
      <dgm:spPr/>
      <dgm:t>
        <a:bodyPr/>
        <a:lstStyle/>
        <a:p>
          <a:endParaRPr lang="en-US"/>
        </a:p>
      </dgm:t>
    </dgm:pt>
    <dgm:pt modelId="{2DFB0963-ECC1-4FDB-B7E9-2219A045ECEB}">
      <dgm:prSet/>
      <dgm:spPr/>
      <dgm:t>
        <a:bodyPr/>
        <a:lstStyle/>
        <a:p>
          <a:r>
            <a:rPr lang="en-US">
              <a:solidFill>
                <a:schemeClr val="tx1"/>
              </a:solidFill>
            </a:rPr>
            <a:t>Since Ms. Smith has limited social support, will she be able to follow medical orders and take medications as prescribed (especially if she is cognitively impaired?) to meet her goals and discharge home?</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D8C39F0F-AE4E-4786-81E1-C392098BA8CD}" type="parTrans" cxnId="{5FD89174-B5DE-4E73-8A33-EEA037354C1A}">
      <dgm:prSet/>
      <dgm:spPr/>
      <dgm:t>
        <a:bodyPr/>
        <a:lstStyle/>
        <a:p>
          <a:endParaRPr lang="en-US"/>
        </a:p>
      </dgm:t>
    </dgm:pt>
    <dgm:pt modelId="{EAB616AD-1706-46E5-B50A-BEC1CA1628CD}" type="sibTrans" cxnId="{5FD89174-B5DE-4E73-8A33-EEA037354C1A}">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EE686F0A-8AAD-41AF-9D37-884647D201C3}" type="presOf" srcId="{5444F589-D0CB-4CAB-89A9-DC54DD38D106}" destId="{F932F2D5-049C-49AE-9A26-B1A163BA68A4}" srcOrd="1" destOrd="0" presId="urn:microsoft.com/office/officeart/2005/8/layout/matrix1"/>
    <dgm:cxn modelId="{B6A63F2F-5F61-4AF1-A612-CFB346C78F68}" type="presOf" srcId="{2DFB0963-ECC1-4FDB-B7E9-2219A045ECEB}"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5FD89174-B5DE-4E73-8A33-EEA037354C1A}" srcId="{6412D220-34B3-45FB-A1E9-A5BAC20B6275}" destId="{2DFB0963-ECC1-4FDB-B7E9-2219A045ECEB}" srcOrd="3" destOrd="0" parTransId="{D8C39F0F-AE4E-4786-81E1-C392098BA8CD}" sibTransId="{EAB616AD-1706-46E5-B50A-BEC1CA1628CD}"/>
    <dgm:cxn modelId="{6977B474-F4A2-4D80-A1C1-DCEE95BEE4A0}" type="presOf" srcId="{2DFB0963-ECC1-4FDB-B7E9-2219A045ECEB}"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8875E89B-1519-4421-BE33-76F9F8E8011A}" srcId="{439B15D0-EFB0-4705-8084-B706DCC2A44C}" destId="{4023DDCF-47A3-435E-B43F-F73E52FF127A}" srcOrd="1" destOrd="0" parTransId="{D22EB11B-B2B6-4F61-9F6E-957F6720B14A}" sibTransId="{33D9F8C0-F610-49CD-837D-49C9DC172890}"/>
    <dgm:cxn modelId="{BFA441B1-44B4-4897-B23B-0267E45841A5}" type="presOf" srcId="{C14DEA9D-4157-41C2-9AED-2E0F3E518EEB}" destId="{92345AC2-69CB-4185-9BEF-2417CBB3275F}" srcOrd="1" destOrd="0" presId="urn:microsoft.com/office/officeart/2005/8/layout/matrix1"/>
    <dgm:cxn modelId="{1BEA3BC5-6F4B-4786-A9B2-A5A8F1579E17}" srcId="{6412D220-34B3-45FB-A1E9-A5BAC20B6275}" destId="{5444F589-D0CB-4CAB-89A9-DC54DD38D106}" srcOrd="2" destOrd="0" parTransId="{C95DB0D3-5627-4DA2-84CF-85451BCAF0B6}" sibTransId="{55045D80-0284-49E5-B26C-2DA2699F1EE6}"/>
    <dgm:cxn modelId="{DC902DCB-E457-4159-97DD-947A5D8D9955}" type="presOf" srcId="{6412D220-34B3-45FB-A1E9-A5BAC20B6275}" destId="{D791B706-B8D9-4F23-BB78-C36591AA637E}" srcOrd="0" destOrd="0" presId="urn:microsoft.com/office/officeart/2005/8/layout/matrix1"/>
    <dgm:cxn modelId="{69EF11E3-211F-42D2-AB19-07DB06C8706D}" type="presOf" srcId="{5444F589-D0CB-4CAB-89A9-DC54DD38D106}"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If patient is cognitively impaired, is it changing over time or reversible? (e.g. stroke, delirium from a UTI) </a:t>
          </a:r>
        </a:p>
        <a:p>
          <a:r>
            <a:rPr lang="en-US" dirty="0">
              <a:solidFill>
                <a:schemeClr val="tx1"/>
              </a:solidFill>
            </a:rPr>
            <a:t>What is the patient’s continued cognitive trajectory?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Can Ms. Smith continue progress on her rehab and remain safe in her home?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D37582CF-6188-4EE6-B7DB-373F240C1931}">
      <dgm:prSet/>
      <dgm:spPr/>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A03824B4-B991-4C01-807B-C5FD0EEF8BC7}">
      <dgm:prSet phldrT="[Text]"/>
      <dgm:spPr/>
      <dgm:t>
        <a:bodyPr/>
        <a:lstStyle/>
        <a:p>
          <a:r>
            <a:rPr lang="en-US" dirty="0">
              <a:solidFill>
                <a:schemeClr val="tx1"/>
              </a:solidFill>
            </a:rPr>
            <a:t>What is the patients baseline cognitive status?</a:t>
          </a:r>
        </a:p>
      </dgm:t>
      <dgm:extLst>
        <a:ext uri="{E40237B7-FDA0-4F09-8148-C483321AD2D9}">
          <dgm14:cNvPr xmlns:dgm14="http://schemas.microsoft.com/office/drawing/2010/diagram" id="0" name="" descr="I wish there was an easy way to access and update my advance directives.&#10;"/>
        </a:ext>
      </dgm:extLst>
    </dgm:pt>
    <dgm:pt modelId="{761C771A-A68A-4EF5-868E-8A192D58271C}" type="parTrans" cxnId="{7407FCC9-D5BE-4B6B-8316-94974C42C84A}">
      <dgm:prSet/>
      <dgm:spPr/>
      <dgm:t>
        <a:bodyPr/>
        <a:lstStyle/>
        <a:p>
          <a:endParaRPr lang="en-US"/>
        </a:p>
      </dgm:t>
    </dgm:pt>
    <dgm:pt modelId="{1CB36045-FDAC-45F6-89DA-106367A91ABF}" type="sibTrans" cxnId="{7407FCC9-D5BE-4B6B-8316-94974C42C84A}">
      <dgm:prSet/>
      <dgm:spPr/>
      <dgm:t>
        <a:bodyPr/>
        <a:lstStyle/>
        <a:p>
          <a:endParaRPr lang="en-US"/>
        </a:p>
      </dgm:t>
    </dgm:pt>
    <dgm:pt modelId="{F926F9E7-55E9-4BD8-938E-E3F68EF1F0FC}">
      <dgm:prSet/>
      <dgm:spPr/>
      <dgm:t>
        <a:bodyPr/>
        <a:lstStyle/>
        <a:p>
          <a:r>
            <a:rPr lang="en-US">
              <a:solidFill>
                <a:schemeClr val="tx1"/>
              </a:solidFill>
            </a:rPr>
            <a:t>Since Ms. Smith has limited social support, will she be able to follow medical orders and take medications as prescribed? </a:t>
          </a:r>
          <a:endParaRPr lang="en-US" dirty="0">
            <a:solidFill>
              <a:schemeClr val="tx1"/>
            </a:solidFill>
          </a:endParaRPr>
        </a:p>
      </dgm:t>
      <dgm:extLst>
        <a:ext uri="{E40237B7-FDA0-4F09-8148-C483321AD2D9}">
          <dgm14:cNvPr xmlns:dgm14="http://schemas.microsoft.com/office/drawing/2010/diagram" id="0" name="" descr="How do I make sure that my children have access to my most current version of advance directives?&#10;"/>
        </a:ext>
      </dgm:extLst>
    </dgm:pt>
    <dgm:pt modelId="{A1D63F10-8938-4C44-B453-F0F21E771B1C}" type="parTrans" cxnId="{92243655-5FBD-452F-9B57-D6A2B5C1CAA6}">
      <dgm:prSet/>
      <dgm:spPr/>
      <dgm:t>
        <a:bodyPr/>
        <a:lstStyle/>
        <a:p>
          <a:endParaRPr lang="en-US"/>
        </a:p>
      </dgm:t>
    </dgm:pt>
    <dgm:pt modelId="{CB9065F9-3DD6-442B-B4CA-48F4BA71E77B}" type="sibTrans" cxnId="{92243655-5FBD-452F-9B57-D6A2B5C1CAA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custLinFactNeighborY="-459"/>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2B67C08-4FF0-4124-9B04-6FD4A0898062}" type="presOf" srcId="{8AF57543-4512-4656-B6AB-D3A86AAEFB6C}" destId="{92345AC2-69CB-4185-9BEF-2417CBB3275F}" srcOrd="1" destOrd="0" presId="urn:microsoft.com/office/officeart/2005/8/layout/matrix1"/>
    <dgm:cxn modelId="{68F6BA2C-AB6A-460E-913F-88B97D042ADF}" type="presOf" srcId="{A03824B4-B991-4C01-807B-C5FD0EEF8BC7}" destId="{1D3BD08B-9F73-4967-B6CC-953DA48F001D}"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F68C9266-A014-4141-A33A-87A8A4227352}" type="presOf" srcId="{F926F9E7-55E9-4BD8-938E-E3F68EF1F0FC}" destId="{621731F6-F960-4B85-B271-72A950A2E7E4}" srcOrd="1" destOrd="0" presId="urn:microsoft.com/office/officeart/2005/8/layout/matrix1"/>
    <dgm:cxn modelId="{08AFD16F-A6A3-4D56-808F-E5D843144F38}" srcId="{6412D220-34B3-45FB-A1E9-A5BAC20B6275}" destId="{C14DEA9D-4157-41C2-9AED-2E0F3E518EEB}" srcOrd="2" destOrd="0" parTransId="{7B9B0097-9AA5-4CFC-A47A-FBF484A6084A}" sibTransId="{75F5F545-4E15-46E6-BAE9-9B7F77635AEE}"/>
    <dgm:cxn modelId="{6AC1E372-06DC-4435-A4BA-E95437CD23FC}" type="presOf" srcId="{C14DEA9D-4157-41C2-9AED-2E0F3E518EEB}" destId="{F932F2D5-049C-49AE-9A26-B1A163BA68A4}" srcOrd="1" destOrd="0" presId="urn:microsoft.com/office/officeart/2005/8/layout/matrix1"/>
    <dgm:cxn modelId="{92243655-5FBD-452F-9B57-D6A2B5C1CAA6}" srcId="{6412D220-34B3-45FB-A1E9-A5BAC20B6275}" destId="{F926F9E7-55E9-4BD8-938E-E3F68EF1F0FC}" srcOrd="3" destOrd="0" parTransId="{A1D63F10-8938-4C44-B453-F0F21E771B1C}" sibTransId="{CB9065F9-3DD6-442B-B4CA-48F4BA71E77B}"/>
    <dgm:cxn modelId="{A7410D77-4365-4F6C-A5BE-4713C87D8662}" type="presOf" srcId="{A03824B4-B991-4C01-807B-C5FD0EEF8BC7}" destId="{5CB0EFC0-245A-4685-8DF1-C173393338EF}" srcOrd="1" destOrd="0" presId="urn:microsoft.com/office/officeart/2005/8/layout/matrix1"/>
    <dgm:cxn modelId="{5D3471BC-1652-40DD-B25E-A110C4B1790E}" type="presOf" srcId="{C14DEA9D-4157-41C2-9AED-2E0F3E518EEB}" destId="{42EFDF1F-CF12-43EA-9D23-DE70CD4F2D61}" srcOrd="0" destOrd="0" presId="urn:microsoft.com/office/officeart/2005/8/layout/matrix1"/>
    <dgm:cxn modelId="{0B656BC9-C901-470B-A3F4-DDFF1E0F5F84}" type="presOf" srcId="{8AF57543-4512-4656-B6AB-D3A86AAEFB6C}" destId="{4E0607B3-0939-4B63-BACF-48486BA483FE}" srcOrd="0" destOrd="0" presId="urn:microsoft.com/office/officeart/2005/8/layout/matrix1"/>
    <dgm:cxn modelId="{7407FCC9-D5BE-4B6B-8316-94974C42C84A}" srcId="{6412D220-34B3-45FB-A1E9-A5BAC20B6275}" destId="{A03824B4-B991-4C01-807B-C5FD0EEF8BC7}" srcOrd="0" destOrd="0" parTransId="{761C771A-A68A-4EF5-868E-8A192D58271C}" sibTransId="{1CB36045-FDAC-45F6-89DA-106367A91ABF}"/>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1" destOrd="0" parTransId="{9250CC75-9037-44F1-9353-790446CB9DC6}" sibTransId="{322FFF0A-35A4-446D-8270-F4C455D4EFAA}"/>
    <dgm:cxn modelId="{90E744F6-1C25-417A-9016-793BF6834454}" type="presOf" srcId="{F926F9E7-55E9-4BD8-938E-E3F68EF1F0FC}" destId="{ECF033EE-B942-4582-B7CC-5526B9D06359}" srcOrd="0" destOrd="0" presId="urn:microsoft.com/office/officeart/2005/8/layout/matrix1"/>
    <dgm:cxn modelId="{716736F8-42F0-4C3E-B9D1-C6F6D7C6DE4E}" srcId="{439B15D0-EFB0-4705-8084-B706DCC2A44C}" destId="{D37582CF-6188-4EE6-B7DB-373F240C1931}" srcOrd="1"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condition, activity restrictions, and reconciled medications available to the ED/hospital?</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ED/hospital have the latest post-acute care information since the hospital stay to assess progress and status and make a determination to admit to the acute care hospital or transfer home or back to post-acute care?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Does Ms. Smith’s cognition prevent her </a:t>
          </a:r>
          <a:r>
            <a:rPr lang="en-US">
              <a:solidFill>
                <a:schemeClr val="tx1"/>
              </a:solidFill>
            </a:rPr>
            <a:t>from living </a:t>
          </a:r>
          <a:r>
            <a:rPr lang="en-US" dirty="0">
              <a:solidFill>
                <a:schemeClr val="tx1"/>
              </a:solidFill>
            </a:rPr>
            <a:t>safely and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set up?</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social support system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baseline cognitive status is</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r>
            <a:rPr lang="en-US" sz="2100" kern="1200" dirty="0">
              <a:solidFill>
                <a:schemeClr val="tx1"/>
              </a:solidFill>
            </a:rPr>
            <a:t>How will I maintain my health and safety once I am at home?</a:t>
          </a:r>
          <a:endParaRPr lang="en-US" sz="2100" kern="1200" dirty="0"/>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What will my quality of life be? (Will I be independent in ADLs if my cognitive status changes?)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will I maintain my health once I am at home (Will I remember to take my medications if my cognitive status changes?)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Mom be able to manage her own </a:t>
          </a:r>
          <a:r>
            <a:rPr lang="en-US" sz="1800" kern="1200" dirty="0">
              <a:solidFill>
                <a:schemeClr val="tx1"/>
              </a:solidFill>
            </a:rPr>
            <a:t>healthcare needs (</a:t>
          </a:r>
          <a:r>
            <a:rPr lang="en-US" sz="1800" kern="1200" dirty="0"/>
            <a:t>transportation to appointments, manage medications) once she leaves the SNF and no longer require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Will the </a:t>
          </a:r>
          <a:r>
            <a:rPr lang="en-US" sz="1800" kern="1200" dirty="0">
              <a:solidFill>
                <a:schemeClr val="tx1"/>
              </a:solidFill>
            </a:rPr>
            <a:t>providers know </a:t>
          </a:r>
          <a:r>
            <a:rPr lang="en-US" sz="18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the SNF have the correct information about Ms. Smith’s cognitive status (e.g. delirium) and communicate progress toward goals, to the family?</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a:t>
          </a:r>
          <a:r>
            <a:rPr lang="en-US" sz="20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endParaRPr lang="en-US" sz="20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If patient is cognitively impaired, is it reversible? (e.g. stroke, delirium from a UTI) </a:t>
          </a:r>
        </a:p>
        <a:p>
          <a:pPr marL="0" lvl="0" indent="0" algn="ctr" defTabSz="889000">
            <a:lnSpc>
              <a:spcPct val="90000"/>
            </a:lnSpc>
            <a:spcBef>
              <a:spcPct val="0"/>
            </a:spcBef>
            <a:spcAft>
              <a:spcPct val="35000"/>
            </a:spcAft>
            <a:buNone/>
          </a:pPr>
          <a:r>
            <a:rPr lang="en-US" sz="2000" kern="1200" dirty="0">
              <a:solidFill>
                <a:schemeClr val="tx1"/>
              </a:solidFill>
            </a:rPr>
            <a:t>What is the patient’s cognitive trajectory?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What is the patients baseline cognitive status?</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Will Post Acute Care (PAC)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Since Ms. Smith has limited social support, will she be able to follow medical orders and take medications as prescribed (especially if she is cognitively impaired?)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reversible? (e.g. stroke, delirium from a UTI) </a:t>
          </a:r>
          <a:br>
            <a:rPr lang="en-US" sz="1700" kern="1200" dirty="0">
              <a:solidFill>
                <a:schemeClr val="tx1"/>
              </a:solidFill>
            </a:rPr>
          </a:br>
          <a:r>
            <a:rPr lang="en-US" sz="1700" kern="1200" dirty="0">
              <a:solidFill>
                <a:schemeClr val="tx1"/>
              </a:solidFill>
            </a:rPr>
            <a:t>What is the patient’s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Will the family have the correct information about the surgery, activity restrictions, and medication list?</a:t>
          </a:r>
        </a:p>
      </dsp:txBody>
      <dsp:txXfrm rot="10800000">
        <a:off x="0" y="2500948"/>
        <a:ext cx="5029199" cy="1508521"/>
      </dsp:txXfrm>
    </dsp:sp>
    <dsp:sp modelId="{ECF033EE-B942-4582-B7CC-5526B9D06359}">
      <dsp:nvSpPr>
        <dsp:cNvPr id="0" name=""/>
        <dsp:cNvSpPr/>
      </dsp:nvSpPr>
      <dsp:spPr>
        <a:xfrm rot="5400000">
          <a:off x="6538118"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(especially if she is cognitively impaired?) to meet her goals and discharge home?</a:t>
          </a:r>
          <a:endParaRPr lang="en-US" sz="1700" kern="1200" dirty="0">
            <a:solidFill>
              <a:schemeClr val="tx1"/>
            </a:solidFill>
          </a:endParaRPr>
        </a:p>
      </dsp:txBody>
      <dsp:txXfrm rot="-5400000">
        <a:off x="5029200"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What is the patients baseline cognitive status?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If patient is cognitively impaired, is it changing over time or reversible? (e.g. stroke, delirium from a UTI) </a:t>
          </a:r>
        </a:p>
        <a:p>
          <a:pPr marL="0" lvl="0" indent="0" algn="ctr" defTabSz="755650">
            <a:lnSpc>
              <a:spcPct val="90000"/>
            </a:lnSpc>
            <a:spcBef>
              <a:spcPct val="0"/>
            </a:spcBef>
            <a:spcAft>
              <a:spcPct val="35000"/>
            </a:spcAft>
            <a:buNone/>
          </a:pPr>
          <a:r>
            <a:rPr lang="en-US" sz="1700" kern="1200" dirty="0">
              <a:solidFill>
                <a:schemeClr val="tx1"/>
              </a:solidFill>
            </a:rPr>
            <a:t>What is the patient’s continued cognitive trajectory?</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rehab and remain safe in her home? </a:t>
          </a:r>
        </a:p>
      </dsp:txBody>
      <dsp:txXfrm rot="10800000">
        <a:off x="0" y="2500948"/>
        <a:ext cx="5029199" cy="1508521"/>
      </dsp:txXfrm>
    </dsp:sp>
    <dsp:sp modelId="{ECF033EE-B942-4582-B7CC-5526B9D06359}">
      <dsp:nvSpPr>
        <dsp:cNvPr id="0" name=""/>
        <dsp:cNvSpPr/>
      </dsp:nvSpPr>
      <dsp:spPr>
        <a:xfrm rot="5400000">
          <a:off x="6520114" y="493211"/>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Since Ms. Smith has limited social support, will she be able to follow medical orders and take medications as prescribed? </a:t>
          </a:r>
          <a:endParaRPr lang="en-US" sz="1700" kern="1200" dirty="0">
            <a:solidFill>
              <a:schemeClr val="tx1"/>
            </a:solidFill>
          </a:endParaRPr>
        </a:p>
      </dsp:txBody>
      <dsp:txXfrm rot="-5400000">
        <a:off x="5011195" y="2504970"/>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Has all relevant information about Ms. Smith, her condition, activity restrictions, and reconciled medications available to the ED/hospital?</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the ED/hospital have the latest post-acute care information since the hospital stay to assess progress and status and make a determination to admit to the acute care hospital or transfer home or back to post-acute care?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Ms. Smith’s cognition prevent her </a:t>
          </a:r>
          <a:r>
            <a:rPr lang="en-US" sz="1700" kern="1200">
              <a:solidFill>
                <a:schemeClr val="tx1"/>
              </a:solidFill>
            </a:rPr>
            <a:t>from living </a:t>
          </a:r>
          <a:r>
            <a:rPr lang="en-US" sz="1700" kern="1200" dirty="0">
              <a:solidFill>
                <a:schemeClr val="tx1"/>
              </a:solidFill>
            </a:rPr>
            <a:t>safely and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follow her therapy plan and take medications as prescribed? </a:t>
          </a:r>
          <a:endParaRPr lang="en-US" sz="17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478906" y="1521889"/>
        <a:ext cx="2844871" cy="886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set up?</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social support system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baseline cognitive status is</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23</a:t>
            </a:fld>
            <a:endParaRPr lang="en-US"/>
          </a:p>
        </p:txBody>
      </p:sp>
    </p:spTree>
    <p:extLst>
      <p:ext uri="{BB962C8B-B14F-4D97-AF65-F5344CB8AC3E}">
        <p14:creationId xmlns:p14="http://schemas.microsoft.com/office/powerpoint/2010/main" val="348971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24</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137130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29</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32</a:t>
            </a:fld>
            <a:endParaRPr lang="en-US"/>
          </a:p>
        </p:txBody>
      </p:sp>
    </p:spTree>
    <p:extLst>
      <p:ext uri="{BB962C8B-B14F-4D97-AF65-F5344CB8AC3E}">
        <p14:creationId xmlns:p14="http://schemas.microsoft.com/office/powerpoint/2010/main" val="74828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33</a:t>
            </a:fld>
            <a:endParaRPr lang="en-US"/>
          </a:p>
        </p:txBody>
      </p:sp>
    </p:spTree>
    <p:extLst>
      <p:ext uri="{BB962C8B-B14F-4D97-AF65-F5344CB8AC3E}">
        <p14:creationId xmlns:p14="http://schemas.microsoft.com/office/powerpoint/2010/main" val="3944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https://www.parkinsons.va.gov/resources/MOCA-Test-English.pdf</a:t>
            </a:r>
          </a:p>
          <a:p>
            <a:r>
              <a:rPr lang="en-US" dirty="0"/>
              <a:t>http://www.foundationsgroup.net/files/126558935.pdf</a:t>
            </a:r>
          </a:p>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20185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143479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247355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168764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20</a:t>
            </a:fld>
            <a:endParaRPr lang="en-US"/>
          </a:p>
        </p:txBody>
      </p:sp>
    </p:spTree>
    <p:extLst>
      <p:ext uri="{BB962C8B-B14F-4D97-AF65-F5344CB8AC3E}">
        <p14:creationId xmlns:p14="http://schemas.microsoft.com/office/powerpoint/2010/main" val="106343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integration.samhsa.gov/images/res/PHQ%20-%20Questions.pdf" TargetMode="External"/><Relationship Id="rId3" Type="http://schemas.openxmlformats.org/officeDocument/2006/relationships/hyperlink" Target="https://www.marcusinstituteforaging.org/research/aging-brain-center/confusion-assessment-method" TargetMode="External"/><Relationship Id="rId7" Type="http://schemas.openxmlformats.org/officeDocument/2006/relationships/hyperlink" Target="https://www.dhs.state.mn.us/main/idcplg?IdcService=GET_FILE&amp;RevisionSelectionMethod=LatestReleased&amp;noSaveAs=1&amp;Rendition=Primary&amp;allowInterrupt=1&amp;dDocName=dhs16_15960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parkinsons.va.gov/resources/MOCA-Test-English.pdf" TargetMode="External"/><Relationship Id="rId5" Type="http://schemas.openxmlformats.org/officeDocument/2006/relationships/hyperlink" Target="http://www.foundationsgroup.net/files/126558935.pdf" TargetMode="External"/><Relationship Id="rId4" Type="http://schemas.openxmlformats.org/officeDocument/2006/relationships/hyperlink" Target="https://www.aacn.org/docs/EventPlanning/WB0016/Delirium-CAM-ICU-gwgqydl2.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ini-cog.com/" TargetMode="External"/><Relationship Id="rId7" Type="http://schemas.openxmlformats.org/officeDocument/2006/relationships/hyperlink" Target="https://www.verywellhealth.com/the-saint-louis-university-mental-status-examination-9861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medschool.slu.edu/agingsuccessfully/pdfsurveys/slumsexam_05.pdf" TargetMode="External"/><Relationship Id="rId5" Type="http://schemas.openxmlformats.org/officeDocument/2006/relationships/hyperlink" Target="http://aging.slu.edu/pdfsurveys/mentalstatus.pdf" TargetMode="External"/><Relationship Id="rId4" Type="http://schemas.openxmlformats.org/officeDocument/2006/relationships/hyperlink" Target="https://www.verywellhealth.com/mild-cognitive-impairment-and-alzheimers-disease-98561"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Cognitive Status Use Case Scenario (example)</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3980F2-AF7A-488C-835B-A7AF02DE9C76}"/>
              </a:ext>
            </a:extLst>
          </p:cNvPr>
          <p:cNvSpPr>
            <a:spLocks noGrp="1"/>
          </p:cNvSpPr>
          <p:nvPr>
            <p:ph type="title"/>
          </p:nvPr>
        </p:nvSpPr>
        <p:spPr/>
        <p:txBody>
          <a:bodyPr/>
          <a:lstStyle/>
          <a:p>
            <a:r>
              <a:rPr lang="en-US" dirty="0">
                <a:solidFill>
                  <a:schemeClr val="tx1"/>
                </a:solidFill>
              </a:rPr>
              <a:t>SNF Provider Completion of CAM </a:t>
            </a:r>
            <a:endParaRPr lang="en-US" dirty="0"/>
          </a:p>
        </p:txBody>
      </p:sp>
      <p:graphicFrame>
        <p:nvGraphicFramePr>
          <p:cNvPr id="6" name="Content Placeholder 5">
            <a:extLst>
              <a:ext uri="{FF2B5EF4-FFF2-40B4-BE49-F238E27FC236}">
                <a16:creationId xmlns:a16="http://schemas.microsoft.com/office/drawing/2014/main" id="{B31D5405-F488-4CFD-8077-13D82CA28E14}"/>
              </a:ext>
            </a:extLst>
          </p:cNvPr>
          <p:cNvGraphicFramePr>
            <a:graphicFrameLocks/>
          </p:cNvGraphicFramePr>
          <p:nvPr>
            <p:extLst>
              <p:ext uri="{D42A27DB-BD31-4B8C-83A1-F6EECF244321}">
                <p14:modId xmlns:p14="http://schemas.microsoft.com/office/powerpoint/2010/main" val="3078312674"/>
              </p:ext>
            </p:extLst>
          </p:nvPr>
        </p:nvGraphicFramePr>
        <p:xfrm>
          <a:off x="825431" y="2105683"/>
          <a:ext cx="4937125" cy="4114170"/>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592179">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a:t>
                      </a:r>
                    </a:p>
                  </a:txBody>
                  <a:tcPr marL="6612" marR="6612" marT="6612" marB="0" anchor="b"/>
                </a:tc>
                <a:extLst>
                  <a:ext uri="{0D108BD9-81ED-4DB2-BD59-A6C34878D82A}">
                    <a16:rowId xmlns:a16="http://schemas.microsoft.com/office/drawing/2014/main" val="790359574"/>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283425195"/>
                  </a:ext>
                </a:extLst>
              </a:tr>
              <a:tr h="264489">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510695032"/>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520214971"/>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17593880"/>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4080731582"/>
                  </a:ext>
                </a:extLst>
              </a:tr>
              <a:tr h="661222">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212574385"/>
                  </a:ext>
                </a:extLst>
              </a:tr>
              <a:tr h="264489">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571308052"/>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87369714"/>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314028284"/>
                  </a:ext>
                </a:extLst>
              </a:tr>
            </a:tbl>
          </a:graphicData>
        </a:graphic>
      </p:graphicFrame>
      <p:graphicFrame>
        <p:nvGraphicFramePr>
          <p:cNvPr id="7" name="Content Placeholder 5">
            <a:extLst>
              <a:ext uri="{FF2B5EF4-FFF2-40B4-BE49-F238E27FC236}">
                <a16:creationId xmlns:a16="http://schemas.microsoft.com/office/drawing/2014/main" id="{E6288748-2DE1-4C22-8F93-A1ECFB7BAB4B}"/>
              </a:ext>
            </a:extLst>
          </p:cNvPr>
          <p:cNvGraphicFramePr>
            <a:graphicFrameLocks/>
          </p:cNvGraphicFramePr>
          <p:nvPr>
            <p:extLst>
              <p:ext uri="{D42A27DB-BD31-4B8C-83A1-F6EECF244321}">
                <p14:modId xmlns:p14="http://schemas.microsoft.com/office/powerpoint/2010/main" val="302905344"/>
              </p:ext>
            </p:extLst>
          </p:nvPr>
        </p:nvGraphicFramePr>
        <p:xfrm>
          <a:off x="6664029" y="2089043"/>
          <a:ext cx="4937125" cy="4114170"/>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592179">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790359574"/>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283425195"/>
                  </a:ext>
                </a:extLst>
              </a:tr>
              <a:tr h="264489">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510695032"/>
                  </a:ext>
                </a:extLst>
              </a:tr>
              <a:tr h="264489">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520214971"/>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17593880"/>
                  </a:ext>
                </a:extLst>
              </a:tr>
              <a:tr h="132244">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4080731582"/>
                  </a:ext>
                </a:extLst>
              </a:tr>
              <a:tr h="661222">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212574385"/>
                  </a:ext>
                </a:extLst>
              </a:tr>
              <a:tr h="264489">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3571308052"/>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887369714"/>
                  </a:ext>
                </a:extLst>
              </a:tr>
              <a:tr h="1322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X</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1314028284"/>
                  </a:ext>
                </a:extLst>
              </a:tr>
            </a:tbl>
          </a:graphicData>
        </a:graphic>
      </p:graphicFrame>
      <p:sp>
        <p:nvSpPr>
          <p:cNvPr id="8" name="TextBox 7">
            <a:extLst>
              <a:ext uri="{FF2B5EF4-FFF2-40B4-BE49-F238E27FC236}">
                <a16:creationId xmlns:a16="http://schemas.microsoft.com/office/drawing/2014/main" id="{36A7400B-3395-4D9E-86CF-583C83D1CD41}"/>
              </a:ext>
            </a:extLst>
          </p:cNvPr>
          <p:cNvSpPr txBox="1"/>
          <p:nvPr/>
        </p:nvSpPr>
        <p:spPr>
          <a:xfrm>
            <a:off x="2508422" y="1736351"/>
            <a:ext cx="1285929" cy="369332"/>
          </a:xfrm>
          <a:prstGeom prst="rect">
            <a:avLst/>
          </a:prstGeom>
          <a:noFill/>
        </p:spPr>
        <p:txBody>
          <a:bodyPr wrap="none" rtlCol="0">
            <a:spAutoFit/>
          </a:bodyPr>
          <a:lstStyle/>
          <a:p>
            <a:r>
              <a:rPr lang="en-US" dirty="0"/>
              <a:t>ADMISSION</a:t>
            </a:r>
          </a:p>
        </p:txBody>
      </p:sp>
      <p:sp>
        <p:nvSpPr>
          <p:cNvPr id="9" name="TextBox 8">
            <a:extLst>
              <a:ext uri="{FF2B5EF4-FFF2-40B4-BE49-F238E27FC236}">
                <a16:creationId xmlns:a16="http://schemas.microsoft.com/office/drawing/2014/main" id="{CB3BE53D-BECC-4F3F-B960-D284092BDA8D}"/>
              </a:ext>
            </a:extLst>
          </p:cNvPr>
          <p:cNvSpPr txBox="1"/>
          <p:nvPr/>
        </p:nvSpPr>
        <p:spPr>
          <a:xfrm>
            <a:off x="8354529" y="1736351"/>
            <a:ext cx="1272592" cy="369332"/>
          </a:xfrm>
          <a:prstGeom prst="rect">
            <a:avLst/>
          </a:prstGeom>
          <a:noFill/>
        </p:spPr>
        <p:txBody>
          <a:bodyPr wrap="none" rtlCol="0">
            <a:spAutoFit/>
          </a:bodyPr>
          <a:lstStyle/>
          <a:p>
            <a:r>
              <a:rPr lang="en-US" dirty="0"/>
              <a:t>DISCHARGE</a:t>
            </a:r>
          </a:p>
        </p:txBody>
      </p:sp>
      <p:sp>
        <p:nvSpPr>
          <p:cNvPr id="10" name="TextBox 9">
            <a:extLst>
              <a:ext uri="{FF2B5EF4-FFF2-40B4-BE49-F238E27FC236}">
                <a16:creationId xmlns:a16="http://schemas.microsoft.com/office/drawing/2014/main" id="{D3C8A5A1-724F-4F28-A33C-BA4E187678AC}"/>
              </a:ext>
            </a:extLst>
          </p:cNvPr>
          <p:cNvSpPr txBox="1"/>
          <p:nvPr/>
        </p:nvSpPr>
        <p:spPr>
          <a:xfrm>
            <a:off x="5684704" y="6423168"/>
            <a:ext cx="6037243" cy="369332"/>
          </a:xfrm>
          <a:prstGeom prst="rect">
            <a:avLst/>
          </a:prstGeom>
          <a:noFill/>
        </p:spPr>
        <p:txBody>
          <a:bodyPr wrap="square" rtlCol="0">
            <a:spAutoFit/>
          </a:bodyPr>
          <a:lstStyle/>
          <a:p>
            <a:r>
              <a:rPr lang="en-US" dirty="0"/>
              <a:t>Based on the MDS 3.0 LOINC Code System/Version 2.66</a:t>
            </a:r>
          </a:p>
        </p:txBody>
      </p:sp>
    </p:spTree>
    <p:extLst>
      <p:ext uri="{BB962C8B-B14F-4D97-AF65-F5344CB8AC3E}">
        <p14:creationId xmlns:p14="http://schemas.microsoft.com/office/powerpoint/2010/main" val="100737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Care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is transferred from the SNF to Home Health Care to continue the Physical Therapy (PT) and Occupational Therapy (OT) rehabilitation after surgery. </a:t>
            </a:r>
          </a:p>
          <a:p>
            <a:pPr lvl="1">
              <a:buFont typeface="Wingdings" panose="05000000000000000000" pitchFamily="2" charset="2"/>
              <a:buChar char="Ø"/>
            </a:pPr>
            <a:r>
              <a:rPr lang="en-US" dirty="0">
                <a:solidFill>
                  <a:schemeClr val="tx1"/>
                </a:solidFill>
              </a:rPr>
              <a:t>Ms. Smith made progress during the SNF stay and her functional status performance improved to transfer </a:t>
            </a:r>
            <a:br>
              <a:rPr lang="en-US" dirty="0">
                <a:solidFill>
                  <a:schemeClr val="tx1"/>
                </a:solidFill>
              </a:rPr>
            </a:br>
            <a:r>
              <a:rPr lang="en-US" dirty="0">
                <a:solidFill>
                  <a:schemeClr val="tx1"/>
                </a:solidFill>
              </a:rPr>
              <a:t>home with continued PT and OT services. Home health admitted Ms. Smith on December 4</a:t>
            </a:r>
            <a:r>
              <a:rPr lang="en-US" baseline="30000" dirty="0">
                <a:solidFill>
                  <a:schemeClr val="tx1"/>
                </a:solidFill>
              </a:rPr>
              <a:t>th</a:t>
            </a:r>
            <a:r>
              <a:rPr lang="en-US" dirty="0">
                <a:solidFill>
                  <a:schemeClr val="tx1"/>
                </a:solidFill>
              </a:rPr>
              <a:t>. </a:t>
            </a:r>
          </a:p>
          <a:p>
            <a:pPr>
              <a:buFont typeface="Wingdings" panose="05000000000000000000" pitchFamily="2" charset="2"/>
              <a:buChar char="Ø"/>
            </a:pPr>
            <a:r>
              <a:rPr lang="en-US" b="1" dirty="0">
                <a:solidFill>
                  <a:schemeClr val="tx1"/>
                </a:solidFill>
              </a:rPr>
              <a:t>Goals: </a:t>
            </a:r>
          </a:p>
          <a:p>
            <a:pPr lvl="1">
              <a:buFont typeface="Wingdings" panose="05000000000000000000" pitchFamily="2" charset="2"/>
              <a:buChar char="Ø"/>
            </a:pPr>
            <a:r>
              <a:rPr lang="en-US" dirty="0">
                <a:solidFill>
                  <a:schemeClr val="tx1"/>
                </a:solidFill>
              </a:rPr>
              <a:t>Ms. Smith’s goal is to return to her baseline functional status (independent with a cane) living in </a:t>
            </a:r>
            <a:br>
              <a:rPr lang="en-US" dirty="0">
                <a:solidFill>
                  <a:schemeClr val="tx1"/>
                </a:solidFill>
              </a:rPr>
            </a:br>
            <a:r>
              <a:rPr lang="en-US" dirty="0">
                <a:solidFill>
                  <a:schemeClr val="tx1"/>
                </a:solidFill>
              </a:rPr>
              <a:t>her home safely. </a:t>
            </a:r>
          </a:p>
          <a:p>
            <a:pPr>
              <a:buFont typeface="Wingdings" panose="05000000000000000000" pitchFamily="2" charset="2"/>
              <a:buChar char="Ø"/>
            </a:pPr>
            <a:r>
              <a:rPr lang="en-US" b="1" dirty="0">
                <a:solidFill>
                  <a:schemeClr val="tx1"/>
                </a:solidFill>
              </a:rPr>
              <a:t>Start of Care/Admission Cognitive Assessment</a:t>
            </a:r>
          </a:p>
          <a:p>
            <a:pPr lvl="1">
              <a:buFont typeface="Wingdings" panose="05000000000000000000" pitchFamily="2" charset="2"/>
              <a:buChar char="Ø"/>
            </a:pPr>
            <a:r>
              <a:rPr lang="en-US" dirty="0">
                <a:solidFill>
                  <a:schemeClr val="tx1"/>
                </a:solidFill>
              </a:rPr>
              <a:t>The cognitive assessment will help the home health  providers determine if there have been changes since the SNF stay and develop a plan of care and treatment appropriate for her condition. At admission/start of care, home health providers completed  the cognitive assessment CAM (Confusion Assessment Method).</a:t>
            </a:r>
          </a:p>
          <a:p>
            <a:pPr>
              <a:buFont typeface="Wingdings" panose="05000000000000000000" pitchFamily="2" charset="2"/>
              <a:buChar char="Ø"/>
            </a:pPr>
            <a:r>
              <a:rPr lang="en-US" b="1" dirty="0">
                <a:solidFill>
                  <a:schemeClr val="tx1"/>
                </a:solidFill>
              </a:rPr>
              <a:t>Discharge Cognitive Assessment </a:t>
            </a:r>
          </a:p>
          <a:p>
            <a:pPr lvl="1">
              <a:buFont typeface="Wingdings" panose="05000000000000000000" pitchFamily="2" charset="2"/>
              <a:buChar char="Ø"/>
            </a:pPr>
            <a:r>
              <a:rPr lang="en-US" dirty="0">
                <a:solidFill>
                  <a:schemeClr val="tx1"/>
                </a:solidFill>
              </a:rPr>
              <a:t>Ms. Smith met the rehab goals from her plan of care and Home Care was discontinued.  The Home Health agency completed a discharge cognitive assessment using the CAM on December 30</a:t>
            </a:r>
            <a:r>
              <a:rPr lang="en-US" baseline="30000" dirty="0">
                <a:solidFill>
                  <a:schemeClr val="tx1"/>
                </a:solidFill>
              </a:rPr>
              <a:t>th</a:t>
            </a:r>
            <a:r>
              <a:rPr lang="en-US" dirty="0">
                <a:solidFill>
                  <a:schemeClr val="tx1"/>
                </a:solidFill>
              </a:rPr>
              <a:t>. </a:t>
            </a:r>
          </a:p>
          <a:p>
            <a:pPr>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190514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61B9A7-6A52-4224-B305-449DAF5F85BA}"/>
              </a:ext>
            </a:extLst>
          </p:cNvPr>
          <p:cNvSpPr>
            <a:spLocks noGrp="1"/>
          </p:cNvSpPr>
          <p:nvPr>
            <p:ph type="title"/>
          </p:nvPr>
        </p:nvSpPr>
        <p:spPr>
          <a:xfrm>
            <a:off x="911105" y="126600"/>
            <a:ext cx="10369790" cy="1450757"/>
          </a:xfrm>
        </p:spPr>
        <p:txBody>
          <a:bodyPr/>
          <a:lstStyle/>
          <a:p>
            <a:r>
              <a:rPr lang="en-US" dirty="0">
                <a:solidFill>
                  <a:schemeClr val="tx1"/>
                </a:solidFill>
              </a:rPr>
              <a:t>Home Health Provider Completion of CAM </a:t>
            </a:r>
            <a:endParaRPr lang="en-US" dirty="0"/>
          </a:p>
        </p:txBody>
      </p:sp>
      <p:graphicFrame>
        <p:nvGraphicFramePr>
          <p:cNvPr id="6" name="Content Placeholder 5">
            <a:extLst>
              <a:ext uri="{FF2B5EF4-FFF2-40B4-BE49-F238E27FC236}">
                <a16:creationId xmlns:a16="http://schemas.microsoft.com/office/drawing/2014/main" id="{F0D03E84-CDB2-4F02-AF70-786D2F97E090}"/>
              </a:ext>
            </a:extLst>
          </p:cNvPr>
          <p:cNvGraphicFramePr>
            <a:graphicFrameLocks/>
          </p:cNvGraphicFramePr>
          <p:nvPr>
            <p:extLst>
              <p:ext uri="{D42A27DB-BD31-4B8C-83A1-F6EECF244321}">
                <p14:modId xmlns:p14="http://schemas.microsoft.com/office/powerpoint/2010/main" val="4022125052"/>
              </p:ext>
            </p:extLst>
          </p:nvPr>
        </p:nvGraphicFramePr>
        <p:xfrm>
          <a:off x="812886" y="2029428"/>
          <a:ext cx="4937125" cy="4227499"/>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442422">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790359574"/>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3283425195"/>
                  </a:ext>
                </a:extLst>
              </a:tr>
              <a:tr h="546238">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695032"/>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520214971"/>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1817593880"/>
                  </a:ext>
                </a:extLst>
              </a:tr>
              <a:tr h="366521">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0731582"/>
                  </a:ext>
                </a:extLst>
              </a:tr>
              <a:tr h="1085387">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212574385"/>
                  </a:ext>
                </a:extLst>
              </a:tr>
              <a:tr h="283542">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571308052"/>
                  </a:ext>
                </a:extLst>
              </a:tr>
              <a:tr h="18992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87369714"/>
                  </a:ext>
                </a:extLst>
              </a:tr>
              <a:tr h="36652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1314028284"/>
                  </a:ext>
                </a:extLst>
              </a:tr>
            </a:tbl>
          </a:graphicData>
        </a:graphic>
      </p:graphicFrame>
      <p:graphicFrame>
        <p:nvGraphicFramePr>
          <p:cNvPr id="7" name="Content Placeholder 5">
            <a:extLst>
              <a:ext uri="{FF2B5EF4-FFF2-40B4-BE49-F238E27FC236}">
                <a16:creationId xmlns:a16="http://schemas.microsoft.com/office/drawing/2014/main" id="{8D859023-B237-4D10-A7FA-70FC0D58F0D1}"/>
              </a:ext>
            </a:extLst>
          </p:cNvPr>
          <p:cNvGraphicFramePr>
            <a:graphicFrameLocks/>
          </p:cNvGraphicFramePr>
          <p:nvPr>
            <p:extLst>
              <p:ext uri="{D42A27DB-BD31-4B8C-83A1-F6EECF244321}">
                <p14:modId xmlns:p14="http://schemas.microsoft.com/office/powerpoint/2010/main" val="1814650392"/>
              </p:ext>
            </p:extLst>
          </p:nvPr>
        </p:nvGraphicFramePr>
        <p:xfrm>
          <a:off x="6797675" y="2015611"/>
          <a:ext cx="4937125" cy="4227499"/>
        </p:xfrm>
        <a:graphic>
          <a:graphicData uri="http://schemas.openxmlformats.org/drawingml/2006/table">
            <a:tbl>
              <a:tblPr>
                <a:tableStyleId>{5C22544A-7EE6-4342-B048-85BDC9FD1C3A}</a:tableStyleId>
              </a:tblPr>
              <a:tblGrid>
                <a:gridCol w="728433">
                  <a:extLst>
                    <a:ext uri="{9D8B030D-6E8A-4147-A177-3AD203B41FA5}">
                      <a16:colId xmlns:a16="http://schemas.microsoft.com/office/drawing/2014/main" val="3131032206"/>
                    </a:ext>
                  </a:extLst>
                </a:gridCol>
                <a:gridCol w="3694545">
                  <a:extLst>
                    <a:ext uri="{9D8B030D-6E8A-4147-A177-3AD203B41FA5}">
                      <a16:colId xmlns:a16="http://schemas.microsoft.com/office/drawing/2014/main" val="4173830505"/>
                    </a:ext>
                  </a:extLst>
                </a:gridCol>
                <a:gridCol w="514147">
                  <a:extLst>
                    <a:ext uri="{9D8B030D-6E8A-4147-A177-3AD203B41FA5}">
                      <a16:colId xmlns:a16="http://schemas.microsoft.com/office/drawing/2014/main" val="1512645574"/>
                    </a:ext>
                  </a:extLst>
                </a:gridCol>
              </a:tblGrid>
              <a:tr h="442422">
                <a:tc>
                  <a:txBody>
                    <a:bodyPr/>
                    <a:lstStyle/>
                    <a:p>
                      <a:pPr algn="l" fontAlgn="t"/>
                      <a:r>
                        <a:rPr lang="en-US" sz="1100" b="1" u="none" strike="noStrike" dirty="0">
                          <a:effectLst/>
                        </a:rPr>
                        <a:t>Question</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Is there evidence of an acute change in mental status from the patient’s baseline?</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612" marR="6612" marT="6612" marB="0" anchor="b"/>
                </a:tc>
                <a:extLst>
                  <a:ext uri="{0D108BD9-81ED-4DB2-BD59-A6C34878D82A}">
                    <a16:rowId xmlns:a16="http://schemas.microsoft.com/office/drawing/2014/main" val="2039901530"/>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790359574"/>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X</a:t>
                      </a:r>
                    </a:p>
                  </a:txBody>
                  <a:tcPr marL="9525" marR="9525" marT="9525" marB="0" anchor="b"/>
                </a:tc>
                <a:extLst>
                  <a:ext uri="{0D108BD9-81ED-4DB2-BD59-A6C34878D82A}">
                    <a16:rowId xmlns:a16="http://schemas.microsoft.com/office/drawing/2014/main" val="3283425195"/>
                  </a:ext>
                </a:extLst>
              </a:tr>
              <a:tr h="546238">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patient have difficulty focusing attention, for example being easily distractible, or having difficulty keeping track of what was being said?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695032"/>
                  </a:ext>
                </a:extLst>
              </a:tr>
              <a:tr h="283542">
                <a:tc>
                  <a:txBody>
                    <a:bodyPr/>
                    <a:lstStyle/>
                    <a:p>
                      <a:pPr algn="l" fontAlgn="t"/>
                      <a:r>
                        <a:rPr lang="en-US" sz="1100" u="none" strike="noStrike">
                          <a:effectLst/>
                        </a:rPr>
                        <a:t>Responses</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214971"/>
                  </a:ext>
                </a:extLst>
              </a:tr>
              <a:tr h="189928">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17593880"/>
                  </a:ext>
                </a:extLst>
              </a:tr>
              <a:tr h="366521">
                <a:tc>
                  <a:txBody>
                    <a:bodyPr/>
                    <a:lstStyle/>
                    <a:p>
                      <a:pPr algn="l" fontAlgn="t"/>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a:t>
                      </a:r>
                    </a:p>
                  </a:txBody>
                  <a:tcPr marL="9525" marR="9525" marT="9525" marB="0" anchor="b"/>
                </a:tc>
                <a:extLst>
                  <a:ext uri="{0D108BD9-81ED-4DB2-BD59-A6C34878D82A}">
                    <a16:rowId xmlns:a16="http://schemas.microsoft.com/office/drawing/2014/main" val="4080731582"/>
                  </a:ext>
                </a:extLst>
              </a:tr>
              <a:tr h="1085387">
                <a:tc>
                  <a:txBody>
                    <a:bodyPr/>
                    <a:lstStyle/>
                    <a:p>
                      <a:pPr algn="l" fontAlgn="t"/>
                      <a:r>
                        <a:rPr lang="en-US" sz="1100" b="1" u="none" strike="noStrike">
                          <a:effectLst/>
                        </a:rPr>
                        <a:t>Question</a:t>
                      </a:r>
                      <a:endParaRPr lang="en-US" sz="1100" b="1" i="0" u="none" strike="noStrike">
                        <a:solidFill>
                          <a:srgbClr val="000000"/>
                        </a:solidFill>
                        <a:effectLst/>
                        <a:latin typeface="Calibri" panose="020F0502020204030204" pitchFamily="34" charset="0"/>
                      </a:endParaRPr>
                    </a:p>
                  </a:txBody>
                  <a:tcPr marL="6612" marR="6612" marT="6612" marB="0"/>
                </a:tc>
                <a:tc>
                  <a:txBody>
                    <a:bodyPr/>
                    <a:lstStyle/>
                    <a:p>
                      <a:pPr algn="l" fontAlgn="t"/>
                      <a:r>
                        <a:rPr lang="en-US" sz="1100" b="1" u="none" strike="noStrike" dirty="0">
                          <a:effectLst/>
                        </a:rPr>
                        <a:t>Did the resident have altered level of consciousness as indicated by any of the following criteria: (1) Vigilant - startles easily to any sound or touch, (2) Lethargic - repeatedly dozed off when being asked questions, but responded to voice or touch, (3) Stuporous - very difficult to arouse and keep aroused for the interview, (4) Comatose - could not be aroused</a:t>
                      </a:r>
                      <a:endParaRPr lang="en-US" sz="1100" b="1"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212574385"/>
                  </a:ext>
                </a:extLst>
              </a:tr>
              <a:tr h="283542">
                <a:tc>
                  <a:txBody>
                    <a:bodyPr/>
                    <a:lstStyle/>
                    <a:p>
                      <a:pPr algn="l" fontAlgn="t"/>
                      <a:r>
                        <a:rPr lang="en-US" sz="1100" u="none" strike="noStrike" dirty="0">
                          <a:effectLst/>
                        </a:rPr>
                        <a:t>Responses</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l" fontAlgn="t"/>
                      <a:r>
                        <a:rPr lang="en-US" sz="1100" u="none" strike="noStrike" dirty="0">
                          <a:effectLst/>
                        </a:rPr>
                        <a:t>Behavior not present</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X </a:t>
                      </a:r>
                    </a:p>
                  </a:txBody>
                  <a:tcPr marL="9525" marR="9525" marT="9525" marB="0" anchor="b"/>
                </a:tc>
                <a:extLst>
                  <a:ext uri="{0D108BD9-81ED-4DB2-BD59-A6C34878D82A}">
                    <a16:rowId xmlns:a16="http://schemas.microsoft.com/office/drawing/2014/main" val="3571308052"/>
                  </a:ext>
                </a:extLst>
              </a:tr>
              <a:tr h="18992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continuously present, does not fluctuate</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887369714"/>
                  </a:ext>
                </a:extLst>
              </a:tr>
              <a:tr h="36652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612" marR="6612" marT="6612" marB="0" anchor="b"/>
                </a:tc>
                <a:tc>
                  <a:txBody>
                    <a:bodyPr/>
                    <a:lstStyle/>
                    <a:p>
                      <a:pPr algn="l" fontAlgn="t"/>
                      <a:r>
                        <a:rPr lang="en-US" sz="1100" u="none" strike="noStrike" dirty="0">
                          <a:effectLst/>
                        </a:rPr>
                        <a:t>Behavior present, fluctuates (comes and goes, changes in severity)</a:t>
                      </a:r>
                      <a:endParaRPr lang="en-US" sz="1100" b="0" i="0" u="none" strike="noStrike" dirty="0">
                        <a:solidFill>
                          <a:srgbClr val="000000"/>
                        </a:solidFill>
                        <a:effectLst/>
                        <a:latin typeface="Calibri" panose="020F0502020204030204" pitchFamily="34" charset="0"/>
                      </a:endParaRPr>
                    </a:p>
                  </a:txBody>
                  <a:tcPr marL="6612" marR="6612" marT="6612" marB="0"/>
                </a:tc>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314028284"/>
                  </a:ext>
                </a:extLst>
              </a:tr>
            </a:tbl>
          </a:graphicData>
        </a:graphic>
      </p:graphicFrame>
      <p:sp>
        <p:nvSpPr>
          <p:cNvPr id="8" name="TextBox 7">
            <a:extLst>
              <a:ext uri="{FF2B5EF4-FFF2-40B4-BE49-F238E27FC236}">
                <a16:creationId xmlns:a16="http://schemas.microsoft.com/office/drawing/2014/main" id="{B4BDE557-BAAE-41C7-8BC7-4483B8D43EA9}"/>
              </a:ext>
            </a:extLst>
          </p:cNvPr>
          <p:cNvSpPr txBox="1"/>
          <p:nvPr/>
        </p:nvSpPr>
        <p:spPr>
          <a:xfrm>
            <a:off x="1902943" y="1737360"/>
            <a:ext cx="2791726" cy="369332"/>
          </a:xfrm>
          <a:prstGeom prst="rect">
            <a:avLst/>
          </a:prstGeom>
          <a:noFill/>
        </p:spPr>
        <p:txBody>
          <a:bodyPr wrap="none" rtlCol="0">
            <a:spAutoFit/>
          </a:bodyPr>
          <a:lstStyle/>
          <a:p>
            <a:r>
              <a:rPr lang="en-US" dirty="0"/>
              <a:t>START OF CARE/ADMISSION</a:t>
            </a:r>
          </a:p>
        </p:txBody>
      </p:sp>
      <p:sp>
        <p:nvSpPr>
          <p:cNvPr id="9" name="TextBox 8">
            <a:extLst>
              <a:ext uri="{FF2B5EF4-FFF2-40B4-BE49-F238E27FC236}">
                <a16:creationId xmlns:a16="http://schemas.microsoft.com/office/drawing/2014/main" id="{6EE79E12-335C-40C0-9B3B-5BEF935644F3}"/>
              </a:ext>
            </a:extLst>
          </p:cNvPr>
          <p:cNvSpPr txBox="1"/>
          <p:nvPr/>
        </p:nvSpPr>
        <p:spPr>
          <a:xfrm>
            <a:off x="8459432" y="1723442"/>
            <a:ext cx="1272592" cy="369332"/>
          </a:xfrm>
          <a:prstGeom prst="rect">
            <a:avLst/>
          </a:prstGeom>
          <a:noFill/>
        </p:spPr>
        <p:txBody>
          <a:bodyPr wrap="none" rtlCol="0">
            <a:spAutoFit/>
          </a:bodyPr>
          <a:lstStyle/>
          <a:p>
            <a:r>
              <a:rPr lang="en-US" dirty="0"/>
              <a:t>DISCHARGE</a:t>
            </a:r>
          </a:p>
        </p:txBody>
      </p:sp>
      <p:sp>
        <p:nvSpPr>
          <p:cNvPr id="10" name="TextBox 9">
            <a:extLst>
              <a:ext uri="{FF2B5EF4-FFF2-40B4-BE49-F238E27FC236}">
                <a16:creationId xmlns:a16="http://schemas.microsoft.com/office/drawing/2014/main" id="{F3203D92-2AF4-43DF-AF19-E0D6D36514AB}"/>
              </a:ext>
            </a:extLst>
          </p:cNvPr>
          <p:cNvSpPr txBox="1"/>
          <p:nvPr/>
        </p:nvSpPr>
        <p:spPr>
          <a:xfrm>
            <a:off x="7441564" y="6453154"/>
            <a:ext cx="4580919" cy="369332"/>
          </a:xfrm>
          <a:prstGeom prst="rect">
            <a:avLst/>
          </a:prstGeom>
          <a:noFill/>
        </p:spPr>
        <p:txBody>
          <a:bodyPr wrap="square" rtlCol="0">
            <a:spAutoFit/>
          </a:bodyPr>
          <a:lstStyle/>
          <a:p>
            <a:pPr algn="ctr"/>
            <a:r>
              <a:rPr lang="en-US" dirty="0"/>
              <a:t>Based on LOINC Code System/Version 2.66 </a:t>
            </a:r>
          </a:p>
        </p:txBody>
      </p:sp>
    </p:spTree>
    <p:extLst>
      <p:ext uri="{BB962C8B-B14F-4D97-AF65-F5344CB8AC3E}">
        <p14:creationId xmlns:p14="http://schemas.microsoft.com/office/powerpoint/2010/main" val="150905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05F05-DEA9-40A0-9794-B89375D25B2C}"/>
              </a:ext>
            </a:extLst>
          </p:cNvPr>
          <p:cNvSpPr>
            <a:spLocks noGrp="1"/>
          </p:cNvSpPr>
          <p:nvPr>
            <p:ph type="title"/>
          </p:nvPr>
        </p:nvSpPr>
        <p:spPr/>
        <p:txBody>
          <a:bodyPr/>
          <a:lstStyle/>
          <a:p>
            <a:r>
              <a:rPr lang="en-US" dirty="0"/>
              <a:t>Transfer to ED/Acute Care Hospital</a:t>
            </a:r>
          </a:p>
        </p:txBody>
      </p:sp>
      <p:sp>
        <p:nvSpPr>
          <p:cNvPr id="4" name="Content Placeholder 3">
            <a:extLst>
              <a:ext uri="{FF2B5EF4-FFF2-40B4-BE49-F238E27FC236}">
                <a16:creationId xmlns:a16="http://schemas.microsoft.com/office/drawing/2014/main" id="{AE44B994-D57F-48A8-A15A-FF4B14C40CAE}"/>
              </a:ext>
            </a:extLst>
          </p:cNvPr>
          <p:cNvSpPr>
            <a:spLocks noGrp="1"/>
          </p:cNvSpPr>
          <p:nvPr>
            <p:ph idx="1"/>
          </p:nvPr>
        </p:nvSpPr>
        <p:spPr/>
        <p:txBody>
          <a:bodyPr/>
          <a:lstStyle/>
          <a:p>
            <a:pPr>
              <a:buFont typeface="Wingdings" panose="05000000000000000000" pitchFamily="2" charset="2"/>
              <a:buChar char="Ø"/>
            </a:pPr>
            <a:r>
              <a:rPr lang="en-US" dirty="0"/>
              <a:t> On December 31</a:t>
            </a:r>
            <a:r>
              <a:rPr lang="en-US" baseline="30000" dirty="0"/>
              <a:t>st </a:t>
            </a:r>
            <a:r>
              <a:rPr lang="en-US" dirty="0"/>
              <a:t> Ms. Smith was walking in her home, slipped and fell.  She was not able to get up on her own and was able to call 911 to transfer to the hospital emergency room.</a:t>
            </a:r>
          </a:p>
          <a:p>
            <a:pPr>
              <a:buFont typeface="Wingdings" panose="05000000000000000000" pitchFamily="2" charset="2"/>
              <a:buChar char="Ø"/>
            </a:pPr>
            <a:r>
              <a:rPr lang="en-US" dirty="0"/>
              <a:t>During triage, the admitting nurse reviewed Ms. Smith’s history, her recent hip replacement surgery and subsequent transfer to post-acute care. </a:t>
            </a:r>
          </a:p>
          <a:p>
            <a:pPr lvl="1">
              <a:buFont typeface="Wingdings" panose="05000000000000000000" pitchFamily="2" charset="2"/>
              <a:buChar char="Ø"/>
            </a:pPr>
            <a:r>
              <a:rPr lang="en-US" dirty="0"/>
              <a:t>The nurse was obtained the Home Health CAM assessment to determine whether there had been recent changes. </a:t>
            </a:r>
          </a:p>
          <a:p>
            <a:pPr lvl="1">
              <a:buFont typeface="Wingdings" panose="05000000000000000000" pitchFamily="2" charset="2"/>
              <a:buChar char="Ø"/>
            </a:pPr>
            <a:r>
              <a:rPr lang="en-US" dirty="0"/>
              <a:t>After noting some changes in cognition at home care, the nurse obtained the CAM from the SNF to trend changes over time to help determine if there has been a change in status and  hospital admission is needed.</a:t>
            </a:r>
          </a:p>
        </p:txBody>
      </p:sp>
    </p:spTree>
    <p:extLst>
      <p:ext uri="{BB962C8B-B14F-4D97-AF65-F5344CB8AC3E}">
        <p14:creationId xmlns:p14="http://schemas.microsoft.com/office/powerpoint/2010/main" val="192115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2933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medical information (history of altered mental status)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cognitive status, particularly during times when it is impaired</a:t>
            </a:r>
          </a:p>
          <a:p>
            <a:pPr>
              <a:buFont typeface="Wingdings" panose="05000000000000000000" pitchFamily="2" charset="2"/>
              <a:buChar char="Ø"/>
            </a:pPr>
            <a:r>
              <a:rPr lang="en-US" dirty="0">
                <a:solidFill>
                  <a:schemeClr val="tx1"/>
                </a:solidFill>
              </a:rPr>
              <a:t> Live safely in her home</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02989760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medical information in the event her mother is incapacitated</a:t>
            </a:r>
          </a:p>
          <a:p>
            <a:pPr>
              <a:buFont typeface="Wingdings" panose="05000000000000000000" pitchFamily="2" charset="2"/>
              <a:buChar char="Ø"/>
            </a:pPr>
            <a:r>
              <a:rPr lang="en-US" dirty="0">
                <a:solidFill>
                  <a:schemeClr val="tx1"/>
                </a:solidFill>
              </a:rPr>
              <a:t> To be notified if her Mother’s cognitive status changes</a:t>
            </a:r>
          </a:p>
          <a:p>
            <a:pPr>
              <a:buFont typeface="Wingdings" panose="05000000000000000000" pitchFamily="2" charset="2"/>
              <a:buChar char="Ø"/>
            </a:pPr>
            <a:r>
              <a:rPr lang="en-US" dirty="0">
                <a:solidFill>
                  <a:schemeClr val="tx1"/>
                </a:solidFill>
              </a:rPr>
              <a:t> To be aware of safety issues that need to be accommodated</a:t>
            </a:r>
          </a:p>
        </p:txBody>
      </p:sp>
    </p:spTree>
    <p:extLst>
      <p:ext uri="{BB962C8B-B14F-4D97-AF65-F5344CB8AC3E}">
        <p14:creationId xmlns:p14="http://schemas.microsoft.com/office/powerpoint/2010/main" val="373224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and SNF)</a:t>
            </a:r>
          </a:p>
        </p:txBody>
      </p:sp>
    </p:spTree>
    <p:extLst>
      <p:ext uri="{BB962C8B-B14F-4D97-AF65-F5344CB8AC3E}">
        <p14:creationId xmlns:p14="http://schemas.microsoft.com/office/powerpoint/2010/main" val="14622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276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CM/ SW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471418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CM/ SW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cognitive impairments in the EHR and, if so, to access the patient’s social support system quickly and efficiently</a:t>
            </a:r>
          </a:p>
          <a:p>
            <a:pPr>
              <a:buFont typeface="Wingdings" panose="05000000000000000000" pitchFamily="2" charset="2"/>
              <a:buChar char="Ø"/>
            </a:pPr>
            <a:r>
              <a:rPr lang="en-US" dirty="0">
                <a:solidFill>
                  <a:schemeClr val="tx1"/>
                </a:solidFill>
              </a:rPr>
              <a:t> To be able to send information surrounding patient's cognitive status to other healthcare providers with minimal clicks</a:t>
            </a:r>
          </a:p>
        </p:txBody>
      </p:sp>
    </p:spTree>
    <p:extLst>
      <p:ext uri="{BB962C8B-B14F-4D97-AF65-F5344CB8AC3E}">
        <p14:creationId xmlns:p14="http://schemas.microsoft.com/office/powerpoint/2010/main" val="2301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289044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85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3316253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208350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ED/Hospital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793346461"/>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797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assess changes in status efficiently to help determine and set up the best treatment plan.</a:t>
            </a:r>
          </a:p>
          <a:p>
            <a:pPr lvl="1">
              <a:buFont typeface="Wingdings" panose="05000000000000000000" pitchFamily="2" charset="2"/>
              <a:buChar char="Ø"/>
            </a:pPr>
            <a:r>
              <a:rPr lang="en-US" dirty="0">
                <a:solidFill>
                  <a:schemeClr val="tx1"/>
                </a:solidFill>
              </a:rPr>
              <a:t>To have information on a patient’s cognitive baseline to determine if there is a trajectory of change that needs to be assessed.</a:t>
            </a:r>
          </a:p>
          <a:p>
            <a:pPr>
              <a:buFont typeface="Wingdings" panose="05000000000000000000" pitchFamily="2" charset="2"/>
              <a:buChar char="Ø"/>
            </a:pPr>
            <a:r>
              <a:rPr lang="en-US" dirty="0">
                <a:solidFill>
                  <a:schemeClr val="tx1"/>
                </a:solidFill>
              </a:rPr>
              <a:t> To be able to send cognitive status and social support information to other healthcare providers with minimal clicks.</a:t>
            </a:r>
          </a:p>
          <a:p>
            <a:pPr>
              <a:buFont typeface="Wingdings" panose="05000000000000000000" pitchFamily="2" charset="2"/>
              <a:buChar char="Ø"/>
            </a:pPr>
            <a:r>
              <a:rPr lang="en-US" dirty="0">
                <a:solidFill>
                  <a:schemeClr val="tx1"/>
                </a:solidFill>
              </a:rPr>
              <a:t>To determine appropriateness of transfer/discharge, set up necessary services and relay the plan of care/treatment.</a:t>
            </a:r>
          </a:p>
        </p:txBody>
      </p:sp>
    </p:spTree>
    <p:extLst>
      <p:ext uri="{BB962C8B-B14F-4D97-AF65-F5344CB8AC3E}">
        <p14:creationId xmlns:p14="http://schemas.microsoft.com/office/powerpoint/2010/main" val="230869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9011934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4655-F117-4850-824D-A0591B70BD50}"/>
              </a:ext>
            </a:extLst>
          </p:cNvPr>
          <p:cNvSpPr>
            <a:spLocks noGrp="1"/>
          </p:cNvSpPr>
          <p:nvPr>
            <p:ph type="title"/>
          </p:nvPr>
        </p:nvSpPr>
        <p:spPr/>
        <p:txBody>
          <a:bodyPr/>
          <a:lstStyle/>
          <a:p>
            <a:r>
              <a:rPr lang="en-US" dirty="0">
                <a:solidFill>
                  <a:schemeClr val="tx1"/>
                </a:solidFill>
              </a:rPr>
              <a:t>Resources</a:t>
            </a:r>
          </a:p>
        </p:txBody>
      </p:sp>
      <p:sp>
        <p:nvSpPr>
          <p:cNvPr id="4" name="Text Placeholder 3">
            <a:extLst>
              <a:ext uri="{FF2B5EF4-FFF2-40B4-BE49-F238E27FC236}">
                <a16:creationId xmlns:a16="http://schemas.microsoft.com/office/drawing/2014/main" id="{F7446F30-20AC-48A8-A28B-E44AE4F7AC67}"/>
              </a:ext>
            </a:extLst>
          </p:cNvPr>
          <p:cNvSpPr>
            <a:spLocks noGrp="1"/>
          </p:cNvSpPr>
          <p:nvPr>
            <p:ph type="body" idx="1"/>
          </p:nvPr>
        </p:nvSpPr>
        <p:spPr/>
        <p:txBody>
          <a:bodyPr/>
          <a:lstStyle/>
          <a:p>
            <a:r>
              <a:rPr lang="en-US" dirty="0"/>
              <a:t>Cognitive Assessment Instruments</a:t>
            </a:r>
          </a:p>
        </p:txBody>
      </p:sp>
    </p:spTree>
    <p:extLst>
      <p:ext uri="{BB962C8B-B14F-4D97-AF65-F5344CB8AC3E}">
        <p14:creationId xmlns:p14="http://schemas.microsoft.com/office/powerpoint/2010/main" val="1314692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46685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b="1" dirty="0"/>
                        <a:t>CAM</a:t>
                      </a:r>
                      <a:r>
                        <a:rPr lang="en-US" sz="1400" dirty="0"/>
                        <a:t> (Confusion Assessment Method)</a:t>
                      </a:r>
                    </a:p>
                  </a:txBody>
                  <a:tcPr/>
                </a:tc>
                <a:tc>
                  <a:txBody>
                    <a:bodyPr/>
                    <a:lstStyle/>
                    <a:p>
                      <a:pPr marL="285750" indent="-285750">
                        <a:buFont typeface="Arial" panose="020B0604020202020204" pitchFamily="34" charset="0"/>
                        <a:buChar char="•"/>
                      </a:pPr>
                      <a:r>
                        <a:rPr lang="en-US" sz="1400" dirty="0"/>
                        <a:t>Evaluates for the presence of delirium in the patient </a:t>
                      </a:r>
                    </a:p>
                    <a:p>
                      <a:pPr marL="285750" indent="-285750">
                        <a:buFont typeface="Arial" panose="020B0604020202020204" pitchFamily="34" charset="0"/>
                        <a:buChar char="•"/>
                      </a:pPr>
                      <a:r>
                        <a:rPr lang="en-US" sz="1400" dirty="0"/>
                        <a:t>There are multiple variations of this instrument including the short Cam, CAM-S, CAM – ICU, 3D CAM, FAM- CAM</a:t>
                      </a:r>
                    </a:p>
                    <a:p>
                      <a:pPr marL="285750" indent="-285750">
                        <a:buFont typeface="Arial" panose="020B0604020202020204" pitchFamily="34" charset="0"/>
                        <a:buChar char="•"/>
                      </a:pPr>
                      <a:r>
                        <a:rPr lang="en-US" sz="1400" b="1" dirty="0"/>
                        <a:t>Proposed as a SPADE in PAC</a:t>
                      </a:r>
                    </a:p>
                  </a:txBody>
                  <a:tcPr/>
                </a:tc>
                <a:tc>
                  <a:txBody>
                    <a:bodyPr/>
                    <a:lstStyle/>
                    <a:p>
                      <a:r>
                        <a:rPr lang="en-US" sz="1400" dirty="0">
                          <a:hlinkClick r:id="rId3"/>
                        </a:rPr>
                        <a:t>https://www.marcusinstituteforaging.org/research/aging-brain-center/confusion-assessment-method</a:t>
                      </a:r>
                      <a:endParaRPr lang="en-US" sz="1400" dirty="0"/>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https://www.aacn.org/docs/EventPlanning/WB0016/Delirium-CAM-ICU-gwgqydl2.pdf</a:t>
                      </a:r>
                      <a:r>
                        <a:rPr lang="en-US" sz="1400" dirty="0"/>
                        <a:t> </a:t>
                      </a:r>
                    </a:p>
                  </a:txBody>
                  <a:tcPr/>
                </a:tc>
                <a:extLst>
                  <a:ext uri="{0D108BD9-81ED-4DB2-BD59-A6C34878D82A}">
                    <a16:rowId xmlns:a16="http://schemas.microsoft.com/office/drawing/2014/main" val="2174052655"/>
                  </a:ext>
                </a:extLst>
              </a:tr>
              <a:tr h="370840">
                <a:tc>
                  <a:txBody>
                    <a:bodyPr/>
                    <a:lstStyle/>
                    <a:p>
                      <a:r>
                        <a:rPr lang="en-US" sz="1400" b="1" dirty="0"/>
                        <a:t>BIMS</a:t>
                      </a:r>
                      <a:r>
                        <a:rPr lang="en-US" sz="1400" dirty="0"/>
                        <a:t> (Brief Interview for Mental Status)</a:t>
                      </a:r>
                    </a:p>
                  </a:txBody>
                  <a:tcPr/>
                </a:tc>
                <a:tc>
                  <a:txBody>
                    <a:bodyPr/>
                    <a:lstStyle/>
                    <a:p>
                      <a:pPr marL="285750" indent="-285750">
                        <a:buFont typeface="Arial" panose="020B0604020202020204" pitchFamily="34" charset="0"/>
                        <a:buChar char="•"/>
                      </a:pPr>
                      <a:r>
                        <a:rPr lang="en-US" sz="1400" dirty="0"/>
                        <a:t>A snapshot into how well you are functioning cognitively at the time of the assessment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txBody>
                  <a:tcPr/>
                </a:tc>
                <a:tc>
                  <a:txBody>
                    <a:bodyPr/>
                    <a:lstStyle/>
                    <a:p>
                      <a:r>
                        <a:rPr lang="en-US" sz="1400" dirty="0">
                          <a:hlinkClick r:id="rId5"/>
                        </a:rPr>
                        <a:t>http://www.foundationsgroup.net/files/126558935.pdf</a:t>
                      </a:r>
                      <a:endParaRPr lang="en-US" sz="1400" dirty="0"/>
                    </a:p>
                  </a:txBody>
                  <a:tcPr/>
                </a:tc>
                <a:extLst>
                  <a:ext uri="{0D108BD9-81ED-4DB2-BD59-A6C34878D82A}">
                    <a16:rowId xmlns:a16="http://schemas.microsoft.com/office/drawing/2014/main" val="1470234741"/>
                  </a:ext>
                </a:extLst>
              </a:tr>
              <a:tr h="370840">
                <a:tc>
                  <a:txBody>
                    <a:bodyPr/>
                    <a:lstStyle/>
                    <a:p>
                      <a:r>
                        <a:rPr lang="en-US" sz="1400" b="1" dirty="0"/>
                        <a:t>MOCA</a:t>
                      </a:r>
                      <a:r>
                        <a:rPr lang="en-US" sz="1400" dirty="0"/>
                        <a:t> (Montreal Cognitive Assessment)</a:t>
                      </a:r>
                    </a:p>
                  </a:txBody>
                  <a:tcPr/>
                </a:tc>
                <a:tc>
                  <a:txBody>
                    <a:bodyPr/>
                    <a:lstStyle/>
                    <a:p>
                      <a:pPr marL="285750" indent="-285750">
                        <a:buFont typeface="Arial" panose="020B0604020202020204" pitchFamily="34" charset="0"/>
                        <a:buChar char="•"/>
                      </a:pPr>
                      <a:r>
                        <a:rPr lang="en-US" sz="1400" dirty="0"/>
                        <a:t>Screening test to assist health professionals in the detection of mild cognitive impairment and Alzheimer’s disease</a:t>
                      </a:r>
                    </a:p>
                  </a:txBody>
                  <a:tcPr/>
                </a:tc>
                <a:tc>
                  <a:txBody>
                    <a:bodyPr/>
                    <a:lstStyle/>
                    <a:p>
                      <a:r>
                        <a:rPr lang="en-US" sz="1400" dirty="0">
                          <a:hlinkClick r:id="rId6"/>
                        </a:rPr>
                        <a:t>https://www.parkinsons.va.gov/resources/MOCA-Test-English.pdf</a:t>
                      </a:r>
                      <a:r>
                        <a:rPr lang="en-US" sz="1400" dirty="0"/>
                        <a:t> </a:t>
                      </a:r>
                    </a:p>
                  </a:txBody>
                  <a:tcPr/>
                </a:tc>
                <a:extLst>
                  <a:ext uri="{0D108BD9-81ED-4DB2-BD59-A6C34878D82A}">
                    <a16:rowId xmlns:a16="http://schemas.microsoft.com/office/drawing/2014/main" val="1151028014"/>
                  </a:ext>
                </a:extLst>
              </a:tr>
              <a:tr h="370840">
                <a:tc>
                  <a:txBody>
                    <a:bodyPr/>
                    <a:lstStyle/>
                    <a:p>
                      <a:r>
                        <a:rPr lang="en-US" sz="1400" b="1" dirty="0"/>
                        <a:t>MMSE </a:t>
                      </a:r>
                      <a:r>
                        <a:rPr lang="en-US" sz="1400" b="0" dirty="0"/>
                        <a:t>(Mini Mental State Exam)</a:t>
                      </a:r>
                      <a:endParaRPr lang="en-US" sz="1400" b="1" dirty="0"/>
                    </a:p>
                  </a:txBody>
                  <a:tcPr/>
                </a:tc>
                <a:tc>
                  <a:txBody>
                    <a:bodyPr/>
                    <a:lstStyle/>
                    <a:p>
                      <a:pPr marL="285750" indent="-285750">
                        <a:buFont typeface="Arial" panose="020B0604020202020204" pitchFamily="34" charset="0"/>
                        <a:buChar char="•"/>
                      </a:pPr>
                      <a:r>
                        <a:rPr lang="en-US" sz="1400" dirty="0"/>
                        <a:t>Tests cognitive function in the elderly (orientation, attention, memory, language and visual-spatial skills)</a:t>
                      </a:r>
                    </a:p>
                  </a:txBody>
                  <a:tcPr/>
                </a:tc>
                <a:tc>
                  <a:txBody>
                    <a:bodyPr/>
                    <a:lstStyle/>
                    <a:p>
                      <a:r>
                        <a:rPr lang="en-US" sz="1400" dirty="0">
                          <a:hlinkClick r:id="rId7"/>
                        </a:rPr>
                        <a:t>https://www.dhs.state.mn.us/main/idcplg?IdcService=GET_FILE&amp;RevisionSelectionMethod=LatestReleased&amp;noSaveAs=1&amp;Rendition=Primary&amp;allowInterrupt=1&amp;dDocName=dhs16_159601</a:t>
                      </a:r>
                      <a:r>
                        <a:rPr lang="en-US" sz="1400" dirty="0"/>
                        <a:t> </a:t>
                      </a:r>
                    </a:p>
                  </a:txBody>
                  <a:tcPr/>
                </a:tc>
                <a:extLst>
                  <a:ext uri="{0D108BD9-81ED-4DB2-BD59-A6C34878D82A}">
                    <a16:rowId xmlns:a16="http://schemas.microsoft.com/office/drawing/2014/main" val="546253039"/>
                  </a:ext>
                </a:extLst>
              </a:tr>
              <a:tr h="370840">
                <a:tc>
                  <a:txBody>
                    <a:bodyPr/>
                    <a:lstStyle/>
                    <a:p>
                      <a:r>
                        <a:rPr lang="en-US" sz="1400" b="1" dirty="0"/>
                        <a:t>PHQ </a:t>
                      </a:r>
                      <a:r>
                        <a:rPr lang="en-US" sz="1400" b="0" dirty="0"/>
                        <a:t>(Patient Health Questionnaire)</a:t>
                      </a:r>
                      <a:endParaRPr lang="en-US" sz="1400" b="1" dirty="0"/>
                    </a:p>
                  </a:txBody>
                  <a:tcPr/>
                </a:tc>
                <a:tc>
                  <a:txBody>
                    <a:bodyPr/>
                    <a:lstStyle/>
                    <a:p>
                      <a:pPr marL="285750" indent="-285750">
                        <a:buFont typeface="Arial" panose="020B0604020202020204" pitchFamily="34" charset="0"/>
                        <a:buChar char="•"/>
                      </a:pPr>
                      <a:r>
                        <a:rPr lang="en-US" sz="1400" dirty="0"/>
                        <a:t>Assesses depression (both screens)</a:t>
                      </a:r>
                    </a:p>
                    <a:p>
                      <a:pPr marL="285750" indent="-285750">
                        <a:buFont typeface="Arial" panose="020B0604020202020204" pitchFamily="34" charset="0"/>
                        <a:buChar char="•"/>
                      </a:pPr>
                      <a:r>
                        <a:rPr lang="en-US" sz="1400" dirty="0"/>
                        <a:t>There are variations of this assessment (PHQ-2, PHQ-9)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Proposed as a SPADE in PAC</a:t>
                      </a:r>
                    </a:p>
                    <a:p>
                      <a:pPr marL="285750" indent="-285750">
                        <a:buFont typeface="Arial" panose="020B0604020202020204" pitchFamily="34" charset="0"/>
                        <a:buChar char="•"/>
                      </a:pPr>
                      <a:endParaRPr lang="en-US" sz="1400" dirty="0"/>
                    </a:p>
                  </a:txBody>
                  <a:tcPr/>
                </a:tc>
                <a:tc>
                  <a:txBody>
                    <a:bodyPr/>
                    <a:lstStyle/>
                    <a:p>
                      <a:r>
                        <a:rPr lang="en-US" sz="1400" dirty="0">
                          <a:hlinkClick r:id="rId8"/>
                        </a:rPr>
                        <a:t>https://www.integration.samhsa.gov/images/res/PHQ%20-%20Questions.pdf</a:t>
                      </a:r>
                      <a:r>
                        <a:rPr lang="en-US" sz="1400" dirty="0"/>
                        <a:t> </a:t>
                      </a:r>
                    </a:p>
                  </a:txBody>
                  <a:tcPr/>
                </a:tc>
                <a:extLst>
                  <a:ext uri="{0D108BD9-81ED-4DB2-BD59-A6C34878D82A}">
                    <a16:rowId xmlns:a16="http://schemas.microsoft.com/office/drawing/2014/main" val="1767131503"/>
                  </a:ext>
                </a:extLst>
              </a:tr>
            </a:tbl>
          </a:graphicData>
        </a:graphic>
      </p:graphicFrame>
    </p:spTree>
    <p:extLst>
      <p:ext uri="{BB962C8B-B14F-4D97-AF65-F5344CB8AC3E}">
        <p14:creationId xmlns:p14="http://schemas.microsoft.com/office/powerpoint/2010/main" val="1755494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A1A7-F7E9-454B-9581-D05D642C0C71}"/>
              </a:ext>
            </a:extLst>
          </p:cNvPr>
          <p:cNvSpPr>
            <a:spLocks noGrp="1"/>
          </p:cNvSpPr>
          <p:nvPr>
            <p:ph type="title"/>
          </p:nvPr>
        </p:nvSpPr>
        <p:spPr/>
        <p:txBody>
          <a:bodyPr/>
          <a:lstStyle/>
          <a:p>
            <a:r>
              <a:rPr lang="en-US" dirty="0">
                <a:solidFill>
                  <a:schemeClr val="tx1"/>
                </a:solidFill>
              </a:rPr>
              <a:t>Different Types Cognitive Assessments in Healthcare </a:t>
            </a:r>
          </a:p>
        </p:txBody>
      </p:sp>
      <p:graphicFrame>
        <p:nvGraphicFramePr>
          <p:cNvPr id="4" name="Content Placeholder 3">
            <a:extLst>
              <a:ext uri="{FF2B5EF4-FFF2-40B4-BE49-F238E27FC236}">
                <a16:creationId xmlns:a16="http://schemas.microsoft.com/office/drawing/2014/main" id="{403408C7-7328-46E9-9E7A-0A84A7497EBF}"/>
              </a:ext>
            </a:extLst>
          </p:cNvPr>
          <p:cNvGraphicFramePr>
            <a:graphicFrameLocks noGrp="1"/>
          </p:cNvGraphicFramePr>
          <p:nvPr>
            <p:ph idx="1"/>
          </p:nvPr>
        </p:nvGraphicFramePr>
        <p:xfrm>
          <a:off x="182880" y="1846263"/>
          <a:ext cx="11801856" cy="1899920"/>
        </p:xfrm>
        <a:graphic>
          <a:graphicData uri="http://schemas.openxmlformats.org/drawingml/2006/table">
            <a:tbl>
              <a:tblPr firstRow="1" bandRow="1">
                <a:tableStyleId>{5940675A-B579-460E-94D1-54222C63F5DA}</a:tableStyleId>
              </a:tblPr>
              <a:tblGrid>
                <a:gridCol w="2382201">
                  <a:extLst>
                    <a:ext uri="{9D8B030D-6E8A-4147-A177-3AD203B41FA5}">
                      <a16:colId xmlns:a16="http://schemas.microsoft.com/office/drawing/2014/main" val="2425738971"/>
                    </a:ext>
                  </a:extLst>
                </a:gridCol>
                <a:gridCol w="5364480">
                  <a:extLst>
                    <a:ext uri="{9D8B030D-6E8A-4147-A177-3AD203B41FA5}">
                      <a16:colId xmlns:a16="http://schemas.microsoft.com/office/drawing/2014/main" val="3803546488"/>
                    </a:ext>
                  </a:extLst>
                </a:gridCol>
                <a:gridCol w="4055175">
                  <a:extLst>
                    <a:ext uri="{9D8B030D-6E8A-4147-A177-3AD203B41FA5}">
                      <a16:colId xmlns:a16="http://schemas.microsoft.com/office/drawing/2014/main" val="907299778"/>
                    </a:ext>
                  </a:extLst>
                </a:gridCol>
              </a:tblGrid>
              <a:tr h="370840">
                <a:tc>
                  <a:txBody>
                    <a:bodyPr/>
                    <a:lstStyle/>
                    <a:p>
                      <a:pPr algn="ctr"/>
                      <a:r>
                        <a:rPr lang="en-US" sz="1400" b="1" dirty="0"/>
                        <a:t>Assessment</a:t>
                      </a:r>
                    </a:p>
                  </a:txBody>
                  <a:tcPr>
                    <a:solidFill>
                      <a:schemeClr val="accent2">
                        <a:lumMod val="20000"/>
                        <a:lumOff val="80000"/>
                      </a:schemeClr>
                    </a:solidFill>
                  </a:tcPr>
                </a:tc>
                <a:tc>
                  <a:txBody>
                    <a:bodyPr/>
                    <a:lstStyle/>
                    <a:p>
                      <a:pPr algn="ctr"/>
                      <a:r>
                        <a:rPr lang="en-US" sz="1400" b="1" dirty="0"/>
                        <a:t>Description</a:t>
                      </a:r>
                    </a:p>
                  </a:txBody>
                  <a:tcPr>
                    <a:solidFill>
                      <a:schemeClr val="accent2">
                        <a:lumMod val="20000"/>
                        <a:lumOff val="80000"/>
                      </a:schemeClr>
                    </a:solidFill>
                  </a:tcPr>
                </a:tc>
                <a:tc>
                  <a:txBody>
                    <a:bodyPr/>
                    <a:lstStyle/>
                    <a:p>
                      <a:pPr algn="ctr"/>
                      <a:r>
                        <a:rPr lang="en-US" sz="1400" b="1" dirty="0"/>
                        <a:t>Link</a:t>
                      </a:r>
                    </a:p>
                  </a:txBody>
                  <a:tcPr>
                    <a:solidFill>
                      <a:schemeClr val="accent2">
                        <a:lumMod val="20000"/>
                        <a:lumOff val="80000"/>
                      </a:schemeClr>
                    </a:solidFill>
                  </a:tcPr>
                </a:tc>
                <a:extLst>
                  <a:ext uri="{0D108BD9-81ED-4DB2-BD59-A6C34878D82A}">
                    <a16:rowId xmlns:a16="http://schemas.microsoft.com/office/drawing/2014/main" val="1946506688"/>
                  </a:ext>
                </a:extLst>
              </a:tr>
              <a:tr h="370840">
                <a:tc>
                  <a:txBody>
                    <a:bodyPr/>
                    <a:lstStyle/>
                    <a:p>
                      <a:r>
                        <a:rPr lang="en-US" sz="1400" dirty="0"/>
                        <a:t>Mini Cog Test</a:t>
                      </a:r>
                    </a:p>
                  </a:txBody>
                  <a:tcPr/>
                </a:tc>
                <a:tc>
                  <a:txBody>
                    <a:bodyPr/>
                    <a:lstStyle/>
                    <a:p>
                      <a:pPr marL="285750" indent="-285750">
                        <a:buFont typeface="Arial" panose="020B0604020202020204" pitchFamily="34" charset="0"/>
                        <a:buChar char="•"/>
                      </a:pPr>
                      <a:r>
                        <a:rPr lang="en-US" sz="1400" dirty="0"/>
                        <a:t>Screening for Cognitive Impairment in Older Adults</a:t>
                      </a:r>
                      <a:endParaRPr lang="en-US" sz="1400" b="1" dirty="0"/>
                    </a:p>
                  </a:txBody>
                  <a:tcPr/>
                </a:tc>
                <a:tc>
                  <a:txBody>
                    <a:bodyPr/>
                    <a:lstStyle/>
                    <a:p>
                      <a:r>
                        <a:rPr lang="en-US" sz="1400" dirty="0">
                          <a:hlinkClick r:id="rId3"/>
                        </a:rPr>
                        <a:t>https://mini-cog.com/</a:t>
                      </a:r>
                      <a:r>
                        <a:rPr lang="en-US" sz="1400" dirty="0"/>
                        <a:t> </a:t>
                      </a:r>
                    </a:p>
                  </a:txBody>
                  <a:tcPr/>
                </a:tc>
                <a:extLst>
                  <a:ext uri="{0D108BD9-81ED-4DB2-BD59-A6C34878D82A}">
                    <a16:rowId xmlns:a16="http://schemas.microsoft.com/office/drawing/2014/main" val="21740526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St Louis University Mental Status Exam (SLUMS)</a:t>
                      </a:r>
                    </a:p>
                    <a:p>
                      <a:endParaRPr lang="en-US" sz="1400" b="0" dirty="0"/>
                    </a:p>
                  </a:txBody>
                  <a:tcPr/>
                </a:tc>
                <a:tc>
                  <a:txBody>
                    <a:bodyPr/>
                    <a:lstStyle/>
                    <a:p>
                      <a:pPr marL="285750" indent="-285750">
                        <a:buFont typeface="Arial" panose="020B0604020202020204" pitchFamily="34" charset="0"/>
                        <a:buChar char="•"/>
                      </a:pPr>
                      <a:r>
                        <a:rPr lang="en-US" sz="1400" b="0" dirty="0"/>
                        <a:t>Screens for dementia</a:t>
                      </a:r>
                    </a:p>
                    <a:p>
                      <a:pPr marL="285750" indent="-285750">
                        <a:buFont typeface="Arial" panose="020B0604020202020204" pitchFamily="34" charset="0"/>
                        <a:buChar char="•"/>
                      </a:pPr>
                      <a:r>
                        <a:rPr lang="en-US" sz="1400" dirty="0"/>
                        <a:t>Sometimes referred to as </a:t>
                      </a:r>
                      <a:r>
                        <a:rPr lang="en-US" sz="1400" dirty="0">
                          <a:hlinkClick r:id="rId4"/>
                        </a:rPr>
                        <a:t>Mild Cognitive Impairment</a:t>
                      </a:r>
                      <a:r>
                        <a:rPr lang="en-US" sz="1400" dirty="0"/>
                        <a:t> (MCI) or mild neurocognitive disorder (MNCD)</a:t>
                      </a:r>
                      <a:endParaRPr lang="en-US" sz="1400" b="0" dirty="0"/>
                    </a:p>
                  </a:txBody>
                  <a:tcPr/>
                </a:tc>
                <a:tc>
                  <a:txBody>
                    <a:bodyPr/>
                    <a:lstStyle/>
                    <a:p>
                      <a:r>
                        <a:rPr lang="en-US" sz="1400" dirty="0">
                          <a:hlinkClick r:id="rId5"/>
                        </a:rPr>
                        <a:t>http://aging.slu.edu/pdfsurveys/mentalstatus.pdf</a:t>
                      </a:r>
                      <a:r>
                        <a:rPr lang="en-US" sz="1400" dirty="0"/>
                        <a:t> </a:t>
                      </a:r>
                    </a:p>
                    <a:p>
                      <a:r>
                        <a:rPr lang="en-US" sz="1400" dirty="0">
                          <a:hlinkClick r:id="rId6"/>
                        </a:rPr>
                        <a:t>http://medschool.slu.edu/agingsuccessfully/pdfsurveys/slumsexam_05.pdf</a:t>
                      </a:r>
                      <a:r>
                        <a:rPr lang="en-US" sz="1400" dirty="0"/>
                        <a:t> </a:t>
                      </a:r>
                    </a:p>
                    <a:p>
                      <a:r>
                        <a:rPr lang="en-US" sz="1400" dirty="0">
                          <a:hlinkClick r:id="rId7"/>
                        </a:rPr>
                        <a:t>https://www.verywellhealth.com/the-saint-louis-university-mental-status-examination-98618</a:t>
                      </a:r>
                      <a:r>
                        <a:rPr lang="en-US" sz="1400" dirty="0"/>
                        <a:t> </a:t>
                      </a:r>
                    </a:p>
                  </a:txBody>
                  <a:tcPr/>
                </a:tc>
                <a:extLst>
                  <a:ext uri="{0D108BD9-81ED-4DB2-BD59-A6C34878D82A}">
                    <a16:rowId xmlns:a16="http://schemas.microsoft.com/office/drawing/2014/main" val="1470234741"/>
                  </a:ext>
                </a:extLst>
              </a:tr>
            </a:tbl>
          </a:graphicData>
        </a:graphic>
      </p:graphicFrame>
    </p:spTree>
    <p:extLst>
      <p:ext uri="{BB962C8B-B14F-4D97-AF65-F5344CB8AC3E}">
        <p14:creationId xmlns:p14="http://schemas.microsoft.com/office/powerpoint/2010/main" val="1557496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9EC2-1E28-41B6-B1CD-4F881036564C}"/>
              </a:ext>
            </a:extLst>
          </p:cNvPr>
          <p:cNvSpPr>
            <a:spLocks noGrp="1"/>
          </p:cNvSpPr>
          <p:nvPr>
            <p:ph type="title"/>
          </p:nvPr>
        </p:nvSpPr>
        <p:spPr/>
        <p:txBody>
          <a:bodyPr/>
          <a:lstStyle/>
          <a:p>
            <a:r>
              <a:rPr lang="en-US" dirty="0">
                <a:solidFill>
                  <a:schemeClr val="tx1"/>
                </a:solidFill>
              </a:rPr>
              <a:t>BIMS in the MDS</a:t>
            </a:r>
          </a:p>
        </p:txBody>
      </p:sp>
      <p:pic>
        <p:nvPicPr>
          <p:cNvPr id="4" name="Content Placeholder 3">
            <a:extLst>
              <a:ext uri="{FF2B5EF4-FFF2-40B4-BE49-F238E27FC236}">
                <a16:creationId xmlns:a16="http://schemas.microsoft.com/office/drawing/2014/main" id="{7416B300-42D0-4D5B-ABA7-CD7969940AD3}"/>
              </a:ext>
            </a:extLst>
          </p:cNvPr>
          <p:cNvPicPr>
            <a:picLocks noGrp="1" noChangeAspect="1"/>
          </p:cNvPicPr>
          <p:nvPr>
            <p:ph idx="1"/>
          </p:nvPr>
        </p:nvPicPr>
        <p:blipFill>
          <a:blip r:embed="rId2"/>
          <a:stretch>
            <a:fillRect/>
          </a:stretch>
        </p:blipFill>
        <p:spPr>
          <a:xfrm>
            <a:off x="5961889" y="103631"/>
            <a:ext cx="5510784" cy="6609311"/>
          </a:xfrm>
          <a:prstGeom prst="rect">
            <a:avLst/>
          </a:prstGeom>
        </p:spPr>
      </p:pic>
    </p:spTree>
    <p:extLst>
      <p:ext uri="{BB962C8B-B14F-4D97-AF65-F5344CB8AC3E}">
        <p14:creationId xmlns:p14="http://schemas.microsoft.com/office/powerpoint/2010/main" val="995188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952E-1E22-4EDB-8F9D-039A1430D15E}"/>
              </a:ext>
            </a:extLst>
          </p:cNvPr>
          <p:cNvSpPr>
            <a:spLocks noGrp="1"/>
          </p:cNvSpPr>
          <p:nvPr>
            <p:ph type="title"/>
          </p:nvPr>
        </p:nvSpPr>
        <p:spPr/>
        <p:txBody>
          <a:bodyPr/>
          <a:lstStyle/>
          <a:p>
            <a:r>
              <a:rPr lang="en-US" dirty="0">
                <a:solidFill>
                  <a:schemeClr val="tx1"/>
                </a:solidFill>
              </a:rPr>
              <a:t>Mental Status and CAM in the MDS</a:t>
            </a:r>
          </a:p>
        </p:txBody>
      </p:sp>
      <p:pic>
        <p:nvPicPr>
          <p:cNvPr id="4" name="Content Placeholder 3">
            <a:extLst>
              <a:ext uri="{FF2B5EF4-FFF2-40B4-BE49-F238E27FC236}">
                <a16:creationId xmlns:a16="http://schemas.microsoft.com/office/drawing/2014/main" id="{6D1E5543-669C-4F88-82D4-5DF8E1DDD60D}"/>
              </a:ext>
            </a:extLst>
          </p:cNvPr>
          <p:cNvPicPr>
            <a:picLocks noGrp="1" noChangeAspect="1"/>
          </p:cNvPicPr>
          <p:nvPr>
            <p:ph idx="1"/>
          </p:nvPr>
        </p:nvPicPr>
        <p:blipFill>
          <a:blip r:embed="rId2"/>
          <a:stretch>
            <a:fillRect/>
          </a:stretch>
        </p:blipFill>
        <p:spPr>
          <a:xfrm>
            <a:off x="304800" y="1945858"/>
            <a:ext cx="5462016" cy="4242878"/>
          </a:xfrm>
          <a:prstGeom prst="rect">
            <a:avLst/>
          </a:prstGeom>
        </p:spPr>
      </p:pic>
      <p:pic>
        <p:nvPicPr>
          <p:cNvPr id="5" name="Picture 4">
            <a:extLst>
              <a:ext uri="{FF2B5EF4-FFF2-40B4-BE49-F238E27FC236}">
                <a16:creationId xmlns:a16="http://schemas.microsoft.com/office/drawing/2014/main" id="{A3EFB238-713D-4994-A20A-020A9C50F298}"/>
              </a:ext>
            </a:extLst>
          </p:cNvPr>
          <p:cNvPicPr>
            <a:picLocks noChangeAspect="1"/>
          </p:cNvPicPr>
          <p:nvPr/>
        </p:nvPicPr>
        <p:blipFill>
          <a:blip r:embed="rId3"/>
          <a:stretch>
            <a:fillRect/>
          </a:stretch>
        </p:blipFill>
        <p:spPr>
          <a:xfrm>
            <a:off x="5766816" y="1945858"/>
            <a:ext cx="6317789" cy="2970693"/>
          </a:xfrm>
          <a:prstGeom prst="rect">
            <a:avLst/>
          </a:prstGeom>
        </p:spPr>
      </p:pic>
    </p:spTree>
    <p:extLst>
      <p:ext uri="{BB962C8B-B14F-4D97-AF65-F5344CB8AC3E}">
        <p14:creationId xmlns:p14="http://schemas.microsoft.com/office/powerpoint/2010/main" val="461929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C01E-0C4F-4278-AF72-4A14F354E6F5}"/>
              </a:ext>
            </a:extLst>
          </p:cNvPr>
          <p:cNvSpPr>
            <a:spLocks noGrp="1"/>
          </p:cNvSpPr>
          <p:nvPr>
            <p:ph type="title"/>
          </p:nvPr>
        </p:nvSpPr>
        <p:spPr/>
        <p:txBody>
          <a:bodyPr/>
          <a:lstStyle/>
          <a:p>
            <a:r>
              <a:rPr lang="en-US" dirty="0">
                <a:solidFill>
                  <a:schemeClr val="tx1"/>
                </a:solidFill>
              </a:rPr>
              <a:t>PHQ-9 in the MDS</a:t>
            </a:r>
          </a:p>
        </p:txBody>
      </p:sp>
      <p:pic>
        <p:nvPicPr>
          <p:cNvPr id="4" name="Content Placeholder 3">
            <a:extLst>
              <a:ext uri="{FF2B5EF4-FFF2-40B4-BE49-F238E27FC236}">
                <a16:creationId xmlns:a16="http://schemas.microsoft.com/office/drawing/2014/main" id="{8493FAE4-8807-4814-9EAF-2DB4D23F6E9D}"/>
              </a:ext>
            </a:extLst>
          </p:cNvPr>
          <p:cNvPicPr>
            <a:picLocks noGrp="1" noChangeAspect="1"/>
          </p:cNvPicPr>
          <p:nvPr>
            <p:ph idx="1"/>
          </p:nvPr>
        </p:nvPicPr>
        <p:blipFill>
          <a:blip r:embed="rId2"/>
          <a:stretch>
            <a:fillRect/>
          </a:stretch>
        </p:blipFill>
        <p:spPr>
          <a:xfrm>
            <a:off x="3477706" y="1846263"/>
            <a:ext cx="5296913" cy="4022725"/>
          </a:xfrm>
          <a:prstGeom prst="rect">
            <a:avLst/>
          </a:prstGeom>
        </p:spPr>
      </p:pic>
    </p:spTree>
    <p:extLst>
      <p:ext uri="{BB962C8B-B14F-4D97-AF65-F5344CB8AC3E}">
        <p14:creationId xmlns:p14="http://schemas.microsoft.com/office/powerpoint/2010/main" val="3956030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6D3-C430-4824-969E-888B6553E66C}"/>
              </a:ext>
            </a:extLst>
          </p:cNvPr>
          <p:cNvSpPr>
            <a:spLocks noGrp="1"/>
          </p:cNvSpPr>
          <p:nvPr>
            <p:ph type="title"/>
          </p:nvPr>
        </p:nvSpPr>
        <p:spPr/>
        <p:txBody>
          <a:bodyPr/>
          <a:lstStyle/>
          <a:p>
            <a:r>
              <a:rPr lang="en-US" dirty="0">
                <a:solidFill>
                  <a:schemeClr val="tx1"/>
                </a:solidFill>
              </a:rPr>
              <a:t>Cognition in OASIS D</a:t>
            </a:r>
          </a:p>
        </p:txBody>
      </p:sp>
      <p:pic>
        <p:nvPicPr>
          <p:cNvPr id="4" name="Picture 3">
            <a:extLst>
              <a:ext uri="{FF2B5EF4-FFF2-40B4-BE49-F238E27FC236}">
                <a16:creationId xmlns:a16="http://schemas.microsoft.com/office/drawing/2014/main" id="{96ED2F4E-9640-404E-9AA2-77B969550DA6}"/>
              </a:ext>
            </a:extLst>
          </p:cNvPr>
          <p:cNvPicPr>
            <a:picLocks noChangeAspect="1"/>
          </p:cNvPicPr>
          <p:nvPr/>
        </p:nvPicPr>
        <p:blipFill>
          <a:blip r:embed="rId2"/>
          <a:stretch>
            <a:fillRect/>
          </a:stretch>
        </p:blipFill>
        <p:spPr>
          <a:xfrm>
            <a:off x="6364784" y="286603"/>
            <a:ext cx="4790896" cy="5927840"/>
          </a:xfrm>
          <a:prstGeom prst="rect">
            <a:avLst/>
          </a:prstGeom>
        </p:spPr>
      </p:pic>
      <p:pic>
        <p:nvPicPr>
          <p:cNvPr id="5" name="Picture 4">
            <a:extLst>
              <a:ext uri="{FF2B5EF4-FFF2-40B4-BE49-F238E27FC236}">
                <a16:creationId xmlns:a16="http://schemas.microsoft.com/office/drawing/2014/main" id="{BC0D93CC-D933-4B3F-9105-FA4973D63780}"/>
              </a:ext>
            </a:extLst>
          </p:cNvPr>
          <p:cNvPicPr>
            <a:picLocks noChangeAspect="1"/>
          </p:cNvPicPr>
          <p:nvPr/>
        </p:nvPicPr>
        <p:blipFill>
          <a:blip r:embed="rId3"/>
          <a:stretch>
            <a:fillRect/>
          </a:stretch>
        </p:blipFill>
        <p:spPr>
          <a:xfrm>
            <a:off x="621209" y="2792829"/>
            <a:ext cx="5743575" cy="2366145"/>
          </a:xfrm>
          <a:prstGeom prst="rect">
            <a:avLst/>
          </a:prstGeom>
        </p:spPr>
      </p:pic>
    </p:spTree>
    <p:extLst>
      <p:ext uri="{BB962C8B-B14F-4D97-AF65-F5344CB8AC3E}">
        <p14:creationId xmlns:p14="http://schemas.microsoft.com/office/powerpoint/2010/main" val="259320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Wingdings" panose="05000000000000000000" pitchFamily="2" charset="2"/>
              <a:buChar char="Ø"/>
            </a:pPr>
            <a:r>
              <a:rPr lang="en-US" dirty="0">
                <a:solidFill>
                  <a:schemeClr val="tx1"/>
                </a:solidFill>
              </a:rPr>
              <a:t>Patient is </a:t>
            </a:r>
            <a:r>
              <a:rPr lang="en-US" b="1" dirty="0">
                <a:solidFill>
                  <a:schemeClr val="tx1"/>
                </a:solidFill>
              </a:rPr>
              <a:t>Alert and Oriented x 3</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2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multiple care providers</a:t>
            </a:r>
          </a:p>
          <a:p>
            <a:pPr>
              <a:buFont typeface="Wingdings" panose="05000000000000000000" pitchFamily="2" charset="2"/>
              <a:buChar char="Ø"/>
            </a:pPr>
            <a:r>
              <a:rPr lang="en-US" dirty="0">
                <a:solidFill>
                  <a:schemeClr val="tx1"/>
                </a:solidFill>
              </a:rPr>
              <a:t>Throughout the hospital stay, patient’s cognition is assessed in different ways:</a:t>
            </a:r>
          </a:p>
          <a:p>
            <a:pPr lvl="1">
              <a:buFont typeface="Wingdings" panose="05000000000000000000" pitchFamily="2" charset="2"/>
              <a:buChar char="Ø"/>
            </a:pPr>
            <a:r>
              <a:rPr lang="en-US" dirty="0">
                <a:solidFill>
                  <a:schemeClr val="tx1"/>
                </a:solidFill>
              </a:rPr>
              <a:t> CAM (Confusion Assessment Method)</a:t>
            </a:r>
          </a:p>
          <a:p>
            <a:pPr lvl="1">
              <a:buFont typeface="Wingdings" panose="05000000000000000000" pitchFamily="2" charset="2"/>
              <a:buChar char="Ø"/>
            </a:pPr>
            <a:r>
              <a:rPr lang="en-US" dirty="0">
                <a:solidFill>
                  <a:schemeClr val="tx1"/>
                </a:solidFill>
              </a:rPr>
              <a:t> Mini Mental Exam</a:t>
            </a:r>
          </a:p>
          <a:p>
            <a:pPr lvl="1">
              <a:buFont typeface="Wingdings" panose="05000000000000000000" pitchFamily="2" charset="2"/>
              <a:buChar char="Ø"/>
            </a:pPr>
            <a:r>
              <a:rPr lang="en-US" dirty="0">
                <a:solidFill>
                  <a:schemeClr val="tx1"/>
                </a:solidFill>
              </a:rPr>
              <a:t> MOCA (Montreal Cognitive Assessment)</a:t>
            </a:r>
          </a:p>
          <a:p>
            <a:pPr lvl="1">
              <a:buFont typeface="Wingdings" panose="05000000000000000000" pitchFamily="2" charset="2"/>
              <a:buChar char="Ø"/>
            </a:pPr>
            <a:r>
              <a:rPr lang="en-US" dirty="0">
                <a:solidFill>
                  <a:schemeClr val="tx1"/>
                </a:solidFill>
              </a:rPr>
              <a:t> Standard orientation questions (what is your name? Where are you right now? What is the date?)</a:t>
            </a:r>
          </a:p>
          <a:p>
            <a:pPr>
              <a:buFont typeface="Wingdings" panose="05000000000000000000" pitchFamily="2" charset="2"/>
              <a:buChar char="Ø"/>
            </a:pP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sz="half" idx="1"/>
          </p:nvPr>
        </p:nvSpPr>
        <p:spPr>
          <a:xfrm>
            <a:off x="701964" y="1737360"/>
            <a:ext cx="10392756" cy="4010121"/>
          </a:xfrm>
        </p:spPr>
        <p:txBody>
          <a:bodyPr>
            <a:normAutofit/>
          </a:bodyPr>
          <a:lstStyle/>
          <a:p>
            <a:pPr marL="0" indent="0">
              <a:spcAft>
                <a:spcPts val="600"/>
              </a:spcAft>
              <a:buFont typeface="Wingdings" panose="05000000000000000000" pitchFamily="2" charset="2"/>
              <a:buChar char="Ø"/>
            </a:pPr>
            <a:r>
              <a:rPr lang="en-US" dirty="0">
                <a:solidFill>
                  <a:schemeClr val="tx1"/>
                </a:solidFill>
              </a:rPr>
              <a:t> Ms. Smith is transferred to a skilled nursing facility November 19</a:t>
            </a:r>
            <a:r>
              <a:rPr lang="en-US" baseline="30000" dirty="0">
                <a:solidFill>
                  <a:schemeClr val="tx1"/>
                </a:solidFill>
              </a:rPr>
              <a:t>th</a:t>
            </a:r>
            <a:r>
              <a:rPr lang="en-US" dirty="0">
                <a:solidFill>
                  <a:schemeClr val="tx1"/>
                </a:solidFill>
              </a:rPr>
              <a:t> after she is discharged from the hospital for post-acute care and rehab following her hip replacement surgery.</a:t>
            </a:r>
          </a:p>
          <a:p>
            <a:pPr marL="0" indent="0">
              <a:spcAft>
                <a:spcPts val="600"/>
              </a:spcAft>
              <a:buFont typeface="Wingdings" panose="05000000000000000000" pitchFamily="2" charset="2"/>
              <a:buChar char="Ø"/>
            </a:pPr>
            <a:r>
              <a:rPr lang="en-US" dirty="0">
                <a:solidFill>
                  <a:schemeClr val="tx1"/>
                </a:solidFill>
              </a:rPr>
              <a:t>Ms. Smith’s goal is to return home. The cognitive  assessment will help staff determine ability and/or potential issues with following a rehab program and living safely at home. </a:t>
            </a:r>
          </a:p>
          <a:p>
            <a:pPr marL="0" indent="0">
              <a:spcAft>
                <a:spcPts val="600"/>
              </a:spcAft>
              <a:buFont typeface="Wingdings" panose="05000000000000000000" pitchFamily="2" charset="2"/>
              <a:buChar char="Ø"/>
            </a:pPr>
            <a:r>
              <a:rPr lang="en-US" dirty="0">
                <a:solidFill>
                  <a:schemeClr val="tx1"/>
                </a:solidFill>
              </a:rPr>
              <a:t>During the SNF stay, an admission cognitive assessment was completed on November 21</a:t>
            </a:r>
            <a:r>
              <a:rPr lang="en-US" baseline="30000" dirty="0">
                <a:solidFill>
                  <a:schemeClr val="tx1"/>
                </a:solidFill>
              </a:rPr>
              <a:t>st</a:t>
            </a:r>
            <a:r>
              <a:rPr lang="en-US" dirty="0">
                <a:solidFill>
                  <a:schemeClr val="tx1"/>
                </a:solidFill>
              </a:rPr>
              <a:t> using the CAM (Confusion Assessment Method) test completed to determine Ms. Smith’s status over the past 3 days since admission from the hospital stay.  </a:t>
            </a:r>
          </a:p>
          <a:p>
            <a:pPr marL="0" indent="0">
              <a:spcAft>
                <a:spcPts val="600"/>
              </a:spcAft>
              <a:buFont typeface="Wingdings" panose="05000000000000000000" pitchFamily="2" charset="2"/>
              <a:buChar char="Ø"/>
            </a:pPr>
            <a:r>
              <a:rPr lang="en-US" dirty="0">
                <a:solidFill>
                  <a:schemeClr val="tx1"/>
                </a:solidFill>
              </a:rPr>
              <a:t>Ms. Smith was discharged from the SNF to Home Health for continued therapy in her home.  The SNF reassessed cognitive at discharge using the CAM on December 3</a:t>
            </a:r>
            <a:r>
              <a:rPr lang="en-US" baseline="30000" dirty="0">
                <a:solidFill>
                  <a:schemeClr val="tx1"/>
                </a:solidFill>
              </a:rPr>
              <a:t>rd</a:t>
            </a:r>
            <a:r>
              <a:rPr lang="en-US" dirty="0">
                <a:solidFill>
                  <a:schemeClr val="tx1"/>
                </a:solidFill>
              </a:rPr>
              <a:t>. </a:t>
            </a:r>
            <a:br>
              <a:rPr lang="en-US" dirty="0">
                <a:solidFill>
                  <a:schemeClr val="tx1"/>
                </a:solidFill>
              </a:rPr>
            </a:br>
            <a:endParaRPr lang="en-US" dirty="0">
              <a:solidFill>
                <a:schemeClr val="tx1"/>
              </a:solidFill>
            </a:endParaRPr>
          </a:p>
        </p:txBody>
      </p:sp>
      <p:sp>
        <p:nvSpPr>
          <p:cNvPr id="4" name="Rectangle 3">
            <a:extLst>
              <a:ext uri="{FF2B5EF4-FFF2-40B4-BE49-F238E27FC236}">
                <a16:creationId xmlns:a16="http://schemas.microsoft.com/office/drawing/2014/main" id="{D786C2F8-61A5-4569-A919-529DCB43D1D9}"/>
              </a:ext>
            </a:extLst>
          </p:cNvPr>
          <p:cNvSpPr/>
          <p:nvPr/>
        </p:nvSpPr>
        <p:spPr>
          <a:xfrm>
            <a:off x="7124193" y="6386731"/>
            <a:ext cx="4453399" cy="369332"/>
          </a:xfrm>
          <a:prstGeom prst="rect">
            <a:avLst/>
          </a:prstGeom>
        </p:spPr>
        <p:txBody>
          <a:bodyPr wrap="none">
            <a:spAutoFit/>
          </a:bodyPr>
          <a:lstStyle/>
          <a:p>
            <a:pPr marL="342900" marR="0" lvl="0" indent="-342900">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MDS 3.0 LOINC Code System/Version 2.66</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80356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Props1.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3.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4.xml><?xml version="1.0" encoding="utf-8"?>
<ds:datastoreItem xmlns:ds="http://schemas.openxmlformats.org/officeDocument/2006/customXml" ds:itemID="{B3DCC06B-20F3-4C83-960C-EC77C7277000}">
  <ds:schemaRef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a9988bd-10e2-4a39-8d16-ed6eb9f9083e"/>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4276</TotalTime>
  <Words>3249</Words>
  <Application>Microsoft Office PowerPoint</Application>
  <PresentationFormat>Widescreen</PresentationFormat>
  <Paragraphs>348</Paragraphs>
  <Slides>37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Retrospect</vt:lpstr>
      <vt:lpstr>Cognitive Status Use Case Scenario (example)</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SNF Provider Completion of CAM </vt:lpstr>
      <vt:lpstr>Encounter with Home Health Care Providers</vt:lpstr>
      <vt:lpstr>Home Health Provider Completion of CAM </vt:lpstr>
      <vt:lpstr>Transfer to ED/Acute Care Hospital</vt:lpstr>
      <vt:lpstr>Ms. Smith’s Concerns</vt:lpstr>
      <vt:lpstr>Ms. Smith would like…</vt:lpstr>
      <vt:lpstr>Daughter</vt:lpstr>
      <vt:lpstr>Daughters Concerns</vt:lpstr>
      <vt:lpstr>Daughter Would Like…</vt:lpstr>
      <vt:lpstr>Case Manager/ Social Worker (CM/ SW)</vt:lpstr>
      <vt:lpstr>CM/ SW Concerns</vt:lpstr>
      <vt:lpstr>CM/ SW would like…</vt:lpstr>
      <vt:lpstr>Provider Persona</vt:lpstr>
      <vt:lpstr>Hospital Provider Concerns</vt:lpstr>
      <vt:lpstr>SNF Provider Concerns</vt:lpstr>
      <vt:lpstr>Home Health Care (HHC) Provider Concerns</vt:lpstr>
      <vt:lpstr>ED/Hospital Provider Concerns</vt:lpstr>
      <vt:lpstr>Provider would like…</vt:lpstr>
      <vt:lpstr>Payor</vt:lpstr>
      <vt:lpstr>Payor Concerns</vt:lpstr>
      <vt:lpstr>Payor would like…</vt:lpstr>
      <vt:lpstr>Resources</vt:lpstr>
      <vt:lpstr>Different Types Cognitive Assessments in Healthcare </vt:lpstr>
      <vt:lpstr>Different Types Cognitive Assessments in Healthcare </vt:lpstr>
      <vt:lpstr>BIMS in the MDS</vt:lpstr>
      <vt:lpstr>Mental Status and CAM in the MDS</vt:lpstr>
      <vt:lpstr>PHQ-9 in the MDS</vt:lpstr>
      <vt:lpstr>Cognition in OASIS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Dougherty, Michelle</cp:lastModifiedBy>
  <cp:revision>210</cp:revision>
  <dcterms:created xsi:type="dcterms:W3CDTF">2019-04-30T13:12:19Z</dcterms:created>
  <dcterms:modified xsi:type="dcterms:W3CDTF">2019-12-19T19:31:49Z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