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notesMasterIdLst>
    <p:notesMasterId r:id="rId44"/>
  </p:notesMasterIdLst>
  <p:sldIdLst>
    <p:sldId id="256" r:id="rId6"/>
    <p:sldId id="375" r:id="rId7"/>
    <p:sldId id="266" r:id="rId8"/>
    <p:sldId id="257" r:id="rId9"/>
    <p:sldId id="258" r:id="rId10"/>
    <p:sldId id="259" r:id="rId11"/>
    <p:sldId id="260" r:id="rId12"/>
    <p:sldId id="261" r:id="rId13"/>
    <p:sldId id="368" r:id="rId14"/>
    <p:sldId id="378" r:id="rId15"/>
    <p:sldId id="376" r:id="rId16"/>
    <p:sldId id="379" r:id="rId17"/>
    <p:sldId id="380" r:id="rId18"/>
    <p:sldId id="262" r:id="rId19"/>
    <p:sldId id="268" r:id="rId20"/>
    <p:sldId id="265" r:id="rId21"/>
    <p:sldId id="269" r:id="rId22"/>
    <p:sldId id="270" r:id="rId23"/>
    <p:sldId id="271" r:id="rId24"/>
    <p:sldId id="273" r:id="rId25"/>
    <p:sldId id="272" r:id="rId26"/>
    <p:sldId id="278" r:id="rId27"/>
    <p:sldId id="369" r:id="rId28"/>
    <p:sldId id="279" r:id="rId29"/>
    <p:sldId id="377" r:id="rId30"/>
    <p:sldId id="381" r:id="rId31"/>
    <p:sldId id="280" r:id="rId32"/>
    <p:sldId id="275" r:id="rId33"/>
    <p:sldId id="276" r:id="rId34"/>
    <p:sldId id="277" r:id="rId35"/>
    <p:sldId id="382" r:id="rId36"/>
    <p:sldId id="284" r:id="rId37"/>
    <p:sldId id="366" r:id="rId38"/>
    <p:sldId id="374" r:id="rId39"/>
    <p:sldId id="372" r:id="rId40"/>
    <p:sldId id="370" r:id="rId41"/>
    <p:sldId id="371" r:id="rId42"/>
    <p:sldId id="37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4119E2-914C-4D8B-9031-45AA6E8B06FE}">
          <p14:sldIdLst>
            <p14:sldId id="256"/>
            <p14:sldId id="375"/>
          </p14:sldIdLst>
        </p14:section>
        <p14:section name="Patient Persona" id="{762C6F34-9FD8-436E-AE00-3E3FCA9D19B4}">
          <p14:sldIdLst>
            <p14:sldId id="266"/>
            <p14:sldId id="257"/>
            <p14:sldId id="258"/>
            <p14:sldId id="259"/>
            <p14:sldId id="260"/>
            <p14:sldId id="261"/>
            <p14:sldId id="368"/>
            <p14:sldId id="378"/>
            <p14:sldId id="376"/>
            <p14:sldId id="379"/>
            <p14:sldId id="380"/>
            <p14:sldId id="262"/>
            <p14:sldId id="268"/>
            <p14:sldId id="265"/>
            <p14:sldId id="269"/>
            <p14:sldId id="270"/>
          </p14:sldIdLst>
        </p14:section>
        <p14:section name="CM/SW Persona" id="{BCF3BE3D-C01C-40D9-8ABA-710762DD9F70}">
          <p14:sldIdLst>
            <p14:sldId id="271"/>
            <p14:sldId id="273"/>
            <p14:sldId id="272"/>
          </p14:sldIdLst>
        </p14:section>
        <p14:section name="Provider Persona" id="{BCE40AC3-FC91-42CD-A84B-CF73AF9C8E86}">
          <p14:sldIdLst>
            <p14:sldId id="278"/>
            <p14:sldId id="369"/>
            <p14:sldId id="279"/>
            <p14:sldId id="377"/>
            <p14:sldId id="381"/>
            <p14:sldId id="280"/>
          </p14:sldIdLst>
        </p14:section>
        <p14:section name="Payor Persona" id="{44B65789-830B-4B3E-A03D-E3E9061A9923}">
          <p14:sldIdLst>
            <p14:sldId id="275"/>
            <p14:sldId id="276"/>
            <p14:sldId id="277"/>
          </p14:sldIdLst>
        </p14:section>
        <p14:section name="Known Issues" id="{09246684-181A-45BC-8F88-4B7EFE2DAF0E}">
          <p14:sldIdLst>
            <p14:sldId id="382"/>
          </p14:sldIdLst>
        </p14:section>
        <p14:section name="Resources" id="{4BF6DB57-5C3C-4CF6-BFD5-F47264A025F4}">
          <p14:sldIdLst>
            <p14:sldId id="284"/>
            <p14:sldId id="366"/>
            <p14:sldId id="374"/>
          </p14:sldIdLst>
        </p14:section>
        <p14:section name="MDS" id="{F293ACB1-975F-43B2-B0D1-03D7C58D96BD}">
          <p14:sldIdLst>
            <p14:sldId id="372"/>
            <p14:sldId id="370"/>
            <p14:sldId id="371"/>
          </p14:sldIdLst>
        </p14:section>
        <p14:section name="OASIS D" id="{9539CC90-9CCB-45E6-8AB9-83AFEFDAAE74}">
          <p14:sldIdLst>
            <p14:sldId id="3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Hill" initials="DH" lastIdx="4" clrIdx="0">
    <p:extLst>
      <p:ext uri="{19B8F6BF-5375-455C-9EA6-DF929625EA0E}">
        <p15:presenceInfo xmlns:p15="http://schemas.microsoft.com/office/powerpoint/2012/main" userId="David Hill" providerId="None"/>
      </p:ext>
    </p:extLst>
  </p:cmAuthor>
  <p:cmAuthor id="2" name="Rizvi, Siama" initials="RS" lastIdx="3" clrIdx="1">
    <p:extLst>
      <p:ext uri="{19B8F6BF-5375-455C-9EA6-DF929625EA0E}">
        <p15:presenceInfo xmlns:p15="http://schemas.microsoft.com/office/powerpoint/2012/main" userId="S::RIZVI@MITRE.ORG::a30a8b9a-5391-4b15-b2e0-f92c41bca009" providerId="AD"/>
      </p:ext>
    </p:extLst>
  </p:cmAuthor>
  <p:cmAuthor id="3" name="Skopac, Jessica S" initials="SJS" lastIdx="5" clrIdx="2">
    <p:extLst>
      <p:ext uri="{19B8F6BF-5375-455C-9EA6-DF929625EA0E}">
        <p15:presenceInfo xmlns:p15="http://schemas.microsoft.com/office/powerpoint/2012/main" userId="S::JSKOPAC@MITRE.ORG::634fd837-4742-4121-9b4d-8524b41d1858" providerId="AD"/>
      </p:ext>
    </p:extLst>
  </p:cmAuthor>
  <p:cmAuthor id="4" name="Beth Connor" initials="BC" lastIdx="2" clrIdx="3">
    <p:extLst>
      <p:ext uri="{19B8F6BF-5375-455C-9EA6-DF929625EA0E}">
        <p15:presenceInfo xmlns:p15="http://schemas.microsoft.com/office/powerpoint/2012/main" userId="S-1-5-21-4095628063-3556742122-3606576086-1405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 autoAdjust="0"/>
    <p:restoredTop sz="91657" autoAdjust="0"/>
  </p:normalViewPr>
  <p:slideViewPr>
    <p:cSldViewPr snapToGrid="0">
      <p:cViewPr varScale="1">
        <p:scale>
          <a:sx n="84" d="100"/>
          <a:sy n="84" d="100"/>
        </p:scale>
        <p:origin x="900" y="90"/>
      </p:cViewPr>
      <p:guideLst/>
    </p:cSldViewPr>
  </p:slideViewPr>
  <p:outlineViewPr>
    <p:cViewPr>
      <p:scale>
        <a:sx n="33" d="100"/>
        <a:sy n="33" d="100"/>
      </p:scale>
      <p:origin x="0" y="-3892"/>
    </p:cViewPr>
  </p:outlin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50" d="100"/>
          <a:sy n="50" d="100"/>
        </p:scale>
        <p:origin x="2476"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E5D2C50B-3727-4505-B286-55080F92CFDD}">
      <dgm:prSet phldrT="[Text]"/>
      <dgm:spPr/>
      <dgm:t>
        <a:bodyPr/>
        <a:lstStyle/>
        <a:p>
          <a:endParaRPr lang="en-US" dirty="0"/>
        </a:p>
      </dgm:t>
    </dgm:pt>
    <dgm:pt modelId="{6D6B9FE4-96D5-4CBB-947B-0F4DA17FA542}" type="parTrans" cxnId="{9700DF1F-4BAF-4531-AD79-05B28CB8E7A7}">
      <dgm:prSet/>
      <dgm:spPr/>
      <dgm:t>
        <a:bodyPr/>
        <a:lstStyle/>
        <a:p>
          <a:endParaRPr lang="en-US"/>
        </a:p>
      </dgm:t>
    </dgm:pt>
    <dgm:pt modelId="{62A10BCC-9BEC-4BC1-AD73-CBB9DCF88BAF}" type="sibTrans" cxnId="{9700DF1F-4BAF-4531-AD79-05B28CB8E7A7}">
      <dgm:prSet/>
      <dgm:spPr/>
      <dgm:t>
        <a:bodyPr/>
        <a:lstStyle/>
        <a:p>
          <a:endParaRPr lang="en-US"/>
        </a:p>
      </dgm:t>
    </dgm:pt>
    <dgm:pt modelId="{C986A375-F5C2-448C-ADA7-1649FCEF2A96}">
      <dgm:prSet/>
      <dgm:spPr/>
      <dgm:t>
        <a:bodyPr/>
        <a:lstStyle/>
        <a:p>
          <a:r>
            <a:rPr lang="en-US" dirty="0"/>
            <a:t> </a:t>
          </a:r>
          <a:r>
            <a:rPr lang="en-US" dirty="0">
              <a:solidFill>
                <a:schemeClr val="tx1"/>
              </a:solidFill>
            </a:rPr>
            <a:t>How will I maintain my health and safety once I am at home?</a:t>
          </a:r>
          <a:endParaRPr lang="en-US" dirty="0"/>
        </a:p>
      </dgm:t>
    </dgm:pt>
    <dgm:pt modelId="{B9D89ABC-384C-484B-B5BF-C7BA7011E393}" type="parTrans" cxnId="{54CBB36D-120F-4512-BDF5-80A9E12CD339}">
      <dgm:prSet/>
      <dgm:spPr/>
      <dgm:t>
        <a:bodyPr/>
        <a:lstStyle/>
        <a:p>
          <a:endParaRPr lang="en-US"/>
        </a:p>
      </dgm:t>
    </dgm:pt>
    <dgm:pt modelId="{701571D6-A43D-4DBD-84BB-A4DD47DD768B}" type="sibTrans" cxnId="{54CBB36D-120F-4512-BDF5-80A9E12CD339}">
      <dgm:prSet/>
      <dgm:spPr/>
      <dgm:t>
        <a:bodyPr/>
        <a:lstStyle/>
        <a:p>
          <a:endParaRPr lang="en-US"/>
        </a:p>
      </dgm:t>
    </dgm:pt>
    <dgm:pt modelId="{93F62B90-18AA-49B9-8D9A-7194CF55A33C}">
      <dgm:prSet/>
      <dgm:spPr/>
      <dgm:t>
        <a:bodyPr/>
        <a:lstStyle/>
        <a:p>
          <a:r>
            <a:rPr lang="en-US" dirty="0">
              <a:solidFill>
                <a:schemeClr val="tx1"/>
              </a:solidFill>
            </a:rPr>
            <a:t>What will my quality of life be? (Will I be independent in ADLs if my cognitive status changes?)</a:t>
          </a:r>
        </a:p>
      </dgm:t>
    </dgm:pt>
    <dgm:pt modelId="{48547848-84B1-4383-9BC6-8F67CE780DA0}" type="parTrans" cxnId="{F37336CF-02F9-4B50-A452-29580A3D76C1}">
      <dgm:prSet/>
      <dgm:spPr/>
      <dgm:t>
        <a:bodyPr/>
        <a:lstStyle/>
        <a:p>
          <a:endParaRPr lang="en-US"/>
        </a:p>
      </dgm:t>
    </dgm:pt>
    <dgm:pt modelId="{9A4E5B5F-8E90-49AF-9E83-8EF25C7E46EC}" type="sibTrans" cxnId="{F37336CF-02F9-4B50-A452-29580A3D76C1}">
      <dgm:prSet/>
      <dgm:spPr/>
      <dgm:t>
        <a:bodyPr/>
        <a:lstStyle/>
        <a:p>
          <a:endParaRPr lang="en-US"/>
        </a:p>
      </dgm:t>
    </dgm:pt>
    <dgm:pt modelId="{285DAA7E-5882-4C0F-B57A-DE05236A5E73}">
      <dgm:prSet/>
      <dgm:spPr/>
      <dgm:t>
        <a:bodyPr/>
        <a:lstStyle/>
        <a:p>
          <a:r>
            <a:rPr lang="en-US" dirty="0">
              <a:solidFill>
                <a:schemeClr val="tx1"/>
              </a:solidFill>
            </a:rPr>
            <a:t>How will I maintain my health once I am at home (Will I remember to take my medications if my cognitive status changes?)</a:t>
          </a:r>
        </a:p>
      </dgm:t>
    </dgm:pt>
    <dgm:pt modelId="{A7AFB509-1364-4A0A-9545-288319B54732}" type="parTrans" cxnId="{A174E662-E191-4E97-A8DD-E04CAB6E4A06}">
      <dgm:prSet/>
      <dgm:spPr/>
      <dgm:t>
        <a:bodyPr/>
        <a:lstStyle/>
        <a:p>
          <a:endParaRPr lang="en-US"/>
        </a:p>
      </dgm:t>
    </dgm:pt>
    <dgm:pt modelId="{0233B4C1-F2EA-4B9B-96C7-A9C5BB8A7CAB}" type="sibTrans" cxnId="{A174E662-E191-4E97-A8DD-E04CAB6E4A0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custLinFactNeighborX="6" custLinFactNeighborY="-541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custLinFactNeighborX="7556" custLinFactNeighborY="-590"/>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9700DF1F-4BAF-4531-AD79-05B28CB8E7A7}" srcId="{439B15D0-EFB0-4705-8084-B706DCC2A44C}" destId="{E5D2C50B-3727-4505-B286-55080F92CFDD}" srcOrd="1" destOrd="0" parTransId="{6D6B9FE4-96D5-4CBB-947B-0F4DA17FA542}" sibTransId="{62A10BCC-9BEC-4BC1-AD73-CBB9DCF88BAF}"/>
    <dgm:cxn modelId="{6E818931-2886-433A-AA44-8DC58BE6FEA0}" type="presOf" srcId="{439B15D0-EFB0-4705-8084-B706DCC2A44C}" destId="{49B800B0-B6F8-414F-93DA-7C6DF5DFC742}" srcOrd="0" destOrd="0" presId="urn:microsoft.com/office/officeart/2005/8/layout/matrix1"/>
    <dgm:cxn modelId="{A174E662-E191-4E97-A8DD-E04CAB6E4A06}" srcId="{6412D220-34B3-45FB-A1E9-A5BAC20B6275}" destId="{285DAA7E-5882-4C0F-B57A-DE05236A5E73}" srcOrd="2" destOrd="0" parTransId="{A7AFB509-1364-4A0A-9545-288319B54732}" sibTransId="{0233B4C1-F2EA-4B9B-96C7-A9C5BB8A7CAB}"/>
    <dgm:cxn modelId="{66C5FE49-1A44-422B-999B-4AD38EEB972C}" type="presOf" srcId="{C986A375-F5C2-448C-ADA7-1649FCEF2A96}" destId="{5CB0EFC0-245A-4685-8DF1-C173393338EF}" srcOrd="1" destOrd="0" presId="urn:microsoft.com/office/officeart/2005/8/layout/matrix1"/>
    <dgm:cxn modelId="{54CBB36D-120F-4512-BDF5-80A9E12CD339}" srcId="{6412D220-34B3-45FB-A1E9-A5BAC20B6275}" destId="{C986A375-F5C2-448C-ADA7-1649FCEF2A96}" srcOrd="0" destOrd="0" parTransId="{B9D89ABC-384C-484B-B5BF-C7BA7011E393}" sibTransId="{701571D6-A43D-4DBD-84BB-A4DD47DD768B}"/>
    <dgm:cxn modelId="{AF493D9A-2C08-43B3-A808-980764AA934D}" type="presOf" srcId="{93F62B90-18AA-49B9-8D9A-7194CF55A33C}" destId="{92345AC2-69CB-4185-9BEF-2417CBB3275F}" srcOrd="1" destOrd="0" presId="urn:microsoft.com/office/officeart/2005/8/layout/matrix1"/>
    <dgm:cxn modelId="{822B70A1-0924-4214-94CC-1ECF0090A8AC}" type="presOf" srcId="{93F62B90-18AA-49B9-8D9A-7194CF55A33C}" destId="{4E0607B3-0939-4B63-BACF-48486BA483FE}" srcOrd="0" destOrd="0" presId="urn:microsoft.com/office/officeart/2005/8/layout/matrix1"/>
    <dgm:cxn modelId="{4841EEC4-4E80-42B0-B4BD-6EB98AD1BBF5}" type="presOf" srcId="{285DAA7E-5882-4C0F-B57A-DE05236A5E73}" destId="{F932F2D5-049C-49AE-9A26-B1A163BA68A4}" srcOrd="1" destOrd="0" presId="urn:microsoft.com/office/officeart/2005/8/layout/matrix1"/>
    <dgm:cxn modelId="{443725CA-DEFF-410D-B148-FDFD2083880C}" type="presOf" srcId="{C986A375-F5C2-448C-ADA7-1649FCEF2A96}" destId="{1D3BD08B-9F73-4967-B6CC-953DA48F001D}"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F37336CF-02F9-4B50-A452-29580A3D76C1}" srcId="{6412D220-34B3-45FB-A1E9-A5BAC20B6275}" destId="{93F62B90-18AA-49B9-8D9A-7194CF55A33C}" srcOrd="1" destOrd="0" parTransId="{48547848-84B1-4383-9BC6-8F67CE780DA0}" sibTransId="{9A4E5B5F-8E90-49AF-9E83-8EF25C7E46EC}"/>
    <dgm:cxn modelId="{1F2105FB-3CF9-4B3C-9314-485A18238012}" type="presOf" srcId="{285DAA7E-5882-4C0F-B57A-DE05236A5E73}" destId="{42EFDF1F-CF12-43EA-9D23-DE70CD4F2D61}" srcOrd="0"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How can I support Mom if she doesn’t communicate all of her healthcare information to me?</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B5443BBC-F966-400B-A170-4A251ADD9730}">
      <dgm:prSet phldrT="[Text]"/>
      <dgm:spPr/>
      <dgm:t>
        <a:bodyPr/>
        <a:lstStyle/>
        <a:p>
          <a:r>
            <a:rPr lang="en-US" dirty="0"/>
            <a:t>Will the </a:t>
          </a:r>
          <a:r>
            <a:rPr lang="en-US" dirty="0">
              <a:solidFill>
                <a:schemeClr val="tx1"/>
              </a:solidFill>
            </a:rPr>
            <a:t>providers know </a:t>
          </a:r>
          <a:r>
            <a:rPr lang="en-US" dirty="0"/>
            <a:t>to contact and discuss Mom’s condition &amp; progress with me?</a:t>
          </a:r>
        </a:p>
      </dgm:t>
      <dgm:extLst>
        <a:ext uri="{E40237B7-FDA0-4F09-8148-C483321AD2D9}">
          <dgm14:cNvPr xmlns:dgm14="http://schemas.microsoft.com/office/drawing/2010/diagram" id="0" name="" descr="If I am unexpectedly admitted to the hospital, how will they know that I have advance directives and what they are?&#10;"/>
        </a:ext>
      </dgm:extLst>
    </dgm:pt>
    <dgm:pt modelId="{695E93F9-6289-4F55-B842-77AED2A15A63}" type="parTrans" cxnId="{08BB558E-7CEE-43DC-9EDB-C7858B27BDE3}">
      <dgm:prSet/>
      <dgm:spPr/>
      <dgm:t>
        <a:bodyPr/>
        <a:lstStyle/>
        <a:p>
          <a:endParaRPr lang="en-US"/>
        </a:p>
      </dgm:t>
    </dgm:pt>
    <dgm:pt modelId="{2103C691-DF41-442A-90D8-714136C88A0A}" type="sibTrans" cxnId="{08BB558E-7CEE-43DC-9EDB-C7858B27BDE3}">
      <dgm:prSet/>
      <dgm:spPr/>
      <dgm:t>
        <a:bodyPr/>
        <a:lstStyle/>
        <a:p>
          <a:endParaRPr lang="en-US"/>
        </a:p>
      </dgm:t>
    </dgm:pt>
    <dgm:pt modelId="{3A56B165-56A2-4CC3-A830-D0C8EFD47F75}">
      <dgm:prSet phldrT="[Text]"/>
      <dgm:spPr/>
      <dgm:t>
        <a:bodyPr/>
        <a:lstStyle/>
        <a:p>
          <a:endParaRPr lang="en-US" dirty="0"/>
        </a:p>
      </dgm:t>
      <dgm:extLst>
        <a:ext uri="{E40237B7-FDA0-4F09-8148-C483321AD2D9}">
          <dgm14:cNvPr xmlns:dgm14="http://schemas.microsoft.com/office/drawing/2010/diagram" id="0" name="" descr="Do I need to provide a copy of my advance directives to all my healthcare providers? &#10;"/>
        </a:ext>
      </dgm:extLst>
    </dgm:pt>
    <dgm:pt modelId="{08CF34B3-A57C-42F9-9062-EF3D5A79F115}" type="parTrans" cxnId="{87F65D2A-AC5A-455E-BB0C-C14279AAD3DD}">
      <dgm:prSet/>
      <dgm:spPr/>
      <dgm:t>
        <a:bodyPr/>
        <a:lstStyle/>
        <a:p>
          <a:endParaRPr lang="en-US"/>
        </a:p>
      </dgm:t>
    </dgm:pt>
    <dgm:pt modelId="{A567390E-B05F-4104-BB2E-F7A13DFF61EE}" type="sibTrans" cxnId="{87F65D2A-AC5A-455E-BB0C-C14279AAD3DD}">
      <dgm:prSet/>
      <dgm:spPr/>
      <dgm:t>
        <a:bodyPr/>
        <a:lstStyle/>
        <a:p>
          <a:endParaRPr lang="en-US"/>
        </a:p>
      </dgm:t>
    </dgm:pt>
    <dgm:pt modelId="{C14DEA9D-4157-41C2-9AED-2E0F3E518EEB}">
      <dgm:prSet phldrT="[Text]"/>
      <dgm:spPr/>
      <dgm:t>
        <a:bodyPr/>
        <a:lstStyle/>
        <a:p>
          <a:r>
            <a:rPr lang="en-US" dirty="0"/>
            <a:t>Will Mom be able to manage her own </a:t>
          </a:r>
          <a:r>
            <a:rPr lang="en-US" dirty="0">
              <a:solidFill>
                <a:schemeClr val="tx1"/>
              </a:solidFill>
            </a:rPr>
            <a:t>healthcare needs (</a:t>
          </a:r>
          <a:r>
            <a:rPr lang="en-US" dirty="0"/>
            <a:t>transportation to appointments, manage medications) once she leaves the SNF and no longer require home health care?</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2D00221-0247-4507-B9D4-4939DBAF5401}" type="presOf" srcId="{3A56B165-56A2-4CC3-A830-D0C8EFD47F75}" destId="{621731F6-F960-4B85-B271-72A950A2E7E4}" srcOrd="1" destOrd="0" presId="urn:microsoft.com/office/officeart/2005/8/layout/matrix1"/>
    <dgm:cxn modelId="{87F65D2A-AC5A-455E-BB0C-C14279AAD3DD}" srcId="{6412D220-34B3-45FB-A1E9-A5BAC20B6275}" destId="{3A56B165-56A2-4CC3-A830-D0C8EFD47F75}" srcOrd="3" destOrd="0" parTransId="{08CF34B3-A57C-42F9-9062-EF3D5A79F115}" sibTransId="{A567390E-B05F-4104-BB2E-F7A13DFF61EE}"/>
    <dgm:cxn modelId="{6E818931-2886-433A-AA44-8DC58BE6FEA0}" type="presOf" srcId="{439B15D0-EFB0-4705-8084-B706DCC2A44C}" destId="{49B800B0-B6F8-414F-93DA-7C6DF5DFC742}" srcOrd="0" destOrd="0" presId="urn:microsoft.com/office/officeart/2005/8/layout/matrix1"/>
    <dgm:cxn modelId="{5C3FDA35-9833-487F-80AB-26D3CD6561D0}" type="presOf" srcId="{B5443BBC-F966-400B-A170-4A251ADD9730}" destId="{42EFDF1F-CF12-43EA-9D23-DE70CD4F2D61}" srcOrd="0" destOrd="0" presId="urn:microsoft.com/office/officeart/2005/8/layout/matrix1"/>
    <dgm:cxn modelId="{6D2C1863-6B1D-4767-8DE7-3BC244060098}" type="presOf" srcId="{3A56B165-56A2-4CC3-A830-D0C8EFD47F75}" destId="{ECF033EE-B942-4582-B7CC-5526B9D06359}"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08BB558E-7CEE-43DC-9EDB-C7858B27BDE3}" srcId="{6412D220-34B3-45FB-A1E9-A5BAC20B6275}" destId="{B5443BBC-F966-400B-A170-4A251ADD9730}" srcOrd="2" destOrd="0" parTransId="{695E93F9-6289-4F55-B842-77AED2A15A63}" sibTransId="{2103C691-DF41-442A-90D8-714136C88A0A}"/>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468BBCC0-6A54-4850-B711-A9026E65DFF6}" type="presOf" srcId="{B5443BBC-F966-400B-A170-4A251ADD9730}" destId="{F932F2D5-049C-49AE-9A26-B1A163BA68A4}"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If patient is cognitively impaired, is it reversible? (e.g. stroke, delirium from a UTI) </a:t>
          </a:r>
        </a:p>
        <a:p>
          <a:r>
            <a:rPr lang="en-US" dirty="0">
              <a:solidFill>
                <a:schemeClr val="tx1"/>
              </a:solidFill>
            </a:rPr>
            <a:t>What is patient's cognitive trajectory?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the SNF have the correct information about Ms. Smith’s cognitive status (e.g. delirium) and communicate progress toward goals, to the family?</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a:t>
          </a:r>
          <a:r>
            <a:rPr lang="en-US" dirty="0"/>
            <a:t>ill family be able to support Ms. Smith once she is home or will patient need home care services?</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2DF82FD-7E89-4CAD-97B1-E104F56187C7}">
      <dgm:prSet/>
      <dgm:spPr/>
      <dgm:t>
        <a:bodyPr/>
        <a:lstStyle/>
        <a:p>
          <a:r>
            <a:rPr lang="en-US" dirty="0">
              <a:solidFill>
                <a:schemeClr val="tx1"/>
              </a:solidFill>
            </a:rPr>
            <a:t>What is the patients baseline cognitive status?</a:t>
          </a:r>
          <a:endParaRPr lang="en-US" dirty="0"/>
        </a:p>
      </dgm:t>
    </dgm:pt>
    <dgm:pt modelId="{C7773998-DF0A-411E-8016-764B538198C2}" type="parTrans" cxnId="{5C9EC720-8CC0-4140-B8BF-8E88193D1CF3}">
      <dgm:prSet/>
      <dgm:spPr/>
      <dgm:t>
        <a:bodyPr/>
        <a:lstStyle/>
        <a:p>
          <a:endParaRPr lang="en-US"/>
        </a:p>
      </dgm:t>
    </dgm:pt>
    <dgm:pt modelId="{52AC3C78-9B38-4626-9C7E-E4992A4FA62E}" type="sibTrans" cxnId="{5C9EC720-8CC0-4140-B8BF-8E88193D1CF3}">
      <dgm:prSet/>
      <dgm:spPr/>
      <dgm:t>
        <a:bodyPr/>
        <a:lstStyle/>
        <a:p>
          <a:endParaRPr lang="en-US"/>
        </a:p>
      </dgm:t>
    </dgm:pt>
    <dgm:pt modelId="{9ABE34BA-6E1F-45CE-B429-2336E5C46ED7}">
      <dgm:prSet/>
      <dgm:spPr/>
      <dgm:t>
        <a:bodyPr/>
        <a:lstStyle/>
        <a:p>
          <a:endParaRPr lang="en-US" dirty="0"/>
        </a:p>
      </dgm:t>
    </dgm:pt>
    <dgm:pt modelId="{813F1D8C-F53E-4AEF-9948-CB70AD802CAC}" type="parTrans" cxnId="{D6DF521D-23DB-47AD-9DBA-68AC1A576884}">
      <dgm:prSet/>
      <dgm:spPr/>
      <dgm:t>
        <a:bodyPr/>
        <a:lstStyle/>
        <a:p>
          <a:endParaRPr lang="en-US"/>
        </a:p>
      </dgm:t>
    </dgm:pt>
    <dgm:pt modelId="{3C7A6302-9C74-46C6-8C86-4E9A5DBCA0A3}" type="sibTrans" cxnId="{D6DF521D-23DB-47AD-9DBA-68AC1A576884}">
      <dgm:prSet/>
      <dgm:spPr/>
      <dgm:t>
        <a:bodyPr/>
        <a:lstStyle/>
        <a:p>
          <a:endParaRPr lang="en-US"/>
        </a:p>
      </dgm:t>
    </dgm:pt>
    <dgm:pt modelId="{335CDE0D-8AFA-4258-9BCE-33F162A8FF2E}">
      <dgm:prSet/>
      <dgm:spPr/>
      <dgm:t>
        <a:bodyPr/>
        <a:lstStyle/>
        <a:p>
          <a:endParaRPr lang="en-US"/>
        </a:p>
      </dgm:t>
    </dgm:pt>
    <dgm:pt modelId="{F6EC422C-B2EA-4A77-802E-F74DC60947B6}" type="parTrans" cxnId="{91E7B7DE-4A93-4144-BADC-96531EAE0A2B}">
      <dgm:prSet/>
      <dgm:spPr/>
      <dgm:t>
        <a:bodyPr/>
        <a:lstStyle/>
        <a:p>
          <a:endParaRPr lang="en-US"/>
        </a:p>
      </dgm:t>
    </dgm:pt>
    <dgm:pt modelId="{60DA79BA-F836-4CA9-8C0C-B950B28DE36C}" type="sibTrans" cxnId="{91E7B7DE-4A93-4144-BADC-96531EAE0A2B}">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600"/>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D6DF521D-23DB-47AD-9DBA-68AC1A576884}" srcId="{6412D220-34B3-45FB-A1E9-A5BAC20B6275}" destId="{9ABE34BA-6E1F-45CE-B429-2336E5C46ED7}" srcOrd="5" destOrd="0" parTransId="{813F1D8C-F53E-4AEF-9948-CB70AD802CAC}" sibTransId="{3C7A6302-9C74-46C6-8C86-4E9A5DBCA0A3}"/>
    <dgm:cxn modelId="{5C9EC720-8CC0-4140-B8BF-8E88193D1CF3}" srcId="{6412D220-34B3-45FB-A1E9-A5BAC20B6275}" destId="{42DF82FD-7E89-4CAD-97B1-E104F56187C7}" srcOrd="3" destOrd="0" parTransId="{C7773998-DF0A-411E-8016-764B538198C2}" sibTransId="{52AC3C78-9B38-4626-9C7E-E4992A4FA62E}"/>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4D1C5198-2D00-4609-B18B-35AFC343FA22}" type="presOf" srcId="{42DF82FD-7E89-4CAD-97B1-E104F56187C7}" destId="{ECF033EE-B942-4582-B7CC-5526B9D06359}"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91E7B7DE-4A93-4144-BADC-96531EAE0A2B}" srcId="{6412D220-34B3-45FB-A1E9-A5BAC20B6275}" destId="{335CDE0D-8AFA-4258-9BCE-33F162A8FF2E}" srcOrd="4" destOrd="0" parTransId="{F6EC422C-B2EA-4A77-802E-F74DC60947B6}" sibTransId="{60DA79BA-F836-4CA9-8C0C-B950B28DE36C}"/>
    <dgm:cxn modelId="{54A30CE5-C456-4A3A-B2F1-B5CD1F7E2E5F}" type="presOf" srcId="{42DF82FD-7E89-4CAD-97B1-E104F56187C7}" destId="{621731F6-F960-4B85-B271-72A950A2E7E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If patient is cognitively impaired, is it reversible? (e.g. stroke, delirium from a UTI) </a:t>
          </a:r>
        </a:p>
        <a:p>
          <a:r>
            <a:rPr lang="en-US" dirty="0">
              <a:solidFill>
                <a:schemeClr val="tx1"/>
              </a:solidFill>
            </a:rPr>
            <a:t>What is the patient’s cognitive trajectory?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Post Acute Care (PAC) have the correct information about the surgery, activity restrictions, and medication list?</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will she be able to follow medical orders and take medications as prescribed (especially if she is cognitively impaired?)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endParaRPr lang="en-US" dirty="0"/>
        </a:p>
      </dgm:t>
    </dgm:pt>
    <dgm:pt modelId="{74FD6AEF-1C4E-4B2B-A5A8-A2E05ED3C602}" type="parTrans" cxnId="{EBE95FA7-66DF-40EB-A36D-20922BF6E2D6}">
      <dgm:prSet/>
      <dgm:spPr/>
      <dgm:t>
        <a:bodyPr/>
        <a:lstStyle/>
        <a:p>
          <a:endParaRPr lang="en-US"/>
        </a:p>
      </dgm:t>
    </dgm:pt>
    <dgm:pt modelId="{CBC7DE97-341F-490C-884B-7DD62A05E35A}" type="sibTrans" cxnId="{EBE95FA7-66DF-40EB-A36D-20922BF6E2D6}">
      <dgm:prSet/>
      <dgm:spPr/>
      <dgm:t>
        <a:bodyPr/>
        <a:lstStyle/>
        <a:p>
          <a:endParaRPr lang="en-US"/>
        </a:p>
      </dgm:t>
    </dgm:pt>
    <dgm:pt modelId="{E9E85483-2802-4737-8A83-54B60F0AC2E4}">
      <dgm:prSet/>
      <dgm:spPr/>
      <dgm:t>
        <a:bodyPr/>
        <a:lstStyle/>
        <a:p>
          <a:r>
            <a:rPr lang="en-US" dirty="0">
              <a:solidFill>
                <a:schemeClr val="tx1"/>
              </a:solidFill>
            </a:rPr>
            <a:t>What is the patients baseline cognitive status?</a:t>
          </a:r>
        </a:p>
      </dgm:t>
    </dgm:pt>
    <dgm:pt modelId="{591F95F2-1D5B-4DC8-B7D1-77E08393C57B}" type="parTrans" cxnId="{1FE74767-B3F9-42D9-B1A6-DF888F8A7F69}">
      <dgm:prSet/>
      <dgm:spPr/>
      <dgm:t>
        <a:bodyPr/>
        <a:lstStyle/>
        <a:p>
          <a:endParaRPr lang="en-US"/>
        </a:p>
      </dgm:t>
    </dgm:pt>
    <dgm:pt modelId="{53932767-D7B8-4940-B91C-E9813235FD78}" type="sibTrans" cxnId="{1FE74767-B3F9-42D9-B1A6-DF888F8A7F69}">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070E22B-83A5-43C7-AE65-DC9BD8738765}" type="presOf" srcId="{FDF6814A-8A8A-43F1-80F4-2A050450C5B8}"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3" destOrd="0" parTransId="{8F554A48-36B5-4620-8C4F-00F8B0180896}" sibTransId="{F5E49325-AF3E-4F39-B027-C2FAB8923F54}"/>
    <dgm:cxn modelId="{1FE74767-B3F9-42D9-B1A6-DF888F8A7F69}" srcId="{6412D220-34B3-45FB-A1E9-A5BAC20B6275}" destId="{E9E85483-2802-4737-8A83-54B60F0AC2E4}" srcOrd="1" destOrd="0" parTransId="{591F95F2-1D5B-4DC8-B7D1-77E08393C57B}" sibTransId="{53932767-D7B8-4940-B91C-E9813235FD78}"/>
    <dgm:cxn modelId="{79DC526D-867D-46CB-9476-9BA91A704432}" type="presOf" srcId="{C14DEA9D-4157-41C2-9AED-2E0F3E518EEB}" destId="{42EFDF1F-CF12-43EA-9D23-DE70CD4F2D61}" srcOrd="0" destOrd="0" presId="urn:microsoft.com/office/officeart/2005/8/layout/matrix1"/>
    <dgm:cxn modelId="{08AFD16F-A6A3-4D56-808F-E5D843144F38}" srcId="{6412D220-34B3-45FB-A1E9-A5BAC20B6275}" destId="{C14DEA9D-4157-41C2-9AED-2E0F3E518EEB}" srcOrd="2"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EBE95FA7-66DF-40EB-A36D-20922BF6E2D6}" srcId="{6412D220-34B3-45FB-A1E9-A5BAC20B6275}" destId="{44B9C65D-1303-4E47-A830-7A6C163A82E9}" srcOrd="4" destOrd="0" parTransId="{74FD6AEF-1C4E-4B2B-A5A8-A2E05ED3C602}" sibTransId="{CBC7DE97-341F-490C-884B-7DD62A05E35A}"/>
    <dgm:cxn modelId="{834B0AAD-1033-49C2-8B33-FBEAC9876B73}" type="presOf" srcId="{C14DEA9D-4157-41C2-9AED-2E0F3E518EEB}" destId="{F932F2D5-049C-49AE-9A26-B1A163BA68A4}" srcOrd="1" destOrd="0" presId="urn:microsoft.com/office/officeart/2005/8/layout/matrix1"/>
    <dgm:cxn modelId="{D27EC3B8-4342-43D7-8D0F-FBC631F0E39F}" type="presOf" srcId="{FDF6814A-8A8A-43F1-80F4-2A050450C5B8}" destId="{621731F6-F960-4B85-B271-72A950A2E7E4}" srcOrd="1" destOrd="0" presId="urn:microsoft.com/office/officeart/2005/8/layout/matrix1"/>
    <dgm:cxn modelId="{2DDC2DBF-35B2-41FD-A678-C2A1F8BB71A5}" type="presOf" srcId="{E9E85483-2802-4737-8A83-54B60F0AC2E4}"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A39488F9-6126-4E4B-8FBA-2FC903274590}" type="presOf" srcId="{E9E85483-2802-4737-8A83-54B60F0AC2E4}" destId="{4E0607B3-0939-4B63-BACF-48486BA483FE}" srcOrd="0"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What is the patients baseline cognitive status?</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If patient is cognitively impaired, is it reversible? (e.g. stroke, delirium from a UTI) </a:t>
          </a:r>
          <a:br>
            <a:rPr lang="en-US" dirty="0">
              <a:solidFill>
                <a:schemeClr val="tx1"/>
              </a:solidFill>
            </a:rPr>
          </a:br>
          <a:r>
            <a:rPr lang="en-US" dirty="0">
              <a:solidFill>
                <a:schemeClr val="tx1"/>
              </a:solidFill>
            </a:rPr>
            <a:t>What is the patient’s cognitive trajectory?</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023DDCF-47A3-435E-B43F-F73E52FF127A}">
      <dgm:prSet/>
      <dgm:spPr/>
    </dgm:pt>
    <dgm:pt modelId="{D22EB11B-B2B6-4F61-9F6E-957F6720B14A}" type="parTrans" cxnId="{8875E89B-1519-4421-BE33-76F9F8E8011A}">
      <dgm:prSet/>
      <dgm:spPr/>
      <dgm:t>
        <a:bodyPr/>
        <a:lstStyle/>
        <a:p>
          <a:endParaRPr lang="en-US"/>
        </a:p>
      </dgm:t>
    </dgm:pt>
    <dgm:pt modelId="{33D9F8C0-F610-49CD-837D-49C9DC172890}" type="sibTrans" cxnId="{8875E89B-1519-4421-BE33-76F9F8E8011A}">
      <dgm:prSet/>
      <dgm:spPr/>
      <dgm:t>
        <a:bodyPr/>
        <a:lstStyle/>
        <a:p>
          <a:endParaRPr lang="en-US"/>
        </a:p>
      </dgm:t>
    </dgm:pt>
    <dgm:pt modelId="{5444F589-D0CB-4CAB-89A9-DC54DD38D106}">
      <dgm:prSet/>
      <dgm:spPr/>
      <dgm:t>
        <a:bodyPr/>
        <a:lstStyle/>
        <a:p>
          <a:r>
            <a:rPr lang="en-US" dirty="0">
              <a:solidFill>
                <a:schemeClr val="tx1"/>
              </a:solidFill>
            </a:rPr>
            <a:t>Will the family have the correct information about the surgery, activity restrictions, and medication list?</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C95DB0D3-5627-4DA2-84CF-85451BCAF0B6}" type="parTrans" cxnId="{1BEA3BC5-6F4B-4786-A9B2-A5A8F1579E17}">
      <dgm:prSet/>
      <dgm:spPr/>
      <dgm:t>
        <a:bodyPr/>
        <a:lstStyle/>
        <a:p>
          <a:endParaRPr lang="en-US"/>
        </a:p>
      </dgm:t>
    </dgm:pt>
    <dgm:pt modelId="{55045D80-0284-49E5-B26C-2DA2699F1EE6}" type="sibTrans" cxnId="{1BEA3BC5-6F4B-4786-A9B2-A5A8F1579E17}">
      <dgm:prSet/>
      <dgm:spPr/>
      <dgm:t>
        <a:bodyPr/>
        <a:lstStyle/>
        <a:p>
          <a:endParaRPr lang="en-US"/>
        </a:p>
      </dgm:t>
    </dgm:pt>
    <dgm:pt modelId="{2DFB0963-ECC1-4FDB-B7E9-2219A045ECEB}">
      <dgm:prSet/>
      <dgm:spPr/>
      <dgm:t>
        <a:bodyPr/>
        <a:lstStyle/>
        <a:p>
          <a:r>
            <a:rPr lang="en-US">
              <a:solidFill>
                <a:schemeClr val="tx1"/>
              </a:solidFill>
            </a:rPr>
            <a:t>Since Ms. Smith has limited social support, will she be able to follow medical orders and take medications as prescribed (especially if she is cognitively impaired?) to meet her goals and discharge home?</a:t>
          </a:r>
          <a:endParaRPr lang="en-US" dirty="0">
            <a:solidFill>
              <a:schemeClr val="tx1"/>
            </a:solidFill>
          </a:endParaRPr>
        </a:p>
      </dgm:t>
      <dgm:extLst>
        <a:ext uri="{E40237B7-FDA0-4F09-8148-C483321AD2D9}">
          <dgm14:cNvPr xmlns:dgm14="http://schemas.microsoft.com/office/drawing/2010/diagram" id="0" name="" descr="How do I make sure that my children have access to my most current version of advance directives?&#10;"/>
        </a:ext>
      </dgm:extLst>
    </dgm:pt>
    <dgm:pt modelId="{D8C39F0F-AE4E-4786-81E1-C392098BA8CD}" type="parTrans" cxnId="{5FD89174-B5DE-4E73-8A33-EEA037354C1A}">
      <dgm:prSet/>
      <dgm:spPr/>
      <dgm:t>
        <a:bodyPr/>
        <a:lstStyle/>
        <a:p>
          <a:endParaRPr lang="en-US"/>
        </a:p>
      </dgm:t>
    </dgm:pt>
    <dgm:pt modelId="{EAB616AD-1706-46E5-B50A-BEC1CA1628CD}" type="sibTrans" cxnId="{5FD89174-B5DE-4E73-8A33-EEA037354C1A}">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459"/>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EE686F0A-8AAD-41AF-9D37-884647D201C3}" type="presOf" srcId="{5444F589-D0CB-4CAB-89A9-DC54DD38D106}" destId="{F932F2D5-049C-49AE-9A26-B1A163BA68A4}" srcOrd="1" destOrd="0" presId="urn:microsoft.com/office/officeart/2005/8/layout/matrix1"/>
    <dgm:cxn modelId="{B6A63F2F-5F61-4AF1-A612-CFB346C78F68}" type="presOf" srcId="{2DFB0963-ECC1-4FDB-B7E9-2219A045ECEB}"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5FD89174-B5DE-4E73-8A33-EEA037354C1A}" srcId="{6412D220-34B3-45FB-A1E9-A5BAC20B6275}" destId="{2DFB0963-ECC1-4FDB-B7E9-2219A045ECEB}" srcOrd="3" destOrd="0" parTransId="{D8C39F0F-AE4E-4786-81E1-C392098BA8CD}" sibTransId="{EAB616AD-1706-46E5-B50A-BEC1CA1628CD}"/>
    <dgm:cxn modelId="{6977B474-F4A2-4D80-A1C1-DCEE95BEE4A0}" type="presOf" srcId="{2DFB0963-ECC1-4FDB-B7E9-2219A045ECEB}" destId="{621731F6-F960-4B85-B271-72A950A2E7E4}" srcOrd="1" destOrd="0" presId="urn:microsoft.com/office/officeart/2005/8/layout/matrix1"/>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8875E89B-1519-4421-BE33-76F9F8E8011A}" srcId="{439B15D0-EFB0-4705-8084-B706DCC2A44C}" destId="{4023DDCF-47A3-435E-B43F-F73E52FF127A}" srcOrd="1" destOrd="0" parTransId="{D22EB11B-B2B6-4F61-9F6E-957F6720B14A}" sibTransId="{33D9F8C0-F610-49CD-837D-49C9DC172890}"/>
    <dgm:cxn modelId="{BFA441B1-44B4-4897-B23B-0267E45841A5}" type="presOf" srcId="{C14DEA9D-4157-41C2-9AED-2E0F3E518EEB}" destId="{92345AC2-69CB-4185-9BEF-2417CBB3275F}" srcOrd="1" destOrd="0" presId="urn:microsoft.com/office/officeart/2005/8/layout/matrix1"/>
    <dgm:cxn modelId="{1BEA3BC5-6F4B-4786-A9B2-A5A8F1579E17}" srcId="{6412D220-34B3-45FB-A1E9-A5BAC20B6275}" destId="{5444F589-D0CB-4CAB-89A9-DC54DD38D106}" srcOrd="2" destOrd="0" parTransId="{C95DB0D3-5627-4DA2-84CF-85451BCAF0B6}" sibTransId="{55045D80-0284-49E5-B26C-2DA2699F1EE6}"/>
    <dgm:cxn modelId="{DC902DCB-E457-4159-97DD-947A5D8D9955}" type="presOf" srcId="{6412D220-34B3-45FB-A1E9-A5BAC20B6275}" destId="{D791B706-B8D9-4F23-BB78-C36591AA637E}" srcOrd="0" destOrd="0" presId="urn:microsoft.com/office/officeart/2005/8/layout/matrix1"/>
    <dgm:cxn modelId="{69EF11E3-211F-42D2-AB19-07DB06C8706D}" type="presOf" srcId="{5444F589-D0CB-4CAB-89A9-DC54DD38D106}" destId="{42EFDF1F-CF12-43EA-9D23-DE70CD4F2D61}"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If patient is cognitively impaired, is it changing over time or reversible? (e.g. stroke, delirium from a UTI) </a:t>
          </a:r>
        </a:p>
        <a:p>
          <a:r>
            <a:rPr lang="en-US" dirty="0">
              <a:solidFill>
                <a:schemeClr val="tx1"/>
              </a:solidFill>
            </a:rPr>
            <a:t>What is the patient’s continued cognitive trajectory?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Can Ms. Smith continue progress on her rehab and remain safe in her home? </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D37582CF-6188-4EE6-B7DB-373F240C1931}">
      <dgm:prSet/>
      <dgm:spPr/>
    </dgm:pt>
    <dgm:pt modelId="{B32C215D-9D2E-4BB2-97E0-67DCD44912CB}" type="parTrans" cxnId="{716736F8-42F0-4C3E-B9D1-C6F6D7C6DE4E}">
      <dgm:prSet/>
      <dgm:spPr/>
      <dgm:t>
        <a:bodyPr/>
        <a:lstStyle/>
        <a:p>
          <a:endParaRPr lang="en-US"/>
        </a:p>
      </dgm:t>
    </dgm:pt>
    <dgm:pt modelId="{9845DC8F-E39B-4FF4-B974-E95AEBD81444}" type="sibTrans" cxnId="{716736F8-42F0-4C3E-B9D1-C6F6D7C6DE4E}">
      <dgm:prSet/>
      <dgm:spPr/>
      <dgm:t>
        <a:bodyPr/>
        <a:lstStyle/>
        <a:p>
          <a:endParaRPr lang="en-US"/>
        </a:p>
      </dgm:t>
    </dgm:pt>
    <dgm:pt modelId="{A03824B4-B991-4C01-807B-C5FD0EEF8BC7}">
      <dgm:prSet phldrT="[Text]"/>
      <dgm:spPr/>
      <dgm:t>
        <a:bodyPr/>
        <a:lstStyle/>
        <a:p>
          <a:r>
            <a:rPr lang="en-US" dirty="0">
              <a:solidFill>
                <a:schemeClr val="tx1"/>
              </a:solidFill>
            </a:rPr>
            <a:t>What is the patients baseline cognitive status?</a:t>
          </a:r>
        </a:p>
      </dgm:t>
      <dgm:extLst>
        <a:ext uri="{E40237B7-FDA0-4F09-8148-C483321AD2D9}">
          <dgm14:cNvPr xmlns:dgm14="http://schemas.microsoft.com/office/drawing/2010/diagram" id="0" name="" descr="I wish there was an easy way to access and update my advance directives.&#10;"/>
        </a:ext>
      </dgm:extLst>
    </dgm:pt>
    <dgm:pt modelId="{761C771A-A68A-4EF5-868E-8A192D58271C}" type="parTrans" cxnId="{7407FCC9-D5BE-4B6B-8316-94974C42C84A}">
      <dgm:prSet/>
      <dgm:spPr/>
      <dgm:t>
        <a:bodyPr/>
        <a:lstStyle/>
        <a:p>
          <a:endParaRPr lang="en-US"/>
        </a:p>
      </dgm:t>
    </dgm:pt>
    <dgm:pt modelId="{1CB36045-FDAC-45F6-89DA-106367A91ABF}" type="sibTrans" cxnId="{7407FCC9-D5BE-4B6B-8316-94974C42C84A}">
      <dgm:prSet/>
      <dgm:spPr/>
      <dgm:t>
        <a:bodyPr/>
        <a:lstStyle/>
        <a:p>
          <a:endParaRPr lang="en-US"/>
        </a:p>
      </dgm:t>
    </dgm:pt>
    <dgm:pt modelId="{F926F9E7-55E9-4BD8-938E-E3F68EF1F0FC}">
      <dgm:prSet/>
      <dgm:spPr/>
      <dgm:t>
        <a:bodyPr/>
        <a:lstStyle/>
        <a:p>
          <a:r>
            <a:rPr lang="en-US">
              <a:solidFill>
                <a:schemeClr val="tx1"/>
              </a:solidFill>
            </a:rPr>
            <a:t>Since Ms. Smith has limited social support, will she be able to follow medical orders and take medications as prescribed? </a:t>
          </a:r>
          <a:endParaRPr lang="en-US" dirty="0">
            <a:solidFill>
              <a:schemeClr val="tx1"/>
            </a:solidFill>
          </a:endParaRPr>
        </a:p>
      </dgm:t>
      <dgm:extLst>
        <a:ext uri="{E40237B7-FDA0-4F09-8148-C483321AD2D9}">
          <dgm14:cNvPr xmlns:dgm14="http://schemas.microsoft.com/office/drawing/2010/diagram" id="0" name="" descr="How do I make sure that my children have access to my most current version of advance directives?&#10;"/>
        </a:ext>
      </dgm:extLst>
    </dgm:pt>
    <dgm:pt modelId="{A1D63F10-8938-4C44-B453-F0F21E771B1C}" type="parTrans" cxnId="{92243655-5FBD-452F-9B57-D6A2B5C1CAA6}">
      <dgm:prSet/>
      <dgm:spPr/>
      <dgm:t>
        <a:bodyPr/>
        <a:lstStyle/>
        <a:p>
          <a:endParaRPr lang="en-US"/>
        </a:p>
      </dgm:t>
    </dgm:pt>
    <dgm:pt modelId="{CB9065F9-3DD6-442B-B4CA-48F4BA71E77B}" type="sibTrans" cxnId="{92243655-5FBD-452F-9B57-D6A2B5C1CAA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X="-358" custLinFactNeighborY="-459"/>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D2B67C08-4FF0-4124-9B04-6FD4A0898062}" type="presOf" srcId="{8AF57543-4512-4656-B6AB-D3A86AAEFB6C}" destId="{92345AC2-69CB-4185-9BEF-2417CBB3275F}" srcOrd="1" destOrd="0" presId="urn:microsoft.com/office/officeart/2005/8/layout/matrix1"/>
    <dgm:cxn modelId="{68F6BA2C-AB6A-460E-913F-88B97D042ADF}" type="presOf" srcId="{A03824B4-B991-4C01-807B-C5FD0EEF8BC7}" destId="{1D3BD08B-9F73-4967-B6CC-953DA48F001D}"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F68C9266-A014-4141-A33A-87A8A4227352}" type="presOf" srcId="{F926F9E7-55E9-4BD8-938E-E3F68EF1F0FC}" destId="{621731F6-F960-4B85-B271-72A950A2E7E4}" srcOrd="1" destOrd="0" presId="urn:microsoft.com/office/officeart/2005/8/layout/matrix1"/>
    <dgm:cxn modelId="{08AFD16F-A6A3-4D56-808F-E5D843144F38}" srcId="{6412D220-34B3-45FB-A1E9-A5BAC20B6275}" destId="{C14DEA9D-4157-41C2-9AED-2E0F3E518EEB}" srcOrd="2" destOrd="0" parTransId="{7B9B0097-9AA5-4CFC-A47A-FBF484A6084A}" sibTransId="{75F5F545-4E15-46E6-BAE9-9B7F77635AEE}"/>
    <dgm:cxn modelId="{6AC1E372-06DC-4435-A4BA-E95437CD23FC}" type="presOf" srcId="{C14DEA9D-4157-41C2-9AED-2E0F3E518EEB}" destId="{F932F2D5-049C-49AE-9A26-B1A163BA68A4}" srcOrd="1" destOrd="0" presId="urn:microsoft.com/office/officeart/2005/8/layout/matrix1"/>
    <dgm:cxn modelId="{92243655-5FBD-452F-9B57-D6A2B5C1CAA6}" srcId="{6412D220-34B3-45FB-A1E9-A5BAC20B6275}" destId="{F926F9E7-55E9-4BD8-938E-E3F68EF1F0FC}" srcOrd="3" destOrd="0" parTransId="{A1D63F10-8938-4C44-B453-F0F21E771B1C}" sibTransId="{CB9065F9-3DD6-442B-B4CA-48F4BA71E77B}"/>
    <dgm:cxn modelId="{A7410D77-4365-4F6C-A5BE-4713C87D8662}" type="presOf" srcId="{A03824B4-B991-4C01-807B-C5FD0EEF8BC7}" destId="{5CB0EFC0-245A-4685-8DF1-C173393338EF}" srcOrd="1" destOrd="0" presId="urn:microsoft.com/office/officeart/2005/8/layout/matrix1"/>
    <dgm:cxn modelId="{5D3471BC-1652-40DD-B25E-A110C4B1790E}" type="presOf" srcId="{C14DEA9D-4157-41C2-9AED-2E0F3E518EEB}" destId="{42EFDF1F-CF12-43EA-9D23-DE70CD4F2D61}" srcOrd="0" destOrd="0" presId="urn:microsoft.com/office/officeart/2005/8/layout/matrix1"/>
    <dgm:cxn modelId="{0B656BC9-C901-470B-A3F4-DDFF1E0F5F84}" type="presOf" srcId="{8AF57543-4512-4656-B6AB-D3A86AAEFB6C}" destId="{4E0607B3-0939-4B63-BACF-48486BA483FE}" srcOrd="0" destOrd="0" presId="urn:microsoft.com/office/officeart/2005/8/layout/matrix1"/>
    <dgm:cxn modelId="{7407FCC9-D5BE-4B6B-8316-94974C42C84A}" srcId="{6412D220-34B3-45FB-A1E9-A5BAC20B6275}" destId="{A03824B4-B991-4C01-807B-C5FD0EEF8BC7}" srcOrd="0" destOrd="0" parTransId="{761C771A-A68A-4EF5-868E-8A192D58271C}" sibTransId="{1CB36045-FDAC-45F6-89DA-106367A91ABF}"/>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1" destOrd="0" parTransId="{9250CC75-9037-44F1-9353-790446CB9DC6}" sibTransId="{322FFF0A-35A4-446D-8270-F4C455D4EFAA}"/>
    <dgm:cxn modelId="{90E744F6-1C25-417A-9016-793BF6834454}" type="presOf" srcId="{F926F9E7-55E9-4BD8-938E-E3F68EF1F0FC}" destId="{ECF033EE-B942-4582-B7CC-5526B9D06359}" srcOrd="0" destOrd="0" presId="urn:microsoft.com/office/officeart/2005/8/layout/matrix1"/>
    <dgm:cxn modelId="{716736F8-42F0-4C3E-B9D1-C6F6D7C6DE4E}" srcId="{439B15D0-EFB0-4705-8084-B706DCC2A44C}" destId="{D37582CF-6188-4EE6-B7DB-373F240C1931}" srcOrd="1" destOrd="0" parTransId="{B32C215D-9D2E-4BB2-97E0-67DCD44912CB}" sibTransId="{9845DC8F-E39B-4FF4-B974-E95AEBD81444}"/>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Has all relevant information about Ms. Smith, her condition, activity restrictions, and reconciled medications available to the ED/hospital?</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Does the ED/hospital have the latest post-acute care information since the hospital stay to assess progress and status and make a determination to admit to the acute care hospital or transfer home or back to post-acute care?  </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Does Ms. Smith’s cognition prevent her </a:t>
          </a:r>
          <a:r>
            <a:rPr lang="en-US">
              <a:solidFill>
                <a:schemeClr val="tx1"/>
              </a:solidFill>
            </a:rPr>
            <a:t>from living </a:t>
          </a:r>
          <a:r>
            <a:rPr lang="en-US" dirty="0">
              <a:solidFill>
                <a:schemeClr val="tx1"/>
              </a:solidFill>
            </a:rPr>
            <a:t>safely and return home?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r>
            <a:rPr lang="en-US" dirty="0">
              <a:solidFill>
                <a:schemeClr val="tx1"/>
              </a:solidFill>
            </a:rPr>
            <a:t>Since Ms. Smith has limited social support, will she be able to follow medical orders, follow her therapy plan and take medications as prescribed? </a:t>
          </a:r>
          <a:endParaRPr lang="en-US" dirty="0"/>
        </a:p>
      </dgm:t>
    </dgm:pt>
    <dgm:pt modelId="{CBC7DE97-341F-490C-884B-7DD62A05E35A}" type="sibTrans" cxnId="{EBE95FA7-66DF-40EB-A36D-20922BF6E2D6}">
      <dgm:prSet/>
      <dgm:spPr/>
      <dgm:t>
        <a:bodyPr/>
        <a:lstStyle/>
        <a:p>
          <a:endParaRPr lang="en-US"/>
        </a:p>
      </dgm:t>
    </dgm:pt>
    <dgm:pt modelId="{74FD6AEF-1C4E-4B2B-A5A8-A2E05ED3C602}" type="parTrans" cxnId="{EBE95FA7-66DF-40EB-A36D-20922BF6E2D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X="-62" custLinFactNeighborY="582"/>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6A4223-5380-4B8B-9B26-0612324BF3FB}" type="presOf" srcId="{44B9C65D-1303-4E47-A830-7A6C163A82E9}" destId="{621731F6-F960-4B85-B271-72A950A2E7E4}" srcOrd="1"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561E3FA3-473A-4A2A-A699-2F61797E0547}" type="presOf" srcId="{44B9C65D-1303-4E47-A830-7A6C163A82E9}" destId="{ECF033EE-B942-4582-B7CC-5526B9D06359}" srcOrd="0" destOrd="0" presId="urn:microsoft.com/office/officeart/2005/8/layout/matrix1"/>
    <dgm:cxn modelId="{EBE95FA7-66DF-40EB-A36D-20922BF6E2D6}" srcId="{6412D220-34B3-45FB-A1E9-A5BAC20B6275}" destId="{44B9C65D-1303-4E47-A830-7A6C163A82E9}" srcOrd="3" destOrd="0" parTransId="{74FD6AEF-1C4E-4B2B-A5A8-A2E05ED3C602}" sibTransId="{CBC7DE97-341F-490C-884B-7DD62A05E35A}"/>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Do members have the right PAC services set up?</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848F05E9-C11B-4C83-A363-94FDB014C0E9}">
      <dgm:prSet phldrT="[Text]"/>
      <dgm:spPr/>
      <dgm:t>
        <a:bodyPr/>
        <a:lstStyle/>
        <a:p>
          <a:r>
            <a:rPr lang="en-US" dirty="0">
              <a:solidFill>
                <a:schemeClr val="tx1"/>
              </a:solidFill>
            </a:rPr>
            <a:t>Will PAC have the correct information about the surgery, activity restrictions, and medication lists, social support system to give the best, most efficient care?</a:t>
          </a:r>
        </a:p>
      </dgm:t>
      <dgm:extLst>
        <a:ext uri="{E40237B7-FDA0-4F09-8148-C483321AD2D9}">
          <dgm14:cNvPr xmlns:dgm14="http://schemas.microsoft.com/office/drawing/2010/diagram" id="0" name="" descr="I wish there was an easy way to access and update my advance directives.&#10;"/>
        </a:ext>
      </dgm:extLst>
    </dgm:pt>
    <dgm:pt modelId="{2AC7550A-9D02-4D84-A9A5-80744027178B}" type="parTrans" cxnId="{5E620955-D071-4372-A11F-712CEB5B90E4}">
      <dgm:prSet/>
      <dgm:spPr/>
      <dgm:t>
        <a:bodyPr/>
        <a:lstStyle/>
        <a:p>
          <a:endParaRPr lang="en-US"/>
        </a:p>
      </dgm:t>
    </dgm:pt>
    <dgm:pt modelId="{10EDB9D3-CB61-45FD-8330-57EFB551AC79}" type="sibTrans" cxnId="{5E620955-D071-4372-A11F-712CEB5B90E4}">
      <dgm:prSet/>
      <dgm:spPr/>
      <dgm:t>
        <a:bodyPr/>
        <a:lstStyle/>
        <a:p>
          <a:endParaRPr lang="en-US"/>
        </a:p>
      </dgm:t>
    </dgm:pt>
    <dgm:pt modelId="{087AF50B-EA36-414D-82D7-F02A0E61CDDB}">
      <dgm:prSet/>
      <dgm:spPr/>
      <dgm:t>
        <a:bodyPr/>
        <a:lstStyle/>
        <a:p>
          <a:r>
            <a:rPr lang="en-US" dirty="0"/>
            <a:t>Do providers know what the members </a:t>
          </a:r>
          <a:r>
            <a:rPr lang="en-US" dirty="0">
              <a:solidFill>
                <a:schemeClr val="tx1"/>
              </a:solidFill>
            </a:rPr>
            <a:t>baseline cognitive status is</a:t>
          </a:r>
          <a:r>
            <a:rPr lang="en-US" dirty="0"/>
            <a:t>?</a:t>
          </a:r>
        </a:p>
      </dgm:t>
    </dgm:pt>
    <dgm:pt modelId="{7D06203D-FB18-49D5-92E7-4448BF2E6E0A}" type="parTrans" cxnId="{030A6504-818A-40A7-9CCE-580C273F6E68}">
      <dgm:prSet/>
      <dgm:spPr/>
      <dgm:t>
        <a:bodyPr/>
        <a:lstStyle/>
        <a:p>
          <a:endParaRPr lang="en-US"/>
        </a:p>
      </dgm:t>
    </dgm:pt>
    <dgm:pt modelId="{5D805C24-5DA2-4859-B1B2-91367AE79BDC}" type="sibTrans" cxnId="{030A6504-818A-40A7-9CCE-580C273F6E68}">
      <dgm:prSet/>
      <dgm:spPr/>
      <dgm:t>
        <a:bodyPr/>
        <a:lstStyle/>
        <a:p>
          <a:endParaRPr lang="en-US"/>
        </a:p>
      </dgm:t>
    </dgm:pt>
    <dgm:pt modelId="{85F45AB3-5831-4442-B572-A3ADA6B6F978}">
      <dgm:prSet/>
      <dgm:spPr/>
      <dgm:t>
        <a:bodyPr/>
        <a:lstStyle/>
        <a:p>
          <a:r>
            <a:rPr lang="en-US" dirty="0">
              <a:solidFill>
                <a:schemeClr val="tx1"/>
              </a:solidFill>
            </a:rPr>
            <a:t>Does the treatment plan maximize cost efficiency? </a:t>
          </a:r>
          <a:endParaRPr lang="en-US" strike="sngStrike" dirty="0">
            <a:solidFill>
              <a:schemeClr val="tx1"/>
            </a:solidFill>
          </a:endParaRPr>
        </a:p>
      </dgm:t>
    </dgm:pt>
    <dgm:pt modelId="{24C6FD70-096B-4AD6-A88F-8E6B47F6F513}" type="parTrans" cxnId="{16A394EF-FCA3-4596-8F55-26F7A65B050C}">
      <dgm:prSet/>
      <dgm:spPr/>
      <dgm:t>
        <a:bodyPr/>
        <a:lstStyle/>
        <a:p>
          <a:endParaRPr lang="en-US"/>
        </a:p>
      </dgm:t>
    </dgm:pt>
    <dgm:pt modelId="{D86F57E5-2FDA-4439-B228-599A949A4F52}" type="sibTrans" cxnId="{16A394EF-FCA3-4596-8F55-26F7A65B050C}">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030A6504-818A-40A7-9CCE-580C273F6E68}" srcId="{6412D220-34B3-45FB-A1E9-A5BAC20B6275}" destId="{087AF50B-EA36-414D-82D7-F02A0E61CDDB}" srcOrd="2" destOrd="0" parTransId="{7D06203D-FB18-49D5-92E7-4448BF2E6E0A}" sibTransId="{5D805C24-5DA2-4859-B1B2-91367AE79BDC}"/>
    <dgm:cxn modelId="{4CC7AF0A-51BF-407C-B1C5-91B900808A8A}" type="presOf" srcId="{85F45AB3-5831-4442-B572-A3ADA6B6F978}"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42AF655C-96DC-4A64-A4D0-FEFA759AAE3A}" type="presOf" srcId="{087AF50B-EA36-414D-82D7-F02A0E61CDDB}" destId="{F932F2D5-049C-49AE-9A26-B1A163BA68A4}" srcOrd="1" destOrd="0" presId="urn:microsoft.com/office/officeart/2005/8/layout/matrix1"/>
    <dgm:cxn modelId="{3754B05F-2A6A-4947-ACBB-768D43F42CDB}" type="presOf" srcId="{848F05E9-C11B-4C83-A363-94FDB014C0E9}" destId="{4E0607B3-0939-4B63-BACF-48486BA483FE}" srcOrd="0" destOrd="0" presId="urn:microsoft.com/office/officeart/2005/8/layout/matrix1"/>
    <dgm:cxn modelId="{5E620955-D071-4372-A11F-712CEB5B90E4}" srcId="{6412D220-34B3-45FB-A1E9-A5BAC20B6275}" destId="{848F05E9-C11B-4C83-A363-94FDB014C0E9}" srcOrd="1" destOrd="0" parTransId="{2AC7550A-9D02-4D84-A9A5-80744027178B}" sibTransId="{10EDB9D3-CB61-45FD-8330-57EFB551AC79}"/>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C43D2EA1-014B-44C0-88C2-5CEEBB9C0744}" type="presOf" srcId="{848F05E9-C11B-4C83-A363-94FDB014C0E9}" destId="{92345AC2-69CB-4185-9BEF-2417CBB3275F}" srcOrd="1" destOrd="0" presId="urn:microsoft.com/office/officeart/2005/8/layout/matrix1"/>
    <dgm:cxn modelId="{EEB100BA-2978-4563-B34D-C7193B127478}" type="presOf" srcId="{087AF50B-EA36-414D-82D7-F02A0E61CDDB}" destId="{42EFDF1F-CF12-43EA-9D23-DE70CD4F2D61}"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16A394EF-FCA3-4596-8F55-26F7A65B050C}" srcId="{6412D220-34B3-45FB-A1E9-A5BAC20B6275}" destId="{85F45AB3-5831-4442-B572-A3ADA6B6F978}" srcOrd="3" destOrd="0" parTransId="{24C6FD70-096B-4AD6-A88F-8E6B47F6F513}" sibTransId="{D86F57E5-2FDA-4439-B228-599A949A4F52}"/>
    <dgm:cxn modelId="{26DDAEF3-6A57-4317-8A64-28EB9B4F6622}" srcId="{6412D220-34B3-45FB-A1E9-A5BAC20B6275}" destId="{8AF57543-4512-4656-B6AB-D3A86AAEFB6C}" srcOrd="0" destOrd="0" parTransId="{9250CC75-9037-44F1-9353-790446CB9DC6}" sibTransId="{322FFF0A-35A4-446D-8270-F4C455D4EFAA}"/>
    <dgm:cxn modelId="{45C03DF6-6115-437F-98B1-F7E42B24F975}" type="presOf" srcId="{85F45AB3-5831-4442-B572-A3ADA6B6F978}" destId="{621731F6-F960-4B85-B271-72A950A2E7E4}" srcOrd="1"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9220"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 </a:t>
          </a:r>
          <a:r>
            <a:rPr lang="en-US" sz="2100" kern="1200" dirty="0">
              <a:solidFill>
                <a:schemeClr val="tx1"/>
              </a:solidFill>
            </a:rPr>
            <a:t>How will I maintain my health and safety once I am at home?</a:t>
          </a:r>
          <a:endParaRPr lang="en-US" sz="2100" kern="1200" dirty="0"/>
        </a:p>
      </dsp:txBody>
      <dsp:txXfrm rot="5400000">
        <a:off x="301"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What will my quality of life be? (Will I be independent in ADLs if my cognitive status changes?)</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How will I maintain my health once I am at home (Will I remember to take my medications if my cognitive status changes?)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How can I support Mom if she doesn’t communicate all of her healthcare information to me?</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Will Mom be able to manage her own </a:t>
          </a:r>
          <a:r>
            <a:rPr lang="en-US" sz="1800" kern="1200" dirty="0">
              <a:solidFill>
                <a:schemeClr val="tx1"/>
              </a:solidFill>
            </a:rPr>
            <a:t>healthcare needs (</a:t>
          </a:r>
          <a:r>
            <a:rPr lang="en-US" sz="1800" kern="1200" dirty="0"/>
            <a:t>transportation to appointments, manage medications) once she leaves the SNF and no longer require home health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Will the </a:t>
          </a:r>
          <a:r>
            <a:rPr lang="en-US" sz="1800" kern="1200" dirty="0">
              <a:solidFill>
                <a:schemeClr val="tx1"/>
              </a:solidFill>
            </a:rPr>
            <a:t>providers know </a:t>
          </a:r>
          <a:r>
            <a:rPr lang="en-US" sz="1800" kern="1200" dirty="0"/>
            <a:t>to contact and discuss Mom’s condition &amp; progress with me?</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Concerns</a:t>
          </a:r>
        </a:p>
      </dsp:txBody>
      <dsp:txXfrm>
        <a:off x="3569533" y="1557614"/>
        <a:ext cx="2919334" cy="907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If patient is cognitively impaired, is it reversible? (e.g. stroke, delirium from a UTI) </a:t>
          </a:r>
        </a:p>
        <a:p>
          <a:pPr marL="0" lvl="0" indent="0" algn="ctr" defTabSz="889000">
            <a:lnSpc>
              <a:spcPct val="90000"/>
            </a:lnSpc>
            <a:spcBef>
              <a:spcPct val="0"/>
            </a:spcBef>
            <a:spcAft>
              <a:spcPct val="35000"/>
            </a:spcAft>
            <a:buNone/>
          </a:pPr>
          <a:r>
            <a:rPr lang="en-US" sz="2000" kern="1200" dirty="0">
              <a:solidFill>
                <a:schemeClr val="tx1"/>
              </a:solidFill>
            </a:rPr>
            <a:t>What is patient's cognitive trajectory?</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Will the SNF have the correct information about Ms. Smith’s cognitive status (e.g. delirium) and communicate progress toward goals, to the family?</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Since Ms. Smith has limited social support, w</a:t>
          </a:r>
          <a:r>
            <a:rPr lang="en-US" sz="2000" kern="1200" dirty="0"/>
            <a:t>ill family be able to support Ms. Smith once she is home or will patient need home care services?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What is the patients baseline cognitive status?</a:t>
          </a:r>
          <a:endParaRPr lang="en-US" sz="2000" kern="1200" dirty="0"/>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Concerns</a:t>
          </a:r>
        </a:p>
      </dsp:txBody>
      <dsp:txXfrm>
        <a:off x="3569533" y="1557614"/>
        <a:ext cx="2919334" cy="9074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If patient is cognitively impaired, is it reversible? (e.g. stroke, delirium from a UTI) </a:t>
          </a:r>
        </a:p>
        <a:p>
          <a:pPr marL="0" lvl="0" indent="0" algn="ctr" defTabSz="889000">
            <a:lnSpc>
              <a:spcPct val="90000"/>
            </a:lnSpc>
            <a:spcBef>
              <a:spcPct val="0"/>
            </a:spcBef>
            <a:spcAft>
              <a:spcPct val="35000"/>
            </a:spcAft>
            <a:buNone/>
          </a:pPr>
          <a:r>
            <a:rPr lang="en-US" sz="2000" kern="1200" dirty="0">
              <a:solidFill>
                <a:schemeClr val="tx1"/>
              </a:solidFill>
            </a:rPr>
            <a:t>What is the patient’s cognitive trajectory?</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What is the patients baseline cognitive status?</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Will Post Acute Care (PAC) have the correct information about the surgery, activity restrictions, and medication list?</a:t>
          </a:r>
        </a:p>
      </dsp:txBody>
      <dsp:txXfrm rot="10800000">
        <a:off x="0" y="2500948"/>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Since Ms. Smith has limited social support, will she be able to follow medical orders and take medications as prescribed (especially if she is cognitively impaired?) </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Concerns</a:t>
          </a:r>
        </a:p>
      </dsp:txBody>
      <dsp:txXfrm>
        <a:off x="3569533" y="1557614"/>
        <a:ext cx="2919334" cy="9074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What is the patients baseline cognitive status?</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If patient is cognitively impaired, is it reversible? (e.g. stroke, delirium from a UTI) </a:t>
          </a:r>
          <a:br>
            <a:rPr lang="en-US" sz="1700" kern="1200" dirty="0">
              <a:solidFill>
                <a:schemeClr val="tx1"/>
              </a:solidFill>
            </a:rPr>
          </a:br>
          <a:r>
            <a:rPr lang="en-US" sz="1700" kern="1200" dirty="0">
              <a:solidFill>
                <a:schemeClr val="tx1"/>
              </a:solidFill>
            </a:rPr>
            <a:t>What is the patient’s cognitive trajectory?</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Will the family have the correct information about the surgery, activity restrictions, and medication list?</a:t>
          </a:r>
        </a:p>
      </dsp:txBody>
      <dsp:txXfrm rot="10800000">
        <a:off x="0" y="2500948"/>
        <a:ext cx="5029199" cy="1508521"/>
      </dsp:txXfrm>
    </dsp:sp>
    <dsp:sp modelId="{ECF033EE-B942-4582-B7CC-5526B9D06359}">
      <dsp:nvSpPr>
        <dsp:cNvPr id="0" name=""/>
        <dsp:cNvSpPr/>
      </dsp:nvSpPr>
      <dsp:spPr>
        <a:xfrm rot="5400000">
          <a:off x="6538118" y="493211"/>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Since Ms. Smith has limited social support, will she be able to follow medical orders and take medications as prescribed (especially if she is cognitively impaired?) to meet her goals and discharge home?</a:t>
          </a:r>
          <a:endParaRPr lang="en-US" sz="1700" kern="1200" dirty="0">
            <a:solidFill>
              <a:schemeClr val="tx1"/>
            </a:solidFill>
          </a:endParaRPr>
        </a:p>
      </dsp:txBody>
      <dsp:txXfrm rot="-5400000">
        <a:off x="5029200" y="2504970"/>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Concerns</a:t>
          </a:r>
        </a:p>
      </dsp:txBody>
      <dsp:txXfrm>
        <a:off x="3569533" y="1557614"/>
        <a:ext cx="2919334" cy="9074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What is the patients baseline cognitive status?</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If patient is cognitively impaired, is it changing over time or reversible? (e.g. stroke, delirium from a UTI) </a:t>
          </a:r>
        </a:p>
        <a:p>
          <a:pPr marL="0" lvl="0" indent="0" algn="ctr" defTabSz="755650">
            <a:lnSpc>
              <a:spcPct val="90000"/>
            </a:lnSpc>
            <a:spcBef>
              <a:spcPct val="0"/>
            </a:spcBef>
            <a:spcAft>
              <a:spcPct val="35000"/>
            </a:spcAft>
            <a:buNone/>
          </a:pPr>
          <a:r>
            <a:rPr lang="en-US" sz="1700" kern="1200" dirty="0">
              <a:solidFill>
                <a:schemeClr val="tx1"/>
              </a:solidFill>
            </a:rPr>
            <a:t>What is the patient’s continued cognitive trajectory?</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Can Ms. Smith continue progress on her rehab and remain safe in her home? </a:t>
          </a:r>
        </a:p>
      </dsp:txBody>
      <dsp:txXfrm rot="10800000">
        <a:off x="0" y="2500948"/>
        <a:ext cx="5029199" cy="1508521"/>
      </dsp:txXfrm>
    </dsp:sp>
    <dsp:sp modelId="{ECF033EE-B942-4582-B7CC-5526B9D06359}">
      <dsp:nvSpPr>
        <dsp:cNvPr id="0" name=""/>
        <dsp:cNvSpPr/>
      </dsp:nvSpPr>
      <dsp:spPr>
        <a:xfrm rot="5400000">
          <a:off x="6520114" y="493211"/>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Since Ms. Smith has limited social support, will she be able to follow medical orders and take medications as prescribed? </a:t>
          </a:r>
          <a:endParaRPr lang="en-US" sz="1700" kern="1200" dirty="0">
            <a:solidFill>
              <a:schemeClr val="tx1"/>
            </a:solidFill>
          </a:endParaRPr>
        </a:p>
      </dsp:txBody>
      <dsp:txXfrm rot="-5400000">
        <a:off x="5011195" y="2504970"/>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Concerns</a:t>
          </a:r>
        </a:p>
      </dsp:txBody>
      <dsp:txXfrm>
        <a:off x="3569533" y="1557614"/>
        <a:ext cx="2919334" cy="9074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468056" y="-1468056"/>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Has all relevant information about Ms. Smith, her condition, activity restrictions, and reconciled medications available to the ED/hospital?</a:t>
          </a:r>
        </a:p>
      </dsp:txBody>
      <dsp:txXfrm rot="5400000">
        <a:off x="0" y="0"/>
        <a:ext cx="4901342" cy="1473922"/>
      </dsp:txXfrm>
    </dsp:sp>
    <dsp:sp modelId="{4E0607B3-0939-4B63-BACF-48486BA483FE}">
      <dsp:nvSpPr>
        <dsp:cNvPr id="0" name=""/>
        <dsp:cNvSpPr/>
      </dsp:nvSpPr>
      <dsp:spPr>
        <a:xfrm>
          <a:off x="4901342" y="0"/>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Does the ED/hospital have the latest post-acute care information since the hospital stay to assess progress and status and make a determination to admit to the acute care hospital or transfer home or back to post-acute care?  </a:t>
          </a:r>
        </a:p>
      </dsp:txBody>
      <dsp:txXfrm>
        <a:off x="4901342" y="0"/>
        <a:ext cx="4901342" cy="1473922"/>
      </dsp:txXfrm>
    </dsp:sp>
    <dsp:sp modelId="{42EFDF1F-CF12-43EA-9D23-DE70CD4F2D61}">
      <dsp:nvSpPr>
        <dsp:cNvPr id="0" name=""/>
        <dsp:cNvSpPr/>
      </dsp:nvSpPr>
      <dsp:spPr>
        <a:xfrm rot="10800000">
          <a:off x="0" y="1952279"/>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Does Ms. Smith’s cognition prevent her </a:t>
          </a:r>
          <a:r>
            <a:rPr lang="en-US" sz="1700" kern="1200">
              <a:solidFill>
                <a:schemeClr val="tx1"/>
              </a:solidFill>
            </a:rPr>
            <a:t>from living </a:t>
          </a:r>
          <a:r>
            <a:rPr lang="en-US" sz="1700" kern="1200" dirty="0">
              <a:solidFill>
                <a:schemeClr val="tx1"/>
              </a:solidFill>
            </a:rPr>
            <a:t>safely and return home? </a:t>
          </a:r>
        </a:p>
      </dsp:txBody>
      <dsp:txXfrm rot="10800000">
        <a:off x="0" y="2443586"/>
        <a:ext cx="4901342" cy="1473922"/>
      </dsp:txXfrm>
    </dsp:sp>
    <dsp:sp modelId="{ECF033EE-B942-4582-B7CC-5526B9D06359}">
      <dsp:nvSpPr>
        <dsp:cNvPr id="0" name=""/>
        <dsp:cNvSpPr/>
      </dsp:nvSpPr>
      <dsp:spPr>
        <a:xfrm rot="5400000">
          <a:off x="6366359" y="497173"/>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Since Ms. Smith has limited social support, will she be able to follow medical orders, follow her therapy plan and take medications as prescribed? </a:t>
          </a:r>
          <a:endParaRPr lang="en-US" sz="1700" kern="1200" dirty="0"/>
        </a:p>
      </dsp:txBody>
      <dsp:txXfrm rot="-5400000">
        <a:off x="4898303" y="2456537"/>
        <a:ext cx="4901342" cy="1473922"/>
      </dsp:txXfrm>
    </dsp:sp>
    <dsp:sp modelId="{D791B706-B8D9-4F23-BB78-C36591AA637E}">
      <dsp:nvSpPr>
        <dsp:cNvPr id="0" name=""/>
        <dsp:cNvSpPr/>
      </dsp:nvSpPr>
      <dsp:spPr>
        <a:xfrm>
          <a:off x="3430939" y="1473922"/>
          <a:ext cx="2940805" cy="982615"/>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Concerns</a:t>
          </a:r>
        </a:p>
      </dsp:txBody>
      <dsp:txXfrm>
        <a:off x="3478906" y="1521889"/>
        <a:ext cx="2844871" cy="8866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 members have the right PAC services set up?</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PAC have the correct information about the surgery, activity restrictions, and medication lists, social support system to give the best, most efficient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Do providers know what the members </a:t>
          </a:r>
          <a:r>
            <a:rPr lang="en-US" sz="2100" kern="1200" dirty="0">
              <a:solidFill>
                <a:schemeClr val="tx1"/>
              </a:solidFill>
            </a:rPr>
            <a:t>baseline cognitive status is</a:t>
          </a:r>
          <a:r>
            <a:rPr lang="en-US" sz="2100" kern="1200" dirty="0"/>
            <a:t>?</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Does the treatment plan maximize cost efficiency? </a:t>
          </a:r>
          <a:endParaRPr lang="en-US" sz="2100" strike="sngStrike" kern="1200" dirty="0">
            <a:solidFill>
              <a:schemeClr val="tx1"/>
            </a:solidFill>
          </a:endParaRP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FF2F1-9816-4810-99E9-917DBE7452C4}" type="datetimeFigureOut">
              <a:rPr lang="en-US" smtClean="0"/>
              <a:t>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96C6-5CA3-403A-8CC5-DDBC3C57889C}" type="slidenum">
              <a:rPr lang="en-US" smtClean="0"/>
              <a:t>‹#›</a:t>
            </a:fld>
            <a:endParaRPr lang="en-US"/>
          </a:p>
        </p:txBody>
      </p:sp>
    </p:spTree>
    <p:extLst>
      <p:ext uri="{BB962C8B-B14F-4D97-AF65-F5344CB8AC3E}">
        <p14:creationId xmlns:p14="http://schemas.microsoft.com/office/powerpoint/2010/main" val="200692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a:t>
            </a:fld>
            <a:endParaRPr lang="en-US"/>
          </a:p>
        </p:txBody>
      </p:sp>
    </p:spTree>
    <p:extLst>
      <p:ext uri="{BB962C8B-B14F-4D97-AF65-F5344CB8AC3E}">
        <p14:creationId xmlns:p14="http://schemas.microsoft.com/office/powerpoint/2010/main" val="2667557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23</a:t>
            </a:fld>
            <a:endParaRPr lang="en-US"/>
          </a:p>
        </p:txBody>
      </p:sp>
    </p:spTree>
    <p:extLst>
      <p:ext uri="{BB962C8B-B14F-4D97-AF65-F5344CB8AC3E}">
        <p14:creationId xmlns:p14="http://schemas.microsoft.com/office/powerpoint/2010/main" val="3489719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24</a:t>
            </a:fld>
            <a:endParaRPr lang="en-US"/>
          </a:p>
        </p:txBody>
      </p:sp>
    </p:spTree>
    <p:extLst>
      <p:ext uri="{BB962C8B-B14F-4D97-AF65-F5344CB8AC3E}">
        <p14:creationId xmlns:p14="http://schemas.microsoft.com/office/powerpoint/2010/main" val="127635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25</a:t>
            </a:fld>
            <a:endParaRPr lang="en-US"/>
          </a:p>
        </p:txBody>
      </p:sp>
    </p:spTree>
    <p:extLst>
      <p:ext uri="{BB962C8B-B14F-4D97-AF65-F5344CB8AC3E}">
        <p14:creationId xmlns:p14="http://schemas.microsoft.com/office/powerpoint/2010/main" val="2258754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26</a:t>
            </a:fld>
            <a:endParaRPr lang="en-US"/>
          </a:p>
        </p:txBody>
      </p:sp>
    </p:spTree>
    <p:extLst>
      <p:ext uri="{BB962C8B-B14F-4D97-AF65-F5344CB8AC3E}">
        <p14:creationId xmlns:p14="http://schemas.microsoft.com/office/powerpoint/2010/main" val="1371306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29</a:t>
            </a:fld>
            <a:endParaRPr lang="en-US"/>
          </a:p>
        </p:txBody>
      </p:sp>
    </p:spTree>
    <p:extLst>
      <p:ext uri="{BB962C8B-B14F-4D97-AF65-F5344CB8AC3E}">
        <p14:creationId xmlns:p14="http://schemas.microsoft.com/office/powerpoint/2010/main" val="278631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33</a:t>
            </a:fld>
            <a:endParaRPr lang="en-US"/>
          </a:p>
        </p:txBody>
      </p:sp>
    </p:spTree>
    <p:extLst>
      <p:ext uri="{BB962C8B-B14F-4D97-AF65-F5344CB8AC3E}">
        <p14:creationId xmlns:p14="http://schemas.microsoft.com/office/powerpoint/2010/main" val="74828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34</a:t>
            </a:fld>
            <a:endParaRPr lang="en-US"/>
          </a:p>
        </p:txBody>
      </p:sp>
    </p:spTree>
    <p:extLst>
      <p:ext uri="{BB962C8B-B14F-4D97-AF65-F5344CB8AC3E}">
        <p14:creationId xmlns:p14="http://schemas.microsoft.com/office/powerpoint/2010/main" val="3944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0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https://www.parkinsons.va.gov/resources/MOCA-Test-English.pdf</a:t>
            </a:r>
          </a:p>
          <a:p>
            <a:r>
              <a:rPr lang="en-US" dirty="0"/>
              <a:t>http://www.foundationsgroup.net/files/126558935.pdf</a:t>
            </a:r>
          </a:p>
          <a:p>
            <a:endParaRPr lang="en-US" dirty="0"/>
          </a:p>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8</a:t>
            </a:fld>
            <a:endParaRPr lang="en-US"/>
          </a:p>
        </p:txBody>
      </p:sp>
    </p:spTree>
    <p:extLst>
      <p:ext uri="{BB962C8B-B14F-4D97-AF65-F5344CB8AC3E}">
        <p14:creationId xmlns:p14="http://schemas.microsoft.com/office/powerpoint/2010/main" val="401338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9</a:t>
            </a:fld>
            <a:endParaRPr lang="en-US"/>
          </a:p>
        </p:txBody>
      </p:sp>
    </p:spTree>
    <p:extLst>
      <p:ext uri="{BB962C8B-B14F-4D97-AF65-F5344CB8AC3E}">
        <p14:creationId xmlns:p14="http://schemas.microsoft.com/office/powerpoint/2010/main" val="201851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11</a:t>
            </a:fld>
            <a:endParaRPr lang="en-US"/>
          </a:p>
        </p:txBody>
      </p:sp>
    </p:spTree>
    <p:extLst>
      <p:ext uri="{BB962C8B-B14F-4D97-AF65-F5344CB8AC3E}">
        <p14:creationId xmlns:p14="http://schemas.microsoft.com/office/powerpoint/2010/main" val="1434790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14</a:t>
            </a:fld>
            <a:endParaRPr lang="en-US"/>
          </a:p>
        </p:txBody>
      </p:sp>
    </p:spTree>
    <p:extLst>
      <p:ext uri="{BB962C8B-B14F-4D97-AF65-F5344CB8AC3E}">
        <p14:creationId xmlns:p14="http://schemas.microsoft.com/office/powerpoint/2010/main" val="2620386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16</a:t>
            </a:fld>
            <a:endParaRPr lang="en-US"/>
          </a:p>
        </p:txBody>
      </p:sp>
    </p:spTree>
    <p:extLst>
      <p:ext uri="{BB962C8B-B14F-4D97-AF65-F5344CB8AC3E}">
        <p14:creationId xmlns:p14="http://schemas.microsoft.com/office/powerpoint/2010/main" val="247355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17</a:t>
            </a:fld>
            <a:endParaRPr lang="en-US"/>
          </a:p>
        </p:txBody>
      </p:sp>
    </p:spTree>
    <p:extLst>
      <p:ext uri="{BB962C8B-B14F-4D97-AF65-F5344CB8AC3E}">
        <p14:creationId xmlns:p14="http://schemas.microsoft.com/office/powerpoint/2010/main" val="1687649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20</a:t>
            </a:fld>
            <a:endParaRPr lang="en-US"/>
          </a:p>
        </p:txBody>
      </p:sp>
    </p:spTree>
    <p:extLst>
      <p:ext uri="{BB962C8B-B14F-4D97-AF65-F5344CB8AC3E}">
        <p14:creationId xmlns:p14="http://schemas.microsoft.com/office/powerpoint/2010/main" val="106343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1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1062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52015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12420" y="1043609"/>
            <a:ext cx="11566843" cy="4571378"/>
          </a:xfrm>
          <a:prstGeom prst="rect">
            <a:avLst/>
          </a:prstGeom>
        </p:spPr>
        <p:txBody>
          <a:bodyPr lIns="0" tIns="0" rIns="0" bIns="0">
            <a:normAutofit/>
          </a:bodyPr>
          <a:lstStyle>
            <a:lvl1pPr>
              <a:lnSpc>
                <a:spcPct val="100000"/>
              </a:lnSpc>
              <a:spcBef>
                <a:spcPts val="0"/>
              </a:spcBef>
              <a:spcAft>
                <a:spcPts val="0"/>
              </a:spcAft>
              <a:defRPr sz="2000"/>
            </a:lvl1pPr>
            <a:lvl2pPr>
              <a:lnSpc>
                <a:spcPct val="100000"/>
              </a:lnSpc>
              <a:spcBef>
                <a:spcPts val="0"/>
              </a:spcBef>
              <a:spcAft>
                <a:spcPts val="0"/>
              </a:spcAft>
              <a:defRPr sz="1800"/>
            </a:lvl2pPr>
            <a:lvl3pPr>
              <a:lnSpc>
                <a:spcPct val="100000"/>
              </a:lnSpc>
              <a:spcBef>
                <a:spcPts val="0"/>
              </a:spcBef>
              <a:spcAft>
                <a:spcPts val="0"/>
              </a:spcAft>
              <a:defRPr sz="1600"/>
            </a:lvl3pPr>
            <a:lvl4pPr>
              <a:lnSpc>
                <a:spcPct val="100000"/>
              </a:lnSpc>
              <a:spcBef>
                <a:spcPts val="0"/>
              </a:spcBef>
              <a:spcAft>
                <a:spcPts val="1200"/>
              </a:spcAft>
              <a:defRPr sz="140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312419" y="284205"/>
            <a:ext cx="11566843" cy="421189"/>
          </a:xfrm>
          <a:prstGeom prst="rect">
            <a:avLst/>
          </a:prstGeom>
        </p:spPr>
        <p:txBody>
          <a:bodyPr lIns="0" tIns="0" rIns="0" bIns="0"/>
          <a:lstStyle>
            <a:lvl1pPr>
              <a:defRPr sz="2800" b="1" baseline="0">
                <a:solidFill>
                  <a:schemeClr val="accent6"/>
                </a:solidFill>
              </a:defRPr>
            </a:lvl1pPr>
          </a:lstStyle>
          <a:p>
            <a:r>
              <a:rPr lang="en-US" dirty="0"/>
              <a:t>Click to Add Slide Title</a:t>
            </a:r>
          </a:p>
        </p:txBody>
      </p:sp>
    </p:spTree>
    <p:extLst>
      <p:ext uri="{BB962C8B-B14F-4D97-AF65-F5344CB8AC3E}">
        <p14:creationId xmlns:p14="http://schemas.microsoft.com/office/powerpoint/2010/main" val="423515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93506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514C-7CD9-4185-AC72-FEAE0056B3F3}"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7514C-7CD9-4185-AC72-FEAE0056B3F3}"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0627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7514C-7CD9-4185-AC72-FEAE0056B3F3}"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05730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7514C-7CD9-4185-AC72-FEAE0056B3F3}" type="datetimeFigureOut">
              <a:rPr lang="en-US" smtClean="0"/>
              <a:t>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71555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A7514C-7CD9-4185-AC72-FEAE0056B3F3}" type="datetimeFigureOut">
              <a:rPr lang="en-US" smtClean="0"/>
              <a:t>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62657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A7514C-7CD9-4185-AC72-FEAE0056B3F3}" type="datetimeFigureOut">
              <a:rPr lang="en-US" smtClean="0"/>
              <a:t>1/2/2020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348612-CAF6-46C0-B59B-85173CB15BEC}" type="slidenum">
              <a:rPr lang="en-US" smtClean="0"/>
              <a:t>‹#›</a:t>
            </a:fld>
            <a:endParaRPr lang="en-US"/>
          </a:p>
        </p:txBody>
      </p:sp>
    </p:spTree>
    <p:extLst>
      <p:ext uri="{BB962C8B-B14F-4D97-AF65-F5344CB8AC3E}">
        <p14:creationId xmlns:p14="http://schemas.microsoft.com/office/powerpoint/2010/main" val="207341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A7514C-7CD9-4185-AC72-FEAE0056B3F3}"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54879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A7514C-7CD9-4185-AC72-FEAE0056B3F3}" type="datetimeFigureOut">
              <a:rPr lang="en-US" smtClean="0"/>
              <a:t>1/2/2020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348612-CAF6-46C0-B59B-85173CB15B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799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s://www.integration.samhsa.gov/images/res/PHQ%20-%20Questions.pdf" TargetMode="External"/><Relationship Id="rId3" Type="http://schemas.openxmlformats.org/officeDocument/2006/relationships/hyperlink" Target="https://www.marcusinstituteforaging.org/research/aging-brain-center/confusion-assessment-method" TargetMode="External"/><Relationship Id="rId7" Type="http://schemas.openxmlformats.org/officeDocument/2006/relationships/hyperlink" Target="https://www.dhs.state.mn.us/main/idcplg?IdcService=GET_FILE&amp;RevisionSelectionMethod=LatestReleased&amp;noSaveAs=1&amp;Rendition=Primary&amp;allowInterrupt=1&amp;dDocName=dhs16_159601"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parkinsons.va.gov/resources/MOCA-Test-English.pdf" TargetMode="External"/><Relationship Id="rId5" Type="http://schemas.openxmlformats.org/officeDocument/2006/relationships/hyperlink" Target="http://www.foundationsgroup.net/files/126558935.pdf" TargetMode="External"/><Relationship Id="rId4" Type="http://schemas.openxmlformats.org/officeDocument/2006/relationships/hyperlink" Target="https://www.aacn.org/docs/EventPlanning/WB0016/Delirium-CAM-ICU-gwgqydl2.pdf"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mini-cog.com/" TargetMode="External"/><Relationship Id="rId7" Type="http://schemas.openxmlformats.org/officeDocument/2006/relationships/hyperlink" Target="https://www.verywellhealth.com/the-saint-louis-university-mental-status-examination-98618"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medschool.slu.edu/agingsuccessfully/pdfsurveys/slumsexam_05.pdf" TargetMode="External"/><Relationship Id="rId5" Type="http://schemas.openxmlformats.org/officeDocument/2006/relationships/hyperlink" Target="http://aging.slu.edu/pdfsurveys/mentalstatus.pdf" TargetMode="External"/><Relationship Id="rId4" Type="http://schemas.openxmlformats.org/officeDocument/2006/relationships/hyperlink" Target="https://www.verywellhealth.com/mild-cognitive-impairment-and-alzheimers-disease-98561"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F945-37B5-48A0-AA57-292CE8971082}"/>
              </a:ext>
            </a:extLst>
          </p:cNvPr>
          <p:cNvSpPr>
            <a:spLocks noGrp="1"/>
          </p:cNvSpPr>
          <p:nvPr>
            <p:ph type="ctrTitle"/>
          </p:nvPr>
        </p:nvSpPr>
        <p:spPr/>
        <p:txBody>
          <a:bodyPr/>
          <a:lstStyle/>
          <a:p>
            <a:r>
              <a:rPr lang="en-US" dirty="0">
                <a:solidFill>
                  <a:schemeClr val="tx1"/>
                </a:solidFill>
              </a:rPr>
              <a:t>Cognitive Status Use Case Scenario (example)</a:t>
            </a:r>
          </a:p>
        </p:txBody>
      </p:sp>
      <p:sp>
        <p:nvSpPr>
          <p:cNvPr id="3" name="Subtitle 2">
            <a:extLst>
              <a:ext uri="{FF2B5EF4-FFF2-40B4-BE49-F238E27FC236}">
                <a16:creationId xmlns:a16="http://schemas.microsoft.com/office/drawing/2014/main" id="{CEC506A0-036E-4271-A628-133874C0C0A0}"/>
              </a:ext>
            </a:extLst>
          </p:cNvPr>
          <p:cNvSpPr>
            <a:spLocks noGrp="1"/>
          </p:cNvSpPr>
          <p:nvPr>
            <p:ph type="subTitle" idx="1"/>
          </p:nvPr>
        </p:nvSpPr>
        <p:spPr/>
        <p:txBody>
          <a:bodyPr/>
          <a:lstStyle/>
          <a:p>
            <a:r>
              <a:rPr lang="en-US" dirty="0" err="1"/>
              <a:t>Pacio</a:t>
            </a:r>
            <a:r>
              <a:rPr lang="en-US" dirty="0"/>
              <a:t> project</a:t>
            </a:r>
          </a:p>
        </p:txBody>
      </p:sp>
    </p:spTree>
    <p:extLst>
      <p:ext uri="{BB962C8B-B14F-4D97-AF65-F5344CB8AC3E}">
        <p14:creationId xmlns:p14="http://schemas.microsoft.com/office/powerpoint/2010/main" val="3935906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3980F2-AF7A-488C-835B-A7AF02DE9C76}"/>
              </a:ext>
            </a:extLst>
          </p:cNvPr>
          <p:cNvSpPr>
            <a:spLocks noGrp="1"/>
          </p:cNvSpPr>
          <p:nvPr>
            <p:ph type="title"/>
          </p:nvPr>
        </p:nvSpPr>
        <p:spPr/>
        <p:txBody>
          <a:bodyPr/>
          <a:lstStyle/>
          <a:p>
            <a:r>
              <a:rPr lang="en-US" dirty="0">
                <a:solidFill>
                  <a:schemeClr val="tx1"/>
                </a:solidFill>
              </a:rPr>
              <a:t>SNF Provider Completion of CAM </a:t>
            </a:r>
            <a:endParaRPr lang="en-US" dirty="0"/>
          </a:p>
        </p:txBody>
      </p:sp>
      <p:graphicFrame>
        <p:nvGraphicFramePr>
          <p:cNvPr id="6" name="Content Placeholder 5">
            <a:extLst>
              <a:ext uri="{FF2B5EF4-FFF2-40B4-BE49-F238E27FC236}">
                <a16:creationId xmlns:a16="http://schemas.microsoft.com/office/drawing/2014/main" id="{B31D5405-F488-4CFD-8077-13D82CA28E14}"/>
              </a:ext>
            </a:extLst>
          </p:cNvPr>
          <p:cNvGraphicFramePr>
            <a:graphicFrameLocks/>
          </p:cNvGraphicFramePr>
          <p:nvPr>
            <p:extLst>
              <p:ext uri="{D42A27DB-BD31-4B8C-83A1-F6EECF244321}">
                <p14:modId xmlns:p14="http://schemas.microsoft.com/office/powerpoint/2010/main" val="3078312674"/>
              </p:ext>
            </p:extLst>
          </p:nvPr>
        </p:nvGraphicFramePr>
        <p:xfrm>
          <a:off x="825431" y="2105683"/>
          <a:ext cx="4937125" cy="4114170"/>
        </p:xfrm>
        <a:graphic>
          <a:graphicData uri="http://schemas.openxmlformats.org/drawingml/2006/table">
            <a:tbl>
              <a:tblPr>
                <a:tableStyleId>{5C22544A-7EE6-4342-B048-85BDC9FD1C3A}</a:tableStyleId>
              </a:tblPr>
              <a:tblGrid>
                <a:gridCol w="728433">
                  <a:extLst>
                    <a:ext uri="{9D8B030D-6E8A-4147-A177-3AD203B41FA5}">
                      <a16:colId xmlns:a16="http://schemas.microsoft.com/office/drawing/2014/main" val="3131032206"/>
                    </a:ext>
                  </a:extLst>
                </a:gridCol>
                <a:gridCol w="3694545">
                  <a:extLst>
                    <a:ext uri="{9D8B030D-6E8A-4147-A177-3AD203B41FA5}">
                      <a16:colId xmlns:a16="http://schemas.microsoft.com/office/drawing/2014/main" val="4173830505"/>
                    </a:ext>
                  </a:extLst>
                </a:gridCol>
                <a:gridCol w="514147">
                  <a:extLst>
                    <a:ext uri="{9D8B030D-6E8A-4147-A177-3AD203B41FA5}">
                      <a16:colId xmlns:a16="http://schemas.microsoft.com/office/drawing/2014/main" val="1512645574"/>
                    </a:ext>
                  </a:extLst>
                </a:gridCol>
              </a:tblGrid>
              <a:tr h="592179">
                <a:tc>
                  <a:txBody>
                    <a:bodyPr/>
                    <a:lstStyle/>
                    <a:p>
                      <a:pPr algn="l" fontAlgn="t"/>
                      <a:r>
                        <a:rPr lang="en-US" sz="1100" b="1" u="none" strike="noStrike" dirty="0">
                          <a:effectLst/>
                        </a:rPr>
                        <a:t>Question</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Is there evidence of an acute change in mental status from the patient’s baseline?</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039901530"/>
                  </a:ext>
                </a:extLst>
              </a:tr>
              <a:tr h="264489">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X</a:t>
                      </a:r>
                    </a:p>
                  </a:txBody>
                  <a:tcPr marL="6612" marR="6612" marT="6612" marB="0" anchor="b"/>
                </a:tc>
                <a:extLst>
                  <a:ext uri="{0D108BD9-81ED-4DB2-BD59-A6C34878D82A}">
                    <a16:rowId xmlns:a16="http://schemas.microsoft.com/office/drawing/2014/main" val="790359574"/>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3283425195"/>
                  </a:ext>
                </a:extLst>
              </a:tr>
              <a:tr h="264489">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patient have difficulty focusing attention, for example being easily distractible, or having difficulty keeping track of what was being said?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510695032"/>
                  </a:ext>
                </a:extLst>
              </a:tr>
              <a:tr h="264489">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520214971"/>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817593880"/>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4080731582"/>
                  </a:ext>
                </a:extLst>
              </a:tr>
              <a:tr h="661222">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resident have altered level of consciousness as indicated by any of the following criteria: (1) Vigilant - startles easily to any sound or touch, (2) Lethargic - repeatedly dozed off when being asked questions, but responded to voice or touch, (3) Stuporous - very difficult to arouse and keep aroused for the interview, (4) Comatose - could not be aroused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212574385"/>
                  </a:ext>
                </a:extLst>
              </a:tr>
              <a:tr h="264489">
                <a:tc>
                  <a:txBody>
                    <a:bodyPr/>
                    <a:lstStyle/>
                    <a:p>
                      <a:pPr algn="l" fontAlgn="t"/>
                      <a:r>
                        <a:rPr lang="en-US" sz="1100" u="none" strike="noStrike" dirty="0">
                          <a:effectLst/>
                        </a:rPr>
                        <a:t>Responses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3571308052"/>
                  </a:ext>
                </a:extLst>
              </a:tr>
              <a:tr h="13224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887369714"/>
                  </a:ext>
                </a:extLst>
              </a:tr>
              <a:tr h="13224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314028284"/>
                  </a:ext>
                </a:extLst>
              </a:tr>
            </a:tbl>
          </a:graphicData>
        </a:graphic>
      </p:graphicFrame>
      <p:graphicFrame>
        <p:nvGraphicFramePr>
          <p:cNvPr id="7" name="Content Placeholder 5">
            <a:extLst>
              <a:ext uri="{FF2B5EF4-FFF2-40B4-BE49-F238E27FC236}">
                <a16:creationId xmlns:a16="http://schemas.microsoft.com/office/drawing/2014/main" id="{E6288748-2DE1-4C22-8F93-A1ECFB7BAB4B}"/>
              </a:ext>
            </a:extLst>
          </p:cNvPr>
          <p:cNvGraphicFramePr>
            <a:graphicFrameLocks/>
          </p:cNvGraphicFramePr>
          <p:nvPr>
            <p:extLst>
              <p:ext uri="{D42A27DB-BD31-4B8C-83A1-F6EECF244321}">
                <p14:modId xmlns:p14="http://schemas.microsoft.com/office/powerpoint/2010/main" val="302905344"/>
              </p:ext>
            </p:extLst>
          </p:nvPr>
        </p:nvGraphicFramePr>
        <p:xfrm>
          <a:off x="6664029" y="2089043"/>
          <a:ext cx="4937125" cy="4114170"/>
        </p:xfrm>
        <a:graphic>
          <a:graphicData uri="http://schemas.openxmlformats.org/drawingml/2006/table">
            <a:tbl>
              <a:tblPr>
                <a:tableStyleId>{5C22544A-7EE6-4342-B048-85BDC9FD1C3A}</a:tableStyleId>
              </a:tblPr>
              <a:tblGrid>
                <a:gridCol w="728433">
                  <a:extLst>
                    <a:ext uri="{9D8B030D-6E8A-4147-A177-3AD203B41FA5}">
                      <a16:colId xmlns:a16="http://schemas.microsoft.com/office/drawing/2014/main" val="3131032206"/>
                    </a:ext>
                  </a:extLst>
                </a:gridCol>
                <a:gridCol w="3694545">
                  <a:extLst>
                    <a:ext uri="{9D8B030D-6E8A-4147-A177-3AD203B41FA5}">
                      <a16:colId xmlns:a16="http://schemas.microsoft.com/office/drawing/2014/main" val="4173830505"/>
                    </a:ext>
                  </a:extLst>
                </a:gridCol>
                <a:gridCol w="514147">
                  <a:extLst>
                    <a:ext uri="{9D8B030D-6E8A-4147-A177-3AD203B41FA5}">
                      <a16:colId xmlns:a16="http://schemas.microsoft.com/office/drawing/2014/main" val="1512645574"/>
                    </a:ext>
                  </a:extLst>
                </a:gridCol>
              </a:tblGrid>
              <a:tr h="592179">
                <a:tc>
                  <a:txBody>
                    <a:bodyPr/>
                    <a:lstStyle/>
                    <a:p>
                      <a:pPr algn="l" fontAlgn="t"/>
                      <a:r>
                        <a:rPr lang="en-US" sz="1100" b="1" u="none" strike="noStrike" dirty="0">
                          <a:effectLst/>
                        </a:rPr>
                        <a:t>Question</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Is there evidence of an acute change in mental status from the patient’s baseline?</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039901530"/>
                  </a:ext>
                </a:extLst>
              </a:tr>
              <a:tr h="264489">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790359574"/>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X</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3283425195"/>
                  </a:ext>
                </a:extLst>
              </a:tr>
              <a:tr h="264489">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patient have difficulty focusing attention, for example being easily distractible, or having difficulty keeping track of what was being said?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510695032"/>
                  </a:ext>
                </a:extLst>
              </a:tr>
              <a:tr h="264489">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520214971"/>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X</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817593880"/>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4080731582"/>
                  </a:ext>
                </a:extLst>
              </a:tr>
              <a:tr h="661222">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resident have altered level of consciousness as indicated by any of the following criteria: (1) Vigilant - startles easily to any sound or touch, (2) Lethargic - repeatedly dozed off when being asked questions, but responded to voice or touch, (3) Stuporous - very difficult to arouse and keep aroused for the interview, (4) Comatose - could not be aroused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212574385"/>
                  </a:ext>
                </a:extLst>
              </a:tr>
              <a:tr h="264489">
                <a:tc>
                  <a:txBody>
                    <a:bodyPr/>
                    <a:lstStyle/>
                    <a:p>
                      <a:pPr algn="l" fontAlgn="t"/>
                      <a:r>
                        <a:rPr lang="en-US" sz="1100" u="none" strike="noStrike" dirty="0">
                          <a:effectLst/>
                        </a:rPr>
                        <a:t>Responses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3571308052"/>
                  </a:ext>
                </a:extLst>
              </a:tr>
              <a:tr h="13224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887369714"/>
                  </a:ext>
                </a:extLst>
              </a:tr>
              <a:tr h="13224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X</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314028284"/>
                  </a:ext>
                </a:extLst>
              </a:tr>
            </a:tbl>
          </a:graphicData>
        </a:graphic>
      </p:graphicFrame>
      <p:sp>
        <p:nvSpPr>
          <p:cNvPr id="8" name="TextBox 7">
            <a:extLst>
              <a:ext uri="{FF2B5EF4-FFF2-40B4-BE49-F238E27FC236}">
                <a16:creationId xmlns:a16="http://schemas.microsoft.com/office/drawing/2014/main" id="{36A7400B-3395-4D9E-86CF-583C83D1CD41}"/>
              </a:ext>
            </a:extLst>
          </p:cNvPr>
          <p:cNvSpPr txBox="1"/>
          <p:nvPr/>
        </p:nvSpPr>
        <p:spPr>
          <a:xfrm>
            <a:off x="2508422" y="1736351"/>
            <a:ext cx="1285929" cy="369332"/>
          </a:xfrm>
          <a:prstGeom prst="rect">
            <a:avLst/>
          </a:prstGeom>
          <a:noFill/>
        </p:spPr>
        <p:txBody>
          <a:bodyPr wrap="none" rtlCol="0">
            <a:spAutoFit/>
          </a:bodyPr>
          <a:lstStyle/>
          <a:p>
            <a:r>
              <a:rPr lang="en-US" dirty="0"/>
              <a:t>ADMISSION</a:t>
            </a:r>
          </a:p>
        </p:txBody>
      </p:sp>
      <p:sp>
        <p:nvSpPr>
          <p:cNvPr id="9" name="TextBox 8">
            <a:extLst>
              <a:ext uri="{FF2B5EF4-FFF2-40B4-BE49-F238E27FC236}">
                <a16:creationId xmlns:a16="http://schemas.microsoft.com/office/drawing/2014/main" id="{CB3BE53D-BECC-4F3F-B960-D284092BDA8D}"/>
              </a:ext>
            </a:extLst>
          </p:cNvPr>
          <p:cNvSpPr txBox="1"/>
          <p:nvPr/>
        </p:nvSpPr>
        <p:spPr>
          <a:xfrm>
            <a:off x="8354529" y="1736351"/>
            <a:ext cx="1272592" cy="369332"/>
          </a:xfrm>
          <a:prstGeom prst="rect">
            <a:avLst/>
          </a:prstGeom>
          <a:noFill/>
        </p:spPr>
        <p:txBody>
          <a:bodyPr wrap="none" rtlCol="0">
            <a:spAutoFit/>
          </a:bodyPr>
          <a:lstStyle/>
          <a:p>
            <a:r>
              <a:rPr lang="en-US" dirty="0"/>
              <a:t>DISCHARGE</a:t>
            </a:r>
          </a:p>
        </p:txBody>
      </p:sp>
      <p:sp>
        <p:nvSpPr>
          <p:cNvPr id="10" name="TextBox 9">
            <a:extLst>
              <a:ext uri="{FF2B5EF4-FFF2-40B4-BE49-F238E27FC236}">
                <a16:creationId xmlns:a16="http://schemas.microsoft.com/office/drawing/2014/main" id="{D3C8A5A1-724F-4F28-A33C-BA4E187678AC}"/>
              </a:ext>
            </a:extLst>
          </p:cNvPr>
          <p:cNvSpPr txBox="1"/>
          <p:nvPr/>
        </p:nvSpPr>
        <p:spPr>
          <a:xfrm>
            <a:off x="5684704" y="6423168"/>
            <a:ext cx="6037243" cy="369332"/>
          </a:xfrm>
          <a:prstGeom prst="rect">
            <a:avLst/>
          </a:prstGeom>
          <a:noFill/>
        </p:spPr>
        <p:txBody>
          <a:bodyPr wrap="square" rtlCol="0">
            <a:spAutoFit/>
          </a:bodyPr>
          <a:lstStyle/>
          <a:p>
            <a:r>
              <a:rPr lang="en-US" dirty="0"/>
              <a:t>Based on the MDS 3.0 LOINC Code System/Version 2.66</a:t>
            </a:r>
          </a:p>
        </p:txBody>
      </p:sp>
    </p:spTree>
    <p:extLst>
      <p:ext uri="{BB962C8B-B14F-4D97-AF65-F5344CB8AC3E}">
        <p14:creationId xmlns:p14="http://schemas.microsoft.com/office/powerpoint/2010/main" val="100737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Home Health Care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is transferred from the SNF to Home Health Care to continue the Physical Therapy (PT) and Occupational Therapy (OT) rehabilitation after surgery. </a:t>
            </a:r>
          </a:p>
          <a:p>
            <a:pPr lvl="1">
              <a:buFont typeface="Wingdings" panose="05000000000000000000" pitchFamily="2" charset="2"/>
              <a:buChar char="Ø"/>
            </a:pPr>
            <a:r>
              <a:rPr lang="en-US" dirty="0">
                <a:solidFill>
                  <a:schemeClr val="tx1"/>
                </a:solidFill>
              </a:rPr>
              <a:t>Ms. Smith made progress during the SNF stay and her functional status performance improved to transfer </a:t>
            </a:r>
            <a:br>
              <a:rPr lang="en-US" dirty="0">
                <a:solidFill>
                  <a:schemeClr val="tx1"/>
                </a:solidFill>
              </a:rPr>
            </a:br>
            <a:r>
              <a:rPr lang="en-US" dirty="0">
                <a:solidFill>
                  <a:schemeClr val="tx1"/>
                </a:solidFill>
              </a:rPr>
              <a:t>home with continued PT and OT services. Home health admitted Ms. Smith on December 4</a:t>
            </a:r>
            <a:r>
              <a:rPr lang="en-US" baseline="30000" dirty="0">
                <a:solidFill>
                  <a:schemeClr val="tx1"/>
                </a:solidFill>
              </a:rPr>
              <a:t>th</a:t>
            </a:r>
            <a:r>
              <a:rPr lang="en-US" dirty="0">
                <a:solidFill>
                  <a:schemeClr val="tx1"/>
                </a:solidFill>
              </a:rPr>
              <a:t>. </a:t>
            </a:r>
          </a:p>
          <a:p>
            <a:pPr>
              <a:buFont typeface="Wingdings" panose="05000000000000000000" pitchFamily="2" charset="2"/>
              <a:buChar char="Ø"/>
            </a:pPr>
            <a:r>
              <a:rPr lang="en-US" b="1" dirty="0">
                <a:solidFill>
                  <a:schemeClr val="tx1"/>
                </a:solidFill>
              </a:rPr>
              <a:t>Goals: </a:t>
            </a:r>
          </a:p>
          <a:p>
            <a:pPr lvl="1">
              <a:buFont typeface="Wingdings" panose="05000000000000000000" pitchFamily="2" charset="2"/>
              <a:buChar char="Ø"/>
            </a:pPr>
            <a:r>
              <a:rPr lang="en-US" dirty="0">
                <a:solidFill>
                  <a:schemeClr val="tx1"/>
                </a:solidFill>
              </a:rPr>
              <a:t>Ms. Smith’s goal is to return to her baseline functional status (independent with a cane) living in </a:t>
            </a:r>
            <a:br>
              <a:rPr lang="en-US" dirty="0">
                <a:solidFill>
                  <a:schemeClr val="tx1"/>
                </a:solidFill>
              </a:rPr>
            </a:br>
            <a:r>
              <a:rPr lang="en-US" dirty="0">
                <a:solidFill>
                  <a:schemeClr val="tx1"/>
                </a:solidFill>
              </a:rPr>
              <a:t>her home safely. </a:t>
            </a:r>
          </a:p>
          <a:p>
            <a:pPr>
              <a:buFont typeface="Wingdings" panose="05000000000000000000" pitchFamily="2" charset="2"/>
              <a:buChar char="Ø"/>
            </a:pPr>
            <a:r>
              <a:rPr lang="en-US" b="1" dirty="0">
                <a:solidFill>
                  <a:schemeClr val="tx1"/>
                </a:solidFill>
              </a:rPr>
              <a:t>Start of Care/Admission Cognitive Assessment</a:t>
            </a:r>
          </a:p>
          <a:p>
            <a:pPr lvl="1">
              <a:buFont typeface="Wingdings" panose="05000000000000000000" pitchFamily="2" charset="2"/>
              <a:buChar char="Ø"/>
            </a:pPr>
            <a:r>
              <a:rPr lang="en-US" dirty="0">
                <a:solidFill>
                  <a:schemeClr val="tx1"/>
                </a:solidFill>
              </a:rPr>
              <a:t>The cognitive assessment will help the home health  providers determine if there have been changes since the SNF stay and develop a plan of care and treatment appropriate for her condition. At admission/start of care, home health providers completed  the cognitive assessment CAM (Confusion Assessment Method).</a:t>
            </a:r>
          </a:p>
          <a:p>
            <a:pPr>
              <a:buFont typeface="Wingdings" panose="05000000000000000000" pitchFamily="2" charset="2"/>
              <a:buChar char="Ø"/>
            </a:pPr>
            <a:r>
              <a:rPr lang="en-US" b="1" dirty="0">
                <a:solidFill>
                  <a:schemeClr val="tx1"/>
                </a:solidFill>
              </a:rPr>
              <a:t>Discharge Cognitive Assessment </a:t>
            </a:r>
          </a:p>
          <a:p>
            <a:pPr lvl="1">
              <a:buFont typeface="Wingdings" panose="05000000000000000000" pitchFamily="2" charset="2"/>
              <a:buChar char="Ø"/>
            </a:pPr>
            <a:r>
              <a:rPr lang="en-US" dirty="0">
                <a:solidFill>
                  <a:schemeClr val="tx1"/>
                </a:solidFill>
              </a:rPr>
              <a:t>Ms. Smith met the rehab goals from her plan of care and Home Care was discontinued.  The Home Health agency completed a discharge cognitive assessment using the CAM on December 30</a:t>
            </a:r>
            <a:r>
              <a:rPr lang="en-US" baseline="30000" dirty="0">
                <a:solidFill>
                  <a:schemeClr val="tx1"/>
                </a:solidFill>
              </a:rPr>
              <a:t>th</a:t>
            </a:r>
            <a:r>
              <a:rPr lang="en-US" dirty="0">
                <a:solidFill>
                  <a:schemeClr val="tx1"/>
                </a:solidFill>
              </a:rPr>
              <a:t>. </a:t>
            </a:r>
          </a:p>
          <a:p>
            <a:pPr>
              <a:buFont typeface="Wingdings" panose="05000000000000000000" pitchFamily="2" charset="2"/>
              <a:buChar char="Ø"/>
            </a:pPr>
            <a:endParaRPr lang="en-US" dirty="0">
              <a:solidFill>
                <a:schemeClr val="tx1"/>
              </a:solidFill>
            </a:endParaRPr>
          </a:p>
        </p:txBody>
      </p:sp>
    </p:spTree>
    <p:extLst>
      <p:ext uri="{BB962C8B-B14F-4D97-AF65-F5344CB8AC3E}">
        <p14:creationId xmlns:p14="http://schemas.microsoft.com/office/powerpoint/2010/main" val="190514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61B9A7-6A52-4224-B305-449DAF5F85BA}"/>
              </a:ext>
            </a:extLst>
          </p:cNvPr>
          <p:cNvSpPr>
            <a:spLocks noGrp="1"/>
          </p:cNvSpPr>
          <p:nvPr>
            <p:ph type="title"/>
          </p:nvPr>
        </p:nvSpPr>
        <p:spPr>
          <a:xfrm>
            <a:off x="911105" y="126600"/>
            <a:ext cx="10369790" cy="1450757"/>
          </a:xfrm>
        </p:spPr>
        <p:txBody>
          <a:bodyPr/>
          <a:lstStyle/>
          <a:p>
            <a:r>
              <a:rPr lang="en-US" dirty="0">
                <a:solidFill>
                  <a:schemeClr val="tx1"/>
                </a:solidFill>
              </a:rPr>
              <a:t>Home Health Provider Completion of CAM </a:t>
            </a:r>
            <a:endParaRPr lang="en-US" dirty="0"/>
          </a:p>
        </p:txBody>
      </p:sp>
      <p:graphicFrame>
        <p:nvGraphicFramePr>
          <p:cNvPr id="6" name="Content Placeholder 5">
            <a:extLst>
              <a:ext uri="{FF2B5EF4-FFF2-40B4-BE49-F238E27FC236}">
                <a16:creationId xmlns:a16="http://schemas.microsoft.com/office/drawing/2014/main" id="{F0D03E84-CDB2-4F02-AF70-786D2F97E090}"/>
              </a:ext>
            </a:extLst>
          </p:cNvPr>
          <p:cNvGraphicFramePr>
            <a:graphicFrameLocks/>
          </p:cNvGraphicFramePr>
          <p:nvPr>
            <p:extLst>
              <p:ext uri="{D42A27DB-BD31-4B8C-83A1-F6EECF244321}">
                <p14:modId xmlns:p14="http://schemas.microsoft.com/office/powerpoint/2010/main" val="4022125052"/>
              </p:ext>
            </p:extLst>
          </p:nvPr>
        </p:nvGraphicFramePr>
        <p:xfrm>
          <a:off x="812886" y="2029428"/>
          <a:ext cx="4937125" cy="4227499"/>
        </p:xfrm>
        <a:graphic>
          <a:graphicData uri="http://schemas.openxmlformats.org/drawingml/2006/table">
            <a:tbl>
              <a:tblPr>
                <a:tableStyleId>{5C22544A-7EE6-4342-B048-85BDC9FD1C3A}</a:tableStyleId>
              </a:tblPr>
              <a:tblGrid>
                <a:gridCol w="728433">
                  <a:extLst>
                    <a:ext uri="{9D8B030D-6E8A-4147-A177-3AD203B41FA5}">
                      <a16:colId xmlns:a16="http://schemas.microsoft.com/office/drawing/2014/main" val="3131032206"/>
                    </a:ext>
                  </a:extLst>
                </a:gridCol>
                <a:gridCol w="3694545">
                  <a:extLst>
                    <a:ext uri="{9D8B030D-6E8A-4147-A177-3AD203B41FA5}">
                      <a16:colId xmlns:a16="http://schemas.microsoft.com/office/drawing/2014/main" val="4173830505"/>
                    </a:ext>
                  </a:extLst>
                </a:gridCol>
                <a:gridCol w="514147">
                  <a:extLst>
                    <a:ext uri="{9D8B030D-6E8A-4147-A177-3AD203B41FA5}">
                      <a16:colId xmlns:a16="http://schemas.microsoft.com/office/drawing/2014/main" val="1512645574"/>
                    </a:ext>
                  </a:extLst>
                </a:gridCol>
              </a:tblGrid>
              <a:tr h="442422">
                <a:tc>
                  <a:txBody>
                    <a:bodyPr/>
                    <a:lstStyle/>
                    <a:p>
                      <a:pPr algn="l" fontAlgn="t"/>
                      <a:r>
                        <a:rPr lang="en-US" sz="1100" b="1" u="none" strike="noStrike" dirty="0">
                          <a:effectLst/>
                        </a:rPr>
                        <a:t>Question</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Is there evidence of an acute change in mental status from the patient’s baseline?</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039901530"/>
                  </a:ext>
                </a:extLst>
              </a:tr>
              <a:tr h="283542">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790359574"/>
                  </a:ext>
                </a:extLst>
              </a:tr>
              <a:tr h="189928">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X</a:t>
                      </a:r>
                    </a:p>
                  </a:txBody>
                  <a:tcPr marL="9525" marR="9525" marT="9525" marB="0" anchor="b"/>
                </a:tc>
                <a:extLst>
                  <a:ext uri="{0D108BD9-81ED-4DB2-BD59-A6C34878D82A}">
                    <a16:rowId xmlns:a16="http://schemas.microsoft.com/office/drawing/2014/main" val="3283425195"/>
                  </a:ext>
                </a:extLst>
              </a:tr>
              <a:tr h="546238">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patient have difficulty focusing attention, for example being easily distractible, or having difficulty keeping track of what was being said?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695032"/>
                  </a:ext>
                </a:extLst>
              </a:tr>
              <a:tr h="283542">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2520214971"/>
                  </a:ext>
                </a:extLst>
              </a:tr>
              <a:tr h="189928">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X</a:t>
                      </a:r>
                    </a:p>
                  </a:txBody>
                  <a:tcPr marL="9525" marR="9525" marT="9525" marB="0" anchor="b"/>
                </a:tc>
                <a:extLst>
                  <a:ext uri="{0D108BD9-81ED-4DB2-BD59-A6C34878D82A}">
                    <a16:rowId xmlns:a16="http://schemas.microsoft.com/office/drawing/2014/main" val="1817593880"/>
                  </a:ext>
                </a:extLst>
              </a:tr>
              <a:tr h="366521">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0731582"/>
                  </a:ext>
                </a:extLst>
              </a:tr>
              <a:tr h="1085387">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resident have altered level of consciousness as indicated by any of the following criteria: (1) Vigilant - startles easily to any sound or touch, (2) Lethargic - repeatedly dozed off when being asked questions, but responded to voice or touch, (3) Stuporous - very difficult to arouse and keep aroused for the interview, (4) Comatose - could not be aroused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212574385"/>
                  </a:ext>
                </a:extLst>
              </a:tr>
              <a:tr h="283542">
                <a:tc>
                  <a:txBody>
                    <a:bodyPr/>
                    <a:lstStyle/>
                    <a:p>
                      <a:pPr algn="l" fontAlgn="t"/>
                      <a:r>
                        <a:rPr lang="en-US" sz="1100" u="none" strike="noStrike" dirty="0">
                          <a:effectLst/>
                        </a:rPr>
                        <a:t>Responses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3571308052"/>
                  </a:ext>
                </a:extLst>
              </a:tr>
              <a:tr h="189928">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887369714"/>
                  </a:ext>
                </a:extLst>
              </a:tr>
              <a:tr h="366521">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x</a:t>
                      </a:r>
                    </a:p>
                  </a:txBody>
                  <a:tcPr marL="9525" marR="9525" marT="9525" marB="0" anchor="b"/>
                </a:tc>
                <a:extLst>
                  <a:ext uri="{0D108BD9-81ED-4DB2-BD59-A6C34878D82A}">
                    <a16:rowId xmlns:a16="http://schemas.microsoft.com/office/drawing/2014/main" val="1314028284"/>
                  </a:ext>
                </a:extLst>
              </a:tr>
            </a:tbl>
          </a:graphicData>
        </a:graphic>
      </p:graphicFrame>
      <p:graphicFrame>
        <p:nvGraphicFramePr>
          <p:cNvPr id="7" name="Content Placeholder 5">
            <a:extLst>
              <a:ext uri="{FF2B5EF4-FFF2-40B4-BE49-F238E27FC236}">
                <a16:creationId xmlns:a16="http://schemas.microsoft.com/office/drawing/2014/main" id="{8D859023-B237-4D10-A7FA-70FC0D58F0D1}"/>
              </a:ext>
            </a:extLst>
          </p:cNvPr>
          <p:cNvGraphicFramePr>
            <a:graphicFrameLocks/>
          </p:cNvGraphicFramePr>
          <p:nvPr>
            <p:extLst>
              <p:ext uri="{D42A27DB-BD31-4B8C-83A1-F6EECF244321}">
                <p14:modId xmlns:p14="http://schemas.microsoft.com/office/powerpoint/2010/main" val="1814650392"/>
              </p:ext>
            </p:extLst>
          </p:nvPr>
        </p:nvGraphicFramePr>
        <p:xfrm>
          <a:off x="6797675" y="2015611"/>
          <a:ext cx="4937125" cy="4227499"/>
        </p:xfrm>
        <a:graphic>
          <a:graphicData uri="http://schemas.openxmlformats.org/drawingml/2006/table">
            <a:tbl>
              <a:tblPr>
                <a:tableStyleId>{5C22544A-7EE6-4342-B048-85BDC9FD1C3A}</a:tableStyleId>
              </a:tblPr>
              <a:tblGrid>
                <a:gridCol w="728433">
                  <a:extLst>
                    <a:ext uri="{9D8B030D-6E8A-4147-A177-3AD203B41FA5}">
                      <a16:colId xmlns:a16="http://schemas.microsoft.com/office/drawing/2014/main" val="3131032206"/>
                    </a:ext>
                  </a:extLst>
                </a:gridCol>
                <a:gridCol w="3694545">
                  <a:extLst>
                    <a:ext uri="{9D8B030D-6E8A-4147-A177-3AD203B41FA5}">
                      <a16:colId xmlns:a16="http://schemas.microsoft.com/office/drawing/2014/main" val="4173830505"/>
                    </a:ext>
                  </a:extLst>
                </a:gridCol>
                <a:gridCol w="514147">
                  <a:extLst>
                    <a:ext uri="{9D8B030D-6E8A-4147-A177-3AD203B41FA5}">
                      <a16:colId xmlns:a16="http://schemas.microsoft.com/office/drawing/2014/main" val="1512645574"/>
                    </a:ext>
                  </a:extLst>
                </a:gridCol>
              </a:tblGrid>
              <a:tr h="442422">
                <a:tc>
                  <a:txBody>
                    <a:bodyPr/>
                    <a:lstStyle/>
                    <a:p>
                      <a:pPr algn="l" fontAlgn="t"/>
                      <a:r>
                        <a:rPr lang="en-US" sz="1100" b="1" u="none" strike="noStrike" dirty="0">
                          <a:effectLst/>
                        </a:rPr>
                        <a:t>Question</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Is there evidence of an acute change in mental status from the patient’s baseline?</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039901530"/>
                  </a:ext>
                </a:extLst>
              </a:tr>
              <a:tr h="283542">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790359574"/>
                  </a:ext>
                </a:extLst>
              </a:tr>
              <a:tr h="189928">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X</a:t>
                      </a:r>
                    </a:p>
                  </a:txBody>
                  <a:tcPr marL="9525" marR="9525" marT="9525" marB="0" anchor="b"/>
                </a:tc>
                <a:extLst>
                  <a:ext uri="{0D108BD9-81ED-4DB2-BD59-A6C34878D82A}">
                    <a16:rowId xmlns:a16="http://schemas.microsoft.com/office/drawing/2014/main" val="3283425195"/>
                  </a:ext>
                </a:extLst>
              </a:tr>
              <a:tr h="546238">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patient have difficulty focusing attention, for example being easily distractible, or having difficulty keeping track of what was being said?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695032"/>
                  </a:ext>
                </a:extLst>
              </a:tr>
              <a:tr h="283542">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0214971"/>
                  </a:ext>
                </a:extLst>
              </a:tr>
              <a:tr h="189928">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817593880"/>
                  </a:ext>
                </a:extLst>
              </a:tr>
              <a:tr h="366521">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X</a:t>
                      </a:r>
                    </a:p>
                  </a:txBody>
                  <a:tcPr marL="9525" marR="9525" marT="9525" marB="0" anchor="b"/>
                </a:tc>
                <a:extLst>
                  <a:ext uri="{0D108BD9-81ED-4DB2-BD59-A6C34878D82A}">
                    <a16:rowId xmlns:a16="http://schemas.microsoft.com/office/drawing/2014/main" val="4080731582"/>
                  </a:ext>
                </a:extLst>
              </a:tr>
              <a:tr h="1085387">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resident have altered level of consciousness as indicated by any of the following criteria: (1) Vigilant - startles easily to any sound or touch, (2) Lethargic - repeatedly dozed off when being asked questions, but responded to voice or touch, (3) Stuporous - very difficult to arouse and keep aroused for the interview, (4) Comatose - could not be aroused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212574385"/>
                  </a:ext>
                </a:extLst>
              </a:tr>
              <a:tr h="283542">
                <a:tc>
                  <a:txBody>
                    <a:bodyPr/>
                    <a:lstStyle/>
                    <a:p>
                      <a:pPr algn="l" fontAlgn="t"/>
                      <a:r>
                        <a:rPr lang="en-US" sz="1100" u="none" strike="noStrike" dirty="0">
                          <a:effectLst/>
                        </a:rPr>
                        <a:t>Responses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X </a:t>
                      </a:r>
                    </a:p>
                  </a:txBody>
                  <a:tcPr marL="9525" marR="9525" marT="9525" marB="0" anchor="b"/>
                </a:tc>
                <a:extLst>
                  <a:ext uri="{0D108BD9-81ED-4DB2-BD59-A6C34878D82A}">
                    <a16:rowId xmlns:a16="http://schemas.microsoft.com/office/drawing/2014/main" val="3571308052"/>
                  </a:ext>
                </a:extLst>
              </a:tr>
              <a:tr h="189928">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887369714"/>
                  </a:ext>
                </a:extLst>
              </a:tr>
              <a:tr h="366521">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314028284"/>
                  </a:ext>
                </a:extLst>
              </a:tr>
            </a:tbl>
          </a:graphicData>
        </a:graphic>
      </p:graphicFrame>
      <p:sp>
        <p:nvSpPr>
          <p:cNvPr id="8" name="TextBox 7">
            <a:extLst>
              <a:ext uri="{FF2B5EF4-FFF2-40B4-BE49-F238E27FC236}">
                <a16:creationId xmlns:a16="http://schemas.microsoft.com/office/drawing/2014/main" id="{B4BDE557-BAAE-41C7-8BC7-4483B8D43EA9}"/>
              </a:ext>
            </a:extLst>
          </p:cNvPr>
          <p:cNvSpPr txBox="1"/>
          <p:nvPr/>
        </p:nvSpPr>
        <p:spPr>
          <a:xfrm>
            <a:off x="1902943" y="1737360"/>
            <a:ext cx="2791726" cy="369332"/>
          </a:xfrm>
          <a:prstGeom prst="rect">
            <a:avLst/>
          </a:prstGeom>
          <a:noFill/>
        </p:spPr>
        <p:txBody>
          <a:bodyPr wrap="none" rtlCol="0">
            <a:spAutoFit/>
          </a:bodyPr>
          <a:lstStyle/>
          <a:p>
            <a:r>
              <a:rPr lang="en-US" dirty="0"/>
              <a:t>START OF CARE/ADMISSION</a:t>
            </a:r>
          </a:p>
        </p:txBody>
      </p:sp>
      <p:sp>
        <p:nvSpPr>
          <p:cNvPr id="9" name="TextBox 8">
            <a:extLst>
              <a:ext uri="{FF2B5EF4-FFF2-40B4-BE49-F238E27FC236}">
                <a16:creationId xmlns:a16="http://schemas.microsoft.com/office/drawing/2014/main" id="{6EE79E12-335C-40C0-9B3B-5BEF935644F3}"/>
              </a:ext>
            </a:extLst>
          </p:cNvPr>
          <p:cNvSpPr txBox="1"/>
          <p:nvPr/>
        </p:nvSpPr>
        <p:spPr>
          <a:xfrm>
            <a:off x="8459432" y="1723442"/>
            <a:ext cx="1272592" cy="369332"/>
          </a:xfrm>
          <a:prstGeom prst="rect">
            <a:avLst/>
          </a:prstGeom>
          <a:noFill/>
        </p:spPr>
        <p:txBody>
          <a:bodyPr wrap="none" rtlCol="0">
            <a:spAutoFit/>
          </a:bodyPr>
          <a:lstStyle/>
          <a:p>
            <a:r>
              <a:rPr lang="en-US" dirty="0"/>
              <a:t>DISCHARGE</a:t>
            </a:r>
          </a:p>
        </p:txBody>
      </p:sp>
      <p:sp>
        <p:nvSpPr>
          <p:cNvPr id="10" name="TextBox 9">
            <a:extLst>
              <a:ext uri="{FF2B5EF4-FFF2-40B4-BE49-F238E27FC236}">
                <a16:creationId xmlns:a16="http://schemas.microsoft.com/office/drawing/2014/main" id="{F3203D92-2AF4-43DF-AF19-E0D6D36514AB}"/>
              </a:ext>
            </a:extLst>
          </p:cNvPr>
          <p:cNvSpPr txBox="1"/>
          <p:nvPr/>
        </p:nvSpPr>
        <p:spPr>
          <a:xfrm>
            <a:off x="160020" y="6453154"/>
            <a:ext cx="11862463" cy="307777"/>
          </a:xfrm>
          <a:prstGeom prst="rect">
            <a:avLst/>
          </a:prstGeom>
          <a:noFill/>
        </p:spPr>
        <p:txBody>
          <a:bodyPr wrap="square" rtlCol="0">
            <a:spAutoFit/>
          </a:bodyPr>
          <a:lstStyle/>
          <a:p>
            <a:pPr algn="ctr"/>
            <a:r>
              <a:rPr lang="en-US" sz="1400" dirty="0"/>
              <a:t>CAM is not currently used in the Home Health but will be added in January 2021. Information presented is based on LOINC Code System/Version 2.66 </a:t>
            </a:r>
          </a:p>
        </p:txBody>
      </p:sp>
    </p:spTree>
    <p:extLst>
      <p:ext uri="{BB962C8B-B14F-4D97-AF65-F5344CB8AC3E}">
        <p14:creationId xmlns:p14="http://schemas.microsoft.com/office/powerpoint/2010/main" val="150905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F05F05-DEA9-40A0-9794-B89375D25B2C}"/>
              </a:ext>
            </a:extLst>
          </p:cNvPr>
          <p:cNvSpPr>
            <a:spLocks noGrp="1"/>
          </p:cNvSpPr>
          <p:nvPr>
            <p:ph type="title"/>
          </p:nvPr>
        </p:nvSpPr>
        <p:spPr/>
        <p:txBody>
          <a:bodyPr/>
          <a:lstStyle/>
          <a:p>
            <a:r>
              <a:rPr lang="en-US" dirty="0"/>
              <a:t>Transfer to ED/Acute Care Hospital</a:t>
            </a:r>
          </a:p>
        </p:txBody>
      </p:sp>
      <p:sp>
        <p:nvSpPr>
          <p:cNvPr id="4" name="Content Placeholder 3">
            <a:extLst>
              <a:ext uri="{FF2B5EF4-FFF2-40B4-BE49-F238E27FC236}">
                <a16:creationId xmlns:a16="http://schemas.microsoft.com/office/drawing/2014/main" id="{AE44B994-D57F-48A8-A15A-FF4B14C40CAE}"/>
              </a:ext>
            </a:extLst>
          </p:cNvPr>
          <p:cNvSpPr>
            <a:spLocks noGrp="1"/>
          </p:cNvSpPr>
          <p:nvPr>
            <p:ph idx="1"/>
          </p:nvPr>
        </p:nvSpPr>
        <p:spPr/>
        <p:txBody>
          <a:bodyPr/>
          <a:lstStyle/>
          <a:p>
            <a:pPr>
              <a:buFont typeface="Wingdings" panose="05000000000000000000" pitchFamily="2" charset="2"/>
              <a:buChar char="Ø"/>
            </a:pPr>
            <a:r>
              <a:rPr lang="en-US" dirty="0"/>
              <a:t> On December 31</a:t>
            </a:r>
            <a:r>
              <a:rPr lang="en-US" baseline="30000" dirty="0"/>
              <a:t>st </a:t>
            </a:r>
            <a:r>
              <a:rPr lang="en-US" dirty="0"/>
              <a:t> Ms. Smith was walking in her home, slipped and fell.  She was not able to get up on her own and was able to call 911 to transfer to the hospital emergency room.</a:t>
            </a:r>
          </a:p>
          <a:p>
            <a:pPr>
              <a:buFont typeface="Wingdings" panose="05000000000000000000" pitchFamily="2" charset="2"/>
              <a:buChar char="Ø"/>
            </a:pPr>
            <a:r>
              <a:rPr lang="en-US" dirty="0"/>
              <a:t>During triage, the admitting nurse reviewed Ms. Smith’s history, her recent hip replacement surgery and subsequent transfer to post-acute care. </a:t>
            </a:r>
          </a:p>
          <a:p>
            <a:pPr lvl="1">
              <a:buFont typeface="Wingdings" panose="05000000000000000000" pitchFamily="2" charset="2"/>
              <a:buChar char="Ø"/>
            </a:pPr>
            <a:r>
              <a:rPr lang="en-US" dirty="0"/>
              <a:t>The nurse was obtained the Home Health CAM assessment to determine whether there had been recent changes. </a:t>
            </a:r>
          </a:p>
          <a:p>
            <a:pPr lvl="1">
              <a:buFont typeface="Wingdings" panose="05000000000000000000" pitchFamily="2" charset="2"/>
              <a:buChar char="Ø"/>
            </a:pPr>
            <a:r>
              <a:rPr lang="en-US" dirty="0"/>
              <a:t>After noting some changes in cognition at home care, the nurse obtained the CAM from the SNF to trend changes over time to help determine if there has been a change in status and  hospital admission is needed.</a:t>
            </a:r>
          </a:p>
        </p:txBody>
      </p:sp>
    </p:spTree>
    <p:extLst>
      <p:ext uri="{BB962C8B-B14F-4D97-AF65-F5344CB8AC3E}">
        <p14:creationId xmlns:p14="http://schemas.microsoft.com/office/powerpoint/2010/main" val="1921151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Ms. Smith’s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2293359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476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9DB3-A769-41E4-9E26-39229AD390AF}"/>
              </a:ext>
            </a:extLst>
          </p:cNvPr>
          <p:cNvSpPr>
            <a:spLocks noGrp="1"/>
          </p:cNvSpPr>
          <p:nvPr>
            <p:ph type="title"/>
          </p:nvPr>
        </p:nvSpPr>
        <p:spPr/>
        <p:txBody>
          <a:bodyPr/>
          <a:lstStyle/>
          <a:p>
            <a:r>
              <a:rPr lang="en-US" dirty="0">
                <a:solidFill>
                  <a:schemeClr val="tx1"/>
                </a:solidFill>
              </a:rPr>
              <a:t>Ms. Smith would like…</a:t>
            </a:r>
          </a:p>
        </p:txBody>
      </p:sp>
      <p:sp>
        <p:nvSpPr>
          <p:cNvPr id="3" name="Content Placeholder 2">
            <a:extLst>
              <a:ext uri="{FF2B5EF4-FFF2-40B4-BE49-F238E27FC236}">
                <a16:creationId xmlns:a16="http://schemas.microsoft.com/office/drawing/2014/main" id="{9049A4E8-E7C1-41AB-B121-84C63DA20222}"/>
              </a:ext>
            </a:extLst>
          </p:cNvPr>
          <p:cNvSpPr>
            <a:spLocks noGrp="1"/>
          </p:cNvSpPr>
          <p:nvPr>
            <p:ph idx="1"/>
          </p:nvPr>
        </p:nvSpPr>
        <p:spPr/>
        <p:txBody>
          <a:bodyPr/>
          <a:lstStyle/>
          <a:p>
            <a:pPr>
              <a:buFont typeface="Wingdings" panose="05000000000000000000" pitchFamily="2" charset="2"/>
              <a:buChar char="Ø"/>
            </a:pPr>
            <a:r>
              <a:rPr lang="en-US" dirty="0"/>
              <a:t> </a:t>
            </a:r>
            <a:r>
              <a:rPr lang="en-US" dirty="0">
                <a:solidFill>
                  <a:schemeClr val="tx1"/>
                </a:solidFill>
              </a:rPr>
              <a:t>To be able to recall and communicate her medical information (history of altered mental status) to all her providers as well as track her progress</a:t>
            </a:r>
          </a:p>
          <a:p>
            <a:pPr>
              <a:buFont typeface="Wingdings" panose="05000000000000000000" pitchFamily="2" charset="2"/>
              <a:buChar char="Ø"/>
            </a:pPr>
            <a:r>
              <a:rPr lang="en-US" dirty="0">
                <a:solidFill>
                  <a:schemeClr val="tx1"/>
                </a:solidFill>
              </a:rPr>
              <a:t> To provide access to her children regarding her cognitive status, particularly during times when it is impaired</a:t>
            </a:r>
          </a:p>
          <a:p>
            <a:pPr>
              <a:buFont typeface="Wingdings" panose="05000000000000000000" pitchFamily="2" charset="2"/>
              <a:buChar char="Ø"/>
            </a:pPr>
            <a:r>
              <a:rPr lang="en-US" dirty="0">
                <a:solidFill>
                  <a:schemeClr val="tx1"/>
                </a:solidFill>
              </a:rPr>
              <a:t> Live safely in her home</a:t>
            </a:r>
          </a:p>
          <a:p>
            <a:pPr marL="0" indent="0">
              <a:buNone/>
            </a:pPr>
            <a:endParaRPr lang="en-US" dirty="0"/>
          </a:p>
        </p:txBody>
      </p:sp>
    </p:spTree>
    <p:extLst>
      <p:ext uri="{BB962C8B-B14F-4D97-AF65-F5344CB8AC3E}">
        <p14:creationId xmlns:p14="http://schemas.microsoft.com/office/powerpoint/2010/main" val="1459857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A7D72D-9FEB-46F3-8E63-17A1BD6BC0E1}"/>
              </a:ext>
            </a:extLst>
          </p:cNvPr>
          <p:cNvSpPr>
            <a:spLocks noGrp="1"/>
          </p:cNvSpPr>
          <p:nvPr>
            <p:ph type="title"/>
          </p:nvPr>
        </p:nvSpPr>
        <p:spPr/>
        <p:txBody>
          <a:bodyPr/>
          <a:lstStyle/>
          <a:p>
            <a:r>
              <a:rPr lang="en-US" dirty="0"/>
              <a:t>Daughter</a:t>
            </a:r>
          </a:p>
        </p:txBody>
      </p:sp>
      <p:sp>
        <p:nvSpPr>
          <p:cNvPr id="5" name="Text Placeholder 4">
            <a:extLst>
              <a:ext uri="{FF2B5EF4-FFF2-40B4-BE49-F238E27FC236}">
                <a16:creationId xmlns:a16="http://schemas.microsoft.com/office/drawing/2014/main" id="{FC7DCE25-1B20-4434-980E-AA4F168966A5}"/>
              </a:ext>
            </a:extLst>
          </p:cNvPr>
          <p:cNvSpPr>
            <a:spLocks noGrp="1"/>
          </p:cNvSpPr>
          <p:nvPr>
            <p:ph type="body" idx="1"/>
          </p:nvPr>
        </p:nvSpPr>
        <p:spPr/>
        <p:txBody>
          <a:bodyPr/>
          <a:lstStyle/>
          <a:p>
            <a:r>
              <a:rPr lang="en-US" dirty="0"/>
              <a:t>The perspective from the patient’s daughter</a:t>
            </a:r>
          </a:p>
        </p:txBody>
      </p:sp>
    </p:spTree>
    <p:extLst>
      <p:ext uri="{BB962C8B-B14F-4D97-AF65-F5344CB8AC3E}">
        <p14:creationId xmlns:p14="http://schemas.microsoft.com/office/powerpoint/2010/main" val="101484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Daughters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02989760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6694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4370-4FA6-4067-A6FA-2D3DCB4FD524}"/>
              </a:ext>
            </a:extLst>
          </p:cNvPr>
          <p:cNvSpPr>
            <a:spLocks noGrp="1"/>
          </p:cNvSpPr>
          <p:nvPr>
            <p:ph type="title"/>
          </p:nvPr>
        </p:nvSpPr>
        <p:spPr/>
        <p:txBody>
          <a:bodyPr/>
          <a:lstStyle/>
          <a:p>
            <a:r>
              <a:rPr lang="en-US" dirty="0">
                <a:solidFill>
                  <a:schemeClr val="tx1"/>
                </a:solidFill>
              </a:rPr>
              <a:t>Daughter Would Like…</a:t>
            </a:r>
          </a:p>
        </p:txBody>
      </p:sp>
      <p:sp>
        <p:nvSpPr>
          <p:cNvPr id="3" name="Content Placeholder 2">
            <a:extLst>
              <a:ext uri="{FF2B5EF4-FFF2-40B4-BE49-F238E27FC236}">
                <a16:creationId xmlns:a16="http://schemas.microsoft.com/office/drawing/2014/main" id="{DE921A85-88F5-4871-94CE-DC891D9B4AC3}"/>
              </a:ext>
            </a:extLst>
          </p:cNvPr>
          <p:cNvSpPr>
            <a:spLocks noGrp="1"/>
          </p:cNvSpPr>
          <p:nvPr>
            <p:ph idx="1"/>
          </p:nvPr>
        </p:nvSpPr>
        <p:spPr>
          <a:xfrm>
            <a:off x="1097280" y="1845734"/>
            <a:ext cx="10058400" cy="4023360"/>
          </a:xfrm>
        </p:spPr>
        <p:txBody>
          <a:bodyPr/>
          <a:lstStyle/>
          <a:p>
            <a:pPr>
              <a:buFont typeface="Wingdings" panose="05000000000000000000" pitchFamily="2" charset="2"/>
              <a:buChar char="Ø"/>
            </a:pPr>
            <a:r>
              <a:rPr lang="en-US" dirty="0">
                <a:solidFill>
                  <a:schemeClr val="tx1"/>
                </a:solidFill>
              </a:rPr>
              <a:t> To have easy access to her Mother’s medical information in the event her mother is incapacitated</a:t>
            </a:r>
          </a:p>
          <a:p>
            <a:pPr>
              <a:buFont typeface="Wingdings" panose="05000000000000000000" pitchFamily="2" charset="2"/>
              <a:buChar char="Ø"/>
            </a:pPr>
            <a:r>
              <a:rPr lang="en-US" dirty="0">
                <a:solidFill>
                  <a:schemeClr val="tx1"/>
                </a:solidFill>
              </a:rPr>
              <a:t> To be notified if her Mother’s cognitive status changes</a:t>
            </a:r>
          </a:p>
          <a:p>
            <a:pPr>
              <a:buFont typeface="Wingdings" panose="05000000000000000000" pitchFamily="2" charset="2"/>
              <a:buChar char="Ø"/>
            </a:pPr>
            <a:r>
              <a:rPr lang="en-US" dirty="0">
                <a:solidFill>
                  <a:schemeClr val="tx1"/>
                </a:solidFill>
              </a:rPr>
              <a:t> To be aware of safety issues that need to be accommodated</a:t>
            </a:r>
          </a:p>
        </p:txBody>
      </p:sp>
    </p:spTree>
    <p:extLst>
      <p:ext uri="{BB962C8B-B14F-4D97-AF65-F5344CB8AC3E}">
        <p14:creationId xmlns:p14="http://schemas.microsoft.com/office/powerpoint/2010/main" val="373224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Case Manager/ Social Worker (CM/ SW)</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Care coordination perspective (hospital and SNF)</a:t>
            </a:r>
          </a:p>
        </p:txBody>
      </p:sp>
    </p:spTree>
    <p:extLst>
      <p:ext uri="{BB962C8B-B14F-4D97-AF65-F5344CB8AC3E}">
        <p14:creationId xmlns:p14="http://schemas.microsoft.com/office/powerpoint/2010/main" val="146227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194908-F140-5D46-8714-701A04F160C8}"/>
              </a:ext>
            </a:extLst>
          </p:cNvPr>
          <p:cNvSpPr/>
          <p:nvPr/>
        </p:nvSpPr>
        <p:spPr>
          <a:xfrm>
            <a:off x="1153551" y="1589649"/>
            <a:ext cx="10114671" cy="2532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his is a screenshot of how a patient's transfer of care flows between hospitals, facilities, home, providers, family, and the CMS assessments. "/>
          <p:cNvPicPr>
            <a:picLocks noChangeAspect="1"/>
          </p:cNvPicPr>
          <p:nvPr/>
        </p:nvPicPr>
        <p:blipFill>
          <a:blip r:embed="rId3"/>
          <a:stretch>
            <a:fillRect/>
          </a:stretch>
        </p:blipFill>
        <p:spPr>
          <a:xfrm>
            <a:off x="1655297" y="1008996"/>
            <a:ext cx="9383152" cy="5498118"/>
          </a:xfrm>
          <a:prstGeom prst="rect">
            <a:avLst/>
          </a:prstGeom>
        </p:spPr>
      </p:pic>
      <p:sp>
        <p:nvSpPr>
          <p:cNvPr id="3" name="Title 2"/>
          <p:cNvSpPr>
            <a:spLocks noGrp="1"/>
          </p:cNvSpPr>
          <p:nvPr>
            <p:ph type="title"/>
          </p:nvPr>
        </p:nvSpPr>
        <p:spPr>
          <a:xfrm>
            <a:off x="312578" y="280967"/>
            <a:ext cx="11566843" cy="421189"/>
          </a:xfrm>
        </p:spPr>
        <p:txBody>
          <a:bodyPr/>
          <a:lstStyle/>
          <a:p>
            <a:r>
              <a:rPr lang="en-US" dirty="0">
                <a:solidFill>
                  <a:schemeClr val="tx2"/>
                </a:solidFill>
              </a:rPr>
              <a:t>The Patient Story: </a:t>
            </a:r>
            <a:r>
              <a:rPr lang="en-US" dirty="0">
                <a:solidFill>
                  <a:schemeClr val="accent2">
                    <a:lumMod val="75000"/>
                  </a:schemeClr>
                </a:solidFill>
              </a:rPr>
              <a:t>Focus on Transfer from the Skilled Nursing Facility to Home Health</a:t>
            </a:r>
          </a:p>
        </p:txBody>
      </p:sp>
      <p:sp>
        <p:nvSpPr>
          <p:cNvPr id="4" name="TextBox 3">
            <a:extLst>
              <a:ext uri="{FF2B5EF4-FFF2-40B4-BE49-F238E27FC236}">
                <a16:creationId xmlns:a16="http://schemas.microsoft.com/office/drawing/2014/main" id="{52A6717F-994B-3B49-906B-2335975DE79B}"/>
              </a:ext>
            </a:extLst>
          </p:cNvPr>
          <p:cNvSpPr txBox="1"/>
          <p:nvPr/>
        </p:nvSpPr>
        <p:spPr>
          <a:xfrm>
            <a:off x="3074443" y="2135218"/>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8" name="TextBox 7">
            <a:extLst>
              <a:ext uri="{FF2B5EF4-FFF2-40B4-BE49-F238E27FC236}">
                <a16:creationId xmlns:a16="http://schemas.microsoft.com/office/drawing/2014/main" id="{9B8D4B6C-4167-C54B-B07A-2972B6D3D33F}"/>
              </a:ext>
            </a:extLst>
          </p:cNvPr>
          <p:cNvSpPr txBox="1"/>
          <p:nvPr/>
        </p:nvSpPr>
        <p:spPr>
          <a:xfrm>
            <a:off x="4256767" y="3603311"/>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9" name="TextBox 8">
            <a:extLst>
              <a:ext uri="{FF2B5EF4-FFF2-40B4-BE49-F238E27FC236}">
                <a16:creationId xmlns:a16="http://schemas.microsoft.com/office/drawing/2014/main" id="{F82DBAFA-2B10-6D4D-A391-D5E327402AC2}"/>
              </a:ext>
            </a:extLst>
          </p:cNvPr>
          <p:cNvSpPr txBox="1"/>
          <p:nvPr/>
        </p:nvSpPr>
        <p:spPr>
          <a:xfrm>
            <a:off x="6296583" y="3758055"/>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11" name="TextBox 10">
            <a:extLst>
              <a:ext uri="{FF2B5EF4-FFF2-40B4-BE49-F238E27FC236}">
                <a16:creationId xmlns:a16="http://schemas.microsoft.com/office/drawing/2014/main" id="{F436193E-290E-5240-A914-88F843B6E9EA}"/>
              </a:ext>
            </a:extLst>
          </p:cNvPr>
          <p:cNvSpPr txBox="1"/>
          <p:nvPr/>
        </p:nvSpPr>
        <p:spPr>
          <a:xfrm>
            <a:off x="7576743" y="2702979"/>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pic>
        <p:nvPicPr>
          <p:cNvPr id="5" name="Picture 4">
            <a:extLst>
              <a:ext uri="{FF2B5EF4-FFF2-40B4-BE49-F238E27FC236}">
                <a16:creationId xmlns:a16="http://schemas.microsoft.com/office/drawing/2014/main" id="{D7531C2E-54EC-4260-A466-AED5F60BBDF4}"/>
              </a:ext>
            </a:extLst>
          </p:cNvPr>
          <p:cNvPicPr>
            <a:picLocks noChangeAspect="1"/>
          </p:cNvPicPr>
          <p:nvPr/>
        </p:nvPicPr>
        <p:blipFill>
          <a:blip r:embed="rId4"/>
          <a:stretch>
            <a:fillRect/>
          </a:stretch>
        </p:blipFill>
        <p:spPr>
          <a:xfrm>
            <a:off x="6592252" y="2223945"/>
            <a:ext cx="754718" cy="696238"/>
          </a:xfrm>
          <a:prstGeom prst="rect">
            <a:avLst/>
          </a:prstGeom>
        </p:spPr>
      </p:pic>
      <p:sp>
        <p:nvSpPr>
          <p:cNvPr id="6" name="Oval 5">
            <a:extLst>
              <a:ext uri="{FF2B5EF4-FFF2-40B4-BE49-F238E27FC236}">
                <a16:creationId xmlns:a16="http://schemas.microsoft.com/office/drawing/2014/main" id="{DE6EF56F-456D-4727-9400-AD2B6C771889}"/>
              </a:ext>
            </a:extLst>
          </p:cNvPr>
          <p:cNvSpPr/>
          <p:nvPr/>
        </p:nvSpPr>
        <p:spPr>
          <a:xfrm rot="2448834">
            <a:off x="6207796" y="2621461"/>
            <a:ext cx="3636629" cy="165948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6276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CM/ SW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4471418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8249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CM/ SW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cognitive impairments in the EHR and, if so, to access the patient’s social support system quickly and efficiently</a:t>
            </a:r>
          </a:p>
          <a:p>
            <a:pPr>
              <a:buFont typeface="Wingdings" panose="05000000000000000000" pitchFamily="2" charset="2"/>
              <a:buChar char="Ø"/>
            </a:pPr>
            <a:r>
              <a:rPr lang="en-US" dirty="0">
                <a:solidFill>
                  <a:schemeClr val="tx1"/>
                </a:solidFill>
              </a:rPr>
              <a:t> To be able to send information surrounding patient's cognitive status to other healthcare providers with minimal clicks</a:t>
            </a:r>
          </a:p>
        </p:txBody>
      </p:sp>
    </p:spTree>
    <p:extLst>
      <p:ext uri="{BB962C8B-B14F-4D97-AF65-F5344CB8AC3E}">
        <p14:creationId xmlns:p14="http://schemas.microsoft.com/office/powerpoint/2010/main" val="2301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Provider Persona</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Provider perspectives</a:t>
            </a:r>
          </a:p>
        </p:txBody>
      </p:sp>
    </p:spTree>
    <p:extLst>
      <p:ext uri="{BB962C8B-B14F-4D97-AF65-F5344CB8AC3E}">
        <p14:creationId xmlns:p14="http://schemas.microsoft.com/office/powerpoint/2010/main" val="4144308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Hospital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2890441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0856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SNF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33162533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8504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Home Health Care (HHC)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82083503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791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ED/Hospital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793346461"/>
              </p:ext>
            </p:extLst>
          </p:nvPr>
        </p:nvGraphicFramePr>
        <p:xfrm>
          <a:off x="1096963" y="1938528"/>
          <a:ext cx="9802685" cy="3930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9797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Provider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goals in the EHR from other healthcare settings, and if so to access the patient’s goals quickly and efficiently</a:t>
            </a:r>
          </a:p>
          <a:p>
            <a:pPr>
              <a:buFont typeface="Wingdings" panose="05000000000000000000" pitchFamily="2" charset="2"/>
              <a:buChar char="Ø"/>
            </a:pPr>
            <a:r>
              <a:rPr lang="en-US" dirty="0">
                <a:solidFill>
                  <a:schemeClr val="tx1"/>
                </a:solidFill>
              </a:rPr>
              <a:t> To assess changes in status efficiently to help determine and set up the best treatment plan.</a:t>
            </a:r>
          </a:p>
          <a:p>
            <a:pPr lvl="1">
              <a:buFont typeface="Wingdings" panose="05000000000000000000" pitchFamily="2" charset="2"/>
              <a:buChar char="Ø"/>
            </a:pPr>
            <a:r>
              <a:rPr lang="en-US" dirty="0">
                <a:solidFill>
                  <a:schemeClr val="tx1"/>
                </a:solidFill>
              </a:rPr>
              <a:t>To have information on a patient’s cognitive baseline to determine if there is a trajectory of change that needs to be assessed.</a:t>
            </a:r>
          </a:p>
          <a:p>
            <a:pPr>
              <a:buFont typeface="Wingdings" panose="05000000000000000000" pitchFamily="2" charset="2"/>
              <a:buChar char="Ø"/>
            </a:pPr>
            <a:r>
              <a:rPr lang="en-US" dirty="0">
                <a:solidFill>
                  <a:schemeClr val="tx1"/>
                </a:solidFill>
              </a:rPr>
              <a:t> To be able to send cognitive status and social support information to other healthcare providers with minimal clicks.</a:t>
            </a:r>
          </a:p>
          <a:p>
            <a:pPr>
              <a:buFont typeface="Wingdings" panose="05000000000000000000" pitchFamily="2" charset="2"/>
              <a:buChar char="Ø"/>
            </a:pPr>
            <a:r>
              <a:rPr lang="en-US" dirty="0">
                <a:solidFill>
                  <a:schemeClr val="tx1"/>
                </a:solidFill>
              </a:rPr>
              <a:t>To determine appropriateness of transfer/discharge, set up necessary services and relay the plan of care/treatment.</a:t>
            </a:r>
          </a:p>
        </p:txBody>
      </p:sp>
    </p:spTree>
    <p:extLst>
      <p:ext uri="{BB962C8B-B14F-4D97-AF65-F5344CB8AC3E}">
        <p14:creationId xmlns:p14="http://schemas.microsoft.com/office/powerpoint/2010/main" val="2308691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0DCF1-954F-46F0-8DF7-0A8F9B0D60D4}"/>
              </a:ext>
            </a:extLst>
          </p:cNvPr>
          <p:cNvSpPr>
            <a:spLocks noGrp="1"/>
          </p:cNvSpPr>
          <p:nvPr>
            <p:ph type="title"/>
          </p:nvPr>
        </p:nvSpPr>
        <p:spPr/>
        <p:txBody>
          <a:bodyPr/>
          <a:lstStyle/>
          <a:p>
            <a:r>
              <a:rPr lang="en-US" dirty="0"/>
              <a:t>Payor</a:t>
            </a:r>
          </a:p>
        </p:txBody>
      </p:sp>
      <p:sp>
        <p:nvSpPr>
          <p:cNvPr id="5" name="Text Placeholder 4">
            <a:extLst>
              <a:ext uri="{FF2B5EF4-FFF2-40B4-BE49-F238E27FC236}">
                <a16:creationId xmlns:a16="http://schemas.microsoft.com/office/drawing/2014/main" id="{CC0C35F8-2E98-4CE6-9071-32CCB171F0CB}"/>
              </a:ext>
            </a:extLst>
          </p:cNvPr>
          <p:cNvSpPr>
            <a:spLocks noGrp="1"/>
          </p:cNvSpPr>
          <p:nvPr>
            <p:ph type="body" idx="1"/>
          </p:nvPr>
        </p:nvSpPr>
        <p:spPr/>
        <p:txBody>
          <a:bodyPr/>
          <a:lstStyle/>
          <a:p>
            <a:r>
              <a:rPr lang="en-US" dirty="0"/>
              <a:t>The payor perspective</a:t>
            </a:r>
          </a:p>
        </p:txBody>
      </p:sp>
    </p:spTree>
    <p:extLst>
      <p:ext uri="{BB962C8B-B14F-4D97-AF65-F5344CB8AC3E}">
        <p14:creationId xmlns:p14="http://schemas.microsoft.com/office/powerpoint/2010/main" val="3316026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Payor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90119346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57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2997-5041-410A-BAB5-2AC0CA0591B6}"/>
              </a:ext>
            </a:extLst>
          </p:cNvPr>
          <p:cNvSpPr>
            <a:spLocks noGrp="1"/>
          </p:cNvSpPr>
          <p:nvPr>
            <p:ph type="title"/>
          </p:nvPr>
        </p:nvSpPr>
        <p:spPr/>
        <p:txBody>
          <a:bodyPr/>
          <a:lstStyle/>
          <a:p>
            <a:r>
              <a:rPr lang="en-US" dirty="0"/>
              <a:t>Patient	</a:t>
            </a:r>
          </a:p>
        </p:txBody>
      </p:sp>
      <p:sp>
        <p:nvSpPr>
          <p:cNvPr id="5" name="Text Placeholder 4">
            <a:extLst>
              <a:ext uri="{FF2B5EF4-FFF2-40B4-BE49-F238E27FC236}">
                <a16:creationId xmlns:a16="http://schemas.microsoft.com/office/drawing/2014/main" id="{B9B44C6B-3F35-473C-9AB7-4BFA4D3562E3}"/>
              </a:ext>
            </a:extLst>
          </p:cNvPr>
          <p:cNvSpPr>
            <a:spLocks noGrp="1"/>
          </p:cNvSpPr>
          <p:nvPr>
            <p:ph type="body" idx="1"/>
          </p:nvPr>
        </p:nvSpPr>
        <p:spPr/>
        <p:txBody>
          <a:bodyPr/>
          <a:lstStyle/>
          <a:p>
            <a:r>
              <a:rPr lang="en-US" dirty="0"/>
              <a:t>Ms. Smith and her perspective</a:t>
            </a:r>
          </a:p>
        </p:txBody>
      </p:sp>
    </p:spTree>
    <p:extLst>
      <p:ext uri="{BB962C8B-B14F-4D97-AF65-F5344CB8AC3E}">
        <p14:creationId xmlns:p14="http://schemas.microsoft.com/office/powerpoint/2010/main" val="4193870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77D1-C52B-4445-BC2E-247C12FFE67A}"/>
              </a:ext>
            </a:extLst>
          </p:cNvPr>
          <p:cNvSpPr>
            <a:spLocks noGrp="1"/>
          </p:cNvSpPr>
          <p:nvPr>
            <p:ph type="title"/>
          </p:nvPr>
        </p:nvSpPr>
        <p:spPr/>
        <p:txBody>
          <a:bodyPr/>
          <a:lstStyle/>
          <a:p>
            <a:r>
              <a:rPr lang="en-US" dirty="0">
                <a:solidFill>
                  <a:schemeClr val="tx1"/>
                </a:solidFill>
              </a:rPr>
              <a:t>Payor would like…</a:t>
            </a:r>
          </a:p>
        </p:txBody>
      </p:sp>
      <p:sp>
        <p:nvSpPr>
          <p:cNvPr id="3" name="Content Placeholder 2">
            <a:extLst>
              <a:ext uri="{FF2B5EF4-FFF2-40B4-BE49-F238E27FC236}">
                <a16:creationId xmlns:a16="http://schemas.microsoft.com/office/drawing/2014/main" id="{09E42F93-216F-46B2-8F5E-D04801AF29A0}"/>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engage members in their healthcare and goals</a:t>
            </a:r>
          </a:p>
          <a:p>
            <a:pPr marL="0" indent="0">
              <a:buNone/>
            </a:pPr>
            <a:endParaRPr lang="en-US" dirty="0">
              <a:solidFill>
                <a:schemeClr val="tx1"/>
              </a:solidFill>
            </a:endParaRPr>
          </a:p>
        </p:txBody>
      </p:sp>
    </p:spTree>
    <p:extLst>
      <p:ext uri="{BB962C8B-B14F-4D97-AF65-F5344CB8AC3E}">
        <p14:creationId xmlns:p14="http://schemas.microsoft.com/office/powerpoint/2010/main" val="3564913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DB35-EB27-48A9-84AE-B7EA2B9740DC}"/>
              </a:ext>
            </a:extLst>
          </p:cNvPr>
          <p:cNvSpPr>
            <a:spLocks noGrp="1"/>
          </p:cNvSpPr>
          <p:nvPr>
            <p:ph type="title"/>
          </p:nvPr>
        </p:nvSpPr>
        <p:spPr/>
        <p:txBody>
          <a:bodyPr/>
          <a:lstStyle/>
          <a:p>
            <a:r>
              <a:rPr lang="en-US" dirty="0">
                <a:solidFill>
                  <a:schemeClr val="tx1"/>
                </a:solidFill>
              </a:rPr>
              <a:t>Known Issues</a:t>
            </a:r>
          </a:p>
        </p:txBody>
      </p:sp>
      <p:sp>
        <p:nvSpPr>
          <p:cNvPr id="3" name="Content Placeholder 2">
            <a:extLst>
              <a:ext uri="{FF2B5EF4-FFF2-40B4-BE49-F238E27FC236}">
                <a16:creationId xmlns:a16="http://schemas.microsoft.com/office/drawing/2014/main" id="{D26FBE02-7CB7-4CE2-8340-F739894988C3}"/>
              </a:ext>
            </a:extLst>
          </p:cNvPr>
          <p:cNvSpPr>
            <a:spLocks noGrp="1"/>
          </p:cNvSpPr>
          <p:nvPr>
            <p:ph idx="1"/>
          </p:nvPr>
        </p:nvSpPr>
        <p:spPr/>
        <p:txBody>
          <a:bodyPr/>
          <a:lstStyle/>
          <a:p>
            <a:r>
              <a:rPr lang="en-US" b="1" dirty="0">
                <a:solidFill>
                  <a:schemeClr val="tx1"/>
                </a:solidFill>
              </a:rPr>
              <a:t>Different in LOINC codes for MDS and OASIS:</a:t>
            </a:r>
            <a:r>
              <a:rPr lang="en-US" dirty="0">
                <a:solidFill>
                  <a:schemeClr val="tx1"/>
                </a:solidFill>
              </a:rPr>
              <a:t>  </a:t>
            </a:r>
          </a:p>
          <a:p>
            <a:r>
              <a:rPr lang="en-US" dirty="0">
                <a:solidFill>
                  <a:schemeClr val="tx1"/>
                </a:solidFill>
              </a:rPr>
              <a:t>We decided to use the MDS LOINC codes for the questions and answers for both SNF and Home Health. We decided to identify this as a known issue and will discuss the data model and approaches at connectathons.</a:t>
            </a:r>
            <a:endParaRPr lang="en-US" dirty="0"/>
          </a:p>
        </p:txBody>
      </p:sp>
    </p:spTree>
    <p:extLst>
      <p:ext uri="{BB962C8B-B14F-4D97-AF65-F5344CB8AC3E}">
        <p14:creationId xmlns:p14="http://schemas.microsoft.com/office/powerpoint/2010/main" val="1100024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4655-F117-4850-824D-A0591B70BD50}"/>
              </a:ext>
            </a:extLst>
          </p:cNvPr>
          <p:cNvSpPr>
            <a:spLocks noGrp="1"/>
          </p:cNvSpPr>
          <p:nvPr>
            <p:ph type="title"/>
          </p:nvPr>
        </p:nvSpPr>
        <p:spPr/>
        <p:txBody>
          <a:bodyPr/>
          <a:lstStyle/>
          <a:p>
            <a:r>
              <a:rPr lang="en-US" dirty="0">
                <a:solidFill>
                  <a:schemeClr val="tx1"/>
                </a:solidFill>
              </a:rPr>
              <a:t>Resources</a:t>
            </a:r>
          </a:p>
        </p:txBody>
      </p:sp>
      <p:sp>
        <p:nvSpPr>
          <p:cNvPr id="4" name="Text Placeholder 3">
            <a:extLst>
              <a:ext uri="{FF2B5EF4-FFF2-40B4-BE49-F238E27FC236}">
                <a16:creationId xmlns:a16="http://schemas.microsoft.com/office/drawing/2014/main" id="{F7446F30-20AC-48A8-A28B-E44AE4F7AC67}"/>
              </a:ext>
            </a:extLst>
          </p:cNvPr>
          <p:cNvSpPr>
            <a:spLocks noGrp="1"/>
          </p:cNvSpPr>
          <p:nvPr>
            <p:ph type="body" idx="1"/>
          </p:nvPr>
        </p:nvSpPr>
        <p:spPr/>
        <p:txBody>
          <a:bodyPr/>
          <a:lstStyle/>
          <a:p>
            <a:r>
              <a:rPr lang="en-US" dirty="0"/>
              <a:t>Cognitive Assessment Instruments</a:t>
            </a:r>
          </a:p>
        </p:txBody>
      </p:sp>
    </p:spTree>
    <p:extLst>
      <p:ext uri="{BB962C8B-B14F-4D97-AF65-F5344CB8AC3E}">
        <p14:creationId xmlns:p14="http://schemas.microsoft.com/office/powerpoint/2010/main" val="1314692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A1A7-F7E9-454B-9581-D05D642C0C71}"/>
              </a:ext>
            </a:extLst>
          </p:cNvPr>
          <p:cNvSpPr>
            <a:spLocks noGrp="1"/>
          </p:cNvSpPr>
          <p:nvPr>
            <p:ph type="title"/>
          </p:nvPr>
        </p:nvSpPr>
        <p:spPr/>
        <p:txBody>
          <a:bodyPr/>
          <a:lstStyle/>
          <a:p>
            <a:r>
              <a:rPr lang="en-US" dirty="0">
                <a:solidFill>
                  <a:schemeClr val="tx1"/>
                </a:solidFill>
              </a:rPr>
              <a:t>Different Types Cognitive Assessments in Healthcare </a:t>
            </a:r>
          </a:p>
        </p:txBody>
      </p:sp>
      <p:graphicFrame>
        <p:nvGraphicFramePr>
          <p:cNvPr id="4" name="Content Placeholder 3">
            <a:extLst>
              <a:ext uri="{FF2B5EF4-FFF2-40B4-BE49-F238E27FC236}">
                <a16:creationId xmlns:a16="http://schemas.microsoft.com/office/drawing/2014/main" id="{403408C7-7328-46E9-9E7A-0A84A7497EBF}"/>
              </a:ext>
            </a:extLst>
          </p:cNvPr>
          <p:cNvGraphicFramePr>
            <a:graphicFrameLocks noGrp="1"/>
          </p:cNvGraphicFramePr>
          <p:nvPr>
            <p:ph idx="1"/>
          </p:nvPr>
        </p:nvGraphicFramePr>
        <p:xfrm>
          <a:off x="182880" y="1846263"/>
          <a:ext cx="11801856" cy="4668520"/>
        </p:xfrm>
        <a:graphic>
          <a:graphicData uri="http://schemas.openxmlformats.org/drawingml/2006/table">
            <a:tbl>
              <a:tblPr firstRow="1" bandRow="1">
                <a:tableStyleId>{5940675A-B579-460E-94D1-54222C63F5DA}</a:tableStyleId>
              </a:tblPr>
              <a:tblGrid>
                <a:gridCol w="2382201">
                  <a:extLst>
                    <a:ext uri="{9D8B030D-6E8A-4147-A177-3AD203B41FA5}">
                      <a16:colId xmlns:a16="http://schemas.microsoft.com/office/drawing/2014/main" val="2425738971"/>
                    </a:ext>
                  </a:extLst>
                </a:gridCol>
                <a:gridCol w="5364480">
                  <a:extLst>
                    <a:ext uri="{9D8B030D-6E8A-4147-A177-3AD203B41FA5}">
                      <a16:colId xmlns:a16="http://schemas.microsoft.com/office/drawing/2014/main" val="3803546488"/>
                    </a:ext>
                  </a:extLst>
                </a:gridCol>
                <a:gridCol w="4055175">
                  <a:extLst>
                    <a:ext uri="{9D8B030D-6E8A-4147-A177-3AD203B41FA5}">
                      <a16:colId xmlns:a16="http://schemas.microsoft.com/office/drawing/2014/main" val="907299778"/>
                    </a:ext>
                  </a:extLst>
                </a:gridCol>
              </a:tblGrid>
              <a:tr h="370840">
                <a:tc>
                  <a:txBody>
                    <a:bodyPr/>
                    <a:lstStyle/>
                    <a:p>
                      <a:pPr algn="ctr"/>
                      <a:r>
                        <a:rPr lang="en-US" sz="1400" b="1" dirty="0"/>
                        <a:t>Assessment</a:t>
                      </a:r>
                    </a:p>
                  </a:txBody>
                  <a:tcPr>
                    <a:solidFill>
                      <a:schemeClr val="accent2">
                        <a:lumMod val="20000"/>
                        <a:lumOff val="80000"/>
                      </a:schemeClr>
                    </a:solidFill>
                  </a:tcPr>
                </a:tc>
                <a:tc>
                  <a:txBody>
                    <a:bodyPr/>
                    <a:lstStyle/>
                    <a:p>
                      <a:pPr algn="ctr"/>
                      <a:r>
                        <a:rPr lang="en-US" sz="1400" b="1" dirty="0"/>
                        <a:t>Description</a:t>
                      </a:r>
                    </a:p>
                  </a:txBody>
                  <a:tcPr>
                    <a:solidFill>
                      <a:schemeClr val="accent2">
                        <a:lumMod val="20000"/>
                        <a:lumOff val="80000"/>
                      </a:schemeClr>
                    </a:solidFill>
                  </a:tcPr>
                </a:tc>
                <a:tc>
                  <a:txBody>
                    <a:bodyPr/>
                    <a:lstStyle/>
                    <a:p>
                      <a:pPr algn="ctr"/>
                      <a:r>
                        <a:rPr lang="en-US" sz="1400" b="1" dirty="0"/>
                        <a:t>Link</a:t>
                      </a:r>
                    </a:p>
                  </a:txBody>
                  <a:tcPr>
                    <a:solidFill>
                      <a:schemeClr val="accent2">
                        <a:lumMod val="20000"/>
                        <a:lumOff val="80000"/>
                      </a:schemeClr>
                    </a:solidFill>
                  </a:tcPr>
                </a:tc>
                <a:extLst>
                  <a:ext uri="{0D108BD9-81ED-4DB2-BD59-A6C34878D82A}">
                    <a16:rowId xmlns:a16="http://schemas.microsoft.com/office/drawing/2014/main" val="1946506688"/>
                  </a:ext>
                </a:extLst>
              </a:tr>
              <a:tr h="370840">
                <a:tc>
                  <a:txBody>
                    <a:bodyPr/>
                    <a:lstStyle/>
                    <a:p>
                      <a:r>
                        <a:rPr lang="en-US" sz="1400" b="1" dirty="0"/>
                        <a:t>CAM</a:t>
                      </a:r>
                      <a:r>
                        <a:rPr lang="en-US" sz="1400" dirty="0"/>
                        <a:t> (Confusion Assessment Method)</a:t>
                      </a:r>
                    </a:p>
                  </a:txBody>
                  <a:tcPr/>
                </a:tc>
                <a:tc>
                  <a:txBody>
                    <a:bodyPr/>
                    <a:lstStyle/>
                    <a:p>
                      <a:pPr marL="285750" indent="-285750">
                        <a:buFont typeface="Arial" panose="020B0604020202020204" pitchFamily="34" charset="0"/>
                        <a:buChar char="•"/>
                      </a:pPr>
                      <a:r>
                        <a:rPr lang="en-US" sz="1400" dirty="0"/>
                        <a:t>Evaluates for the presence of delirium in the patient </a:t>
                      </a:r>
                    </a:p>
                    <a:p>
                      <a:pPr marL="285750" indent="-285750">
                        <a:buFont typeface="Arial" panose="020B0604020202020204" pitchFamily="34" charset="0"/>
                        <a:buChar char="•"/>
                      </a:pPr>
                      <a:r>
                        <a:rPr lang="en-US" sz="1400" dirty="0"/>
                        <a:t>There are multiple variations of this instrument including the short Cam, CAM-S, CAM – ICU, 3D CAM, FAM- CAM</a:t>
                      </a:r>
                    </a:p>
                    <a:p>
                      <a:pPr marL="285750" indent="-285750">
                        <a:buFont typeface="Arial" panose="020B0604020202020204" pitchFamily="34" charset="0"/>
                        <a:buChar char="•"/>
                      </a:pPr>
                      <a:r>
                        <a:rPr lang="en-US" sz="1400" b="1" dirty="0"/>
                        <a:t>Proposed as a SPADE in PAC</a:t>
                      </a:r>
                    </a:p>
                  </a:txBody>
                  <a:tcPr/>
                </a:tc>
                <a:tc>
                  <a:txBody>
                    <a:bodyPr/>
                    <a:lstStyle/>
                    <a:p>
                      <a:r>
                        <a:rPr lang="en-US" sz="1400" dirty="0">
                          <a:hlinkClick r:id="rId3"/>
                        </a:rPr>
                        <a:t>https://www.marcusinstituteforaging.org/research/aging-brain-center/confusion-assessment-method</a:t>
                      </a:r>
                      <a:endParaRPr lang="en-US" sz="1400" dirty="0"/>
                    </a:p>
                    <a:p>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linkClick r:id="rId4"/>
                        </a:rPr>
                        <a:t>https://www.aacn.org/docs/EventPlanning/WB0016/Delirium-CAM-ICU-gwgqydl2.pdf</a:t>
                      </a:r>
                      <a:r>
                        <a:rPr lang="en-US" sz="1400" dirty="0"/>
                        <a:t> </a:t>
                      </a:r>
                    </a:p>
                  </a:txBody>
                  <a:tcPr/>
                </a:tc>
                <a:extLst>
                  <a:ext uri="{0D108BD9-81ED-4DB2-BD59-A6C34878D82A}">
                    <a16:rowId xmlns:a16="http://schemas.microsoft.com/office/drawing/2014/main" val="2174052655"/>
                  </a:ext>
                </a:extLst>
              </a:tr>
              <a:tr h="370840">
                <a:tc>
                  <a:txBody>
                    <a:bodyPr/>
                    <a:lstStyle/>
                    <a:p>
                      <a:r>
                        <a:rPr lang="en-US" sz="1400" b="1" dirty="0"/>
                        <a:t>BIMS</a:t>
                      </a:r>
                      <a:r>
                        <a:rPr lang="en-US" sz="1400" dirty="0"/>
                        <a:t> (Brief Interview for Mental Status)</a:t>
                      </a:r>
                    </a:p>
                  </a:txBody>
                  <a:tcPr/>
                </a:tc>
                <a:tc>
                  <a:txBody>
                    <a:bodyPr/>
                    <a:lstStyle/>
                    <a:p>
                      <a:pPr marL="285750" indent="-285750">
                        <a:buFont typeface="Arial" panose="020B0604020202020204" pitchFamily="34" charset="0"/>
                        <a:buChar char="•"/>
                      </a:pPr>
                      <a:r>
                        <a:rPr lang="en-US" sz="1400" dirty="0"/>
                        <a:t>A snapshot into how well you are functioning cognitively at the time of the assessment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Proposed as a SPADE in PAC</a:t>
                      </a:r>
                    </a:p>
                  </a:txBody>
                  <a:tcPr/>
                </a:tc>
                <a:tc>
                  <a:txBody>
                    <a:bodyPr/>
                    <a:lstStyle/>
                    <a:p>
                      <a:r>
                        <a:rPr lang="en-US" sz="1400" dirty="0">
                          <a:hlinkClick r:id="rId5"/>
                        </a:rPr>
                        <a:t>http://www.foundationsgroup.net/files/126558935.pdf</a:t>
                      </a:r>
                      <a:endParaRPr lang="en-US" sz="1400" dirty="0"/>
                    </a:p>
                  </a:txBody>
                  <a:tcPr/>
                </a:tc>
                <a:extLst>
                  <a:ext uri="{0D108BD9-81ED-4DB2-BD59-A6C34878D82A}">
                    <a16:rowId xmlns:a16="http://schemas.microsoft.com/office/drawing/2014/main" val="1470234741"/>
                  </a:ext>
                </a:extLst>
              </a:tr>
              <a:tr h="370840">
                <a:tc>
                  <a:txBody>
                    <a:bodyPr/>
                    <a:lstStyle/>
                    <a:p>
                      <a:r>
                        <a:rPr lang="en-US" sz="1400" b="1" dirty="0"/>
                        <a:t>MOCA</a:t>
                      </a:r>
                      <a:r>
                        <a:rPr lang="en-US" sz="1400" dirty="0"/>
                        <a:t> (Montreal Cognitive Assessment)</a:t>
                      </a:r>
                    </a:p>
                  </a:txBody>
                  <a:tcPr/>
                </a:tc>
                <a:tc>
                  <a:txBody>
                    <a:bodyPr/>
                    <a:lstStyle/>
                    <a:p>
                      <a:pPr marL="285750" indent="-285750">
                        <a:buFont typeface="Arial" panose="020B0604020202020204" pitchFamily="34" charset="0"/>
                        <a:buChar char="•"/>
                      </a:pPr>
                      <a:r>
                        <a:rPr lang="en-US" sz="1400" dirty="0"/>
                        <a:t>Screening test to assist health professionals in the detection of mild cognitive impairment and Alzheimer’s disease</a:t>
                      </a:r>
                    </a:p>
                  </a:txBody>
                  <a:tcPr/>
                </a:tc>
                <a:tc>
                  <a:txBody>
                    <a:bodyPr/>
                    <a:lstStyle/>
                    <a:p>
                      <a:r>
                        <a:rPr lang="en-US" sz="1400" dirty="0">
                          <a:hlinkClick r:id="rId6"/>
                        </a:rPr>
                        <a:t>https://www.parkinsons.va.gov/resources/MOCA-Test-English.pdf</a:t>
                      </a:r>
                      <a:r>
                        <a:rPr lang="en-US" sz="1400" dirty="0"/>
                        <a:t> </a:t>
                      </a:r>
                    </a:p>
                  </a:txBody>
                  <a:tcPr/>
                </a:tc>
                <a:extLst>
                  <a:ext uri="{0D108BD9-81ED-4DB2-BD59-A6C34878D82A}">
                    <a16:rowId xmlns:a16="http://schemas.microsoft.com/office/drawing/2014/main" val="1151028014"/>
                  </a:ext>
                </a:extLst>
              </a:tr>
              <a:tr h="370840">
                <a:tc>
                  <a:txBody>
                    <a:bodyPr/>
                    <a:lstStyle/>
                    <a:p>
                      <a:r>
                        <a:rPr lang="en-US" sz="1400" b="1" dirty="0"/>
                        <a:t>MMSE </a:t>
                      </a:r>
                      <a:r>
                        <a:rPr lang="en-US" sz="1400" b="0" dirty="0"/>
                        <a:t>(Mini Mental State Exam)</a:t>
                      </a:r>
                      <a:endParaRPr lang="en-US" sz="1400" b="1" dirty="0"/>
                    </a:p>
                  </a:txBody>
                  <a:tcPr/>
                </a:tc>
                <a:tc>
                  <a:txBody>
                    <a:bodyPr/>
                    <a:lstStyle/>
                    <a:p>
                      <a:pPr marL="285750" indent="-285750">
                        <a:buFont typeface="Arial" panose="020B0604020202020204" pitchFamily="34" charset="0"/>
                        <a:buChar char="•"/>
                      </a:pPr>
                      <a:r>
                        <a:rPr lang="en-US" sz="1400" dirty="0"/>
                        <a:t>Tests cognitive function in the elderly (orientation, attention, memory, language and visual-spatial skills)</a:t>
                      </a:r>
                    </a:p>
                  </a:txBody>
                  <a:tcPr/>
                </a:tc>
                <a:tc>
                  <a:txBody>
                    <a:bodyPr/>
                    <a:lstStyle/>
                    <a:p>
                      <a:r>
                        <a:rPr lang="en-US" sz="1400" dirty="0">
                          <a:hlinkClick r:id="rId7"/>
                        </a:rPr>
                        <a:t>https://www.dhs.state.mn.us/main/idcplg?IdcService=GET_FILE&amp;RevisionSelectionMethod=LatestReleased&amp;noSaveAs=1&amp;Rendition=Primary&amp;allowInterrupt=1&amp;dDocName=dhs16_159601</a:t>
                      </a:r>
                      <a:r>
                        <a:rPr lang="en-US" sz="1400" dirty="0"/>
                        <a:t> </a:t>
                      </a:r>
                    </a:p>
                  </a:txBody>
                  <a:tcPr/>
                </a:tc>
                <a:extLst>
                  <a:ext uri="{0D108BD9-81ED-4DB2-BD59-A6C34878D82A}">
                    <a16:rowId xmlns:a16="http://schemas.microsoft.com/office/drawing/2014/main" val="546253039"/>
                  </a:ext>
                </a:extLst>
              </a:tr>
              <a:tr h="370840">
                <a:tc>
                  <a:txBody>
                    <a:bodyPr/>
                    <a:lstStyle/>
                    <a:p>
                      <a:r>
                        <a:rPr lang="en-US" sz="1400" b="1" dirty="0"/>
                        <a:t>PHQ </a:t>
                      </a:r>
                      <a:r>
                        <a:rPr lang="en-US" sz="1400" b="0" dirty="0"/>
                        <a:t>(Patient Health Questionnaire)</a:t>
                      </a:r>
                      <a:endParaRPr lang="en-US" sz="1400" b="1" dirty="0"/>
                    </a:p>
                  </a:txBody>
                  <a:tcPr/>
                </a:tc>
                <a:tc>
                  <a:txBody>
                    <a:bodyPr/>
                    <a:lstStyle/>
                    <a:p>
                      <a:pPr marL="285750" indent="-285750">
                        <a:buFont typeface="Arial" panose="020B0604020202020204" pitchFamily="34" charset="0"/>
                        <a:buChar char="•"/>
                      </a:pPr>
                      <a:r>
                        <a:rPr lang="en-US" sz="1400" dirty="0"/>
                        <a:t>Assesses depression (both screens)</a:t>
                      </a:r>
                    </a:p>
                    <a:p>
                      <a:pPr marL="285750" indent="-285750">
                        <a:buFont typeface="Arial" panose="020B0604020202020204" pitchFamily="34" charset="0"/>
                        <a:buChar char="•"/>
                      </a:pPr>
                      <a:r>
                        <a:rPr lang="en-US" sz="1400" dirty="0"/>
                        <a:t>There are variations of this assessment (PHQ-2, PHQ-9)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Proposed as a SPADE in PAC</a:t>
                      </a:r>
                    </a:p>
                    <a:p>
                      <a:pPr marL="285750" indent="-285750">
                        <a:buFont typeface="Arial" panose="020B0604020202020204" pitchFamily="34" charset="0"/>
                        <a:buChar char="•"/>
                      </a:pPr>
                      <a:endParaRPr lang="en-US" sz="1400" dirty="0"/>
                    </a:p>
                  </a:txBody>
                  <a:tcPr/>
                </a:tc>
                <a:tc>
                  <a:txBody>
                    <a:bodyPr/>
                    <a:lstStyle/>
                    <a:p>
                      <a:r>
                        <a:rPr lang="en-US" sz="1400" dirty="0">
                          <a:hlinkClick r:id="rId8"/>
                        </a:rPr>
                        <a:t>https://www.integration.samhsa.gov/images/res/PHQ%20-%20Questions.pdf</a:t>
                      </a:r>
                      <a:r>
                        <a:rPr lang="en-US" sz="1400" dirty="0"/>
                        <a:t> </a:t>
                      </a:r>
                    </a:p>
                  </a:txBody>
                  <a:tcPr/>
                </a:tc>
                <a:extLst>
                  <a:ext uri="{0D108BD9-81ED-4DB2-BD59-A6C34878D82A}">
                    <a16:rowId xmlns:a16="http://schemas.microsoft.com/office/drawing/2014/main" val="1767131503"/>
                  </a:ext>
                </a:extLst>
              </a:tr>
            </a:tbl>
          </a:graphicData>
        </a:graphic>
      </p:graphicFrame>
    </p:spTree>
    <p:extLst>
      <p:ext uri="{BB962C8B-B14F-4D97-AF65-F5344CB8AC3E}">
        <p14:creationId xmlns:p14="http://schemas.microsoft.com/office/powerpoint/2010/main" val="1755494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A1A7-F7E9-454B-9581-D05D642C0C71}"/>
              </a:ext>
            </a:extLst>
          </p:cNvPr>
          <p:cNvSpPr>
            <a:spLocks noGrp="1"/>
          </p:cNvSpPr>
          <p:nvPr>
            <p:ph type="title"/>
          </p:nvPr>
        </p:nvSpPr>
        <p:spPr/>
        <p:txBody>
          <a:bodyPr/>
          <a:lstStyle/>
          <a:p>
            <a:r>
              <a:rPr lang="en-US" dirty="0">
                <a:solidFill>
                  <a:schemeClr val="tx1"/>
                </a:solidFill>
              </a:rPr>
              <a:t>Different Types Cognitive Assessments in Healthcare </a:t>
            </a:r>
          </a:p>
        </p:txBody>
      </p:sp>
      <p:graphicFrame>
        <p:nvGraphicFramePr>
          <p:cNvPr id="4" name="Content Placeholder 3">
            <a:extLst>
              <a:ext uri="{FF2B5EF4-FFF2-40B4-BE49-F238E27FC236}">
                <a16:creationId xmlns:a16="http://schemas.microsoft.com/office/drawing/2014/main" id="{403408C7-7328-46E9-9E7A-0A84A7497EBF}"/>
              </a:ext>
            </a:extLst>
          </p:cNvPr>
          <p:cNvGraphicFramePr>
            <a:graphicFrameLocks noGrp="1"/>
          </p:cNvGraphicFramePr>
          <p:nvPr>
            <p:ph idx="1"/>
          </p:nvPr>
        </p:nvGraphicFramePr>
        <p:xfrm>
          <a:off x="182880" y="1846263"/>
          <a:ext cx="11801856" cy="1899920"/>
        </p:xfrm>
        <a:graphic>
          <a:graphicData uri="http://schemas.openxmlformats.org/drawingml/2006/table">
            <a:tbl>
              <a:tblPr firstRow="1" bandRow="1">
                <a:tableStyleId>{5940675A-B579-460E-94D1-54222C63F5DA}</a:tableStyleId>
              </a:tblPr>
              <a:tblGrid>
                <a:gridCol w="2382201">
                  <a:extLst>
                    <a:ext uri="{9D8B030D-6E8A-4147-A177-3AD203B41FA5}">
                      <a16:colId xmlns:a16="http://schemas.microsoft.com/office/drawing/2014/main" val="2425738971"/>
                    </a:ext>
                  </a:extLst>
                </a:gridCol>
                <a:gridCol w="5364480">
                  <a:extLst>
                    <a:ext uri="{9D8B030D-6E8A-4147-A177-3AD203B41FA5}">
                      <a16:colId xmlns:a16="http://schemas.microsoft.com/office/drawing/2014/main" val="3803546488"/>
                    </a:ext>
                  </a:extLst>
                </a:gridCol>
                <a:gridCol w="4055175">
                  <a:extLst>
                    <a:ext uri="{9D8B030D-6E8A-4147-A177-3AD203B41FA5}">
                      <a16:colId xmlns:a16="http://schemas.microsoft.com/office/drawing/2014/main" val="907299778"/>
                    </a:ext>
                  </a:extLst>
                </a:gridCol>
              </a:tblGrid>
              <a:tr h="370840">
                <a:tc>
                  <a:txBody>
                    <a:bodyPr/>
                    <a:lstStyle/>
                    <a:p>
                      <a:pPr algn="ctr"/>
                      <a:r>
                        <a:rPr lang="en-US" sz="1400" b="1" dirty="0"/>
                        <a:t>Assessment</a:t>
                      </a:r>
                    </a:p>
                  </a:txBody>
                  <a:tcPr>
                    <a:solidFill>
                      <a:schemeClr val="accent2">
                        <a:lumMod val="20000"/>
                        <a:lumOff val="80000"/>
                      </a:schemeClr>
                    </a:solidFill>
                  </a:tcPr>
                </a:tc>
                <a:tc>
                  <a:txBody>
                    <a:bodyPr/>
                    <a:lstStyle/>
                    <a:p>
                      <a:pPr algn="ctr"/>
                      <a:r>
                        <a:rPr lang="en-US" sz="1400" b="1" dirty="0"/>
                        <a:t>Description</a:t>
                      </a:r>
                    </a:p>
                  </a:txBody>
                  <a:tcPr>
                    <a:solidFill>
                      <a:schemeClr val="accent2">
                        <a:lumMod val="20000"/>
                        <a:lumOff val="80000"/>
                      </a:schemeClr>
                    </a:solidFill>
                  </a:tcPr>
                </a:tc>
                <a:tc>
                  <a:txBody>
                    <a:bodyPr/>
                    <a:lstStyle/>
                    <a:p>
                      <a:pPr algn="ctr"/>
                      <a:r>
                        <a:rPr lang="en-US" sz="1400" b="1" dirty="0"/>
                        <a:t>Link</a:t>
                      </a:r>
                    </a:p>
                  </a:txBody>
                  <a:tcPr>
                    <a:solidFill>
                      <a:schemeClr val="accent2">
                        <a:lumMod val="20000"/>
                        <a:lumOff val="80000"/>
                      </a:schemeClr>
                    </a:solidFill>
                  </a:tcPr>
                </a:tc>
                <a:extLst>
                  <a:ext uri="{0D108BD9-81ED-4DB2-BD59-A6C34878D82A}">
                    <a16:rowId xmlns:a16="http://schemas.microsoft.com/office/drawing/2014/main" val="1946506688"/>
                  </a:ext>
                </a:extLst>
              </a:tr>
              <a:tr h="370840">
                <a:tc>
                  <a:txBody>
                    <a:bodyPr/>
                    <a:lstStyle/>
                    <a:p>
                      <a:r>
                        <a:rPr lang="en-US" sz="1400" dirty="0"/>
                        <a:t>Mini Cog Test</a:t>
                      </a:r>
                    </a:p>
                  </a:txBody>
                  <a:tcPr/>
                </a:tc>
                <a:tc>
                  <a:txBody>
                    <a:bodyPr/>
                    <a:lstStyle/>
                    <a:p>
                      <a:pPr marL="285750" indent="-285750">
                        <a:buFont typeface="Arial" panose="020B0604020202020204" pitchFamily="34" charset="0"/>
                        <a:buChar char="•"/>
                      </a:pPr>
                      <a:r>
                        <a:rPr lang="en-US" sz="1400" dirty="0"/>
                        <a:t>Screening for Cognitive Impairment in Older Adults</a:t>
                      </a:r>
                      <a:endParaRPr lang="en-US" sz="1400" b="1" dirty="0"/>
                    </a:p>
                  </a:txBody>
                  <a:tcPr/>
                </a:tc>
                <a:tc>
                  <a:txBody>
                    <a:bodyPr/>
                    <a:lstStyle/>
                    <a:p>
                      <a:r>
                        <a:rPr lang="en-US" sz="1400" dirty="0">
                          <a:hlinkClick r:id="rId3"/>
                        </a:rPr>
                        <a:t>https://mini-cog.com/</a:t>
                      </a:r>
                      <a:r>
                        <a:rPr lang="en-US" sz="1400" dirty="0"/>
                        <a:t> </a:t>
                      </a:r>
                    </a:p>
                  </a:txBody>
                  <a:tcPr/>
                </a:tc>
                <a:extLst>
                  <a:ext uri="{0D108BD9-81ED-4DB2-BD59-A6C34878D82A}">
                    <a16:rowId xmlns:a16="http://schemas.microsoft.com/office/drawing/2014/main" val="21740526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St Louis University Mental Status Exam (SLUMS)</a:t>
                      </a:r>
                    </a:p>
                    <a:p>
                      <a:endParaRPr lang="en-US" sz="1400" b="0" dirty="0"/>
                    </a:p>
                  </a:txBody>
                  <a:tcPr/>
                </a:tc>
                <a:tc>
                  <a:txBody>
                    <a:bodyPr/>
                    <a:lstStyle/>
                    <a:p>
                      <a:pPr marL="285750" indent="-285750">
                        <a:buFont typeface="Arial" panose="020B0604020202020204" pitchFamily="34" charset="0"/>
                        <a:buChar char="•"/>
                      </a:pPr>
                      <a:r>
                        <a:rPr lang="en-US" sz="1400" b="0" dirty="0"/>
                        <a:t>Screens for dementia</a:t>
                      </a:r>
                    </a:p>
                    <a:p>
                      <a:pPr marL="285750" indent="-285750">
                        <a:buFont typeface="Arial" panose="020B0604020202020204" pitchFamily="34" charset="0"/>
                        <a:buChar char="•"/>
                      </a:pPr>
                      <a:r>
                        <a:rPr lang="en-US" sz="1400" dirty="0"/>
                        <a:t>Sometimes referred to as </a:t>
                      </a:r>
                      <a:r>
                        <a:rPr lang="en-US" sz="1400" dirty="0">
                          <a:hlinkClick r:id="rId4"/>
                        </a:rPr>
                        <a:t>Mild Cognitive Impairment</a:t>
                      </a:r>
                      <a:r>
                        <a:rPr lang="en-US" sz="1400" dirty="0"/>
                        <a:t> (MCI) or mild neurocognitive disorder (MNCD)</a:t>
                      </a:r>
                      <a:endParaRPr lang="en-US" sz="1400" b="0" dirty="0"/>
                    </a:p>
                  </a:txBody>
                  <a:tcPr/>
                </a:tc>
                <a:tc>
                  <a:txBody>
                    <a:bodyPr/>
                    <a:lstStyle/>
                    <a:p>
                      <a:r>
                        <a:rPr lang="en-US" sz="1400" dirty="0">
                          <a:hlinkClick r:id="rId5"/>
                        </a:rPr>
                        <a:t>http://aging.slu.edu/pdfsurveys/mentalstatus.pdf</a:t>
                      </a:r>
                      <a:r>
                        <a:rPr lang="en-US" sz="1400" dirty="0"/>
                        <a:t> </a:t>
                      </a:r>
                    </a:p>
                    <a:p>
                      <a:r>
                        <a:rPr lang="en-US" sz="1400" dirty="0">
                          <a:hlinkClick r:id="rId6"/>
                        </a:rPr>
                        <a:t>http://medschool.slu.edu/agingsuccessfully/pdfsurveys/slumsexam_05.pdf</a:t>
                      </a:r>
                      <a:r>
                        <a:rPr lang="en-US" sz="1400" dirty="0"/>
                        <a:t> </a:t>
                      </a:r>
                    </a:p>
                    <a:p>
                      <a:r>
                        <a:rPr lang="en-US" sz="1400" dirty="0">
                          <a:hlinkClick r:id="rId7"/>
                        </a:rPr>
                        <a:t>https://www.verywellhealth.com/the-saint-louis-university-mental-status-examination-98618</a:t>
                      </a:r>
                      <a:r>
                        <a:rPr lang="en-US" sz="1400" dirty="0"/>
                        <a:t> </a:t>
                      </a:r>
                    </a:p>
                  </a:txBody>
                  <a:tcPr/>
                </a:tc>
                <a:extLst>
                  <a:ext uri="{0D108BD9-81ED-4DB2-BD59-A6C34878D82A}">
                    <a16:rowId xmlns:a16="http://schemas.microsoft.com/office/drawing/2014/main" val="1470234741"/>
                  </a:ext>
                </a:extLst>
              </a:tr>
            </a:tbl>
          </a:graphicData>
        </a:graphic>
      </p:graphicFrame>
    </p:spTree>
    <p:extLst>
      <p:ext uri="{BB962C8B-B14F-4D97-AF65-F5344CB8AC3E}">
        <p14:creationId xmlns:p14="http://schemas.microsoft.com/office/powerpoint/2010/main" val="1557496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9EC2-1E28-41B6-B1CD-4F881036564C}"/>
              </a:ext>
            </a:extLst>
          </p:cNvPr>
          <p:cNvSpPr>
            <a:spLocks noGrp="1"/>
          </p:cNvSpPr>
          <p:nvPr>
            <p:ph type="title"/>
          </p:nvPr>
        </p:nvSpPr>
        <p:spPr/>
        <p:txBody>
          <a:bodyPr/>
          <a:lstStyle/>
          <a:p>
            <a:r>
              <a:rPr lang="en-US" dirty="0">
                <a:solidFill>
                  <a:schemeClr val="tx1"/>
                </a:solidFill>
              </a:rPr>
              <a:t>BIMS in the MDS</a:t>
            </a:r>
          </a:p>
        </p:txBody>
      </p:sp>
      <p:pic>
        <p:nvPicPr>
          <p:cNvPr id="4" name="Content Placeholder 3">
            <a:extLst>
              <a:ext uri="{FF2B5EF4-FFF2-40B4-BE49-F238E27FC236}">
                <a16:creationId xmlns:a16="http://schemas.microsoft.com/office/drawing/2014/main" id="{7416B300-42D0-4D5B-ABA7-CD7969940AD3}"/>
              </a:ext>
            </a:extLst>
          </p:cNvPr>
          <p:cNvPicPr>
            <a:picLocks noGrp="1" noChangeAspect="1"/>
          </p:cNvPicPr>
          <p:nvPr>
            <p:ph idx="1"/>
          </p:nvPr>
        </p:nvPicPr>
        <p:blipFill>
          <a:blip r:embed="rId2"/>
          <a:stretch>
            <a:fillRect/>
          </a:stretch>
        </p:blipFill>
        <p:spPr>
          <a:xfrm>
            <a:off x="5961889" y="103631"/>
            <a:ext cx="5510784" cy="6609311"/>
          </a:xfrm>
          <a:prstGeom prst="rect">
            <a:avLst/>
          </a:prstGeom>
        </p:spPr>
      </p:pic>
    </p:spTree>
    <p:extLst>
      <p:ext uri="{BB962C8B-B14F-4D97-AF65-F5344CB8AC3E}">
        <p14:creationId xmlns:p14="http://schemas.microsoft.com/office/powerpoint/2010/main" val="995188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952E-1E22-4EDB-8F9D-039A1430D15E}"/>
              </a:ext>
            </a:extLst>
          </p:cNvPr>
          <p:cNvSpPr>
            <a:spLocks noGrp="1"/>
          </p:cNvSpPr>
          <p:nvPr>
            <p:ph type="title"/>
          </p:nvPr>
        </p:nvSpPr>
        <p:spPr/>
        <p:txBody>
          <a:bodyPr/>
          <a:lstStyle/>
          <a:p>
            <a:r>
              <a:rPr lang="en-US" dirty="0">
                <a:solidFill>
                  <a:schemeClr val="tx1"/>
                </a:solidFill>
              </a:rPr>
              <a:t>Mental Status and CAM in the MDS</a:t>
            </a:r>
          </a:p>
        </p:txBody>
      </p:sp>
      <p:pic>
        <p:nvPicPr>
          <p:cNvPr id="4" name="Content Placeholder 3">
            <a:extLst>
              <a:ext uri="{FF2B5EF4-FFF2-40B4-BE49-F238E27FC236}">
                <a16:creationId xmlns:a16="http://schemas.microsoft.com/office/drawing/2014/main" id="{6D1E5543-669C-4F88-82D4-5DF8E1DDD60D}"/>
              </a:ext>
            </a:extLst>
          </p:cNvPr>
          <p:cNvPicPr>
            <a:picLocks noGrp="1" noChangeAspect="1"/>
          </p:cNvPicPr>
          <p:nvPr>
            <p:ph idx="1"/>
          </p:nvPr>
        </p:nvPicPr>
        <p:blipFill>
          <a:blip r:embed="rId2"/>
          <a:stretch>
            <a:fillRect/>
          </a:stretch>
        </p:blipFill>
        <p:spPr>
          <a:xfrm>
            <a:off x="304800" y="1945858"/>
            <a:ext cx="5462016" cy="4242878"/>
          </a:xfrm>
          <a:prstGeom prst="rect">
            <a:avLst/>
          </a:prstGeom>
        </p:spPr>
      </p:pic>
      <p:pic>
        <p:nvPicPr>
          <p:cNvPr id="5" name="Picture 4">
            <a:extLst>
              <a:ext uri="{FF2B5EF4-FFF2-40B4-BE49-F238E27FC236}">
                <a16:creationId xmlns:a16="http://schemas.microsoft.com/office/drawing/2014/main" id="{A3EFB238-713D-4994-A20A-020A9C50F298}"/>
              </a:ext>
            </a:extLst>
          </p:cNvPr>
          <p:cNvPicPr>
            <a:picLocks noChangeAspect="1"/>
          </p:cNvPicPr>
          <p:nvPr/>
        </p:nvPicPr>
        <p:blipFill>
          <a:blip r:embed="rId3"/>
          <a:stretch>
            <a:fillRect/>
          </a:stretch>
        </p:blipFill>
        <p:spPr>
          <a:xfrm>
            <a:off x="5766816" y="1945858"/>
            <a:ext cx="6317789" cy="2970693"/>
          </a:xfrm>
          <a:prstGeom prst="rect">
            <a:avLst/>
          </a:prstGeom>
        </p:spPr>
      </p:pic>
    </p:spTree>
    <p:extLst>
      <p:ext uri="{BB962C8B-B14F-4D97-AF65-F5344CB8AC3E}">
        <p14:creationId xmlns:p14="http://schemas.microsoft.com/office/powerpoint/2010/main" val="461929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C01E-0C4F-4278-AF72-4A14F354E6F5}"/>
              </a:ext>
            </a:extLst>
          </p:cNvPr>
          <p:cNvSpPr>
            <a:spLocks noGrp="1"/>
          </p:cNvSpPr>
          <p:nvPr>
            <p:ph type="title"/>
          </p:nvPr>
        </p:nvSpPr>
        <p:spPr/>
        <p:txBody>
          <a:bodyPr/>
          <a:lstStyle/>
          <a:p>
            <a:r>
              <a:rPr lang="en-US" dirty="0">
                <a:solidFill>
                  <a:schemeClr val="tx1"/>
                </a:solidFill>
              </a:rPr>
              <a:t>PHQ-9 in the MDS</a:t>
            </a:r>
          </a:p>
        </p:txBody>
      </p:sp>
      <p:pic>
        <p:nvPicPr>
          <p:cNvPr id="4" name="Content Placeholder 3">
            <a:extLst>
              <a:ext uri="{FF2B5EF4-FFF2-40B4-BE49-F238E27FC236}">
                <a16:creationId xmlns:a16="http://schemas.microsoft.com/office/drawing/2014/main" id="{8493FAE4-8807-4814-9EAF-2DB4D23F6E9D}"/>
              </a:ext>
            </a:extLst>
          </p:cNvPr>
          <p:cNvPicPr>
            <a:picLocks noGrp="1" noChangeAspect="1"/>
          </p:cNvPicPr>
          <p:nvPr>
            <p:ph idx="1"/>
          </p:nvPr>
        </p:nvPicPr>
        <p:blipFill>
          <a:blip r:embed="rId2"/>
          <a:stretch>
            <a:fillRect/>
          </a:stretch>
        </p:blipFill>
        <p:spPr>
          <a:xfrm>
            <a:off x="3477706" y="1846263"/>
            <a:ext cx="5296913" cy="4022725"/>
          </a:xfrm>
          <a:prstGeom prst="rect">
            <a:avLst/>
          </a:prstGeom>
        </p:spPr>
      </p:pic>
    </p:spTree>
    <p:extLst>
      <p:ext uri="{BB962C8B-B14F-4D97-AF65-F5344CB8AC3E}">
        <p14:creationId xmlns:p14="http://schemas.microsoft.com/office/powerpoint/2010/main" val="3956030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D6D3-C430-4824-969E-888B6553E66C}"/>
              </a:ext>
            </a:extLst>
          </p:cNvPr>
          <p:cNvSpPr>
            <a:spLocks noGrp="1"/>
          </p:cNvSpPr>
          <p:nvPr>
            <p:ph type="title"/>
          </p:nvPr>
        </p:nvSpPr>
        <p:spPr/>
        <p:txBody>
          <a:bodyPr/>
          <a:lstStyle/>
          <a:p>
            <a:r>
              <a:rPr lang="en-US" dirty="0">
                <a:solidFill>
                  <a:schemeClr val="tx1"/>
                </a:solidFill>
              </a:rPr>
              <a:t>Cognition in OASIS D</a:t>
            </a:r>
          </a:p>
        </p:txBody>
      </p:sp>
      <p:pic>
        <p:nvPicPr>
          <p:cNvPr id="4" name="Picture 3">
            <a:extLst>
              <a:ext uri="{FF2B5EF4-FFF2-40B4-BE49-F238E27FC236}">
                <a16:creationId xmlns:a16="http://schemas.microsoft.com/office/drawing/2014/main" id="{96ED2F4E-9640-404E-9AA2-77B969550DA6}"/>
              </a:ext>
            </a:extLst>
          </p:cNvPr>
          <p:cNvPicPr>
            <a:picLocks noChangeAspect="1"/>
          </p:cNvPicPr>
          <p:nvPr/>
        </p:nvPicPr>
        <p:blipFill>
          <a:blip r:embed="rId2"/>
          <a:stretch>
            <a:fillRect/>
          </a:stretch>
        </p:blipFill>
        <p:spPr>
          <a:xfrm>
            <a:off x="6364784" y="286603"/>
            <a:ext cx="4790896" cy="5927840"/>
          </a:xfrm>
          <a:prstGeom prst="rect">
            <a:avLst/>
          </a:prstGeom>
        </p:spPr>
      </p:pic>
      <p:pic>
        <p:nvPicPr>
          <p:cNvPr id="5" name="Picture 4">
            <a:extLst>
              <a:ext uri="{FF2B5EF4-FFF2-40B4-BE49-F238E27FC236}">
                <a16:creationId xmlns:a16="http://schemas.microsoft.com/office/drawing/2014/main" id="{BC0D93CC-D933-4B3F-9105-FA4973D63780}"/>
              </a:ext>
            </a:extLst>
          </p:cNvPr>
          <p:cNvPicPr>
            <a:picLocks noChangeAspect="1"/>
          </p:cNvPicPr>
          <p:nvPr/>
        </p:nvPicPr>
        <p:blipFill>
          <a:blip r:embed="rId3"/>
          <a:stretch>
            <a:fillRect/>
          </a:stretch>
        </p:blipFill>
        <p:spPr>
          <a:xfrm>
            <a:off x="621209" y="2792829"/>
            <a:ext cx="5743575" cy="2366145"/>
          </a:xfrm>
          <a:prstGeom prst="rect">
            <a:avLst/>
          </a:prstGeom>
        </p:spPr>
      </p:pic>
    </p:spTree>
    <p:extLst>
      <p:ext uri="{BB962C8B-B14F-4D97-AF65-F5344CB8AC3E}">
        <p14:creationId xmlns:p14="http://schemas.microsoft.com/office/powerpoint/2010/main" val="259320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032C-E5D5-4C82-AAAA-12504190DD3D}"/>
              </a:ext>
            </a:extLst>
          </p:cNvPr>
          <p:cNvSpPr>
            <a:spLocks noGrp="1"/>
          </p:cNvSpPr>
          <p:nvPr>
            <p:ph type="title"/>
          </p:nvPr>
        </p:nvSpPr>
        <p:spPr/>
        <p:txBody>
          <a:bodyPr/>
          <a:lstStyle/>
          <a:p>
            <a:r>
              <a:rPr lang="en-US" dirty="0">
                <a:solidFill>
                  <a:schemeClr val="tx1"/>
                </a:solidFill>
              </a:rPr>
              <a:t>Social History</a:t>
            </a:r>
          </a:p>
        </p:txBody>
      </p:sp>
      <p:sp>
        <p:nvSpPr>
          <p:cNvPr id="3" name="Content Placeholder 2">
            <a:extLst>
              <a:ext uri="{FF2B5EF4-FFF2-40B4-BE49-F238E27FC236}">
                <a16:creationId xmlns:a16="http://schemas.microsoft.com/office/drawing/2014/main" id="{295BF318-6253-4D05-95D0-6E7CF150D76E}"/>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solidFill>
                  <a:schemeClr val="tx1"/>
                </a:solidFill>
              </a:rPr>
              <a:t>  Ms. Smith is a 68 year old white female widow </a:t>
            </a:r>
          </a:p>
          <a:p>
            <a:pPr lvl="1">
              <a:buFont typeface="Arial" panose="020B0604020202020204" pitchFamily="34" charset="0"/>
              <a:buChar char="•"/>
            </a:pPr>
            <a:r>
              <a:rPr lang="en-US" dirty="0">
                <a:solidFill>
                  <a:schemeClr val="tx1"/>
                </a:solidFill>
              </a:rPr>
              <a:t>Retired 3 years ago</a:t>
            </a:r>
          </a:p>
          <a:p>
            <a:pPr lvl="1">
              <a:buFont typeface="Arial" panose="020B0604020202020204" pitchFamily="34" charset="0"/>
              <a:buChar char="•"/>
            </a:pPr>
            <a:r>
              <a:rPr lang="en-US" dirty="0">
                <a:solidFill>
                  <a:schemeClr val="tx1"/>
                </a:solidFill>
              </a:rPr>
              <a:t>Moved from Maryland to Texas. </a:t>
            </a:r>
          </a:p>
          <a:p>
            <a:pPr>
              <a:buFont typeface="Wingdings" panose="05000000000000000000" pitchFamily="2" charset="2"/>
              <a:buChar char="Ø"/>
            </a:pPr>
            <a:r>
              <a:rPr lang="en-US" dirty="0">
                <a:solidFill>
                  <a:schemeClr val="tx1"/>
                </a:solidFill>
              </a:rPr>
              <a:t> Prior to her retirement, she worked as a receptionist in a hotel lobby</a:t>
            </a:r>
          </a:p>
          <a:p>
            <a:pPr lvl="1">
              <a:buFont typeface="Arial" panose="020B0604020202020204" pitchFamily="34" charset="0"/>
              <a:buChar char="•"/>
            </a:pPr>
            <a:r>
              <a:rPr lang="en-US" dirty="0">
                <a:solidFill>
                  <a:schemeClr val="tx1"/>
                </a:solidFill>
              </a:rPr>
              <a:t>Depends on her social security check as her primary source on income</a:t>
            </a:r>
          </a:p>
          <a:p>
            <a:pPr>
              <a:buFont typeface="Wingdings" panose="05000000000000000000" pitchFamily="2" charset="2"/>
              <a:buChar char="Ø"/>
            </a:pPr>
            <a:r>
              <a:rPr lang="en-US" dirty="0">
                <a:solidFill>
                  <a:schemeClr val="tx1"/>
                </a:solidFill>
              </a:rPr>
              <a:t> Patient lives alone</a:t>
            </a:r>
          </a:p>
          <a:p>
            <a:pPr lvl="1">
              <a:buFont typeface="Wingdings" panose="05000000000000000000" pitchFamily="2" charset="2"/>
              <a:buChar char="Ø"/>
            </a:pPr>
            <a:r>
              <a:rPr lang="en-US" dirty="0">
                <a:solidFill>
                  <a:schemeClr val="tx1"/>
                </a:solidFill>
              </a:rPr>
              <a:t>Patient is </a:t>
            </a:r>
            <a:r>
              <a:rPr lang="en-US" b="1" dirty="0">
                <a:solidFill>
                  <a:schemeClr val="tx1"/>
                </a:solidFill>
              </a:rPr>
              <a:t>Alert and Oriented x 3</a:t>
            </a:r>
          </a:p>
          <a:p>
            <a:pPr lvl="1">
              <a:buFont typeface="Arial" panose="020B0604020202020204" pitchFamily="34" charset="0"/>
              <a:buChar char="•"/>
            </a:pPr>
            <a:r>
              <a:rPr lang="en-US" dirty="0">
                <a:solidFill>
                  <a:schemeClr val="tx1"/>
                </a:solidFill>
              </a:rPr>
              <a:t>Remains independent in her Activities of Daily Living (ADLs)</a:t>
            </a:r>
          </a:p>
          <a:p>
            <a:pPr lvl="1">
              <a:buFont typeface="Arial" panose="020B0604020202020204" pitchFamily="34" charset="0"/>
              <a:buChar char="•"/>
            </a:pPr>
            <a:r>
              <a:rPr lang="en-US" dirty="0">
                <a:solidFill>
                  <a:schemeClr val="tx1"/>
                </a:solidFill>
              </a:rPr>
              <a:t>Functionally independent with a cane</a:t>
            </a:r>
          </a:p>
          <a:p>
            <a:pPr lvl="1">
              <a:buFont typeface="Arial" panose="020B0604020202020204" pitchFamily="34" charset="0"/>
              <a:buChar char="•"/>
            </a:pPr>
            <a:r>
              <a:rPr lang="en-US" dirty="0">
                <a:solidFill>
                  <a:schemeClr val="tx1"/>
                </a:solidFill>
              </a:rPr>
              <a:t>Drives her own car to get to medical appointments</a:t>
            </a:r>
          </a:p>
          <a:p>
            <a:pPr lvl="1">
              <a:buFont typeface="Arial" panose="020B0604020202020204" pitchFamily="34" charset="0"/>
              <a:buChar char="•"/>
            </a:pPr>
            <a:r>
              <a:rPr lang="en-US" dirty="0">
                <a:solidFill>
                  <a:schemeClr val="tx1"/>
                </a:solidFill>
              </a:rPr>
              <a:t>Increasingly reliant on friends to drive her, due to intermittent dyspnea and blurry vision in her right eye </a:t>
            </a:r>
          </a:p>
          <a:p>
            <a:pPr>
              <a:buFont typeface="Wingdings" panose="05000000000000000000" pitchFamily="2" charset="2"/>
              <a:buChar char="Ø"/>
            </a:pPr>
            <a:r>
              <a:rPr lang="en-US" dirty="0">
                <a:solidFill>
                  <a:schemeClr val="tx1"/>
                </a:solidFill>
              </a:rPr>
              <a:t> She has two children, a son and a daughter, who still reside in Maryland </a:t>
            </a:r>
          </a:p>
          <a:p>
            <a:pPr lvl="1">
              <a:buFont typeface="Arial" panose="020B0604020202020204" pitchFamily="34" charset="0"/>
              <a:buChar char="•"/>
            </a:pPr>
            <a:r>
              <a:rPr lang="en-US" dirty="0">
                <a:solidFill>
                  <a:schemeClr val="tx1"/>
                </a:solidFill>
              </a:rPr>
              <a:t>Daughter works as an accountant, is married and has children</a:t>
            </a:r>
          </a:p>
          <a:p>
            <a:pPr lvl="1">
              <a:buFont typeface="Arial" panose="020B0604020202020204" pitchFamily="34" charset="0"/>
              <a:buChar char="•"/>
            </a:pPr>
            <a:r>
              <a:rPr lang="en-US" dirty="0">
                <a:solidFill>
                  <a:schemeClr val="tx1"/>
                </a:solidFill>
              </a:rPr>
              <a:t>Son lives alone and works as a lawyer</a:t>
            </a:r>
          </a:p>
          <a:p>
            <a:pPr lvl="1">
              <a:buFont typeface="Arial" panose="020B0604020202020204" pitchFamily="34" charset="0"/>
              <a:buChar char="•"/>
            </a:pPr>
            <a:r>
              <a:rPr lang="en-US" dirty="0">
                <a:solidFill>
                  <a:schemeClr val="tx1"/>
                </a:solidFill>
              </a:rPr>
              <a:t>Communication is poor between family members and Ms. Smith rarely discusses her healthcare with them</a:t>
            </a:r>
          </a:p>
        </p:txBody>
      </p:sp>
    </p:spTree>
    <p:extLst>
      <p:ext uri="{BB962C8B-B14F-4D97-AF65-F5344CB8AC3E}">
        <p14:creationId xmlns:p14="http://schemas.microsoft.com/office/powerpoint/2010/main" val="26801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B066-C3ED-4319-A25B-AAA4A2DF274A}"/>
              </a:ext>
            </a:extLst>
          </p:cNvPr>
          <p:cNvSpPr>
            <a:spLocks noGrp="1"/>
          </p:cNvSpPr>
          <p:nvPr>
            <p:ph type="title"/>
          </p:nvPr>
        </p:nvSpPr>
        <p:spPr/>
        <p:txBody>
          <a:bodyPr/>
          <a:lstStyle/>
          <a:p>
            <a:r>
              <a:rPr lang="en-US" dirty="0">
                <a:solidFill>
                  <a:schemeClr val="tx1"/>
                </a:solidFill>
              </a:rPr>
              <a:t>Medical History</a:t>
            </a:r>
          </a:p>
        </p:txBody>
      </p:sp>
      <p:sp>
        <p:nvSpPr>
          <p:cNvPr id="3" name="Content Placeholder 2">
            <a:extLst>
              <a:ext uri="{FF2B5EF4-FFF2-40B4-BE49-F238E27FC236}">
                <a16:creationId xmlns:a16="http://schemas.microsoft.com/office/drawing/2014/main" id="{A61E4250-D1DF-4C6D-A94B-799DEFEDD343}"/>
              </a:ext>
            </a:extLst>
          </p:cNvPr>
          <p:cNvSpPr>
            <a:spLocks noGrp="1"/>
          </p:cNvSpPr>
          <p:nvPr>
            <p:ph idx="1"/>
          </p:nvPr>
        </p:nvSpPr>
        <p:spPr/>
        <p:txBody>
          <a:bodyPr/>
          <a:lstStyle/>
          <a:p>
            <a:r>
              <a:rPr lang="en-US" b="1" dirty="0">
                <a:solidFill>
                  <a:schemeClr val="tx1"/>
                </a:solidFill>
              </a:rPr>
              <a:t>PAST MEDICAL HISTORY</a:t>
            </a:r>
            <a:endParaRPr lang="en-US" dirty="0">
              <a:solidFill>
                <a:schemeClr val="tx1"/>
              </a:solidFill>
            </a:endParaRPr>
          </a:p>
          <a:p>
            <a:r>
              <a:rPr lang="en-US" dirty="0">
                <a:solidFill>
                  <a:schemeClr val="tx1"/>
                </a:solidFill>
              </a:rPr>
              <a:t>Patient leads a sedentary lifestyle and follows a poor diet with little exercise, which is a result of low health literacy, poor social support and multiple comorbidities. Patient has also started to experience frequent falls due to the osteoarthritis of the right hip. Patient was diagnosed with the following while she was in Maryland:   </a:t>
            </a:r>
          </a:p>
          <a:p>
            <a:r>
              <a:rPr lang="en-US" dirty="0">
                <a:solidFill>
                  <a:schemeClr val="tx1"/>
                </a:solidFill>
              </a:rPr>
              <a:t>• </a:t>
            </a:r>
            <a:r>
              <a:rPr lang="en-US" b="1" dirty="0">
                <a:solidFill>
                  <a:schemeClr val="tx1"/>
                </a:solidFill>
              </a:rPr>
              <a:t>Hypertension 				• Depression </a:t>
            </a:r>
          </a:p>
          <a:p>
            <a:r>
              <a:rPr lang="en-US" b="1" dirty="0">
                <a:solidFill>
                  <a:schemeClr val="tx1"/>
                </a:solidFill>
              </a:rPr>
              <a:t>• Hyperlipidemia			• Cataracts </a:t>
            </a:r>
          </a:p>
          <a:p>
            <a:r>
              <a:rPr lang="en-US" b="1" dirty="0">
                <a:solidFill>
                  <a:schemeClr val="tx1"/>
                </a:solidFill>
              </a:rPr>
              <a:t>• Stage 3 chronic kidney disease 		• Osteoarthritis</a:t>
            </a:r>
          </a:p>
          <a:p>
            <a:r>
              <a:rPr lang="en-US" b="1" dirty="0">
                <a:solidFill>
                  <a:schemeClr val="tx1"/>
                </a:solidFill>
              </a:rPr>
              <a:t>• Ischemic heart disease 			• Type 2 diabetes </a:t>
            </a:r>
            <a:endParaRPr lang="en-US" dirty="0">
              <a:solidFill>
                <a:schemeClr val="tx1"/>
              </a:solidFill>
            </a:endParaRPr>
          </a:p>
        </p:txBody>
      </p:sp>
    </p:spTree>
    <p:extLst>
      <p:ext uri="{BB962C8B-B14F-4D97-AF65-F5344CB8AC3E}">
        <p14:creationId xmlns:p14="http://schemas.microsoft.com/office/powerpoint/2010/main" val="251499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DDEC-6DC7-4F6F-AB66-42D127CF6302}"/>
              </a:ext>
            </a:extLst>
          </p:cNvPr>
          <p:cNvSpPr>
            <a:spLocks noGrp="1"/>
          </p:cNvSpPr>
          <p:nvPr>
            <p:ph type="title"/>
          </p:nvPr>
        </p:nvSpPr>
        <p:spPr/>
        <p:txBody>
          <a:bodyPr/>
          <a:lstStyle/>
          <a:p>
            <a:r>
              <a:rPr lang="en-US" dirty="0">
                <a:solidFill>
                  <a:schemeClr val="tx1"/>
                </a:solidFill>
              </a:rPr>
              <a:t>Current Medications</a:t>
            </a:r>
          </a:p>
        </p:txBody>
      </p:sp>
      <p:sp>
        <p:nvSpPr>
          <p:cNvPr id="3" name="Content Placeholder 2">
            <a:extLst>
              <a:ext uri="{FF2B5EF4-FFF2-40B4-BE49-F238E27FC236}">
                <a16:creationId xmlns:a16="http://schemas.microsoft.com/office/drawing/2014/main" id="{A8FECAE3-D536-4951-B157-82F4E85CD705}"/>
              </a:ext>
            </a:extLst>
          </p:cNvPr>
          <p:cNvSpPr>
            <a:spLocks noGrp="1"/>
          </p:cNvSpPr>
          <p:nvPr>
            <p:ph idx="1"/>
          </p:nvPr>
        </p:nvSpPr>
        <p:spPr/>
        <p:txBody>
          <a:bodyPr/>
          <a:lstStyle/>
          <a:p>
            <a:r>
              <a:rPr lang="en-US" dirty="0">
                <a:solidFill>
                  <a:schemeClr val="tx1"/>
                </a:solidFill>
              </a:rPr>
              <a:t>Patient has a complex medication list, which contributes to poor adherence.</a:t>
            </a:r>
            <a:endParaRPr lang="en-US" b="1" dirty="0">
              <a:solidFill>
                <a:schemeClr val="tx1"/>
              </a:solidFill>
            </a:endParaRPr>
          </a:p>
          <a:p>
            <a:r>
              <a:rPr lang="en-US" b="1" dirty="0">
                <a:solidFill>
                  <a:schemeClr val="tx1"/>
                </a:solidFill>
              </a:rPr>
              <a:t>• Lisinopril 40mg twice a day		 • Glargine 24 units SQ nightly </a:t>
            </a:r>
          </a:p>
          <a:p>
            <a:r>
              <a:rPr lang="en-US" b="1" dirty="0">
                <a:solidFill>
                  <a:schemeClr val="tx1"/>
                </a:solidFill>
              </a:rPr>
              <a:t>• Atorvastatin 40mg nightly	    	 • Insulin 3 units with each meal</a:t>
            </a:r>
          </a:p>
          <a:p>
            <a:r>
              <a:rPr lang="en-US" b="1" dirty="0">
                <a:solidFill>
                  <a:schemeClr val="tx1"/>
                </a:solidFill>
              </a:rPr>
              <a:t>• Calcium 500mg daily			 • Sertraline 25mg nightly</a:t>
            </a:r>
          </a:p>
          <a:p>
            <a:r>
              <a:rPr lang="en-US" b="1" dirty="0">
                <a:solidFill>
                  <a:schemeClr val="tx1"/>
                </a:solidFill>
              </a:rPr>
              <a:t>• Vitamin D 800IU daily			 •</a:t>
            </a:r>
            <a:r>
              <a:rPr lang="en-US" b="1" dirty="0">
                <a:solidFill>
                  <a:srgbClr val="FF0000"/>
                </a:solidFill>
              </a:rPr>
              <a:t> </a:t>
            </a:r>
            <a:r>
              <a:rPr lang="en-US" b="1" dirty="0">
                <a:solidFill>
                  <a:schemeClr val="tx1"/>
                </a:solidFill>
              </a:rPr>
              <a:t>Tylenol 650mg every 6 hours or as needed</a:t>
            </a:r>
          </a:p>
          <a:p>
            <a:r>
              <a:rPr lang="en-US" b="1" dirty="0">
                <a:solidFill>
                  <a:schemeClr val="tx1"/>
                </a:solidFill>
              </a:rPr>
              <a:t>• Furosemide 20mg daily 	            	</a:t>
            </a:r>
          </a:p>
          <a:p>
            <a:r>
              <a:rPr lang="en-US" b="1" dirty="0">
                <a:solidFill>
                  <a:schemeClr val="tx1"/>
                </a:solidFill>
              </a:rPr>
              <a:t>• Ferrous Sulfate 325mg three times a day prior to meals	</a:t>
            </a:r>
            <a:r>
              <a:rPr lang="en-US" b="1" dirty="0"/>
              <a:t>	</a:t>
            </a:r>
            <a:endParaRPr lang="en-US" dirty="0">
              <a:solidFill>
                <a:schemeClr val="tx1"/>
              </a:solidFill>
            </a:endParaRPr>
          </a:p>
        </p:txBody>
      </p:sp>
    </p:spTree>
    <p:extLst>
      <p:ext uri="{BB962C8B-B14F-4D97-AF65-F5344CB8AC3E}">
        <p14:creationId xmlns:p14="http://schemas.microsoft.com/office/powerpoint/2010/main" val="359669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A61-09D7-4EE7-8BCE-6F0A5E9B762E}"/>
              </a:ext>
            </a:extLst>
          </p:cNvPr>
          <p:cNvSpPr>
            <a:spLocks noGrp="1"/>
          </p:cNvSpPr>
          <p:nvPr>
            <p:ph type="title"/>
          </p:nvPr>
        </p:nvSpPr>
        <p:spPr/>
        <p:txBody>
          <a:bodyPr/>
          <a:lstStyle/>
          <a:p>
            <a:r>
              <a:rPr lang="en-US" dirty="0">
                <a:solidFill>
                  <a:schemeClr val="tx1"/>
                </a:solidFill>
              </a:rPr>
              <a:t>Typical Healthcare Follow Up</a:t>
            </a:r>
          </a:p>
        </p:txBody>
      </p:sp>
      <p:sp>
        <p:nvSpPr>
          <p:cNvPr id="3" name="Content Placeholder 2">
            <a:extLst>
              <a:ext uri="{FF2B5EF4-FFF2-40B4-BE49-F238E27FC236}">
                <a16:creationId xmlns:a16="http://schemas.microsoft.com/office/drawing/2014/main" id="{D0C1C721-E399-4ADC-95CA-4C60022D3689}"/>
              </a:ext>
            </a:extLst>
          </p:cNvPr>
          <p:cNvSpPr>
            <a:spLocks noGrp="1"/>
          </p:cNvSpPr>
          <p:nvPr>
            <p:ph idx="1"/>
          </p:nvPr>
        </p:nvSpPr>
        <p:spPr/>
        <p:txBody>
          <a:bodyPr/>
          <a:lstStyle/>
          <a:p>
            <a:r>
              <a:rPr lang="en-US" dirty="0">
                <a:solidFill>
                  <a:schemeClr val="tx1"/>
                </a:solidFill>
              </a:rPr>
              <a:t>Patient does follow up with the primary care physician (PCP) and nephrologist regularly, but other specialist follow up is often sporadic. The PCP has been central to the patient’s healthcare information management.</a:t>
            </a:r>
            <a:endParaRPr lang="en-US" b="1" dirty="0">
              <a:solidFill>
                <a:schemeClr val="tx1"/>
              </a:solidFill>
            </a:endParaRPr>
          </a:p>
          <a:p>
            <a:r>
              <a:rPr lang="en-US" b="1" dirty="0">
                <a:solidFill>
                  <a:schemeClr val="tx1"/>
                </a:solidFill>
              </a:rPr>
              <a:t>• PCP					• Cardiologist 	     	    </a:t>
            </a:r>
          </a:p>
          <a:p>
            <a:r>
              <a:rPr lang="en-US" b="1" dirty="0">
                <a:solidFill>
                  <a:schemeClr val="tx1"/>
                </a:solidFill>
              </a:rPr>
              <a:t>• Endocrinologist			• Nephrologist		    </a:t>
            </a:r>
          </a:p>
          <a:p>
            <a:r>
              <a:rPr lang="en-US" b="1" dirty="0">
                <a:solidFill>
                  <a:schemeClr val="tx1"/>
                </a:solidFill>
              </a:rPr>
              <a:t>• Psychiatrist				• Ophthalmologist	</a:t>
            </a:r>
          </a:p>
          <a:p>
            <a:r>
              <a:rPr lang="en-US" b="1" dirty="0">
                <a:solidFill>
                  <a:schemeClr val="tx1"/>
                </a:solidFill>
              </a:rPr>
              <a:t>• Retail Pharmacy			• Lab Services</a:t>
            </a:r>
            <a:endParaRPr lang="en-US" dirty="0">
              <a:solidFill>
                <a:schemeClr val="tx1"/>
              </a:solidFill>
            </a:endParaRPr>
          </a:p>
        </p:txBody>
      </p:sp>
    </p:spTree>
    <p:extLst>
      <p:ext uri="{BB962C8B-B14F-4D97-AF65-F5344CB8AC3E}">
        <p14:creationId xmlns:p14="http://schemas.microsoft.com/office/powerpoint/2010/main" val="226528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Hospital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has as a right hip replacement in the hospital and is assessed by multiple care providers</a:t>
            </a:r>
          </a:p>
          <a:p>
            <a:pPr>
              <a:buFont typeface="Wingdings" panose="05000000000000000000" pitchFamily="2" charset="2"/>
              <a:buChar char="Ø"/>
            </a:pPr>
            <a:r>
              <a:rPr lang="en-US" dirty="0">
                <a:solidFill>
                  <a:schemeClr val="tx1"/>
                </a:solidFill>
              </a:rPr>
              <a:t>Throughout the hospital stay, patient’s cognition is assessed in different ways:</a:t>
            </a:r>
          </a:p>
          <a:p>
            <a:pPr lvl="1">
              <a:buFont typeface="Wingdings" panose="05000000000000000000" pitchFamily="2" charset="2"/>
              <a:buChar char="Ø"/>
            </a:pPr>
            <a:r>
              <a:rPr lang="en-US" dirty="0">
                <a:solidFill>
                  <a:schemeClr val="tx1"/>
                </a:solidFill>
              </a:rPr>
              <a:t> CAM (Confusion Assessment Method)</a:t>
            </a:r>
          </a:p>
          <a:p>
            <a:pPr lvl="1">
              <a:buFont typeface="Wingdings" panose="05000000000000000000" pitchFamily="2" charset="2"/>
              <a:buChar char="Ø"/>
            </a:pPr>
            <a:r>
              <a:rPr lang="en-US" dirty="0">
                <a:solidFill>
                  <a:schemeClr val="tx1"/>
                </a:solidFill>
              </a:rPr>
              <a:t> Mini Mental Exam</a:t>
            </a:r>
          </a:p>
          <a:p>
            <a:pPr lvl="1">
              <a:buFont typeface="Wingdings" panose="05000000000000000000" pitchFamily="2" charset="2"/>
              <a:buChar char="Ø"/>
            </a:pPr>
            <a:r>
              <a:rPr lang="en-US" dirty="0">
                <a:solidFill>
                  <a:schemeClr val="tx1"/>
                </a:solidFill>
              </a:rPr>
              <a:t> MOCA (Montreal Cognitive Assessment)</a:t>
            </a:r>
          </a:p>
          <a:p>
            <a:pPr lvl="1">
              <a:buFont typeface="Wingdings" panose="05000000000000000000" pitchFamily="2" charset="2"/>
              <a:buChar char="Ø"/>
            </a:pPr>
            <a:r>
              <a:rPr lang="en-US" dirty="0">
                <a:solidFill>
                  <a:schemeClr val="tx1"/>
                </a:solidFill>
              </a:rPr>
              <a:t> Standard orientation questions (what is your name? Where are you right now? What is the date?)</a:t>
            </a:r>
          </a:p>
          <a:p>
            <a:pPr>
              <a:buFont typeface="Wingdings" panose="05000000000000000000" pitchFamily="2" charset="2"/>
              <a:buChar char="Ø"/>
            </a:pPr>
            <a:endParaRPr lang="en-US" b="1"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00098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SNF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sz="half" idx="1"/>
          </p:nvPr>
        </p:nvSpPr>
        <p:spPr>
          <a:xfrm>
            <a:off x="701964" y="1737360"/>
            <a:ext cx="10392756" cy="4010121"/>
          </a:xfrm>
        </p:spPr>
        <p:txBody>
          <a:bodyPr>
            <a:normAutofit/>
          </a:bodyPr>
          <a:lstStyle/>
          <a:p>
            <a:pPr marL="0" indent="0">
              <a:spcAft>
                <a:spcPts val="600"/>
              </a:spcAft>
              <a:buFont typeface="Wingdings" panose="05000000000000000000" pitchFamily="2" charset="2"/>
              <a:buChar char="Ø"/>
            </a:pPr>
            <a:r>
              <a:rPr lang="en-US" dirty="0">
                <a:solidFill>
                  <a:schemeClr val="tx1"/>
                </a:solidFill>
              </a:rPr>
              <a:t> Ms. Smith is transferred to a skilled nursing facility November 19</a:t>
            </a:r>
            <a:r>
              <a:rPr lang="en-US" baseline="30000" dirty="0">
                <a:solidFill>
                  <a:schemeClr val="tx1"/>
                </a:solidFill>
              </a:rPr>
              <a:t>th</a:t>
            </a:r>
            <a:r>
              <a:rPr lang="en-US" dirty="0">
                <a:solidFill>
                  <a:schemeClr val="tx1"/>
                </a:solidFill>
              </a:rPr>
              <a:t> after she is discharged from the hospital for post-acute care and rehab following her hip replacement surgery.</a:t>
            </a:r>
          </a:p>
          <a:p>
            <a:pPr marL="0" indent="0">
              <a:spcAft>
                <a:spcPts val="600"/>
              </a:spcAft>
              <a:buFont typeface="Wingdings" panose="05000000000000000000" pitchFamily="2" charset="2"/>
              <a:buChar char="Ø"/>
            </a:pPr>
            <a:r>
              <a:rPr lang="en-US" dirty="0">
                <a:solidFill>
                  <a:schemeClr val="tx1"/>
                </a:solidFill>
              </a:rPr>
              <a:t>Ms. Smith’s goal is to return home. The cognitive  assessment will help staff determine ability and/or potential issues with following a rehab program and living safely at home. </a:t>
            </a:r>
          </a:p>
          <a:p>
            <a:pPr marL="0" indent="0">
              <a:spcAft>
                <a:spcPts val="600"/>
              </a:spcAft>
              <a:buFont typeface="Wingdings" panose="05000000000000000000" pitchFamily="2" charset="2"/>
              <a:buChar char="Ø"/>
            </a:pPr>
            <a:r>
              <a:rPr lang="en-US" dirty="0">
                <a:solidFill>
                  <a:schemeClr val="tx1"/>
                </a:solidFill>
              </a:rPr>
              <a:t>During the SNF stay, an admission cognitive assessment was completed on November 21</a:t>
            </a:r>
            <a:r>
              <a:rPr lang="en-US" baseline="30000" dirty="0">
                <a:solidFill>
                  <a:schemeClr val="tx1"/>
                </a:solidFill>
              </a:rPr>
              <a:t>st</a:t>
            </a:r>
            <a:r>
              <a:rPr lang="en-US" dirty="0">
                <a:solidFill>
                  <a:schemeClr val="tx1"/>
                </a:solidFill>
              </a:rPr>
              <a:t> using the CAM (Confusion Assessment Method) test completed to determine Ms. Smith’s status over the past 3 days since admission from the hospital stay.  </a:t>
            </a:r>
          </a:p>
          <a:p>
            <a:pPr marL="0" indent="0">
              <a:spcAft>
                <a:spcPts val="600"/>
              </a:spcAft>
              <a:buFont typeface="Wingdings" panose="05000000000000000000" pitchFamily="2" charset="2"/>
              <a:buChar char="Ø"/>
            </a:pPr>
            <a:r>
              <a:rPr lang="en-US" dirty="0">
                <a:solidFill>
                  <a:schemeClr val="tx1"/>
                </a:solidFill>
              </a:rPr>
              <a:t>Ms. Smith was discharged from the SNF to Home Health for continued therapy in her home.  The SNF reassessed cognitive at discharge using the CAM on December 3</a:t>
            </a:r>
            <a:r>
              <a:rPr lang="en-US" baseline="30000" dirty="0">
                <a:solidFill>
                  <a:schemeClr val="tx1"/>
                </a:solidFill>
              </a:rPr>
              <a:t>rd</a:t>
            </a:r>
            <a:r>
              <a:rPr lang="en-US" dirty="0">
                <a:solidFill>
                  <a:schemeClr val="tx1"/>
                </a:solidFill>
              </a:rPr>
              <a:t>. </a:t>
            </a:r>
            <a:br>
              <a:rPr lang="en-US" dirty="0">
                <a:solidFill>
                  <a:schemeClr val="tx1"/>
                </a:solidFill>
              </a:rPr>
            </a:br>
            <a:endParaRPr lang="en-US" dirty="0">
              <a:solidFill>
                <a:schemeClr val="tx1"/>
              </a:solidFill>
            </a:endParaRPr>
          </a:p>
        </p:txBody>
      </p:sp>
      <p:sp>
        <p:nvSpPr>
          <p:cNvPr id="4" name="Rectangle 3">
            <a:extLst>
              <a:ext uri="{FF2B5EF4-FFF2-40B4-BE49-F238E27FC236}">
                <a16:creationId xmlns:a16="http://schemas.microsoft.com/office/drawing/2014/main" id="{D786C2F8-61A5-4569-A919-529DCB43D1D9}"/>
              </a:ext>
            </a:extLst>
          </p:cNvPr>
          <p:cNvSpPr/>
          <p:nvPr/>
        </p:nvSpPr>
        <p:spPr>
          <a:xfrm>
            <a:off x="7124193" y="6386731"/>
            <a:ext cx="4453399" cy="369332"/>
          </a:xfrm>
          <a:prstGeom prst="rect">
            <a:avLst/>
          </a:prstGeom>
        </p:spPr>
        <p:txBody>
          <a:bodyPr wrap="none">
            <a:spAutoFit/>
          </a:bodyPr>
          <a:lstStyle/>
          <a:p>
            <a:pPr marL="342900" marR="0" lvl="0" indent="-342900">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MDS 3.0 LOINC Code System/Version 2.66</a:t>
            </a:r>
            <a:endParaRPr lang="en-US"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980356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fiscal_year xmlns="ba9988bd-10e2-4a39-8d16-ed6eb9f9083e">FY19</fiscal_yea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DCC06B-20F3-4C83-960C-EC77C7277000}">
  <ds:schemaRefs>
    <ds:schemaRef ds:uri="http://schemas.microsoft.com/sharepoint/v3"/>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ba9988bd-10e2-4a39-8d16-ed6eb9f9083e"/>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40ACEDDD-DB55-4F60-A975-4A64090E8476}">
  <ds:schemaRefs>
    <ds:schemaRef ds:uri="http://schemas.microsoft.com/sharepoint/v3/contenttype/forms"/>
  </ds:schemaRefs>
</ds:datastoreItem>
</file>

<file path=customXml/itemProps3.xml><?xml version="1.0" encoding="utf-8"?>
<ds:datastoreItem xmlns:ds="http://schemas.openxmlformats.org/officeDocument/2006/customXml" ds:itemID="{A45147BA-224B-4746-AADC-91BAFA62AFDD}">
  <ds:schemaRefs>
    <ds:schemaRef ds:uri="http://schemas.microsoft.com/office/2006/metadata/customXsn"/>
  </ds:schemaRefs>
</ds:datastoreItem>
</file>

<file path=customXml/itemProps4.xml><?xml version="1.0" encoding="utf-8"?>
<ds:datastoreItem xmlns:ds="http://schemas.openxmlformats.org/officeDocument/2006/customXml" ds:itemID="{0DC0CD24-39F3-45A8-9292-17C3EB3C3E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4366</TotalTime>
  <Words>3320</Words>
  <Application>Microsoft Office PowerPoint</Application>
  <PresentationFormat>Widescreen</PresentationFormat>
  <Paragraphs>351</Paragraphs>
  <Slides>38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Wingdings</vt:lpstr>
      <vt:lpstr>Retrospect</vt:lpstr>
      <vt:lpstr>Cognitive Status Use Case Scenario (example)</vt:lpstr>
      <vt:lpstr>The Patient Story: Focus on Transfer from the Skilled Nursing Facility to Home Health</vt:lpstr>
      <vt:lpstr>Patient </vt:lpstr>
      <vt:lpstr>Social History</vt:lpstr>
      <vt:lpstr>Medical History</vt:lpstr>
      <vt:lpstr>Current Medications</vt:lpstr>
      <vt:lpstr>Typical Healthcare Follow Up</vt:lpstr>
      <vt:lpstr>Encounter with Hospital Providers</vt:lpstr>
      <vt:lpstr>Encounter with SNF Providers</vt:lpstr>
      <vt:lpstr>SNF Provider Completion of CAM </vt:lpstr>
      <vt:lpstr>Encounter with Home Health Care Providers</vt:lpstr>
      <vt:lpstr>Home Health Provider Completion of CAM </vt:lpstr>
      <vt:lpstr>Transfer to ED/Acute Care Hospital</vt:lpstr>
      <vt:lpstr>Ms. Smith’s Concerns</vt:lpstr>
      <vt:lpstr>Ms. Smith would like…</vt:lpstr>
      <vt:lpstr>Daughter</vt:lpstr>
      <vt:lpstr>Daughters Concerns</vt:lpstr>
      <vt:lpstr>Daughter Would Like…</vt:lpstr>
      <vt:lpstr>Case Manager/ Social Worker (CM/ SW)</vt:lpstr>
      <vt:lpstr>CM/ SW Concerns</vt:lpstr>
      <vt:lpstr>CM/ SW would like…</vt:lpstr>
      <vt:lpstr>Provider Persona</vt:lpstr>
      <vt:lpstr>Hospital Provider Concerns</vt:lpstr>
      <vt:lpstr>SNF Provider Concerns</vt:lpstr>
      <vt:lpstr>Home Health Care (HHC) Provider Concerns</vt:lpstr>
      <vt:lpstr>ED/Hospital Provider Concerns</vt:lpstr>
      <vt:lpstr>Provider would like…</vt:lpstr>
      <vt:lpstr>Payor</vt:lpstr>
      <vt:lpstr>Payor Concerns</vt:lpstr>
      <vt:lpstr>Payor would like…</vt:lpstr>
      <vt:lpstr>Known Issues</vt:lpstr>
      <vt:lpstr>Resources</vt:lpstr>
      <vt:lpstr>Different Types Cognitive Assessments in Healthcare </vt:lpstr>
      <vt:lpstr>Different Types Cognitive Assessments in Healthcare </vt:lpstr>
      <vt:lpstr>BIMS in the MDS</vt:lpstr>
      <vt:lpstr>Mental Status and CAM in the MDS</vt:lpstr>
      <vt:lpstr>PHQ-9 in the MDS</vt:lpstr>
      <vt:lpstr>Cognition in OASIS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Rizvi, Siama</dc:creator>
  <cp:lastModifiedBy>Rizvi, Siama</cp:lastModifiedBy>
  <cp:revision>215</cp:revision>
  <dcterms:created xsi:type="dcterms:W3CDTF">2019-04-30T13:12:19Z</dcterms:created>
  <dcterms:modified xsi:type="dcterms:W3CDTF">2020-01-02T21:13:50Z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0x010100823A99C636F7423283FB0D200866C61300305FB80C47976C4B916AEC60E81206C0</vt:lpwstr>
  </property>
</Properties>
</file>