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Lst>
  <p:notesMasterIdLst>
    <p:notesMasterId r:id="rId39"/>
  </p:notesMasterIdLst>
  <p:sldIdLst>
    <p:sldId id="256" r:id="rId6"/>
    <p:sldId id="363" r:id="rId7"/>
    <p:sldId id="266" r:id="rId8"/>
    <p:sldId id="257" r:id="rId9"/>
    <p:sldId id="258" r:id="rId10"/>
    <p:sldId id="259" r:id="rId11"/>
    <p:sldId id="260" r:id="rId12"/>
    <p:sldId id="261" r:id="rId13"/>
    <p:sldId id="369" r:id="rId14"/>
    <p:sldId id="371" r:id="rId15"/>
    <p:sldId id="372" r:id="rId16"/>
    <p:sldId id="370" r:id="rId17"/>
    <p:sldId id="373" r:id="rId18"/>
    <p:sldId id="374" r:id="rId19"/>
    <p:sldId id="380" r:id="rId20"/>
    <p:sldId id="262" r:id="rId21"/>
    <p:sldId id="268" r:id="rId22"/>
    <p:sldId id="265" r:id="rId23"/>
    <p:sldId id="269" r:id="rId24"/>
    <p:sldId id="270" r:id="rId25"/>
    <p:sldId id="271" r:id="rId26"/>
    <p:sldId id="273" r:id="rId27"/>
    <p:sldId id="272" r:id="rId28"/>
    <p:sldId id="278" r:id="rId29"/>
    <p:sldId id="279" r:id="rId30"/>
    <p:sldId id="367" r:id="rId31"/>
    <p:sldId id="368" r:id="rId32"/>
    <p:sldId id="381" r:id="rId33"/>
    <p:sldId id="280" r:id="rId34"/>
    <p:sldId id="275" r:id="rId35"/>
    <p:sldId id="276" r:id="rId36"/>
    <p:sldId id="277" r:id="rId37"/>
    <p:sldId id="38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4119E2-914C-4D8B-9031-45AA6E8B06FE}">
          <p14:sldIdLst>
            <p14:sldId id="256"/>
            <p14:sldId id="363"/>
          </p14:sldIdLst>
        </p14:section>
        <p14:section name="Patient Persona" id="{762C6F34-9FD8-436E-AE00-3E3FCA9D19B4}">
          <p14:sldIdLst>
            <p14:sldId id="266"/>
            <p14:sldId id="257"/>
            <p14:sldId id="258"/>
            <p14:sldId id="259"/>
            <p14:sldId id="260"/>
            <p14:sldId id="261"/>
            <p14:sldId id="369"/>
            <p14:sldId id="371"/>
            <p14:sldId id="372"/>
            <p14:sldId id="370"/>
            <p14:sldId id="373"/>
            <p14:sldId id="374"/>
            <p14:sldId id="380"/>
            <p14:sldId id="262"/>
            <p14:sldId id="268"/>
            <p14:sldId id="265"/>
            <p14:sldId id="269"/>
            <p14:sldId id="270"/>
          </p14:sldIdLst>
        </p14:section>
        <p14:section name="CM/SW Persona" id="{BCF3BE3D-C01C-40D9-8ABA-710762DD9F70}">
          <p14:sldIdLst>
            <p14:sldId id="271"/>
            <p14:sldId id="273"/>
            <p14:sldId id="272"/>
          </p14:sldIdLst>
        </p14:section>
        <p14:section name="Provider Persona" id="{BCE40AC3-FC91-42CD-A84B-CF73AF9C8E86}">
          <p14:sldIdLst>
            <p14:sldId id="278"/>
            <p14:sldId id="279"/>
            <p14:sldId id="367"/>
            <p14:sldId id="368"/>
            <p14:sldId id="381"/>
            <p14:sldId id="280"/>
          </p14:sldIdLst>
        </p14:section>
        <p14:section name="Payor Persona" id="{44B65789-830B-4B3E-A03D-E3E9061A9923}">
          <p14:sldIdLst>
            <p14:sldId id="275"/>
            <p14:sldId id="276"/>
            <p14:sldId id="277"/>
          </p14:sldIdLst>
        </p14:section>
        <p14:section name="Known Issues" id="{09246684-181A-45BC-8F88-4B7EFE2DAF0E}">
          <p14:sldIdLst>
            <p14:sldId id="383"/>
          </p14:sldIdLst>
        </p14:section>
        <p14:section name="Data Elements" id="{4BF6DB57-5C3C-4CF6-BFD5-F47264A025F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Hill" initials="DH" lastIdx="4" clrIdx="0">
    <p:extLst>
      <p:ext uri="{19B8F6BF-5375-455C-9EA6-DF929625EA0E}">
        <p15:presenceInfo xmlns:p15="http://schemas.microsoft.com/office/powerpoint/2012/main" userId="David Hill" providerId="None"/>
      </p:ext>
    </p:extLst>
  </p:cmAuthor>
  <p:cmAuthor id="2" name="Rizvi, Siama" initials="RS" lastIdx="3" clrIdx="1">
    <p:extLst>
      <p:ext uri="{19B8F6BF-5375-455C-9EA6-DF929625EA0E}">
        <p15:presenceInfo xmlns:p15="http://schemas.microsoft.com/office/powerpoint/2012/main" userId="S::RIZVI@MITRE.ORG::a30a8b9a-5391-4b15-b2e0-f92c41bca009" providerId="AD"/>
      </p:ext>
    </p:extLst>
  </p:cmAuthor>
  <p:cmAuthor id="3" name="Skopac, Jessica S" initials="SJS" lastIdx="5" clrIdx="2">
    <p:extLst>
      <p:ext uri="{19B8F6BF-5375-455C-9EA6-DF929625EA0E}">
        <p15:presenceInfo xmlns:p15="http://schemas.microsoft.com/office/powerpoint/2012/main" userId="S::JSKOPAC@MITRE.ORG::634fd837-4742-4121-9b4d-8524b41d1858" providerId="AD"/>
      </p:ext>
    </p:extLst>
  </p:cmAuthor>
  <p:cmAuthor id="4" name="Beth Connor" initials="BC" lastIdx="2" clrIdx="3">
    <p:extLst>
      <p:ext uri="{19B8F6BF-5375-455C-9EA6-DF929625EA0E}">
        <p15:presenceInfo xmlns:p15="http://schemas.microsoft.com/office/powerpoint/2012/main" userId="S-1-5-21-4095628063-3556742122-3606576086-1405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1" autoAdjust="0"/>
    <p:restoredTop sz="90687" autoAdjust="0"/>
  </p:normalViewPr>
  <p:slideViewPr>
    <p:cSldViewPr snapToGrid="0">
      <p:cViewPr varScale="1">
        <p:scale>
          <a:sx n="83" d="100"/>
          <a:sy n="83" d="100"/>
        </p:scale>
        <p:origin x="810" y="90"/>
      </p:cViewPr>
      <p:guideLst/>
    </p:cSldViewPr>
  </p:slideViewPr>
  <p:outlineViewPr>
    <p:cViewPr>
      <p:scale>
        <a:sx n="33" d="100"/>
        <a:sy n="33" d="100"/>
      </p:scale>
      <p:origin x="0" y="-3892"/>
    </p:cViewPr>
  </p:outlineViewPr>
  <p:notesTextViewPr>
    <p:cViewPr>
      <p:scale>
        <a:sx n="1" d="1"/>
        <a:sy n="1" d="1"/>
      </p:scale>
      <p:origin x="0" y="0"/>
    </p:cViewPr>
  </p:notesTextViewPr>
  <p:sorterViewPr>
    <p:cViewPr>
      <p:scale>
        <a:sx n="100" d="100"/>
        <a:sy n="100" d="100"/>
      </p:scale>
      <p:origin x="0" y="-192"/>
    </p:cViewPr>
  </p:sorterViewPr>
  <p:notesViewPr>
    <p:cSldViewPr snapToGrid="0">
      <p:cViewPr varScale="1">
        <p:scale>
          <a:sx n="50" d="100"/>
          <a:sy n="50" d="100"/>
        </p:scale>
        <p:origin x="2476"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E5D2C50B-3727-4505-B286-55080F92CFDD}">
      <dgm:prSet phldrT="[Text]"/>
      <dgm:spPr/>
      <dgm:t>
        <a:bodyPr/>
        <a:lstStyle/>
        <a:p>
          <a:endParaRPr lang="en-US" dirty="0"/>
        </a:p>
      </dgm:t>
    </dgm:pt>
    <dgm:pt modelId="{6D6B9FE4-96D5-4CBB-947B-0F4DA17FA542}" type="parTrans" cxnId="{9700DF1F-4BAF-4531-AD79-05B28CB8E7A7}">
      <dgm:prSet/>
      <dgm:spPr/>
      <dgm:t>
        <a:bodyPr/>
        <a:lstStyle/>
        <a:p>
          <a:endParaRPr lang="en-US"/>
        </a:p>
      </dgm:t>
    </dgm:pt>
    <dgm:pt modelId="{62A10BCC-9BEC-4BC1-AD73-CBB9DCF88BAF}" type="sibTrans" cxnId="{9700DF1F-4BAF-4531-AD79-05B28CB8E7A7}">
      <dgm:prSet/>
      <dgm:spPr/>
      <dgm:t>
        <a:bodyPr/>
        <a:lstStyle/>
        <a:p>
          <a:endParaRPr lang="en-US"/>
        </a:p>
      </dgm:t>
    </dgm:pt>
    <dgm:pt modelId="{C986A375-F5C2-448C-ADA7-1649FCEF2A96}">
      <dgm:prSet/>
      <dgm:spPr/>
      <dgm:t>
        <a:bodyPr/>
        <a:lstStyle/>
        <a:p>
          <a:r>
            <a:rPr lang="en-US" dirty="0"/>
            <a:t>Will I be able to walk independently with a cane again</a:t>
          </a:r>
          <a:r>
            <a:rPr lang="en-US" dirty="0">
              <a:solidFill>
                <a:schemeClr val="tx1"/>
              </a:solidFill>
            </a:rPr>
            <a:t>?</a:t>
          </a:r>
          <a:r>
            <a:rPr lang="en-US" dirty="0"/>
            <a:t> </a:t>
          </a:r>
        </a:p>
      </dgm:t>
    </dgm:pt>
    <dgm:pt modelId="{B9D89ABC-384C-484B-B5BF-C7BA7011E393}" type="parTrans" cxnId="{54CBB36D-120F-4512-BDF5-80A9E12CD339}">
      <dgm:prSet/>
      <dgm:spPr/>
      <dgm:t>
        <a:bodyPr/>
        <a:lstStyle/>
        <a:p>
          <a:endParaRPr lang="en-US"/>
        </a:p>
      </dgm:t>
    </dgm:pt>
    <dgm:pt modelId="{701571D6-A43D-4DBD-84BB-A4DD47DD768B}" type="sibTrans" cxnId="{54CBB36D-120F-4512-BDF5-80A9E12CD339}">
      <dgm:prSet/>
      <dgm:spPr/>
      <dgm:t>
        <a:bodyPr/>
        <a:lstStyle/>
        <a:p>
          <a:endParaRPr lang="en-US"/>
        </a:p>
      </dgm:t>
    </dgm:pt>
    <dgm:pt modelId="{93F62B90-18AA-49B9-8D9A-7194CF55A33C}">
      <dgm:prSet/>
      <dgm:spPr/>
      <dgm:t>
        <a:bodyPr/>
        <a:lstStyle/>
        <a:p>
          <a:r>
            <a:rPr lang="en-US" dirty="0">
              <a:solidFill>
                <a:schemeClr val="tx1"/>
              </a:solidFill>
            </a:rPr>
            <a:t>What will my quality of life be? (Will I be independent in ADLs?)</a:t>
          </a:r>
        </a:p>
      </dgm:t>
    </dgm:pt>
    <dgm:pt modelId="{48547848-84B1-4383-9BC6-8F67CE780DA0}" type="parTrans" cxnId="{F37336CF-02F9-4B50-A452-29580A3D76C1}">
      <dgm:prSet/>
      <dgm:spPr/>
      <dgm:t>
        <a:bodyPr/>
        <a:lstStyle/>
        <a:p>
          <a:endParaRPr lang="en-US"/>
        </a:p>
      </dgm:t>
    </dgm:pt>
    <dgm:pt modelId="{9A4E5B5F-8E90-49AF-9E83-8EF25C7E46EC}" type="sibTrans" cxnId="{F37336CF-02F9-4B50-A452-29580A3D76C1}">
      <dgm:prSet/>
      <dgm:spPr/>
      <dgm:t>
        <a:bodyPr/>
        <a:lstStyle/>
        <a:p>
          <a:endParaRPr lang="en-US"/>
        </a:p>
      </dgm:t>
    </dgm:pt>
    <dgm:pt modelId="{E5FB6CCB-08E4-4AB4-B1C2-596C973127DF}">
      <dgm:prSet/>
      <dgm:spPr/>
      <dgm:t>
        <a:bodyPr/>
        <a:lstStyle/>
        <a:p>
          <a:r>
            <a:rPr lang="en-US" dirty="0"/>
            <a:t>Will SNF and Home Health Care be able to help me reach </a:t>
          </a:r>
          <a:r>
            <a:rPr lang="en-US" dirty="0">
              <a:solidFill>
                <a:schemeClr val="tx1"/>
              </a:solidFill>
            </a:rPr>
            <a:t>my</a:t>
          </a:r>
          <a:r>
            <a:rPr lang="en-US" dirty="0"/>
            <a:t> functional goals?</a:t>
          </a:r>
        </a:p>
      </dgm:t>
    </dgm:pt>
    <dgm:pt modelId="{971D27A2-B398-4D45-8FAB-1870BD4E5322}" type="parTrans" cxnId="{49FB1BD3-90B2-43C7-B796-A60F253E63DC}">
      <dgm:prSet/>
      <dgm:spPr/>
      <dgm:t>
        <a:bodyPr/>
        <a:lstStyle/>
        <a:p>
          <a:endParaRPr lang="en-US"/>
        </a:p>
      </dgm:t>
    </dgm:pt>
    <dgm:pt modelId="{E386F66C-B0FB-4042-BB83-73306C7D453A}" type="sibTrans" cxnId="{49FB1BD3-90B2-43C7-B796-A60F253E63DC}">
      <dgm:prSet/>
      <dgm:spPr/>
      <dgm:t>
        <a:bodyPr/>
        <a:lstStyle/>
        <a:p>
          <a:endParaRPr lang="en-US"/>
        </a:p>
      </dgm:t>
    </dgm:pt>
    <dgm:pt modelId="{285DAA7E-5882-4C0F-B57A-DE05236A5E73}">
      <dgm:prSet/>
      <dgm:spPr/>
      <dgm:t>
        <a:bodyPr/>
        <a:lstStyle/>
        <a:p>
          <a:r>
            <a:rPr lang="en-US" dirty="0">
              <a:solidFill>
                <a:schemeClr val="tx1"/>
              </a:solidFill>
            </a:rPr>
            <a:t>How will I maintain my health and safety once I am at home?</a:t>
          </a:r>
        </a:p>
      </dgm:t>
    </dgm:pt>
    <dgm:pt modelId="{A7AFB509-1364-4A0A-9545-288319B54732}" type="parTrans" cxnId="{A174E662-E191-4E97-A8DD-E04CAB6E4A06}">
      <dgm:prSet/>
      <dgm:spPr/>
      <dgm:t>
        <a:bodyPr/>
        <a:lstStyle/>
        <a:p>
          <a:endParaRPr lang="en-US"/>
        </a:p>
      </dgm:t>
    </dgm:pt>
    <dgm:pt modelId="{0233B4C1-F2EA-4B9B-96C7-A9C5BB8A7CAB}" type="sibTrans" cxnId="{A174E662-E191-4E97-A8DD-E04CAB6E4A0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custLinFactNeighborX="6" custLinFactNeighborY="-541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custLinFactNeighborX="7556" custLinFactNeighborY="-590"/>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C4D3A417-5CA7-419B-9EC2-F2BF029C9AED}" type="presOf" srcId="{285DAA7E-5882-4C0F-B57A-DE05236A5E73}" destId="{621731F6-F960-4B85-B271-72A950A2E7E4}" srcOrd="1" destOrd="0" presId="urn:microsoft.com/office/officeart/2005/8/layout/matrix1"/>
    <dgm:cxn modelId="{8D3CBA1E-FA0D-4D34-90FC-2891DA0F6837}" type="presOf" srcId="{285DAA7E-5882-4C0F-B57A-DE05236A5E73}" destId="{ECF033EE-B942-4582-B7CC-5526B9D06359}" srcOrd="0" destOrd="0" presId="urn:microsoft.com/office/officeart/2005/8/layout/matrix1"/>
    <dgm:cxn modelId="{9700DF1F-4BAF-4531-AD79-05B28CB8E7A7}" srcId="{439B15D0-EFB0-4705-8084-B706DCC2A44C}" destId="{E5D2C50B-3727-4505-B286-55080F92CFDD}" srcOrd="1" destOrd="0" parTransId="{6D6B9FE4-96D5-4CBB-947B-0F4DA17FA542}" sibTransId="{62A10BCC-9BEC-4BC1-AD73-CBB9DCF88BAF}"/>
    <dgm:cxn modelId="{6E818931-2886-433A-AA44-8DC58BE6FEA0}" type="presOf" srcId="{439B15D0-EFB0-4705-8084-B706DCC2A44C}" destId="{49B800B0-B6F8-414F-93DA-7C6DF5DFC742}" srcOrd="0" destOrd="0" presId="urn:microsoft.com/office/officeart/2005/8/layout/matrix1"/>
    <dgm:cxn modelId="{A174E662-E191-4E97-A8DD-E04CAB6E4A06}" srcId="{6412D220-34B3-45FB-A1E9-A5BAC20B6275}" destId="{285DAA7E-5882-4C0F-B57A-DE05236A5E73}" srcOrd="3" destOrd="0" parTransId="{A7AFB509-1364-4A0A-9545-288319B54732}" sibTransId="{0233B4C1-F2EA-4B9B-96C7-A9C5BB8A7CAB}"/>
    <dgm:cxn modelId="{66C5FE49-1A44-422B-999B-4AD38EEB972C}" type="presOf" srcId="{C986A375-F5C2-448C-ADA7-1649FCEF2A96}" destId="{5CB0EFC0-245A-4685-8DF1-C173393338EF}" srcOrd="1" destOrd="0" presId="urn:microsoft.com/office/officeart/2005/8/layout/matrix1"/>
    <dgm:cxn modelId="{54CBB36D-120F-4512-BDF5-80A9E12CD339}" srcId="{6412D220-34B3-45FB-A1E9-A5BAC20B6275}" destId="{C986A375-F5C2-448C-ADA7-1649FCEF2A96}" srcOrd="0" destOrd="0" parTransId="{B9D89ABC-384C-484B-B5BF-C7BA7011E393}" sibTransId="{701571D6-A43D-4DBD-84BB-A4DD47DD768B}"/>
    <dgm:cxn modelId="{8DC03C5A-BF31-4F3D-BEBC-4516D70AC2EF}" type="presOf" srcId="{E5FB6CCB-08E4-4AB4-B1C2-596C973127DF}" destId="{42EFDF1F-CF12-43EA-9D23-DE70CD4F2D61}" srcOrd="0" destOrd="0" presId="urn:microsoft.com/office/officeart/2005/8/layout/matrix1"/>
    <dgm:cxn modelId="{AF493D9A-2C08-43B3-A808-980764AA934D}" type="presOf" srcId="{93F62B90-18AA-49B9-8D9A-7194CF55A33C}" destId="{92345AC2-69CB-4185-9BEF-2417CBB3275F}" srcOrd="1" destOrd="0" presId="urn:microsoft.com/office/officeart/2005/8/layout/matrix1"/>
    <dgm:cxn modelId="{822B70A1-0924-4214-94CC-1ECF0090A8AC}" type="presOf" srcId="{93F62B90-18AA-49B9-8D9A-7194CF55A33C}" destId="{4E0607B3-0939-4B63-BACF-48486BA483FE}" srcOrd="0" destOrd="0" presId="urn:microsoft.com/office/officeart/2005/8/layout/matrix1"/>
    <dgm:cxn modelId="{443725CA-DEFF-410D-B148-FDFD2083880C}" type="presOf" srcId="{C986A375-F5C2-448C-ADA7-1649FCEF2A96}" destId="{1D3BD08B-9F73-4967-B6CC-953DA48F001D}"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C48030CE-EA17-4186-BDE8-53793B55BDEB}" type="presOf" srcId="{E5FB6CCB-08E4-4AB4-B1C2-596C973127DF}" destId="{F932F2D5-049C-49AE-9A26-B1A163BA68A4}" srcOrd="1" destOrd="0" presId="urn:microsoft.com/office/officeart/2005/8/layout/matrix1"/>
    <dgm:cxn modelId="{F37336CF-02F9-4B50-A452-29580A3D76C1}" srcId="{6412D220-34B3-45FB-A1E9-A5BAC20B6275}" destId="{93F62B90-18AA-49B9-8D9A-7194CF55A33C}" srcOrd="1" destOrd="0" parTransId="{48547848-84B1-4383-9BC6-8F67CE780DA0}" sibTransId="{9A4E5B5F-8E90-49AF-9E83-8EF25C7E46EC}"/>
    <dgm:cxn modelId="{49FB1BD3-90B2-43C7-B796-A60F253E63DC}" srcId="{6412D220-34B3-45FB-A1E9-A5BAC20B6275}" destId="{E5FB6CCB-08E4-4AB4-B1C2-596C973127DF}" srcOrd="2" destOrd="0" parTransId="{971D27A2-B398-4D45-8FAB-1870BD4E5322}" sibTransId="{E386F66C-B0FB-4042-BB83-73306C7D453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How can I support Mom if she doesn’t communicate all of her healthcare information to me?</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B5443BBC-F966-400B-A170-4A251ADD9730}">
      <dgm:prSet phldrT="[Text]"/>
      <dgm:spPr/>
      <dgm:t>
        <a:bodyPr/>
        <a:lstStyle/>
        <a:p>
          <a:r>
            <a:rPr lang="en-US" dirty="0"/>
            <a:t>Will the </a:t>
          </a:r>
          <a:r>
            <a:rPr lang="en-US" dirty="0">
              <a:solidFill>
                <a:schemeClr val="tx1"/>
              </a:solidFill>
            </a:rPr>
            <a:t>providers know </a:t>
          </a:r>
          <a:r>
            <a:rPr lang="en-US" dirty="0"/>
            <a:t>to contact and discuss Mom’s condition &amp; progress with me?</a:t>
          </a:r>
        </a:p>
      </dgm:t>
      <dgm:extLst>
        <a:ext uri="{E40237B7-FDA0-4F09-8148-C483321AD2D9}">
          <dgm14:cNvPr xmlns:dgm14="http://schemas.microsoft.com/office/drawing/2010/diagram" id="0" name="" descr="If I am unexpectedly admitted to the hospital, how will they know that I have advance directives and what they are?&#10;"/>
        </a:ext>
      </dgm:extLst>
    </dgm:pt>
    <dgm:pt modelId="{695E93F9-6289-4F55-B842-77AED2A15A63}" type="parTrans" cxnId="{08BB558E-7CEE-43DC-9EDB-C7858B27BDE3}">
      <dgm:prSet/>
      <dgm:spPr/>
      <dgm:t>
        <a:bodyPr/>
        <a:lstStyle/>
        <a:p>
          <a:endParaRPr lang="en-US"/>
        </a:p>
      </dgm:t>
    </dgm:pt>
    <dgm:pt modelId="{2103C691-DF41-442A-90D8-714136C88A0A}" type="sibTrans" cxnId="{08BB558E-7CEE-43DC-9EDB-C7858B27BDE3}">
      <dgm:prSet/>
      <dgm:spPr/>
      <dgm:t>
        <a:bodyPr/>
        <a:lstStyle/>
        <a:p>
          <a:endParaRPr lang="en-US"/>
        </a:p>
      </dgm:t>
    </dgm:pt>
    <dgm:pt modelId="{3A56B165-56A2-4CC3-A830-D0C8EFD47F75}">
      <dgm:prSet phldrT="[Text]"/>
      <dgm:spPr/>
      <dgm:t>
        <a:bodyPr/>
        <a:lstStyle/>
        <a:p>
          <a:r>
            <a:rPr lang="en-US" dirty="0"/>
            <a:t>How will I know if Mom has made progress and there are changes to her goals?</a:t>
          </a:r>
        </a:p>
      </dgm:t>
      <dgm:extLst>
        <a:ext uri="{E40237B7-FDA0-4F09-8148-C483321AD2D9}">
          <dgm14:cNvPr xmlns:dgm14="http://schemas.microsoft.com/office/drawing/2010/diagram" id="0" name="" descr="Do I need to provide a copy of my advance directives to all my healthcare providers? &#10;"/>
        </a:ext>
      </dgm:extLst>
    </dgm:pt>
    <dgm:pt modelId="{08CF34B3-A57C-42F9-9062-EF3D5A79F115}" type="parTrans" cxnId="{87F65D2A-AC5A-455E-BB0C-C14279AAD3DD}">
      <dgm:prSet/>
      <dgm:spPr/>
      <dgm:t>
        <a:bodyPr/>
        <a:lstStyle/>
        <a:p>
          <a:endParaRPr lang="en-US"/>
        </a:p>
      </dgm:t>
    </dgm:pt>
    <dgm:pt modelId="{A567390E-B05F-4104-BB2E-F7A13DFF61EE}" type="sibTrans" cxnId="{87F65D2A-AC5A-455E-BB0C-C14279AAD3DD}">
      <dgm:prSet/>
      <dgm:spPr/>
      <dgm:t>
        <a:bodyPr/>
        <a:lstStyle/>
        <a:p>
          <a:endParaRPr lang="en-US"/>
        </a:p>
      </dgm:t>
    </dgm:pt>
    <dgm:pt modelId="{C14DEA9D-4157-41C2-9AED-2E0F3E518EEB}">
      <dgm:prSet phldrT="[Text]"/>
      <dgm:spPr/>
      <dgm:t>
        <a:bodyPr/>
        <a:lstStyle/>
        <a:p>
          <a:r>
            <a:rPr lang="en-US" dirty="0"/>
            <a:t>Will Mom be able to manage her own </a:t>
          </a:r>
          <a:r>
            <a:rPr lang="en-US" dirty="0">
              <a:solidFill>
                <a:schemeClr val="tx1"/>
              </a:solidFill>
            </a:rPr>
            <a:t>healthcare needs (</a:t>
          </a:r>
          <a:r>
            <a:rPr lang="en-US" dirty="0"/>
            <a:t>transportation to appointments) once she leaves the SNF and is back home with home care?</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2D00221-0247-4507-B9D4-4939DBAF5401}" type="presOf" srcId="{3A56B165-56A2-4CC3-A830-D0C8EFD47F75}" destId="{621731F6-F960-4B85-B271-72A950A2E7E4}" srcOrd="1" destOrd="0" presId="urn:microsoft.com/office/officeart/2005/8/layout/matrix1"/>
    <dgm:cxn modelId="{87F65D2A-AC5A-455E-BB0C-C14279AAD3DD}" srcId="{6412D220-34B3-45FB-A1E9-A5BAC20B6275}" destId="{3A56B165-56A2-4CC3-A830-D0C8EFD47F75}" srcOrd="3" destOrd="0" parTransId="{08CF34B3-A57C-42F9-9062-EF3D5A79F115}" sibTransId="{A567390E-B05F-4104-BB2E-F7A13DFF61EE}"/>
    <dgm:cxn modelId="{6E818931-2886-433A-AA44-8DC58BE6FEA0}" type="presOf" srcId="{439B15D0-EFB0-4705-8084-B706DCC2A44C}" destId="{49B800B0-B6F8-414F-93DA-7C6DF5DFC742}" srcOrd="0" destOrd="0" presId="urn:microsoft.com/office/officeart/2005/8/layout/matrix1"/>
    <dgm:cxn modelId="{5C3FDA35-9833-487F-80AB-26D3CD6561D0}" type="presOf" srcId="{B5443BBC-F966-400B-A170-4A251ADD9730}" destId="{42EFDF1F-CF12-43EA-9D23-DE70CD4F2D61}" srcOrd="0" destOrd="0" presId="urn:microsoft.com/office/officeart/2005/8/layout/matrix1"/>
    <dgm:cxn modelId="{6D2C1863-6B1D-4767-8DE7-3BC244060098}" type="presOf" srcId="{3A56B165-56A2-4CC3-A830-D0C8EFD47F75}" destId="{ECF033EE-B942-4582-B7CC-5526B9D06359}"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08BB558E-7CEE-43DC-9EDB-C7858B27BDE3}" srcId="{6412D220-34B3-45FB-A1E9-A5BAC20B6275}" destId="{B5443BBC-F966-400B-A170-4A251ADD9730}" srcOrd="2" destOrd="0" parTransId="{695E93F9-6289-4F55-B842-77AED2A15A63}" sibTransId="{2103C691-DF41-442A-90D8-714136C88A0A}"/>
    <dgm:cxn modelId="{7BD1D195-CAA7-4D7A-BFD2-21341B7DFE16}" type="presOf" srcId="{8AF57543-4512-4656-B6AB-D3A86AAEFB6C}" destId="{1D3BD08B-9F73-4967-B6CC-953DA48F001D}"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468BBCC0-6A54-4850-B711-A9026E65DFF6}" type="presOf" srcId="{B5443BBC-F966-400B-A170-4A251ADD9730}" destId="{F932F2D5-049C-49AE-9A26-B1A163BA68A4}"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Will the SNF have the correct information about Ms. Smith’s functional goals and communicate progress toward goals to the family?</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Will Ms. Smith’s overall goals be coordinated with the transition from SNF to home with Home Health Care?</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Since Ms. Smith has limited social support, w</a:t>
          </a:r>
          <a:r>
            <a:rPr lang="en-US" dirty="0"/>
            <a:t>ill family be able to support Ms. Smith once she is home or will patient need home care services?</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9E923BB3-FFED-4392-ABDE-3E56DABF826C}">
      <dgm:prSet/>
      <dgm:spPr/>
      <dgm:t>
        <a:bodyPr/>
        <a:lstStyle/>
        <a:p>
          <a:r>
            <a:rPr lang="en-US" dirty="0"/>
            <a:t>Will there be adequate monitoring of rehab progress and safety once Ms. Smith is home?</a:t>
          </a:r>
        </a:p>
      </dgm:t>
    </dgm:pt>
    <dgm:pt modelId="{73F9BD3A-A0A2-40F6-8187-8CB2707093A2}" type="parTrans" cxnId="{DFD26C28-3441-4BEE-83CB-AC07CDC263DE}">
      <dgm:prSet/>
      <dgm:spPr/>
    </dgm:pt>
    <dgm:pt modelId="{6C8EC39C-A925-4476-9B82-6B8B73AE506F}" type="sibTrans" cxnId="{DFD26C28-3441-4BEE-83CB-AC07CDC263DE}">
      <dgm:prSet/>
      <dgm:spPr/>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DFD26C28-3441-4BEE-83CB-AC07CDC263DE}" srcId="{6412D220-34B3-45FB-A1E9-A5BAC20B6275}" destId="{9E923BB3-FFED-4392-ABDE-3E56DABF826C}" srcOrd="3" destOrd="0" parTransId="{73F9BD3A-A0A2-40F6-8187-8CB2707093A2}" sibTransId="{6C8EC39C-A925-4476-9B82-6B8B73AE506F}"/>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1C364D6D-9303-40D2-BCAF-26886B233E23}" type="presOf" srcId="{C14DEA9D-4157-41C2-9AED-2E0F3E518EEB}" destId="{92345AC2-69CB-4185-9BEF-2417CBB3275F}" srcOrd="1"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63309170-ADC5-4854-8AB2-55577446390D}" type="presOf" srcId="{9E923BB3-FFED-4392-ABDE-3E56DABF826C}" destId="{ECF033EE-B942-4582-B7CC-5526B9D06359}" srcOrd="0" destOrd="0" presId="urn:microsoft.com/office/officeart/2005/8/layout/matrix1"/>
    <dgm:cxn modelId="{BCACFD71-32FF-4B88-928D-4B7A88670191}" type="presOf" srcId="{9E923BB3-FFED-4392-ABDE-3E56DABF826C}" destId="{621731F6-F960-4B85-B271-72A950A2E7E4}" srcOrd="1" destOrd="0" presId="urn:microsoft.com/office/officeart/2005/8/layout/matrix1"/>
    <dgm:cxn modelId="{4A227557-BDE5-411C-92AA-6EB0F9360D0A}" type="presOf" srcId="{8AF57543-4512-4656-B6AB-D3A86AAEFB6C}" destId="{5CB0EFC0-245A-4685-8DF1-C173393338EF}" srcOrd="1" destOrd="0" presId="urn:microsoft.com/office/officeart/2005/8/layout/matrix1"/>
    <dgm:cxn modelId="{6A22BE59-A2EB-4CF8-9571-2DF58603E507}" type="presOf" srcId="{C14DEA9D-4157-41C2-9AED-2E0F3E518EEB}" destId="{4E0607B3-0939-4B63-BACF-48486BA483FE}" srcOrd="0" destOrd="0" presId="urn:microsoft.com/office/officeart/2005/8/layout/matrix1"/>
    <dgm:cxn modelId="{D02D8F8F-801A-4916-B27C-75033B599DE8}" type="presOf" srcId="{FDF6814A-8A8A-43F1-80F4-2A050450C5B8}" destId="{F932F2D5-049C-49AE-9A26-B1A163BA68A4}"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7A325BE7-6EDC-44D6-9783-6812BC755708}" type="presOf" srcId="{FDF6814A-8A8A-43F1-80F4-2A050450C5B8}" destId="{42EFDF1F-CF12-43EA-9D23-DE70CD4F2D61}"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Have Ms. Smith’s goals and limitations been clearly communicated?</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Will subsequent Post Acute Care (PAC) have the correct information about the surgery, activity restrictions, and medication list?</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Since Ms. Smith has limited social support, will she be able to follow medical orders and take medications as prescribed?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4B9C65D-1303-4E47-A830-7A6C163A82E9}">
      <dgm:prSet/>
      <dgm:spPr/>
      <dgm:t>
        <a:bodyPr/>
        <a:lstStyle/>
        <a:p>
          <a:endParaRPr lang="en-US" dirty="0"/>
        </a:p>
      </dgm:t>
    </dgm:pt>
    <dgm:pt modelId="{74FD6AEF-1C4E-4B2B-A5A8-A2E05ED3C602}" type="parTrans" cxnId="{EBE95FA7-66DF-40EB-A36D-20922BF6E2D6}">
      <dgm:prSet/>
      <dgm:spPr/>
      <dgm:t>
        <a:bodyPr/>
        <a:lstStyle/>
        <a:p>
          <a:endParaRPr lang="en-US"/>
        </a:p>
      </dgm:t>
    </dgm:pt>
    <dgm:pt modelId="{CBC7DE97-341F-490C-884B-7DD62A05E35A}" type="sibTrans" cxnId="{EBE95FA7-66DF-40EB-A36D-20922BF6E2D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426A4223-5380-4B8B-9B26-0612324BF3FB}" type="presOf" srcId="{44B9C65D-1303-4E47-A830-7A6C163A82E9}" destId="{621731F6-F960-4B85-B271-72A950A2E7E4}" srcOrd="1"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561E3FA3-473A-4A2A-A699-2F61797E0547}" type="presOf" srcId="{44B9C65D-1303-4E47-A830-7A6C163A82E9}" destId="{ECF033EE-B942-4582-B7CC-5526B9D06359}" srcOrd="0" destOrd="0" presId="urn:microsoft.com/office/officeart/2005/8/layout/matrix1"/>
    <dgm:cxn modelId="{EBE95FA7-66DF-40EB-A36D-20922BF6E2D6}" srcId="{6412D220-34B3-45FB-A1E9-A5BAC20B6275}" destId="{44B9C65D-1303-4E47-A830-7A6C163A82E9}" srcOrd="3" destOrd="0" parTransId="{74FD6AEF-1C4E-4B2B-A5A8-A2E05ED3C602}" sibTransId="{CBC7DE97-341F-490C-884B-7DD62A05E35A}"/>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Has all relevant information about Ms. Smith, her surgery, condition, activity restrictions, and reconciled medications been communicated from the hospital  during the transfer of care?</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Does the SNF have the latest information from the hospital therapists on rehab goals, progress, and current functional abilities to assess and continue the treatment plan? </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Can Ms. Smith make enough progress on her functional status to safely return home?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4B9C65D-1303-4E47-A830-7A6C163A82E9}">
      <dgm:prSet/>
      <dgm:spPr/>
      <dgm:t>
        <a:bodyPr/>
        <a:lstStyle/>
        <a:p>
          <a:r>
            <a:rPr lang="en-US" dirty="0">
              <a:solidFill>
                <a:schemeClr val="tx1"/>
              </a:solidFill>
            </a:rPr>
            <a:t>Since Ms. Smith has limited social support, will she be able to follow medical orders, follow her therapy plan and take medications as prescribed? </a:t>
          </a:r>
          <a:endParaRPr lang="en-US" dirty="0"/>
        </a:p>
      </dgm:t>
    </dgm:pt>
    <dgm:pt modelId="{CBC7DE97-341F-490C-884B-7DD62A05E35A}" type="sibTrans" cxnId="{EBE95FA7-66DF-40EB-A36D-20922BF6E2D6}">
      <dgm:prSet/>
      <dgm:spPr/>
      <dgm:t>
        <a:bodyPr/>
        <a:lstStyle/>
        <a:p>
          <a:endParaRPr lang="en-US"/>
        </a:p>
      </dgm:t>
    </dgm:pt>
    <dgm:pt modelId="{74FD6AEF-1C4E-4B2B-A5A8-A2E05ED3C602}" type="parTrans" cxnId="{EBE95FA7-66DF-40EB-A36D-20922BF6E2D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X="-62" custLinFactNeighborY="582"/>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426A4223-5380-4B8B-9B26-0612324BF3FB}" type="presOf" srcId="{44B9C65D-1303-4E47-A830-7A6C163A82E9}" destId="{621731F6-F960-4B85-B271-72A950A2E7E4}" srcOrd="1"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561E3FA3-473A-4A2A-A699-2F61797E0547}" type="presOf" srcId="{44B9C65D-1303-4E47-A830-7A6C163A82E9}" destId="{ECF033EE-B942-4582-B7CC-5526B9D06359}" srcOrd="0" destOrd="0" presId="urn:microsoft.com/office/officeart/2005/8/layout/matrix1"/>
    <dgm:cxn modelId="{EBE95FA7-66DF-40EB-A36D-20922BF6E2D6}" srcId="{6412D220-34B3-45FB-A1E9-A5BAC20B6275}" destId="{44B9C65D-1303-4E47-A830-7A6C163A82E9}" srcOrd="3" destOrd="0" parTransId="{74FD6AEF-1C4E-4B2B-A5A8-A2E05ED3C602}" sibTransId="{CBC7DE97-341F-490C-884B-7DD62A05E35A}"/>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Does HHC have the correct  information about the hospital surgery, past and current activity restrictions, and reconciled medications?</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Does HHC  have the both historical and current information from the hospital and SNF therapists on rehab goals, progress, and current functional abilities to assess and continue the treatment plan? </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Can Ms. Smith continue progress on her functional status and remain safe in her home?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D37582CF-6188-4EE6-B7DB-373F240C1931}">
      <dgm:prSet/>
      <dgm:spPr/>
      <dgm:t>
        <a:bodyPr/>
        <a:lstStyle/>
        <a:p>
          <a:r>
            <a:rPr lang="en-US" dirty="0">
              <a:solidFill>
                <a:schemeClr val="tx1"/>
              </a:solidFill>
            </a:rPr>
            <a:t>Since Ms. Smith has limited social support, will she be able to follow medical orders and take medications as prescribed? </a:t>
          </a:r>
        </a:p>
      </dgm:t>
    </dgm:pt>
    <dgm:pt modelId="{B32C215D-9D2E-4BB2-97E0-67DCD44912CB}" type="parTrans" cxnId="{716736F8-42F0-4C3E-B9D1-C6F6D7C6DE4E}">
      <dgm:prSet/>
      <dgm:spPr/>
      <dgm:t>
        <a:bodyPr/>
        <a:lstStyle/>
        <a:p>
          <a:endParaRPr lang="en-US"/>
        </a:p>
      </dgm:t>
    </dgm:pt>
    <dgm:pt modelId="{9845DC8F-E39B-4FF4-B974-E95AEBD81444}" type="sibTrans" cxnId="{716736F8-42F0-4C3E-B9D1-C6F6D7C6DE4E}">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X="-358"/>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4224E703-0BE0-4199-9802-E1C8F87A5792}" type="presOf" srcId="{D37582CF-6188-4EE6-B7DB-373F240C1931}"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1B35A381-C02D-42E6-B228-E2DE8CAEB99D}" type="presOf" srcId="{D37582CF-6188-4EE6-B7DB-373F240C1931}" destId="{621731F6-F960-4B85-B271-72A950A2E7E4}"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716736F8-42F0-4C3E-B9D1-C6F6D7C6DE4E}" srcId="{6412D220-34B3-45FB-A1E9-A5BAC20B6275}" destId="{D37582CF-6188-4EE6-B7DB-373F240C1931}" srcOrd="3" destOrd="0" parTransId="{B32C215D-9D2E-4BB2-97E0-67DCD44912CB}" sibTransId="{9845DC8F-E39B-4FF4-B974-E95AEBD81444}"/>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Has all relevant information about Ms. Smith, her condition, activity restrictions, and reconciled medications available to the ED/hospital?</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Does the ED/hospital have the latest </a:t>
          </a:r>
          <a:r>
            <a:rPr lang="en-US">
              <a:solidFill>
                <a:schemeClr val="tx1"/>
              </a:solidFill>
            </a:rPr>
            <a:t>post-acute care information </a:t>
          </a:r>
          <a:r>
            <a:rPr lang="en-US" dirty="0">
              <a:solidFill>
                <a:schemeClr val="tx1"/>
              </a:solidFill>
            </a:rPr>
            <a:t>since the hospital stay to assess progress and status and make a determination to admit to the acute care hospital or transfer  home or back to post-acute care?  </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Will Ms. Smith’s fall prevent her from functioning safely and return home?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4B9C65D-1303-4E47-A830-7A6C163A82E9}">
      <dgm:prSet/>
      <dgm:spPr/>
      <dgm:t>
        <a:bodyPr/>
        <a:lstStyle/>
        <a:p>
          <a:r>
            <a:rPr lang="en-US" dirty="0">
              <a:solidFill>
                <a:schemeClr val="tx1"/>
              </a:solidFill>
            </a:rPr>
            <a:t>Since Ms. Smith has limited social support, will she be able to follow medical orders, follow her therapy plan and take medications as prescribed? </a:t>
          </a:r>
          <a:endParaRPr lang="en-US" dirty="0"/>
        </a:p>
      </dgm:t>
    </dgm:pt>
    <dgm:pt modelId="{CBC7DE97-341F-490C-884B-7DD62A05E35A}" type="sibTrans" cxnId="{EBE95FA7-66DF-40EB-A36D-20922BF6E2D6}">
      <dgm:prSet/>
      <dgm:spPr/>
      <dgm:t>
        <a:bodyPr/>
        <a:lstStyle/>
        <a:p>
          <a:endParaRPr lang="en-US"/>
        </a:p>
      </dgm:t>
    </dgm:pt>
    <dgm:pt modelId="{74FD6AEF-1C4E-4B2B-A5A8-A2E05ED3C602}" type="parTrans" cxnId="{EBE95FA7-66DF-40EB-A36D-20922BF6E2D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X="-62" custLinFactNeighborY="582"/>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426A4223-5380-4B8B-9B26-0612324BF3FB}" type="presOf" srcId="{44B9C65D-1303-4E47-A830-7A6C163A82E9}" destId="{621731F6-F960-4B85-B271-72A950A2E7E4}" srcOrd="1"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561E3FA3-473A-4A2A-A699-2F61797E0547}" type="presOf" srcId="{44B9C65D-1303-4E47-A830-7A6C163A82E9}" destId="{ECF033EE-B942-4582-B7CC-5526B9D06359}" srcOrd="0" destOrd="0" presId="urn:microsoft.com/office/officeart/2005/8/layout/matrix1"/>
    <dgm:cxn modelId="{EBE95FA7-66DF-40EB-A36D-20922BF6E2D6}" srcId="{6412D220-34B3-45FB-A1E9-A5BAC20B6275}" destId="{44B9C65D-1303-4E47-A830-7A6C163A82E9}" srcOrd="3" destOrd="0" parTransId="{74FD6AEF-1C4E-4B2B-A5A8-A2E05ED3C602}" sibTransId="{CBC7DE97-341F-490C-884B-7DD62A05E35A}"/>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Do members have the right PAC services established?</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848F05E9-C11B-4C83-A363-94FDB014C0E9}">
      <dgm:prSet phldrT="[Text]"/>
      <dgm:spPr/>
      <dgm:t>
        <a:bodyPr/>
        <a:lstStyle/>
        <a:p>
          <a:r>
            <a:rPr lang="en-US" dirty="0">
              <a:solidFill>
                <a:schemeClr val="tx1"/>
              </a:solidFill>
            </a:rPr>
            <a:t>Will PAC have the correct information about the surgery, activity restrictions, and medication lists to give the best, most efficient care?</a:t>
          </a:r>
        </a:p>
      </dgm:t>
      <dgm:extLst>
        <a:ext uri="{E40237B7-FDA0-4F09-8148-C483321AD2D9}">
          <dgm14:cNvPr xmlns:dgm14="http://schemas.microsoft.com/office/drawing/2010/diagram" id="0" name="" descr="I wish there was an easy way to access and update my advance directives.&#10;"/>
        </a:ext>
      </dgm:extLst>
    </dgm:pt>
    <dgm:pt modelId="{2AC7550A-9D02-4D84-A9A5-80744027178B}" type="parTrans" cxnId="{5E620955-D071-4372-A11F-712CEB5B90E4}">
      <dgm:prSet/>
      <dgm:spPr/>
      <dgm:t>
        <a:bodyPr/>
        <a:lstStyle/>
        <a:p>
          <a:endParaRPr lang="en-US"/>
        </a:p>
      </dgm:t>
    </dgm:pt>
    <dgm:pt modelId="{10EDB9D3-CB61-45FD-8330-57EFB551AC79}" type="sibTrans" cxnId="{5E620955-D071-4372-A11F-712CEB5B90E4}">
      <dgm:prSet/>
      <dgm:spPr/>
      <dgm:t>
        <a:bodyPr/>
        <a:lstStyle/>
        <a:p>
          <a:endParaRPr lang="en-US"/>
        </a:p>
      </dgm:t>
    </dgm:pt>
    <dgm:pt modelId="{087AF50B-EA36-414D-82D7-F02A0E61CDDB}">
      <dgm:prSet/>
      <dgm:spPr/>
      <dgm:t>
        <a:bodyPr/>
        <a:lstStyle/>
        <a:p>
          <a:r>
            <a:rPr lang="en-US" dirty="0"/>
            <a:t>Do providers know what the members </a:t>
          </a:r>
          <a:r>
            <a:rPr lang="en-US" dirty="0">
              <a:solidFill>
                <a:schemeClr val="tx1"/>
              </a:solidFill>
            </a:rPr>
            <a:t>functional goals are</a:t>
          </a:r>
          <a:r>
            <a:rPr lang="en-US" dirty="0"/>
            <a:t>?</a:t>
          </a:r>
        </a:p>
      </dgm:t>
    </dgm:pt>
    <dgm:pt modelId="{7D06203D-FB18-49D5-92E7-4448BF2E6E0A}" type="parTrans" cxnId="{030A6504-818A-40A7-9CCE-580C273F6E68}">
      <dgm:prSet/>
      <dgm:spPr/>
      <dgm:t>
        <a:bodyPr/>
        <a:lstStyle/>
        <a:p>
          <a:endParaRPr lang="en-US"/>
        </a:p>
      </dgm:t>
    </dgm:pt>
    <dgm:pt modelId="{5D805C24-5DA2-4859-B1B2-91367AE79BDC}" type="sibTrans" cxnId="{030A6504-818A-40A7-9CCE-580C273F6E68}">
      <dgm:prSet/>
      <dgm:spPr/>
      <dgm:t>
        <a:bodyPr/>
        <a:lstStyle/>
        <a:p>
          <a:endParaRPr lang="en-US"/>
        </a:p>
      </dgm:t>
    </dgm:pt>
    <dgm:pt modelId="{85F45AB3-5831-4442-B572-A3ADA6B6F978}">
      <dgm:prSet/>
      <dgm:spPr/>
      <dgm:t>
        <a:bodyPr/>
        <a:lstStyle/>
        <a:p>
          <a:r>
            <a:rPr lang="en-US" dirty="0">
              <a:solidFill>
                <a:schemeClr val="tx1"/>
              </a:solidFill>
            </a:rPr>
            <a:t>Does the treatment plan maximize cost efficiency? </a:t>
          </a:r>
          <a:endParaRPr lang="en-US" strike="sngStrike" dirty="0">
            <a:solidFill>
              <a:schemeClr val="tx1"/>
            </a:solidFill>
          </a:endParaRPr>
        </a:p>
      </dgm:t>
    </dgm:pt>
    <dgm:pt modelId="{24C6FD70-096B-4AD6-A88F-8E6B47F6F513}" type="parTrans" cxnId="{16A394EF-FCA3-4596-8F55-26F7A65B050C}">
      <dgm:prSet/>
      <dgm:spPr/>
      <dgm:t>
        <a:bodyPr/>
        <a:lstStyle/>
        <a:p>
          <a:endParaRPr lang="en-US"/>
        </a:p>
      </dgm:t>
    </dgm:pt>
    <dgm:pt modelId="{D86F57E5-2FDA-4439-B228-599A949A4F52}" type="sibTrans" cxnId="{16A394EF-FCA3-4596-8F55-26F7A65B050C}">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030A6504-818A-40A7-9CCE-580C273F6E68}" srcId="{6412D220-34B3-45FB-A1E9-A5BAC20B6275}" destId="{087AF50B-EA36-414D-82D7-F02A0E61CDDB}" srcOrd="2" destOrd="0" parTransId="{7D06203D-FB18-49D5-92E7-4448BF2E6E0A}" sibTransId="{5D805C24-5DA2-4859-B1B2-91367AE79BDC}"/>
    <dgm:cxn modelId="{4CC7AF0A-51BF-407C-B1C5-91B900808A8A}" type="presOf" srcId="{85F45AB3-5831-4442-B572-A3ADA6B6F978}"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42AF655C-96DC-4A64-A4D0-FEFA759AAE3A}" type="presOf" srcId="{087AF50B-EA36-414D-82D7-F02A0E61CDDB}" destId="{F932F2D5-049C-49AE-9A26-B1A163BA68A4}" srcOrd="1" destOrd="0" presId="urn:microsoft.com/office/officeart/2005/8/layout/matrix1"/>
    <dgm:cxn modelId="{3754B05F-2A6A-4947-ACBB-768D43F42CDB}" type="presOf" srcId="{848F05E9-C11B-4C83-A363-94FDB014C0E9}" destId="{4E0607B3-0939-4B63-BACF-48486BA483FE}" srcOrd="0" destOrd="0" presId="urn:microsoft.com/office/officeart/2005/8/layout/matrix1"/>
    <dgm:cxn modelId="{5E620955-D071-4372-A11F-712CEB5B90E4}" srcId="{6412D220-34B3-45FB-A1E9-A5BAC20B6275}" destId="{848F05E9-C11B-4C83-A363-94FDB014C0E9}" srcOrd="1" destOrd="0" parTransId="{2AC7550A-9D02-4D84-A9A5-80744027178B}" sibTransId="{10EDB9D3-CB61-45FD-8330-57EFB551AC79}"/>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C43D2EA1-014B-44C0-88C2-5CEEBB9C0744}" type="presOf" srcId="{848F05E9-C11B-4C83-A363-94FDB014C0E9}" destId="{92345AC2-69CB-4185-9BEF-2417CBB3275F}" srcOrd="1" destOrd="0" presId="urn:microsoft.com/office/officeart/2005/8/layout/matrix1"/>
    <dgm:cxn modelId="{EEB100BA-2978-4563-B34D-C7193B127478}" type="presOf" srcId="{087AF50B-EA36-414D-82D7-F02A0E61CDDB}" destId="{42EFDF1F-CF12-43EA-9D23-DE70CD4F2D61}"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16A394EF-FCA3-4596-8F55-26F7A65B050C}" srcId="{6412D220-34B3-45FB-A1E9-A5BAC20B6275}" destId="{85F45AB3-5831-4442-B572-A3ADA6B6F978}" srcOrd="3" destOrd="0" parTransId="{24C6FD70-096B-4AD6-A88F-8E6B47F6F513}" sibTransId="{D86F57E5-2FDA-4439-B228-599A949A4F52}"/>
    <dgm:cxn modelId="{26DDAEF3-6A57-4317-8A64-28EB9B4F6622}" srcId="{6412D220-34B3-45FB-A1E9-A5BAC20B6275}" destId="{8AF57543-4512-4656-B6AB-D3A86AAEFB6C}" srcOrd="0" destOrd="0" parTransId="{9250CC75-9037-44F1-9353-790446CB9DC6}" sibTransId="{322FFF0A-35A4-446D-8270-F4C455D4EFAA}"/>
    <dgm:cxn modelId="{45C03DF6-6115-437F-98B1-F7E42B24F975}" type="presOf" srcId="{85F45AB3-5831-4442-B572-A3ADA6B6F978}" destId="{621731F6-F960-4B85-B271-72A950A2E7E4}" srcOrd="1"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9220"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Will I be able to walk independently with a cane again</a:t>
          </a:r>
          <a:r>
            <a:rPr lang="en-US" sz="2600" kern="1200" dirty="0">
              <a:solidFill>
                <a:schemeClr val="tx1"/>
              </a:solidFill>
            </a:rPr>
            <a:t>?</a:t>
          </a:r>
          <a:r>
            <a:rPr lang="en-US" sz="2600" kern="1200" dirty="0"/>
            <a:t> </a:t>
          </a:r>
        </a:p>
      </dsp:txBody>
      <dsp:txXfrm rot="5400000">
        <a:off x="301"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What will my quality of life be? (Will I be independent in ADLs?)</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Will SNF and Home Health Care be able to help me reach </a:t>
          </a:r>
          <a:r>
            <a:rPr lang="en-US" sz="2600" kern="1200" dirty="0">
              <a:solidFill>
                <a:schemeClr val="tx1"/>
              </a:solidFill>
            </a:rPr>
            <a:t>my</a:t>
          </a:r>
          <a:r>
            <a:rPr lang="en-US" sz="2600" kern="1200" dirty="0"/>
            <a:t> functional goals?</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How will I maintain my health and safety once I am at home?</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Concerns</a:t>
          </a:r>
        </a:p>
      </dsp:txBody>
      <dsp:txXfrm>
        <a:off x="3569533" y="1557614"/>
        <a:ext cx="2919334" cy="907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How can I support Mom if she doesn’t communicate all of her healthcare information to me?</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Will Mom be able to manage her own </a:t>
          </a:r>
          <a:r>
            <a:rPr lang="en-US" sz="2100" kern="1200" dirty="0">
              <a:solidFill>
                <a:schemeClr val="tx1"/>
              </a:solidFill>
            </a:rPr>
            <a:t>healthcare needs (</a:t>
          </a:r>
          <a:r>
            <a:rPr lang="en-US" sz="2100" kern="1200" dirty="0"/>
            <a:t>transportation to appointments) once she leaves the SNF and is back home with home care?</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Will the </a:t>
          </a:r>
          <a:r>
            <a:rPr lang="en-US" sz="2100" kern="1200" dirty="0">
              <a:solidFill>
                <a:schemeClr val="tx1"/>
              </a:solidFill>
            </a:rPr>
            <a:t>providers know </a:t>
          </a:r>
          <a:r>
            <a:rPr lang="en-US" sz="2100" kern="1200" dirty="0"/>
            <a:t>to contact and discuss Mom’s condition &amp; progress with me?</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How will I know if Mom has made progress and there are changes to her goals?</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Will the SNF have the correct information about Ms. Smith’s functional goals and communicate progress toward goals to the family?</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Will Ms. Smith’s overall goals be coordinated with the transition from SNF to home with Home Health Care?</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Since Ms. Smith has limited social support, w</a:t>
          </a:r>
          <a:r>
            <a:rPr lang="en-US" sz="2100" kern="1200" dirty="0"/>
            <a:t>ill family be able to support Ms. Smith once she is home or will patient need home care services?</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Will there be adequate monitoring of rehab progress and safety once Ms. Smith is home?</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Have Ms. Smith’s goals and limitations been clearly communicated?</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Will subsequent Post Acute Care (PAC) have the correct information about the surgery, activity restrictions, and medication list?</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Since Ms. Smith has limited social support, will she be able to follow medical orders and take medications as prescribed? </a:t>
          </a:r>
        </a:p>
      </dsp:txBody>
      <dsp:txXfrm rot="10800000">
        <a:off x="0" y="2500948"/>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468056" y="-1468056"/>
          <a:ext cx="1965230" cy="490134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Has all relevant information about Ms. Smith, her surgery, condition, activity restrictions, and reconciled medications been communicated from the hospital  during the transfer of care?</a:t>
          </a:r>
        </a:p>
      </dsp:txBody>
      <dsp:txXfrm rot="5400000">
        <a:off x="0" y="0"/>
        <a:ext cx="4901342" cy="1473922"/>
      </dsp:txXfrm>
    </dsp:sp>
    <dsp:sp modelId="{4E0607B3-0939-4B63-BACF-48486BA483FE}">
      <dsp:nvSpPr>
        <dsp:cNvPr id="0" name=""/>
        <dsp:cNvSpPr/>
      </dsp:nvSpPr>
      <dsp:spPr>
        <a:xfrm>
          <a:off x="4901342" y="0"/>
          <a:ext cx="4901342" cy="1965230"/>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Does the SNF have the latest information from the hospital therapists on rehab goals, progress, and current functional abilities to assess and continue the treatment plan? </a:t>
          </a:r>
        </a:p>
      </dsp:txBody>
      <dsp:txXfrm>
        <a:off x="4901342" y="0"/>
        <a:ext cx="4901342" cy="1473922"/>
      </dsp:txXfrm>
    </dsp:sp>
    <dsp:sp modelId="{42EFDF1F-CF12-43EA-9D23-DE70CD4F2D61}">
      <dsp:nvSpPr>
        <dsp:cNvPr id="0" name=""/>
        <dsp:cNvSpPr/>
      </dsp:nvSpPr>
      <dsp:spPr>
        <a:xfrm rot="10800000">
          <a:off x="0" y="1952279"/>
          <a:ext cx="4901342" cy="1965230"/>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Can Ms. Smith make enough progress on her functional status to safely return home? </a:t>
          </a:r>
        </a:p>
      </dsp:txBody>
      <dsp:txXfrm rot="10800000">
        <a:off x="0" y="2443586"/>
        <a:ext cx="4901342" cy="1473922"/>
      </dsp:txXfrm>
    </dsp:sp>
    <dsp:sp modelId="{ECF033EE-B942-4582-B7CC-5526B9D06359}">
      <dsp:nvSpPr>
        <dsp:cNvPr id="0" name=""/>
        <dsp:cNvSpPr/>
      </dsp:nvSpPr>
      <dsp:spPr>
        <a:xfrm rot="5400000">
          <a:off x="6366359" y="497173"/>
          <a:ext cx="1965230" cy="490134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Since Ms. Smith has limited social support, will she be able to follow medical orders, follow her therapy plan and take medications as prescribed? </a:t>
          </a:r>
          <a:endParaRPr lang="en-US" sz="1900" kern="1200" dirty="0"/>
        </a:p>
      </dsp:txBody>
      <dsp:txXfrm rot="-5400000">
        <a:off x="4898303" y="2456537"/>
        <a:ext cx="4901342" cy="1473922"/>
      </dsp:txXfrm>
    </dsp:sp>
    <dsp:sp modelId="{D791B706-B8D9-4F23-BB78-C36591AA637E}">
      <dsp:nvSpPr>
        <dsp:cNvPr id="0" name=""/>
        <dsp:cNvSpPr/>
      </dsp:nvSpPr>
      <dsp:spPr>
        <a:xfrm>
          <a:off x="3430939" y="1473922"/>
          <a:ext cx="2940805" cy="982615"/>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Concerns</a:t>
          </a:r>
        </a:p>
      </dsp:txBody>
      <dsp:txXfrm>
        <a:off x="3478906" y="1521889"/>
        <a:ext cx="2844871" cy="8866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Does HHC have the correct  information about the hospital surgery, past and current activity restrictions, and reconciled medications?</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Does HHC  have the both historical and current information from the hospital and SNF therapists on rehab goals, progress, and current functional abilities to assess and continue the treatment plan? </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Can Ms. Smith continue progress on her functional status and remain safe in her home?  </a:t>
          </a:r>
        </a:p>
      </dsp:txBody>
      <dsp:txXfrm rot="10800000">
        <a:off x="0" y="2500948"/>
        <a:ext cx="5029199" cy="1508521"/>
      </dsp:txXfrm>
    </dsp:sp>
    <dsp:sp modelId="{ECF033EE-B942-4582-B7CC-5526B9D06359}">
      <dsp:nvSpPr>
        <dsp:cNvPr id="0" name=""/>
        <dsp:cNvSpPr/>
      </dsp:nvSpPr>
      <dsp:spPr>
        <a:xfrm rot="5400000">
          <a:off x="6520114"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Since Ms. Smith has limited social support, will she be able to follow medical orders and take medications as prescribed? </a:t>
          </a:r>
        </a:p>
      </dsp:txBody>
      <dsp:txXfrm rot="-5400000">
        <a:off x="5011195"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Concerns</a:t>
          </a:r>
        </a:p>
      </dsp:txBody>
      <dsp:txXfrm>
        <a:off x="3569533" y="1557614"/>
        <a:ext cx="2919334" cy="9074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468056" y="-1468056"/>
          <a:ext cx="1965230" cy="490134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Has all relevant information about Ms. Smith, her condition, activity restrictions, and reconciled medications available to the ED/hospital?</a:t>
          </a:r>
        </a:p>
      </dsp:txBody>
      <dsp:txXfrm rot="5400000">
        <a:off x="0" y="0"/>
        <a:ext cx="4901342" cy="1473922"/>
      </dsp:txXfrm>
    </dsp:sp>
    <dsp:sp modelId="{4E0607B3-0939-4B63-BACF-48486BA483FE}">
      <dsp:nvSpPr>
        <dsp:cNvPr id="0" name=""/>
        <dsp:cNvSpPr/>
      </dsp:nvSpPr>
      <dsp:spPr>
        <a:xfrm>
          <a:off x="4901342" y="0"/>
          <a:ext cx="4901342" cy="1965230"/>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Does the ED/hospital have the latest </a:t>
          </a:r>
          <a:r>
            <a:rPr lang="en-US" sz="1700" kern="1200">
              <a:solidFill>
                <a:schemeClr val="tx1"/>
              </a:solidFill>
            </a:rPr>
            <a:t>post-acute care information </a:t>
          </a:r>
          <a:r>
            <a:rPr lang="en-US" sz="1700" kern="1200" dirty="0">
              <a:solidFill>
                <a:schemeClr val="tx1"/>
              </a:solidFill>
            </a:rPr>
            <a:t>since the hospital stay to assess progress and status and make a determination to admit to the acute care hospital or transfer  home or back to post-acute care?  </a:t>
          </a:r>
        </a:p>
      </dsp:txBody>
      <dsp:txXfrm>
        <a:off x="4901342" y="0"/>
        <a:ext cx="4901342" cy="1473922"/>
      </dsp:txXfrm>
    </dsp:sp>
    <dsp:sp modelId="{42EFDF1F-CF12-43EA-9D23-DE70CD4F2D61}">
      <dsp:nvSpPr>
        <dsp:cNvPr id="0" name=""/>
        <dsp:cNvSpPr/>
      </dsp:nvSpPr>
      <dsp:spPr>
        <a:xfrm rot="10800000">
          <a:off x="0" y="1952279"/>
          <a:ext cx="4901342" cy="1965230"/>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Will Ms. Smith’s fall prevent her from functioning safely and return home? </a:t>
          </a:r>
        </a:p>
      </dsp:txBody>
      <dsp:txXfrm rot="10800000">
        <a:off x="0" y="2443586"/>
        <a:ext cx="4901342" cy="1473922"/>
      </dsp:txXfrm>
    </dsp:sp>
    <dsp:sp modelId="{ECF033EE-B942-4582-B7CC-5526B9D06359}">
      <dsp:nvSpPr>
        <dsp:cNvPr id="0" name=""/>
        <dsp:cNvSpPr/>
      </dsp:nvSpPr>
      <dsp:spPr>
        <a:xfrm rot="5400000">
          <a:off x="6366359" y="497173"/>
          <a:ext cx="1965230" cy="490134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Since Ms. Smith has limited social support, will she be able to follow medical orders, follow her therapy plan and take medications as prescribed? </a:t>
          </a:r>
          <a:endParaRPr lang="en-US" sz="1700" kern="1200" dirty="0"/>
        </a:p>
      </dsp:txBody>
      <dsp:txXfrm rot="-5400000">
        <a:off x="4898303" y="2456537"/>
        <a:ext cx="4901342" cy="1473922"/>
      </dsp:txXfrm>
    </dsp:sp>
    <dsp:sp modelId="{D791B706-B8D9-4F23-BB78-C36591AA637E}">
      <dsp:nvSpPr>
        <dsp:cNvPr id="0" name=""/>
        <dsp:cNvSpPr/>
      </dsp:nvSpPr>
      <dsp:spPr>
        <a:xfrm>
          <a:off x="3430939" y="1473922"/>
          <a:ext cx="2940805" cy="982615"/>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Concerns</a:t>
          </a:r>
        </a:p>
      </dsp:txBody>
      <dsp:txXfrm>
        <a:off x="3478906" y="1521889"/>
        <a:ext cx="2844871" cy="8866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Do members have the right PAC services established?</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Will PAC have the correct information about the surgery, activity restrictions, and medication lists to give the best, most efficient care?</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Do providers know what the members </a:t>
          </a:r>
          <a:r>
            <a:rPr lang="en-US" sz="2100" kern="1200" dirty="0">
              <a:solidFill>
                <a:schemeClr val="tx1"/>
              </a:solidFill>
            </a:rPr>
            <a:t>functional goals are</a:t>
          </a:r>
          <a:r>
            <a:rPr lang="en-US" sz="2100" kern="1200" dirty="0"/>
            <a:t>?</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Does the treatment plan maximize cost efficiency? </a:t>
          </a:r>
          <a:endParaRPr lang="en-US" sz="2100" strike="sngStrike" kern="1200" dirty="0">
            <a:solidFill>
              <a:schemeClr val="tx1"/>
            </a:solidFill>
          </a:endParaRP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8.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FF2F1-9816-4810-99E9-917DBE7452C4}" type="datetimeFigureOut">
              <a:rPr lang="en-US" smtClean="0"/>
              <a:t>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796C6-5CA3-403A-8CC5-DDBC3C57889C}" type="slidenum">
              <a:rPr lang="en-US" smtClean="0"/>
              <a:t>‹#›</a:t>
            </a:fld>
            <a:endParaRPr lang="en-US"/>
          </a:p>
        </p:txBody>
      </p:sp>
    </p:spTree>
    <p:extLst>
      <p:ext uri="{BB962C8B-B14F-4D97-AF65-F5344CB8AC3E}">
        <p14:creationId xmlns:p14="http://schemas.microsoft.com/office/powerpoint/2010/main" val="2006920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a:t>
            </a:fld>
            <a:endParaRPr lang="en-US"/>
          </a:p>
        </p:txBody>
      </p:sp>
    </p:spTree>
    <p:extLst>
      <p:ext uri="{BB962C8B-B14F-4D97-AF65-F5344CB8AC3E}">
        <p14:creationId xmlns:p14="http://schemas.microsoft.com/office/powerpoint/2010/main" val="2667557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19</a:t>
            </a:fld>
            <a:endParaRPr lang="en-US"/>
          </a:p>
        </p:txBody>
      </p:sp>
    </p:spTree>
    <p:extLst>
      <p:ext uri="{BB962C8B-B14F-4D97-AF65-F5344CB8AC3E}">
        <p14:creationId xmlns:p14="http://schemas.microsoft.com/office/powerpoint/2010/main" val="168764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22</a:t>
            </a:fld>
            <a:endParaRPr lang="en-US"/>
          </a:p>
        </p:txBody>
      </p:sp>
    </p:spTree>
    <p:extLst>
      <p:ext uri="{BB962C8B-B14F-4D97-AF65-F5344CB8AC3E}">
        <p14:creationId xmlns:p14="http://schemas.microsoft.com/office/powerpoint/2010/main" val="1063432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25</a:t>
            </a:fld>
            <a:endParaRPr lang="en-US"/>
          </a:p>
        </p:txBody>
      </p:sp>
    </p:spTree>
    <p:extLst>
      <p:ext uri="{BB962C8B-B14F-4D97-AF65-F5344CB8AC3E}">
        <p14:creationId xmlns:p14="http://schemas.microsoft.com/office/powerpoint/2010/main" val="1276351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26</a:t>
            </a:fld>
            <a:endParaRPr lang="en-US"/>
          </a:p>
        </p:txBody>
      </p:sp>
    </p:spTree>
    <p:extLst>
      <p:ext uri="{BB962C8B-B14F-4D97-AF65-F5344CB8AC3E}">
        <p14:creationId xmlns:p14="http://schemas.microsoft.com/office/powerpoint/2010/main" val="2576189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27</a:t>
            </a:fld>
            <a:endParaRPr lang="en-US"/>
          </a:p>
        </p:txBody>
      </p:sp>
    </p:spTree>
    <p:extLst>
      <p:ext uri="{BB962C8B-B14F-4D97-AF65-F5344CB8AC3E}">
        <p14:creationId xmlns:p14="http://schemas.microsoft.com/office/powerpoint/2010/main" val="2258754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28</a:t>
            </a:fld>
            <a:endParaRPr lang="en-US"/>
          </a:p>
        </p:txBody>
      </p:sp>
    </p:spTree>
    <p:extLst>
      <p:ext uri="{BB962C8B-B14F-4D97-AF65-F5344CB8AC3E}">
        <p14:creationId xmlns:p14="http://schemas.microsoft.com/office/powerpoint/2010/main" val="3281778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31</a:t>
            </a:fld>
            <a:endParaRPr lang="en-US"/>
          </a:p>
        </p:txBody>
      </p:sp>
    </p:spTree>
    <p:extLst>
      <p:ext uri="{BB962C8B-B14F-4D97-AF65-F5344CB8AC3E}">
        <p14:creationId xmlns:p14="http://schemas.microsoft.com/office/powerpoint/2010/main" val="278631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70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http://www.marylandattorneygeneral.gov/Health%20Policy%20Documents/adirective.pdf</a:t>
            </a:r>
          </a:p>
          <a:p>
            <a:endParaRPr lang="en-US" dirty="0"/>
          </a:p>
          <a:p>
            <a:r>
              <a:rPr lang="en-US" dirty="0"/>
              <a:t>https://hhs.texas.gov/laws-regulations/forms/advance-directives</a:t>
            </a:r>
          </a:p>
        </p:txBody>
      </p:sp>
      <p:sp>
        <p:nvSpPr>
          <p:cNvPr id="4" name="Slide Number Placeholder 3"/>
          <p:cNvSpPr>
            <a:spLocks noGrp="1"/>
          </p:cNvSpPr>
          <p:nvPr>
            <p:ph type="sldNum" sz="quarter" idx="5"/>
          </p:nvPr>
        </p:nvSpPr>
        <p:spPr/>
        <p:txBody>
          <a:bodyPr/>
          <a:lstStyle/>
          <a:p>
            <a:fld id="{3AF796C6-5CA3-403A-8CC5-DDBC3C57889C}" type="slidenum">
              <a:rPr lang="en-US" smtClean="0"/>
              <a:t>8</a:t>
            </a:fld>
            <a:endParaRPr lang="en-US"/>
          </a:p>
        </p:txBody>
      </p:sp>
    </p:spTree>
    <p:extLst>
      <p:ext uri="{BB962C8B-B14F-4D97-AF65-F5344CB8AC3E}">
        <p14:creationId xmlns:p14="http://schemas.microsoft.com/office/powerpoint/2010/main" val="401338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http://www.marylandattorneygeneral.gov/Health%20Policy%20Documents/adirective.pdf</a:t>
            </a:r>
          </a:p>
          <a:p>
            <a:endParaRPr lang="en-US" dirty="0"/>
          </a:p>
          <a:p>
            <a:r>
              <a:rPr lang="en-US" dirty="0"/>
              <a:t>https://hhs.texas.gov/laws-regulations/forms/advance-directives</a:t>
            </a:r>
          </a:p>
        </p:txBody>
      </p:sp>
      <p:sp>
        <p:nvSpPr>
          <p:cNvPr id="4" name="Slide Number Placeholder 3"/>
          <p:cNvSpPr>
            <a:spLocks noGrp="1"/>
          </p:cNvSpPr>
          <p:nvPr>
            <p:ph type="sldNum" sz="quarter" idx="5"/>
          </p:nvPr>
        </p:nvSpPr>
        <p:spPr/>
        <p:txBody>
          <a:bodyPr/>
          <a:lstStyle/>
          <a:p>
            <a:fld id="{3AF796C6-5CA3-403A-8CC5-DDBC3C57889C}" type="slidenum">
              <a:rPr lang="en-US" smtClean="0"/>
              <a:t>9</a:t>
            </a:fld>
            <a:endParaRPr lang="en-US"/>
          </a:p>
        </p:txBody>
      </p:sp>
    </p:spTree>
    <p:extLst>
      <p:ext uri="{BB962C8B-B14F-4D97-AF65-F5344CB8AC3E}">
        <p14:creationId xmlns:p14="http://schemas.microsoft.com/office/powerpoint/2010/main" val="1248378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http://www.marylandattorneygeneral.gov/Health%20Policy%20Documents/adirective.pdf</a:t>
            </a:r>
          </a:p>
          <a:p>
            <a:endParaRPr lang="en-US" dirty="0"/>
          </a:p>
          <a:p>
            <a:r>
              <a:rPr lang="en-US" dirty="0"/>
              <a:t>https://hhs.texas.gov/laws-regulations/forms/advance-directives</a:t>
            </a:r>
          </a:p>
        </p:txBody>
      </p:sp>
      <p:sp>
        <p:nvSpPr>
          <p:cNvPr id="4" name="Slide Number Placeholder 3"/>
          <p:cNvSpPr>
            <a:spLocks noGrp="1"/>
          </p:cNvSpPr>
          <p:nvPr>
            <p:ph type="sldNum" sz="quarter" idx="5"/>
          </p:nvPr>
        </p:nvSpPr>
        <p:spPr/>
        <p:txBody>
          <a:bodyPr/>
          <a:lstStyle/>
          <a:p>
            <a:fld id="{3AF796C6-5CA3-403A-8CC5-DDBC3C57889C}" type="slidenum">
              <a:rPr lang="en-US" smtClean="0"/>
              <a:t>12</a:t>
            </a:fld>
            <a:endParaRPr lang="en-US"/>
          </a:p>
        </p:txBody>
      </p:sp>
    </p:spTree>
    <p:extLst>
      <p:ext uri="{BB962C8B-B14F-4D97-AF65-F5344CB8AC3E}">
        <p14:creationId xmlns:p14="http://schemas.microsoft.com/office/powerpoint/2010/main" val="2448528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14</a:t>
            </a:fld>
            <a:endParaRPr lang="en-US"/>
          </a:p>
        </p:txBody>
      </p:sp>
    </p:spTree>
    <p:extLst>
      <p:ext uri="{BB962C8B-B14F-4D97-AF65-F5344CB8AC3E}">
        <p14:creationId xmlns:p14="http://schemas.microsoft.com/office/powerpoint/2010/main" val="242296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15</a:t>
            </a:fld>
            <a:endParaRPr lang="en-US"/>
          </a:p>
        </p:txBody>
      </p:sp>
    </p:spTree>
    <p:extLst>
      <p:ext uri="{BB962C8B-B14F-4D97-AF65-F5344CB8AC3E}">
        <p14:creationId xmlns:p14="http://schemas.microsoft.com/office/powerpoint/2010/main" val="2702899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16</a:t>
            </a:fld>
            <a:endParaRPr lang="en-US"/>
          </a:p>
        </p:txBody>
      </p:sp>
    </p:spTree>
    <p:extLst>
      <p:ext uri="{BB962C8B-B14F-4D97-AF65-F5344CB8AC3E}">
        <p14:creationId xmlns:p14="http://schemas.microsoft.com/office/powerpoint/2010/main" val="2620386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18</a:t>
            </a:fld>
            <a:endParaRPr lang="en-US"/>
          </a:p>
        </p:txBody>
      </p:sp>
    </p:spTree>
    <p:extLst>
      <p:ext uri="{BB962C8B-B14F-4D97-AF65-F5344CB8AC3E}">
        <p14:creationId xmlns:p14="http://schemas.microsoft.com/office/powerpoint/2010/main" val="247355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1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10622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520155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12420" y="1043609"/>
            <a:ext cx="11566843" cy="4571378"/>
          </a:xfrm>
          <a:prstGeom prst="rect">
            <a:avLst/>
          </a:prstGeom>
        </p:spPr>
        <p:txBody>
          <a:bodyPr lIns="0" tIns="0" rIns="0" bIns="0">
            <a:normAutofit/>
          </a:bodyPr>
          <a:lstStyle>
            <a:lvl1pPr>
              <a:lnSpc>
                <a:spcPct val="100000"/>
              </a:lnSpc>
              <a:spcBef>
                <a:spcPts val="0"/>
              </a:spcBef>
              <a:spcAft>
                <a:spcPts val="0"/>
              </a:spcAft>
              <a:defRPr sz="2000"/>
            </a:lvl1pPr>
            <a:lvl2pPr>
              <a:lnSpc>
                <a:spcPct val="100000"/>
              </a:lnSpc>
              <a:spcBef>
                <a:spcPts val="0"/>
              </a:spcBef>
              <a:spcAft>
                <a:spcPts val="0"/>
              </a:spcAft>
              <a:defRPr sz="1800"/>
            </a:lvl2pPr>
            <a:lvl3pPr>
              <a:lnSpc>
                <a:spcPct val="100000"/>
              </a:lnSpc>
              <a:spcBef>
                <a:spcPts val="0"/>
              </a:spcBef>
              <a:spcAft>
                <a:spcPts val="0"/>
              </a:spcAft>
              <a:defRPr sz="1600"/>
            </a:lvl3pPr>
            <a:lvl4pPr>
              <a:lnSpc>
                <a:spcPct val="100000"/>
              </a:lnSpc>
              <a:spcBef>
                <a:spcPts val="0"/>
              </a:spcBef>
              <a:spcAft>
                <a:spcPts val="1200"/>
              </a:spcAft>
              <a:defRPr sz="140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312419" y="284205"/>
            <a:ext cx="11566843" cy="421189"/>
          </a:xfrm>
          <a:prstGeom prst="rect">
            <a:avLst/>
          </a:prstGeom>
        </p:spPr>
        <p:txBody>
          <a:bodyPr lIns="0" tIns="0" rIns="0" bIns="0"/>
          <a:lstStyle>
            <a:lvl1pPr>
              <a:defRPr sz="2800" b="1" baseline="0">
                <a:solidFill>
                  <a:schemeClr val="accent6"/>
                </a:solidFill>
              </a:defRPr>
            </a:lvl1pPr>
          </a:lstStyle>
          <a:p>
            <a:r>
              <a:rPr lang="en-US" dirty="0"/>
              <a:t>Click to Add Slide Title</a:t>
            </a:r>
          </a:p>
        </p:txBody>
      </p:sp>
    </p:spTree>
    <p:extLst>
      <p:ext uri="{BB962C8B-B14F-4D97-AF65-F5344CB8AC3E}">
        <p14:creationId xmlns:p14="http://schemas.microsoft.com/office/powerpoint/2010/main" val="423515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93506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7514C-7CD9-4185-AC72-FEAE0056B3F3}"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87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7514C-7CD9-4185-AC72-FEAE0056B3F3}"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06275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7514C-7CD9-4185-AC72-FEAE0056B3F3}" type="datetimeFigureOut">
              <a:rPr lang="en-US" smtClean="0"/>
              <a:t>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05730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7514C-7CD9-4185-AC72-FEAE0056B3F3}" type="datetimeFigureOut">
              <a:rPr lang="en-US" smtClean="0"/>
              <a:t>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71555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A7514C-7CD9-4185-AC72-FEAE0056B3F3}" type="datetimeFigureOut">
              <a:rPr lang="en-US" smtClean="0"/>
              <a:t>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62657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A7514C-7CD9-4185-AC72-FEAE0056B3F3}" type="datetimeFigureOut">
              <a:rPr lang="en-US" smtClean="0"/>
              <a:t>1/2/2020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348612-CAF6-46C0-B59B-85173CB15BEC}" type="slidenum">
              <a:rPr lang="en-US" smtClean="0"/>
              <a:t>‹#›</a:t>
            </a:fld>
            <a:endParaRPr lang="en-US"/>
          </a:p>
        </p:txBody>
      </p:sp>
    </p:spTree>
    <p:extLst>
      <p:ext uri="{BB962C8B-B14F-4D97-AF65-F5344CB8AC3E}">
        <p14:creationId xmlns:p14="http://schemas.microsoft.com/office/powerpoint/2010/main" val="207341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A7514C-7CD9-4185-AC72-FEAE0056B3F3}"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54879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A7514C-7CD9-4185-AC72-FEAE0056B3F3}" type="datetimeFigureOut">
              <a:rPr lang="en-US" smtClean="0"/>
              <a:t>1/2/2020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348612-CAF6-46C0-B59B-85173CB15B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799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F945-37B5-48A0-AA57-292CE8971082}"/>
              </a:ext>
            </a:extLst>
          </p:cNvPr>
          <p:cNvSpPr>
            <a:spLocks noGrp="1"/>
          </p:cNvSpPr>
          <p:nvPr>
            <p:ph type="ctrTitle"/>
          </p:nvPr>
        </p:nvSpPr>
        <p:spPr/>
        <p:txBody>
          <a:bodyPr>
            <a:normAutofit fontScale="90000"/>
          </a:bodyPr>
          <a:lstStyle/>
          <a:p>
            <a:r>
              <a:rPr lang="en-US" dirty="0">
                <a:solidFill>
                  <a:schemeClr val="tx1"/>
                </a:solidFill>
              </a:rPr>
              <a:t>Functional Status Transitions of Care Focused Use Case Scenario</a:t>
            </a:r>
          </a:p>
        </p:txBody>
      </p:sp>
      <p:sp>
        <p:nvSpPr>
          <p:cNvPr id="3" name="Subtitle 2">
            <a:extLst>
              <a:ext uri="{FF2B5EF4-FFF2-40B4-BE49-F238E27FC236}">
                <a16:creationId xmlns:a16="http://schemas.microsoft.com/office/drawing/2014/main" id="{CEC506A0-036E-4271-A628-133874C0C0A0}"/>
              </a:ext>
            </a:extLst>
          </p:cNvPr>
          <p:cNvSpPr>
            <a:spLocks noGrp="1"/>
          </p:cNvSpPr>
          <p:nvPr>
            <p:ph type="subTitle" idx="1"/>
          </p:nvPr>
        </p:nvSpPr>
        <p:spPr/>
        <p:txBody>
          <a:bodyPr/>
          <a:lstStyle/>
          <a:p>
            <a:r>
              <a:rPr lang="en-US" dirty="0" err="1"/>
              <a:t>Pacio</a:t>
            </a:r>
            <a:r>
              <a:rPr lang="en-US" dirty="0"/>
              <a:t> project</a:t>
            </a:r>
          </a:p>
        </p:txBody>
      </p:sp>
    </p:spTree>
    <p:extLst>
      <p:ext uri="{BB962C8B-B14F-4D97-AF65-F5344CB8AC3E}">
        <p14:creationId xmlns:p14="http://schemas.microsoft.com/office/powerpoint/2010/main" val="3935906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C942-2A83-4124-B1A6-54E4FDED7F4F}"/>
              </a:ext>
            </a:extLst>
          </p:cNvPr>
          <p:cNvSpPr>
            <a:spLocks noGrp="1"/>
          </p:cNvSpPr>
          <p:nvPr>
            <p:ph type="title"/>
          </p:nvPr>
        </p:nvSpPr>
        <p:spPr/>
        <p:txBody>
          <a:bodyPr/>
          <a:lstStyle/>
          <a:p>
            <a:r>
              <a:rPr lang="en-US" dirty="0"/>
              <a:t>SNF MDS Functional Status Assessment within 3 Days of Admission</a:t>
            </a:r>
          </a:p>
        </p:txBody>
      </p:sp>
      <p:graphicFrame>
        <p:nvGraphicFramePr>
          <p:cNvPr id="12" name="Content Placeholder 11">
            <a:extLst>
              <a:ext uri="{FF2B5EF4-FFF2-40B4-BE49-F238E27FC236}">
                <a16:creationId xmlns:a16="http://schemas.microsoft.com/office/drawing/2014/main" id="{CF6054E1-BA8B-475B-9D92-8DA4C7902F03}"/>
              </a:ext>
            </a:extLst>
          </p:cNvPr>
          <p:cNvGraphicFramePr>
            <a:graphicFrameLocks noGrp="1"/>
          </p:cNvGraphicFramePr>
          <p:nvPr>
            <p:ph sz="half" idx="2"/>
            <p:extLst>
              <p:ext uri="{D42A27DB-BD31-4B8C-83A1-F6EECF244321}">
                <p14:modId xmlns:p14="http://schemas.microsoft.com/office/powerpoint/2010/main" val="3875939749"/>
              </p:ext>
            </p:extLst>
          </p:nvPr>
        </p:nvGraphicFramePr>
        <p:xfrm>
          <a:off x="6268199" y="1846264"/>
          <a:ext cx="4689705" cy="4380132"/>
        </p:xfrm>
        <a:graphic>
          <a:graphicData uri="http://schemas.openxmlformats.org/drawingml/2006/table">
            <a:tbl>
              <a:tblPr/>
              <a:tblGrid>
                <a:gridCol w="3633613">
                  <a:extLst>
                    <a:ext uri="{9D8B030D-6E8A-4147-A177-3AD203B41FA5}">
                      <a16:colId xmlns:a16="http://schemas.microsoft.com/office/drawing/2014/main" val="787652205"/>
                    </a:ext>
                  </a:extLst>
                </a:gridCol>
                <a:gridCol w="1056092">
                  <a:extLst>
                    <a:ext uri="{9D8B030D-6E8A-4147-A177-3AD203B41FA5}">
                      <a16:colId xmlns:a16="http://schemas.microsoft.com/office/drawing/2014/main" val="3183600641"/>
                    </a:ext>
                  </a:extLst>
                </a:gridCol>
              </a:tblGrid>
              <a:tr h="44696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once standing, to walk at least 150 feet in a corridor or similar space?</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Substantial/maximal Assist</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3320548"/>
                  </a:ext>
                </a:extLst>
              </a:tr>
              <a:tr h="44696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to walk 10 feet on uneven or sloping surfaces (indoor or outdoor), such as turf or gravel?</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Substantial/maximal Assist</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19876"/>
                  </a:ext>
                </a:extLst>
              </a:tr>
              <a:tr h="595959">
                <a:tc>
                  <a:txBody>
                    <a:bodyPr/>
                    <a:lstStyle/>
                    <a:p>
                      <a:pPr algn="l" fontAlgn="b"/>
                      <a:r>
                        <a:rPr lang="en-US" sz="1050" b="0" i="0" u="none" strike="noStrike" dirty="0">
                          <a:solidFill>
                            <a:srgbClr val="000000"/>
                          </a:solidFill>
                          <a:effectLst/>
                          <a:latin typeface="Calibri" panose="020F0502020204030204" pitchFamily="34" charset="0"/>
                        </a:rPr>
                        <a:t>What was the patient's usual performance related to their ability to go up and down a curb and/or up and down one step?</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 attempted due to medical condition or safety concern</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9655138"/>
                  </a:ext>
                </a:extLst>
              </a:tr>
              <a:tr h="59595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to go up and down four steps with or without a rail?</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 attempted due to medical condition or safety concern</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976669"/>
                  </a:ext>
                </a:extLst>
              </a:tr>
              <a:tr h="59595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to go up and down 12 steps with or without a rail?</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Calibri" panose="020F0502020204030204" pitchFamily="34" charset="0"/>
                        </a:rPr>
                        <a:t>Not attempted due to medical condition or safety concern</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8143423"/>
                  </a:ext>
                </a:extLst>
              </a:tr>
              <a:tr h="446969">
                <a:tc>
                  <a:txBody>
                    <a:bodyPr/>
                    <a:lstStyle/>
                    <a:p>
                      <a:pPr algn="l" fontAlgn="b"/>
                      <a:r>
                        <a:rPr lang="en-US" sz="1050" b="0" i="0" u="none" strike="noStrike">
                          <a:solidFill>
                            <a:srgbClr val="000000"/>
                          </a:solidFill>
                          <a:effectLst/>
                          <a:latin typeface="Calibri" panose="020F0502020204030204" pitchFamily="34" charset="0"/>
                        </a:rPr>
                        <a:t>What was the patients's usual performance related to their ability to bend/stoop from a standing position to pick up a small object, such as a spoon, from the floor?</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Calibri" panose="020F0502020204030204" pitchFamily="34" charset="0"/>
                        </a:rPr>
                        <a:t>Substantial/maximal Assist</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593713"/>
                  </a:ext>
                </a:extLst>
              </a:tr>
              <a:tr h="44696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to once seated in a wheelchair/scooter, wheel at least 50 feet and make two turns?</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Calibri" panose="020F0502020204030204" pitchFamily="34" charset="0"/>
                        </a:rPr>
                        <a:t>Partial/moderate Assist</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6177569"/>
                  </a:ext>
                </a:extLst>
              </a:tr>
              <a:tr h="44696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to once seated in a wheelchair/scooter, wheel at least 150 feet in a corridor or similar space?</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Calibri" panose="020F0502020204030204" pitchFamily="34" charset="0"/>
                        </a:rPr>
                        <a:t>Partial/moderate Assist</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4048695"/>
                  </a:ext>
                </a:extLst>
              </a:tr>
            </a:tbl>
          </a:graphicData>
        </a:graphic>
      </p:graphicFrame>
      <p:graphicFrame>
        <p:nvGraphicFramePr>
          <p:cNvPr id="11" name="Content Placeholder 10">
            <a:extLst>
              <a:ext uri="{FF2B5EF4-FFF2-40B4-BE49-F238E27FC236}">
                <a16:creationId xmlns:a16="http://schemas.microsoft.com/office/drawing/2014/main" id="{53049C42-177D-4B84-9665-C1B0EFC2DBA9}"/>
              </a:ext>
            </a:extLst>
          </p:cNvPr>
          <p:cNvGraphicFramePr>
            <a:graphicFrameLocks noGrp="1"/>
          </p:cNvGraphicFramePr>
          <p:nvPr>
            <p:ph sz="half" idx="1"/>
            <p:extLst>
              <p:ext uri="{D42A27DB-BD31-4B8C-83A1-F6EECF244321}">
                <p14:modId xmlns:p14="http://schemas.microsoft.com/office/powerpoint/2010/main" val="1454652870"/>
              </p:ext>
            </p:extLst>
          </p:nvPr>
        </p:nvGraphicFramePr>
        <p:xfrm>
          <a:off x="1234096" y="1846264"/>
          <a:ext cx="4175185" cy="4289739"/>
        </p:xfrm>
        <a:graphic>
          <a:graphicData uri="http://schemas.openxmlformats.org/drawingml/2006/table">
            <a:tbl>
              <a:tblPr/>
              <a:tblGrid>
                <a:gridCol w="3234960">
                  <a:extLst>
                    <a:ext uri="{9D8B030D-6E8A-4147-A177-3AD203B41FA5}">
                      <a16:colId xmlns:a16="http://schemas.microsoft.com/office/drawing/2014/main" val="3912340090"/>
                    </a:ext>
                  </a:extLst>
                </a:gridCol>
                <a:gridCol w="940225">
                  <a:extLst>
                    <a:ext uri="{9D8B030D-6E8A-4147-A177-3AD203B41FA5}">
                      <a16:colId xmlns:a16="http://schemas.microsoft.com/office/drawing/2014/main" val="304959861"/>
                    </a:ext>
                  </a:extLst>
                </a:gridCol>
              </a:tblGrid>
              <a:tr h="431006">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roll from lying on back to left and right side, and return to lying on back on the bed?</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Partial/moderate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535694"/>
                  </a:ext>
                </a:extLst>
              </a:tr>
              <a:tr h="431006">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move from sitting on side of bed to lying flat on the bed?</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Partial/moderate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118485"/>
                  </a:ext>
                </a:extLst>
              </a:tr>
              <a:tr h="574675">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move from lying on the back to sitting on the side of the bed with feet flat on the floor, and with no back support?</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Partial/moderate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3147266"/>
                  </a:ext>
                </a:extLst>
              </a:tr>
              <a:tr h="431006">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come to a standing position from sitting in a chair, wheelchair, or on the side of the bed?</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761511"/>
                  </a:ext>
                </a:extLst>
              </a:tr>
              <a:tr h="431006">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transfer to and from a bed to a chair (or wheelchair)?</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5885194"/>
                  </a:ext>
                </a:extLst>
              </a:tr>
              <a:tr h="287337">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get on and off a toilet or commode?</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8391974"/>
                  </a:ext>
                </a:extLst>
              </a:tr>
              <a:tr h="574675">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transfer in and out of a car or van on the passenger side?  Does not include the ability to open/close door or fasten seat belt.</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610552"/>
                  </a:ext>
                </a:extLst>
              </a:tr>
              <a:tr h="431006">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once standing, walk at least 10 feet in a room, corridor, or similar space?</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322422"/>
                  </a:ext>
                </a:extLst>
              </a:tr>
              <a:tr h="431006">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once standing, walk at least 50 feet and make two turns?</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604936"/>
                  </a:ext>
                </a:extLst>
              </a:tr>
            </a:tbl>
          </a:graphicData>
        </a:graphic>
      </p:graphicFrame>
      <p:sp>
        <p:nvSpPr>
          <p:cNvPr id="3" name="TextBox 2">
            <a:extLst>
              <a:ext uri="{FF2B5EF4-FFF2-40B4-BE49-F238E27FC236}">
                <a16:creationId xmlns:a16="http://schemas.microsoft.com/office/drawing/2014/main" id="{BD5DD9BA-54B1-4F9C-9A44-E3D7BCF8A84E}"/>
              </a:ext>
            </a:extLst>
          </p:cNvPr>
          <p:cNvSpPr txBox="1"/>
          <p:nvPr/>
        </p:nvSpPr>
        <p:spPr>
          <a:xfrm>
            <a:off x="5684704" y="6423168"/>
            <a:ext cx="6037243" cy="369332"/>
          </a:xfrm>
          <a:prstGeom prst="rect">
            <a:avLst/>
          </a:prstGeom>
          <a:noFill/>
        </p:spPr>
        <p:txBody>
          <a:bodyPr wrap="square" rtlCol="0">
            <a:spAutoFit/>
          </a:bodyPr>
          <a:lstStyle/>
          <a:p>
            <a:r>
              <a:rPr lang="en-US" dirty="0"/>
              <a:t>Based on the MDS 3.0 LOINC Code System/Version 2.66</a:t>
            </a:r>
          </a:p>
        </p:txBody>
      </p:sp>
    </p:spTree>
    <p:extLst>
      <p:ext uri="{BB962C8B-B14F-4D97-AF65-F5344CB8AC3E}">
        <p14:creationId xmlns:p14="http://schemas.microsoft.com/office/powerpoint/2010/main" val="360944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74B9-93C9-4259-8B5F-06947C2EA5D2}"/>
              </a:ext>
            </a:extLst>
          </p:cNvPr>
          <p:cNvSpPr>
            <a:spLocks noGrp="1"/>
          </p:cNvSpPr>
          <p:nvPr>
            <p:ph type="title"/>
          </p:nvPr>
        </p:nvSpPr>
        <p:spPr/>
        <p:txBody>
          <a:bodyPr/>
          <a:lstStyle/>
          <a:p>
            <a:r>
              <a:rPr lang="en-US" dirty="0"/>
              <a:t>SNF MDS Functional Status Assessment within 3 Days of Discharge</a:t>
            </a:r>
          </a:p>
        </p:txBody>
      </p:sp>
      <p:graphicFrame>
        <p:nvGraphicFramePr>
          <p:cNvPr id="5" name="Content Placeholder 4">
            <a:extLst>
              <a:ext uri="{FF2B5EF4-FFF2-40B4-BE49-F238E27FC236}">
                <a16:creationId xmlns:a16="http://schemas.microsoft.com/office/drawing/2014/main" id="{00148421-B5FD-4E41-AFA9-FC010D2978C6}"/>
              </a:ext>
            </a:extLst>
          </p:cNvPr>
          <p:cNvGraphicFramePr>
            <a:graphicFrameLocks noGrp="1"/>
          </p:cNvGraphicFramePr>
          <p:nvPr>
            <p:ph sz="half" idx="1"/>
            <p:extLst>
              <p:ext uri="{D42A27DB-BD31-4B8C-83A1-F6EECF244321}">
                <p14:modId xmlns:p14="http://schemas.microsoft.com/office/powerpoint/2010/main" val="506537079"/>
              </p:ext>
            </p:extLst>
          </p:nvPr>
        </p:nvGraphicFramePr>
        <p:xfrm>
          <a:off x="1096962" y="2034904"/>
          <a:ext cx="4290285" cy="4157331"/>
        </p:xfrm>
        <a:graphic>
          <a:graphicData uri="http://schemas.openxmlformats.org/drawingml/2006/table">
            <a:tbl>
              <a:tblPr/>
              <a:tblGrid>
                <a:gridCol w="3305530">
                  <a:extLst>
                    <a:ext uri="{9D8B030D-6E8A-4147-A177-3AD203B41FA5}">
                      <a16:colId xmlns:a16="http://schemas.microsoft.com/office/drawing/2014/main" val="2797166389"/>
                    </a:ext>
                  </a:extLst>
                </a:gridCol>
                <a:gridCol w="984755">
                  <a:extLst>
                    <a:ext uri="{9D8B030D-6E8A-4147-A177-3AD203B41FA5}">
                      <a16:colId xmlns:a16="http://schemas.microsoft.com/office/drawing/2014/main" val="2489295325"/>
                    </a:ext>
                  </a:extLst>
                </a:gridCol>
              </a:tblGrid>
              <a:tr h="390583">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roll from lying on back to left and right side, and return to lying on back on the bed?</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Independent</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9038841"/>
                  </a:ext>
                </a:extLst>
              </a:tr>
              <a:tr h="390583">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move from sitting on side of bed to lying flat on the bed?</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Setup or clean-up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543635"/>
                  </a:ext>
                </a:extLst>
              </a:tr>
              <a:tr h="520778">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move from lying on the back to sitting on the side of the bed with feet flat on the floor, and with no back support?</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Setup or clean-up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7045506"/>
                  </a:ext>
                </a:extLst>
              </a:tr>
              <a:tr h="390583">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come to a standing position from sitting in a chair, wheelchair, or on the side of the bed?</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Supervision or touching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5949301"/>
                  </a:ext>
                </a:extLst>
              </a:tr>
              <a:tr h="390583">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transfer to and from a bed to a chair (or wheelchair)?</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Partial/moderate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5703365"/>
                  </a:ext>
                </a:extLst>
              </a:tr>
              <a:tr h="260389">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get on and off a toilet or commode?</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Partial/moderate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4621266"/>
                  </a:ext>
                </a:extLst>
              </a:tr>
              <a:tr h="520778">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transfer in and out of a car or van on the passenger side?  Does not include the ability to open/close door or fasten seat belt.</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Partial/moderate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257326"/>
                  </a:ext>
                </a:extLst>
              </a:tr>
              <a:tr h="390583">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once standing, walk at least 10 feet in a room, corridor, or similar space?</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Partial/moderate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2123450"/>
                  </a:ext>
                </a:extLst>
              </a:tr>
              <a:tr h="390583">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once standing, walk at least 50 feet and make two turns?</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Partial/moderate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6164763"/>
                  </a:ext>
                </a:extLst>
              </a:tr>
            </a:tbl>
          </a:graphicData>
        </a:graphic>
      </p:graphicFrame>
      <p:graphicFrame>
        <p:nvGraphicFramePr>
          <p:cNvPr id="6" name="Content Placeholder 5">
            <a:extLst>
              <a:ext uri="{FF2B5EF4-FFF2-40B4-BE49-F238E27FC236}">
                <a16:creationId xmlns:a16="http://schemas.microsoft.com/office/drawing/2014/main" id="{869F0721-E086-4B3E-945B-001B9CB40CD3}"/>
              </a:ext>
            </a:extLst>
          </p:cNvPr>
          <p:cNvGraphicFramePr>
            <a:graphicFrameLocks noGrp="1"/>
          </p:cNvGraphicFramePr>
          <p:nvPr>
            <p:ph sz="half" idx="2"/>
            <p:extLst>
              <p:ext uri="{D42A27DB-BD31-4B8C-83A1-F6EECF244321}">
                <p14:modId xmlns:p14="http://schemas.microsoft.com/office/powerpoint/2010/main" val="4074193464"/>
              </p:ext>
            </p:extLst>
          </p:nvPr>
        </p:nvGraphicFramePr>
        <p:xfrm>
          <a:off x="6218238" y="2056496"/>
          <a:ext cx="4523208" cy="3880373"/>
        </p:xfrm>
        <a:graphic>
          <a:graphicData uri="http://schemas.openxmlformats.org/drawingml/2006/table">
            <a:tbl>
              <a:tblPr/>
              <a:tblGrid>
                <a:gridCol w="3484990">
                  <a:extLst>
                    <a:ext uri="{9D8B030D-6E8A-4147-A177-3AD203B41FA5}">
                      <a16:colId xmlns:a16="http://schemas.microsoft.com/office/drawing/2014/main" val="3676502169"/>
                    </a:ext>
                  </a:extLst>
                </a:gridCol>
                <a:gridCol w="1038218">
                  <a:extLst>
                    <a:ext uri="{9D8B030D-6E8A-4147-A177-3AD203B41FA5}">
                      <a16:colId xmlns:a16="http://schemas.microsoft.com/office/drawing/2014/main" val="1896687401"/>
                    </a:ext>
                  </a:extLst>
                </a:gridCol>
              </a:tblGrid>
              <a:tr h="390458">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once standing, to walk at least 150 feet in a corridor or similar space?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Substantial/maximal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2625062"/>
                  </a:ext>
                </a:extLst>
              </a:tr>
              <a:tr h="390458">
                <a:tc>
                  <a:txBody>
                    <a:bodyPr/>
                    <a:lstStyle/>
                    <a:p>
                      <a:pPr algn="l" fontAlgn="b"/>
                      <a:r>
                        <a:rPr lang="en-US" sz="1000" b="0" i="0" u="none" strike="noStrike" dirty="0">
                          <a:solidFill>
                            <a:srgbClr val="000000"/>
                          </a:solidFill>
                          <a:effectLst/>
                          <a:latin typeface="Calibri" panose="020F0502020204030204" pitchFamily="34" charset="0"/>
                        </a:rPr>
                        <a:t>What was the patient's usual performance related to their ability to walk 10 feet on uneven or sloping surfaces (indoor or outdoor), such as turf or gravel?</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Partial/moderate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4880926"/>
                  </a:ext>
                </a:extLst>
              </a:tr>
              <a:tr h="520611">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to go up and down a curb and/or up and down one step?</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Partial/moderate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0484330"/>
                  </a:ext>
                </a:extLst>
              </a:tr>
              <a:tr h="520611">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to go up and down four steps with or without a rail?</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Substantial/maximal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1203111"/>
                  </a:ext>
                </a:extLst>
              </a:tr>
              <a:tr h="520611">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to go up and down 12 steps with or without a rail?</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Substantial/maximal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7929542"/>
                  </a:ext>
                </a:extLst>
              </a:tr>
              <a:tr h="390458">
                <a:tc>
                  <a:txBody>
                    <a:bodyPr/>
                    <a:lstStyle/>
                    <a:p>
                      <a:pPr algn="l" fontAlgn="b"/>
                      <a:r>
                        <a:rPr lang="en-US" sz="1000" b="0" i="0" u="none" strike="noStrike">
                          <a:solidFill>
                            <a:srgbClr val="000000"/>
                          </a:solidFill>
                          <a:effectLst/>
                          <a:latin typeface="Calibri" panose="020F0502020204030204" pitchFamily="34" charset="0"/>
                        </a:rPr>
                        <a:t>What was the patients's usual performance related to their ability to bend/stoop from a standing position to pick up a small object, such as a spoon, from the floor?</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Partial/moderate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7103371"/>
                  </a:ext>
                </a:extLst>
              </a:tr>
              <a:tr h="390458">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to once seated in a wheelchair/scooter, wheel at least 50 feet and make two turns?</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Independent</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7341034"/>
                  </a:ext>
                </a:extLst>
              </a:tr>
              <a:tr h="390458">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to once seated in a wheelchair/scooter, wheel at least 150 feet in a corridor or similar space?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Independent</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6773172"/>
                  </a:ext>
                </a:extLst>
              </a:tr>
            </a:tbl>
          </a:graphicData>
        </a:graphic>
      </p:graphicFrame>
      <p:sp>
        <p:nvSpPr>
          <p:cNvPr id="7" name="TextBox 6">
            <a:extLst>
              <a:ext uri="{FF2B5EF4-FFF2-40B4-BE49-F238E27FC236}">
                <a16:creationId xmlns:a16="http://schemas.microsoft.com/office/drawing/2014/main" id="{435D2869-BB84-45D0-9D26-F63DD6DB868A}"/>
              </a:ext>
            </a:extLst>
          </p:cNvPr>
          <p:cNvSpPr txBox="1"/>
          <p:nvPr/>
        </p:nvSpPr>
        <p:spPr>
          <a:xfrm>
            <a:off x="5684704" y="6423168"/>
            <a:ext cx="6037243" cy="369332"/>
          </a:xfrm>
          <a:prstGeom prst="rect">
            <a:avLst/>
          </a:prstGeom>
          <a:noFill/>
        </p:spPr>
        <p:txBody>
          <a:bodyPr wrap="square" rtlCol="0">
            <a:spAutoFit/>
          </a:bodyPr>
          <a:lstStyle/>
          <a:p>
            <a:r>
              <a:rPr lang="en-US" dirty="0"/>
              <a:t>Based on the MDS 3.0 LOINC Code System/Version 2.66</a:t>
            </a:r>
          </a:p>
        </p:txBody>
      </p:sp>
    </p:spTree>
    <p:extLst>
      <p:ext uri="{BB962C8B-B14F-4D97-AF65-F5344CB8AC3E}">
        <p14:creationId xmlns:p14="http://schemas.microsoft.com/office/powerpoint/2010/main" val="3108549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Home Health Care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p:txBody>
          <a:bodyPr>
            <a:normAutofit/>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was admitted from the SNF to Home Health Care to continue the Physical Therapist (PT) in the Occupational Therapist (OT) rehabilitation after surgery. </a:t>
            </a:r>
            <a:r>
              <a:rPr lang="en-US" dirty="0">
                <a:solidFill>
                  <a:schemeClr val="tx1"/>
                </a:solidFill>
              </a:rPr>
              <a:t>Ms. Smith made progress during the SNF stay and her functional status performance improved to transfer home with continued PT and OT services. </a:t>
            </a:r>
          </a:p>
          <a:p>
            <a:pPr>
              <a:buFont typeface="Wingdings" panose="05000000000000000000" pitchFamily="2" charset="2"/>
              <a:buChar char="Ø"/>
            </a:pPr>
            <a:r>
              <a:rPr lang="en-US" dirty="0">
                <a:solidFill>
                  <a:schemeClr val="tx1"/>
                </a:solidFill>
              </a:rPr>
              <a:t>Goals: Ms. Smith’s goal is to return to her baseline functional status (independent with a cane) living in her home safely. </a:t>
            </a:r>
          </a:p>
          <a:p>
            <a:pPr>
              <a:buFont typeface="Wingdings" panose="05000000000000000000" pitchFamily="2" charset="2"/>
              <a:buChar char="Ø"/>
            </a:pPr>
            <a:r>
              <a:rPr lang="en-US" dirty="0">
                <a:solidFill>
                  <a:schemeClr val="tx1"/>
                </a:solidFill>
              </a:rPr>
              <a:t>Ms. Smith’s functional status was assessed at the Start of Care using the assessment scale on the </a:t>
            </a:r>
            <a:r>
              <a:rPr lang="en-US" dirty="0"/>
              <a:t>Home Health Outcome and Assessment Information Set (</a:t>
            </a:r>
            <a:r>
              <a:rPr lang="en-US" dirty="0">
                <a:solidFill>
                  <a:schemeClr val="tx1"/>
                </a:solidFill>
              </a:rPr>
              <a:t>OASIS).</a:t>
            </a:r>
          </a:p>
          <a:p>
            <a:pPr>
              <a:buFont typeface="Wingdings" panose="05000000000000000000" pitchFamily="2" charset="2"/>
              <a:buChar char="Ø"/>
            </a:pPr>
            <a:r>
              <a:rPr lang="en-US" dirty="0">
                <a:solidFill>
                  <a:schemeClr val="tx1"/>
                </a:solidFill>
              </a:rPr>
              <a:t>Once it was determined that Ms. Smith was meeting her rehab and functional status performance goals in PT and OT, discharge plans from HHC were initiated.</a:t>
            </a:r>
          </a:p>
          <a:p>
            <a:pPr>
              <a:buFont typeface="Wingdings" panose="05000000000000000000" pitchFamily="2" charset="2"/>
              <a:buChar char="Ø"/>
            </a:pPr>
            <a:r>
              <a:rPr lang="en-US" dirty="0">
                <a:solidFill>
                  <a:schemeClr val="tx1"/>
                </a:solidFill>
              </a:rPr>
              <a:t>A discharge OASIS functional assessment was completed.</a:t>
            </a:r>
          </a:p>
        </p:txBody>
      </p:sp>
    </p:spTree>
    <p:extLst>
      <p:ext uri="{BB962C8B-B14F-4D97-AF65-F5344CB8AC3E}">
        <p14:creationId xmlns:p14="http://schemas.microsoft.com/office/powerpoint/2010/main" val="341066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C942-2A83-4124-B1A6-54E4FDED7F4F}"/>
              </a:ext>
            </a:extLst>
          </p:cNvPr>
          <p:cNvSpPr>
            <a:spLocks noGrp="1"/>
          </p:cNvSpPr>
          <p:nvPr>
            <p:ph type="title"/>
          </p:nvPr>
        </p:nvSpPr>
        <p:spPr/>
        <p:txBody>
          <a:bodyPr/>
          <a:lstStyle/>
          <a:p>
            <a:r>
              <a:rPr lang="en-US" dirty="0"/>
              <a:t>HHC OASIS Functional Status Assessment at Start of Care (SOC)</a:t>
            </a:r>
          </a:p>
        </p:txBody>
      </p:sp>
      <p:graphicFrame>
        <p:nvGraphicFramePr>
          <p:cNvPr id="7" name="Content Placeholder 6">
            <a:extLst>
              <a:ext uri="{FF2B5EF4-FFF2-40B4-BE49-F238E27FC236}">
                <a16:creationId xmlns:a16="http://schemas.microsoft.com/office/drawing/2014/main" id="{D2C4026C-FB1B-42C5-A4E7-600FB0D28340}"/>
              </a:ext>
            </a:extLst>
          </p:cNvPr>
          <p:cNvGraphicFramePr>
            <a:graphicFrameLocks noGrp="1"/>
          </p:cNvGraphicFramePr>
          <p:nvPr>
            <p:ph sz="half" idx="1"/>
            <p:extLst>
              <p:ext uri="{D42A27DB-BD31-4B8C-83A1-F6EECF244321}">
                <p14:modId xmlns:p14="http://schemas.microsoft.com/office/powerpoint/2010/main" val="3106497678"/>
              </p:ext>
            </p:extLst>
          </p:nvPr>
        </p:nvGraphicFramePr>
        <p:xfrm>
          <a:off x="1020161" y="2003771"/>
          <a:ext cx="4598441" cy="4099717"/>
        </p:xfrm>
        <a:graphic>
          <a:graphicData uri="http://schemas.openxmlformats.org/drawingml/2006/table">
            <a:tbl>
              <a:tblPr/>
              <a:tblGrid>
                <a:gridCol w="3583075">
                  <a:extLst>
                    <a:ext uri="{9D8B030D-6E8A-4147-A177-3AD203B41FA5}">
                      <a16:colId xmlns:a16="http://schemas.microsoft.com/office/drawing/2014/main" val="17755403"/>
                    </a:ext>
                  </a:extLst>
                </a:gridCol>
                <a:gridCol w="1015366">
                  <a:extLst>
                    <a:ext uri="{9D8B030D-6E8A-4147-A177-3AD203B41FA5}">
                      <a16:colId xmlns:a16="http://schemas.microsoft.com/office/drawing/2014/main" val="4246888784"/>
                    </a:ext>
                  </a:extLst>
                </a:gridCol>
              </a:tblGrid>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roll from lying on back to left and right side, and return to lying on back on the bed?</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Supervision or touching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4531754"/>
                  </a:ext>
                </a:extLst>
              </a:tr>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move from sitting on side of bed to lying flat on the bed?</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Supervision or touching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2772779"/>
                  </a:ext>
                </a:extLst>
              </a:tr>
              <a:tr h="523089">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move from lying on the back to sitting on the side of the bed with feet flat on the floor, and with no back support?</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Supervision or touching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2131918"/>
                  </a:ext>
                </a:extLst>
              </a:tr>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come to a standing position from sitting in a chair, wheelchair, or on the side of the bed?</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Supervision or touching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345966"/>
                  </a:ext>
                </a:extLst>
              </a:tr>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transfer to and from a bed to a chair (or wheelchair)?</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Partial/moderate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851264"/>
                  </a:ext>
                </a:extLst>
              </a:tr>
              <a:tr h="261544">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get on and off a toilet or commode?</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Partial/moderate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3146674"/>
                  </a:ext>
                </a:extLst>
              </a:tr>
              <a:tr h="523089">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transfer in and out of a car or van on the passenger side?  Does not include the ability to open/close door or fasten seat belt.</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Partial/moderate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6000119"/>
                  </a:ext>
                </a:extLst>
              </a:tr>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once standing, walk at least 10 feet in a room, corridor, or similar space?</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Partial/moderate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882053"/>
                  </a:ext>
                </a:extLst>
              </a:tr>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once standing, walk at least 50 feet and make two turns?</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Calibri" panose="020F0502020204030204" pitchFamily="34" charset="0"/>
                        </a:rPr>
                        <a:t>Partial/moderate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7794008"/>
                  </a:ext>
                </a:extLst>
              </a:tr>
            </a:tbl>
          </a:graphicData>
        </a:graphic>
      </p:graphicFrame>
      <p:graphicFrame>
        <p:nvGraphicFramePr>
          <p:cNvPr id="8" name="Content Placeholder 7">
            <a:extLst>
              <a:ext uri="{FF2B5EF4-FFF2-40B4-BE49-F238E27FC236}">
                <a16:creationId xmlns:a16="http://schemas.microsoft.com/office/drawing/2014/main" id="{60D6A9E9-876A-422F-B8F7-8AFE96DCCEFA}"/>
              </a:ext>
            </a:extLst>
          </p:cNvPr>
          <p:cNvGraphicFramePr>
            <a:graphicFrameLocks noGrp="1"/>
          </p:cNvGraphicFramePr>
          <p:nvPr>
            <p:ph sz="half" idx="2"/>
            <p:extLst>
              <p:ext uri="{D42A27DB-BD31-4B8C-83A1-F6EECF244321}">
                <p14:modId xmlns:p14="http://schemas.microsoft.com/office/powerpoint/2010/main" val="3508744147"/>
              </p:ext>
            </p:extLst>
          </p:nvPr>
        </p:nvGraphicFramePr>
        <p:xfrm>
          <a:off x="6573400" y="2003771"/>
          <a:ext cx="4773973" cy="4090987"/>
        </p:xfrm>
        <a:graphic>
          <a:graphicData uri="http://schemas.openxmlformats.org/drawingml/2006/table">
            <a:tbl>
              <a:tblPr/>
              <a:tblGrid>
                <a:gridCol w="3719847">
                  <a:extLst>
                    <a:ext uri="{9D8B030D-6E8A-4147-A177-3AD203B41FA5}">
                      <a16:colId xmlns:a16="http://schemas.microsoft.com/office/drawing/2014/main" val="1166226105"/>
                    </a:ext>
                  </a:extLst>
                </a:gridCol>
                <a:gridCol w="1054126">
                  <a:extLst>
                    <a:ext uri="{9D8B030D-6E8A-4147-A177-3AD203B41FA5}">
                      <a16:colId xmlns:a16="http://schemas.microsoft.com/office/drawing/2014/main" val="19896026"/>
                    </a:ext>
                  </a:extLst>
                </a:gridCol>
              </a:tblGrid>
              <a:tr h="386943">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once standing, to walk at least 150 feet in a corridor or similar space?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Substantial/maximal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8778592"/>
                  </a:ext>
                </a:extLst>
              </a:tr>
              <a:tr h="386943">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walk 10 feet on uneven or sloping surfaces (indoor or outdoor), such as turf or gravel?</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Partial/moderate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255097"/>
                  </a:ext>
                </a:extLst>
              </a:tr>
              <a:tr h="51592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a curb and/or up and down one step?</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Partial/moderate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409441"/>
                  </a:ext>
                </a:extLst>
              </a:tr>
              <a:tr h="51592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four steps with or without a rail?</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Substantial/maximal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725663"/>
                  </a:ext>
                </a:extLst>
              </a:tr>
              <a:tr h="51592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12 steps with or without a rail?</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Substantial/maximal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0874520"/>
                  </a:ext>
                </a:extLst>
              </a:tr>
              <a:tr h="386943">
                <a:tc>
                  <a:txBody>
                    <a:bodyPr/>
                    <a:lstStyle/>
                    <a:p>
                      <a:pPr algn="l" fontAlgn="b"/>
                      <a:r>
                        <a:rPr lang="en-US" sz="1100" b="0" i="0" u="none" strike="noStrike">
                          <a:solidFill>
                            <a:srgbClr val="000000"/>
                          </a:solidFill>
                          <a:effectLst/>
                          <a:latin typeface="Calibri" panose="020F0502020204030204" pitchFamily="34" charset="0"/>
                        </a:rPr>
                        <a:t>What was the patients's usual performance related to their ability to bend/stoop from a standing position to pick up a small object, such as a spoon, from the floor?</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Partial/moderate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3690953"/>
                  </a:ext>
                </a:extLst>
              </a:tr>
              <a:tr h="386943">
                <a:tc>
                  <a:txBody>
                    <a:bodyPr/>
                    <a:lstStyle/>
                    <a:p>
                      <a:pPr algn="l" fontAlgn="b"/>
                      <a:r>
                        <a:rPr lang="en-US" sz="1100" b="0" i="0" u="none" strike="noStrike">
                          <a:solidFill>
                            <a:srgbClr val="000000"/>
                          </a:solidFill>
                          <a:effectLst/>
                          <a:latin typeface="Calibri" panose="020F0502020204030204" pitchFamily="34" charset="0"/>
                        </a:rPr>
                        <a:t>What was the patient's usual performance related to their ability to once seated in a wheelchair/scooter, wheel at least 50 feet and make two turns?</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Independent</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0241452"/>
                  </a:ext>
                </a:extLst>
              </a:tr>
              <a:tr h="298950">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once seated in a wheelchair/scooter, wheel at least 150 feet in a corridor or similar space?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Independent</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5296556"/>
                  </a:ext>
                </a:extLst>
              </a:tr>
            </a:tbl>
          </a:graphicData>
        </a:graphic>
      </p:graphicFrame>
      <p:sp>
        <p:nvSpPr>
          <p:cNvPr id="5" name="TextBox 4">
            <a:extLst>
              <a:ext uri="{FF2B5EF4-FFF2-40B4-BE49-F238E27FC236}">
                <a16:creationId xmlns:a16="http://schemas.microsoft.com/office/drawing/2014/main" id="{B1A34ECA-1E28-4542-89A6-7A5E6C120123}"/>
              </a:ext>
            </a:extLst>
          </p:cNvPr>
          <p:cNvSpPr txBox="1"/>
          <p:nvPr/>
        </p:nvSpPr>
        <p:spPr>
          <a:xfrm>
            <a:off x="7227065" y="6423168"/>
            <a:ext cx="4494882" cy="369332"/>
          </a:xfrm>
          <a:prstGeom prst="rect">
            <a:avLst/>
          </a:prstGeom>
          <a:noFill/>
        </p:spPr>
        <p:txBody>
          <a:bodyPr wrap="square" rtlCol="0">
            <a:spAutoFit/>
          </a:bodyPr>
          <a:lstStyle/>
          <a:p>
            <a:r>
              <a:rPr lang="en-US" dirty="0"/>
              <a:t>Based on LOINC Code System/Version 2.66</a:t>
            </a:r>
          </a:p>
        </p:txBody>
      </p:sp>
    </p:spTree>
    <p:extLst>
      <p:ext uri="{BB962C8B-B14F-4D97-AF65-F5344CB8AC3E}">
        <p14:creationId xmlns:p14="http://schemas.microsoft.com/office/powerpoint/2010/main" val="221852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C942-2A83-4124-B1A6-54E4FDED7F4F}"/>
              </a:ext>
            </a:extLst>
          </p:cNvPr>
          <p:cNvSpPr>
            <a:spLocks noGrp="1"/>
          </p:cNvSpPr>
          <p:nvPr>
            <p:ph type="title"/>
          </p:nvPr>
        </p:nvSpPr>
        <p:spPr/>
        <p:txBody>
          <a:bodyPr/>
          <a:lstStyle/>
          <a:p>
            <a:r>
              <a:rPr lang="en-US" dirty="0"/>
              <a:t>HHC OASIS Functional Status Assessment at Discharge</a:t>
            </a:r>
          </a:p>
        </p:txBody>
      </p:sp>
      <p:graphicFrame>
        <p:nvGraphicFramePr>
          <p:cNvPr id="7" name="Content Placeholder 6">
            <a:extLst>
              <a:ext uri="{FF2B5EF4-FFF2-40B4-BE49-F238E27FC236}">
                <a16:creationId xmlns:a16="http://schemas.microsoft.com/office/drawing/2014/main" id="{A0BD6471-AE95-4A10-8975-DB97A103025D}"/>
              </a:ext>
            </a:extLst>
          </p:cNvPr>
          <p:cNvGraphicFramePr>
            <a:graphicFrameLocks noGrp="1"/>
          </p:cNvGraphicFramePr>
          <p:nvPr>
            <p:ph sz="half" idx="1"/>
            <p:extLst>
              <p:ext uri="{D42A27DB-BD31-4B8C-83A1-F6EECF244321}">
                <p14:modId xmlns:p14="http://schemas.microsoft.com/office/powerpoint/2010/main" val="3743522859"/>
              </p:ext>
            </p:extLst>
          </p:nvPr>
        </p:nvGraphicFramePr>
        <p:xfrm>
          <a:off x="969485" y="1896742"/>
          <a:ext cx="4876482" cy="4175512"/>
        </p:xfrm>
        <a:graphic>
          <a:graphicData uri="http://schemas.openxmlformats.org/drawingml/2006/table">
            <a:tbl>
              <a:tblPr/>
              <a:tblGrid>
                <a:gridCol w="3736261">
                  <a:extLst>
                    <a:ext uri="{9D8B030D-6E8A-4147-A177-3AD203B41FA5}">
                      <a16:colId xmlns:a16="http://schemas.microsoft.com/office/drawing/2014/main" val="2183108907"/>
                    </a:ext>
                  </a:extLst>
                </a:gridCol>
                <a:gridCol w="1140221">
                  <a:extLst>
                    <a:ext uri="{9D8B030D-6E8A-4147-A177-3AD203B41FA5}">
                      <a16:colId xmlns:a16="http://schemas.microsoft.com/office/drawing/2014/main" val="56982919"/>
                    </a:ext>
                  </a:extLst>
                </a:gridCol>
              </a:tblGrid>
              <a:tr h="407860">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roll from lying on back to left and right side, and return to lying on back on the bed?</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5267162"/>
                  </a:ext>
                </a:extLst>
              </a:tr>
              <a:tr h="407860">
                <a:tc>
                  <a:txBody>
                    <a:bodyPr/>
                    <a:lstStyle/>
                    <a:p>
                      <a:pPr algn="l" fontAlgn="t"/>
                      <a:r>
                        <a:rPr lang="en-US" sz="1100" b="0" i="0" u="none" strike="noStrike" dirty="0">
                          <a:solidFill>
                            <a:srgbClr val="000000"/>
                          </a:solidFill>
                          <a:effectLst/>
                          <a:latin typeface="Calibri" panose="020F0502020204030204" pitchFamily="34" charset="0"/>
                        </a:rPr>
                        <a:t>What was the patient's usual performance related to their ability to move from sitting on side of bed to lying flat on the bed?</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24635"/>
                  </a:ext>
                </a:extLst>
              </a:tr>
              <a:tr h="543812">
                <a:tc>
                  <a:txBody>
                    <a:bodyPr/>
                    <a:lstStyle/>
                    <a:p>
                      <a:pPr algn="l" fontAlgn="t"/>
                      <a:r>
                        <a:rPr lang="en-US" sz="1100" b="0" i="0" u="none" strike="noStrike" dirty="0">
                          <a:solidFill>
                            <a:srgbClr val="000000"/>
                          </a:solidFill>
                          <a:effectLst/>
                          <a:latin typeface="Calibri" panose="020F0502020204030204" pitchFamily="34" charset="0"/>
                        </a:rPr>
                        <a:t>What was the patient's usual performance related to their ability to move from lying on the back to sitting on the side of the bed with feet flat on the floor, and with no back support?</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073568"/>
                  </a:ext>
                </a:extLst>
              </a:tr>
              <a:tr h="407860">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come to a standing position from sitting in a chair, wheelchair, or on the side of the bed?</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7994660"/>
                  </a:ext>
                </a:extLst>
              </a:tr>
              <a:tr h="407860">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transfer to and from a bed to a chair (or wheelchair)?</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5999426"/>
                  </a:ext>
                </a:extLst>
              </a:tr>
              <a:tr h="271906">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get on and off a toilet or commode?</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3884099"/>
                  </a:ext>
                </a:extLst>
              </a:tr>
              <a:tr h="543812">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transfer in and out of a car or van on the passenger side?  Does not include the ability to open/close door or fasten seat belt.</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Supervision or touching assistance</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6758349"/>
                  </a:ext>
                </a:extLst>
              </a:tr>
              <a:tr h="407860">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once standing, walk at least 10 feet in a room, corridor, or similar space?</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Supervision or touching assistance</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941437"/>
                  </a:ext>
                </a:extLst>
              </a:tr>
              <a:tr h="407860">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once standing, walk at least 50 feet and make two turns?</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Supervision or touching assistance</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9116409"/>
                  </a:ext>
                </a:extLst>
              </a:tr>
            </a:tbl>
          </a:graphicData>
        </a:graphic>
      </p:graphicFrame>
      <p:graphicFrame>
        <p:nvGraphicFramePr>
          <p:cNvPr id="8" name="Content Placeholder 7">
            <a:extLst>
              <a:ext uri="{FF2B5EF4-FFF2-40B4-BE49-F238E27FC236}">
                <a16:creationId xmlns:a16="http://schemas.microsoft.com/office/drawing/2014/main" id="{3BFB0677-54C8-49B0-AF95-9E15D874CE03}"/>
              </a:ext>
            </a:extLst>
          </p:cNvPr>
          <p:cNvGraphicFramePr>
            <a:graphicFrameLocks noGrp="1"/>
          </p:cNvGraphicFramePr>
          <p:nvPr>
            <p:ph sz="half" idx="2"/>
            <p:extLst>
              <p:ext uri="{D42A27DB-BD31-4B8C-83A1-F6EECF244321}">
                <p14:modId xmlns:p14="http://schemas.microsoft.com/office/powerpoint/2010/main" val="3021629138"/>
              </p:ext>
            </p:extLst>
          </p:nvPr>
        </p:nvGraphicFramePr>
        <p:xfrm>
          <a:off x="6218238" y="1900047"/>
          <a:ext cx="4876482" cy="4231787"/>
        </p:xfrm>
        <a:graphic>
          <a:graphicData uri="http://schemas.openxmlformats.org/drawingml/2006/table">
            <a:tbl>
              <a:tblPr/>
              <a:tblGrid>
                <a:gridCol w="3736262">
                  <a:extLst>
                    <a:ext uri="{9D8B030D-6E8A-4147-A177-3AD203B41FA5}">
                      <a16:colId xmlns:a16="http://schemas.microsoft.com/office/drawing/2014/main" val="1692066376"/>
                    </a:ext>
                  </a:extLst>
                </a:gridCol>
                <a:gridCol w="1140220">
                  <a:extLst>
                    <a:ext uri="{9D8B030D-6E8A-4147-A177-3AD203B41FA5}">
                      <a16:colId xmlns:a16="http://schemas.microsoft.com/office/drawing/2014/main" val="1478078772"/>
                    </a:ext>
                  </a:extLst>
                </a:gridCol>
              </a:tblGrid>
              <a:tr h="422965">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once standing, to walk at least 150 feet in a corridor or similar space?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Supervision or touching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0586553"/>
                  </a:ext>
                </a:extLst>
              </a:tr>
              <a:tr h="422965">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walk 10 feet on uneven or sloping surfaces (indoor or outdoor), such as turf or gravel?</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Supervision or touching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8227465"/>
                  </a:ext>
                </a:extLst>
              </a:tr>
              <a:tr h="56395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a curb and/or up and down one step?</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Supervision or touching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8075347"/>
                  </a:ext>
                </a:extLst>
              </a:tr>
              <a:tr h="56395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four steps with or without a rail?</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Supervision or touching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1558617"/>
                  </a:ext>
                </a:extLst>
              </a:tr>
              <a:tr h="56395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12 steps with or without a rail?</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Partial/moderate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5387377"/>
                  </a:ext>
                </a:extLst>
              </a:tr>
              <a:tr h="422965">
                <a:tc>
                  <a:txBody>
                    <a:bodyPr/>
                    <a:lstStyle/>
                    <a:p>
                      <a:pPr algn="l" fontAlgn="b"/>
                      <a:r>
                        <a:rPr lang="en-US" sz="1100" b="0" i="0" u="none" strike="noStrike">
                          <a:solidFill>
                            <a:srgbClr val="000000"/>
                          </a:solidFill>
                          <a:effectLst/>
                          <a:latin typeface="Calibri" panose="020F0502020204030204" pitchFamily="34" charset="0"/>
                        </a:rPr>
                        <a:t>What was the patients's usual performance related to their ability to bend/stoop from a standing position to pick up a small object, such as a spoon, from the floor?</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Supervision or touching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2523820"/>
                  </a:ext>
                </a:extLst>
              </a:tr>
              <a:tr h="422965">
                <a:tc>
                  <a:txBody>
                    <a:bodyPr/>
                    <a:lstStyle/>
                    <a:p>
                      <a:pPr algn="l" fontAlgn="b"/>
                      <a:r>
                        <a:rPr lang="en-US" sz="1100" b="0" i="0" u="none" strike="noStrike">
                          <a:solidFill>
                            <a:srgbClr val="000000"/>
                          </a:solidFill>
                          <a:effectLst/>
                          <a:latin typeface="Calibri" panose="020F0502020204030204" pitchFamily="34" charset="0"/>
                        </a:rPr>
                        <a:t>What was the patient's usual performance related to their ability to once seated in a wheelchair/scooter, wheel at least 50 feet and make two turns?</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Independent</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09405"/>
                  </a:ext>
                </a:extLst>
              </a:tr>
              <a:tr h="422965">
                <a:tc>
                  <a:txBody>
                    <a:bodyPr/>
                    <a:lstStyle/>
                    <a:p>
                      <a:pPr algn="l" fontAlgn="b"/>
                      <a:r>
                        <a:rPr lang="en-US" sz="1100" b="0" i="0" u="none" strike="noStrike">
                          <a:solidFill>
                            <a:srgbClr val="000000"/>
                          </a:solidFill>
                          <a:effectLst/>
                          <a:latin typeface="Calibri" panose="020F0502020204030204" pitchFamily="34" charset="0"/>
                        </a:rPr>
                        <a:t>What was the patient's usual performance related to their ability to once seated in a wheelchair/scooter, wheel at least 150 feet in a corridor or similar space?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Independent</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5897987"/>
                  </a:ext>
                </a:extLst>
              </a:tr>
            </a:tbl>
          </a:graphicData>
        </a:graphic>
      </p:graphicFrame>
      <p:sp>
        <p:nvSpPr>
          <p:cNvPr id="5" name="TextBox 4">
            <a:extLst>
              <a:ext uri="{FF2B5EF4-FFF2-40B4-BE49-F238E27FC236}">
                <a16:creationId xmlns:a16="http://schemas.microsoft.com/office/drawing/2014/main" id="{515A8340-3171-4051-8356-022CEA25845D}"/>
              </a:ext>
            </a:extLst>
          </p:cNvPr>
          <p:cNvSpPr txBox="1"/>
          <p:nvPr/>
        </p:nvSpPr>
        <p:spPr>
          <a:xfrm>
            <a:off x="7557571" y="6423168"/>
            <a:ext cx="4164376" cy="369332"/>
          </a:xfrm>
          <a:prstGeom prst="rect">
            <a:avLst/>
          </a:prstGeom>
          <a:noFill/>
        </p:spPr>
        <p:txBody>
          <a:bodyPr wrap="square" rtlCol="0">
            <a:spAutoFit/>
          </a:bodyPr>
          <a:lstStyle/>
          <a:p>
            <a:r>
              <a:rPr lang="en-US" dirty="0"/>
              <a:t>Based on LOINC Code System/Version 2.66</a:t>
            </a:r>
          </a:p>
        </p:txBody>
      </p:sp>
    </p:spTree>
    <p:extLst>
      <p:ext uri="{BB962C8B-B14F-4D97-AF65-F5344CB8AC3E}">
        <p14:creationId xmlns:p14="http://schemas.microsoft.com/office/powerpoint/2010/main" val="4067257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F05F05-DEA9-40A0-9794-B89375D25B2C}"/>
              </a:ext>
            </a:extLst>
          </p:cNvPr>
          <p:cNvSpPr>
            <a:spLocks noGrp="1"/>
          </p:cNvSpPr>
          <p:nvPr>
            <p:ph type="title"/>
          </p:nvPr>
        </p:nvSpPr>
        <p:spPr/>
        <p:txBody>
          <a:bodyPr/>
          <a:lstStyle/>
          <a:p>
            <a:r>
              <a:rPr lang="en-US" dirty="0"/>
              <a:t>Transfer to ED/Acute Care Hospital</a:t>
            </a:r>
          </a:p>
        </p:txBody>
      </p:sp>
      <p:sp>
        <p:nvSpPr>
          <p:cNvPr id="4" name="Content Placeholder 3">
            <a:extLst>
              <a:ext uri="{FF2B5EF4-FFF2-40B4-BE49-F238E27FC236}">
                <a16:creationId xmlns:a16="http://schemas.microsoft.com/office/drawing/2014/main" id="{AE44B994-D57F-48A8-A15A-FF4B14C40CAE}"/>
              </a:ext>
            </a:extLst>
          </p:cNvPr>
          <p:cNvSpPr>
            <a:spLocks noGrp="1"/>
          </p:cNvSpPr>
          <p:nvPr>
            <p:ph idx="1"/>
          </p:nvPr>
        </p:nvSpPr>
        <p:spPr/>
        <p:txBody>
          <a:bodyPr/>
          <a:lstStyle/>
          <a:p>
            <a:pPr>
              <a:buFont typeface="Wingdings" panose="05000000000000000000" pitchFamily="2" charset="2"/>
              <a:buChar char="Ø"/>
            </a:pPr>
            <a:r>
              <a:rPr lang="en-US" dirty="0"/>
              <a:t> On December 31</a:t>
            </a:r>
            <a:r>
              <a:rPr lang="en-US" baseline="30000" dirty="0"/>
              <a:t>st </a:t>
            </a:r>
            <a:r>
              <a:rPr lang="en-US" dirty="0"/>
              <a:t> Ms. Smith was walking in her home, slipped and fell.  She was not able to get up on her own and was able to call 911 to transfer to the hospital emergency room.</a:t>
            </a:r>
          </a:p>
          <a:p>
            <a:pPr>
              <a:buFont typeface="Wingdings" panose="05000000000000000000" pitchFamily="2" charset="2"/>
              <a:buChar char="Ø"/>
            </a:pPr>
            <a:r>
              <a:rPr lang="en-US" dirty="0"/>
              <a:t>During triage, the admitting nurse reviewed Ms. Smith’s history, her recent hip replacement surgery and subsequent transfer to post-acute care. </a:t>
            </a:r>
          </a:p>
          <a:p>
            <a:pPr lvl="1">
              <a:buFont typeface="Wingdings" panose="05000000000000000000" pitchFamily="2" charset="2"/>
              <a:buChar char="Ø"/>
            </a:pPr>
            <a:r>
              <a:rPr lang="en-US" dirty="0"/>
              <a:t>The nurse was obtained the Home Health functional status assessments to determine to assess her level of functioning and determine the extent of changes as a result of the fall. </a:t>
            </a:r>
          </a:p>
          <a:p>
            <a:pPr lvl="1">
              <a:buFont typeface="Wingdings" panose="05000000000000000000" pitchFamily="2" charset="2"/>
              <a:buChar char="Ø"/>
            </a:pPr>
            <a:r>
              <a:rPr lang="en-US" dirty="0"/>
              <a:t>The nurse was assessing whether a hospital admission was warranted and obtained the functional assessment from the SNF to assist the PT and OT with their evaluations.</a:t>
            </a:r>
          </a:p>
        </p:txBody>
      </p:sp>
    </p:spTree>
    <p:extLst>
      <p:ext uri="{BB962C8B-B14F-4D97-AF65-F5344CB8AC3E}">
        <p14:creationId xmlns:p14="http://schemas.microsoft.com/office/powerpoint/2010/main" val="1921151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Ms. Smith’s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235642662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4761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9DB3-A769-41E4-9E26-39229AD390AF}"/>
              </a:ext>
            </a:extLst>
          </p:cNvPr>
          <p:cNvSpPr>
            <a:spLocks noGrp="1"/>
          </p:cNvSpPr>
          <p:nvPr>
            <p:ph type="title"/>
          </p:nvPr>
        </p:nvSpPr>
        <p:spPr/>
        <p:txBody>
          <a:bodyPr/>
          <a:lstStyle/>
          <a:p>
            <a:r>
              <a:rPr lang="en-US" dirty="0">
                <a:solidFill>
                  <a:schemeClr val="tx1"/>
                </a:solidFill>
              </a:rPr>
              <a:t>Ms. Smith would like…</a:t>
            </a:r>
          </a:p>
        </p:txBody>
      </p:sp>
      <p:sp>
        <p:nvSpPr>
          <p:cNvPr id="3" name="Content Placeholder 2">
            <a:extLst>
              <a:ext uri="{FF2B5EF4-FFF2-40B4-BE49-F238E27FC236}">
                <a16:creationId xmlns:a16="http://schemas.microsoft.com/office/drawing/2014/main" id="{9049A4E8-E7C1-41AB-B121-84C63DA20222}"/>
              </a:ext>
            </a:extLst>
          </p:cNvPr>
          <p:cNvSpPr>
            <a:spLocks noGrp="1"/>
          </p:cNvSpPr>
          <p:nvPr>
            <p:ph idx="1"/>
          </p:nvPr>
        </p:nvSpPr>
        <p:spPr/>
        <p:txBody>
          <a:bodyPr/>
          <a:lstStyle/>
          <a:p>
            <a:pPr>
              <a:buFont typeface="Wingdings" panose="05000000000000000000" pitchFamily="2" charset="2"/>
              <a:buChar char="Ø"/>
            </a:pPr>
            <a:r>
              <a:rPr lang="en-US" dirty="0"/>
              <a:t> </a:t>
            </a:r>
            <a:r>
              <a:rPr lang="en-US" dirty="0">
                <a:solidFill>
                  <a:schemeClr val="tx1"/>
                </a:solidFill>
              </a:rPr>
              <a:t>To be able to recall and communicate her functional goals to all her providers as well as track her progress</a:t>
            </a:r>
          </a:p>
          <a:p>
            <a:pPr>
              <a:buFont typeface="Wingdings" panose="05000000000000000000" pitchFamily="2" charset="2"/>
              <a:buChar char="Ø"/>
            </a:pPr>
            <a:r>
              <a:rPr lang="en-US" dirty="0">
                <a:solidFill>
                  <a:schemeClr val="tx1"/>
                </a:solidFill>
              </a:rPr>
              <a:t> To provide access to her children regarding her functional status goals and Durable Medical Equipment (DME) needs</a:t>
            </a:r>
          </a:p>
          <a:p>
            <a:pPr>
              <a:buFont typeface="Wingdings" panose="05000000000000000000" pitchFamily="2" charset="2"/>
              <a:buChar char="Ø"/>
            </a:pPr>
            <a:r>
              <a:rPr lang="en-US" dirty="0">
                <a:solidFill>
                  <a:schemeClr val="tx1"/>
                </a:solidFill>
              </a:rPr>
              <a:t> To have the ability to update my goals</a:t>
            </a:r>
          </a:p>
          <a:p>
            <a:pPr marL="0" indent="0">
              <a:buNone/>
            </a:pPr>
            <a:endParaRPr lang="en-US" dirty="0"/>
          </a:p>
        </p:txBody>
      </p:sp>
    </p:spTree>
    <p:extLst>
      <p:ext uri="{BB962C8B-B14F-4D97-AF65-F5344CB8AC3E}">
        <p14:creationId xmlns:p14="http://schemas.microsoft.com/office/powerpoint/2010/main" val="1459857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A7D72D-9FEB-46F3-8E63-17A1BD6BC0E1}"/>
              </a:ext>
            </a:extLst>
          </p:cNvPr>
          <p:cNvSpPr>
            <a:spLocks noGrp="1"/>
          </p:cNvSpPr>
          <p:nvPr>
            <p:ph type="title"/>
          </p:nvPr>
        </p:nvSpPr>
        <p:spPr/>
        <p:txBody>
          <a:bodyPr/>
          <a:lstStyle/>
          <a:p>
            <a:r>
              <a:rPr lang="en-US" dirty="0"/>
              <a:t>Daughter</a:t>
            </a:r>
          </a:p>
        </p:txBody>
      </p:sp>
      <p:sp>
        <p:nvSpPr>
          <p:cNvPr id="5" name="Text Placeholder 4">
            <a:extLst>
              <a:ext uri="{FF2B5EF4-FFF2-40B4-BE49-F238E27FC236}">
                <a16:creationId xmlns:a16="http://schemas.microsoft.com/office/drawing/2014/main" id="{FC7DCE25-1B20-4434-980E-AA4F168966A5}"/>
              </a:ext>
            </a:extLst>
          </p:cNvPr>
          <p:cNvSpPr>
            <a:spLocks noGrp="1"/>
          </p:cNvSpPr>
          <p:nvPr>
            <p:ph type="body" idx="1"/>
          </p:nvPr>
        </p:nvSpPr>
        <p:spPr/>
        <p:txBody>
          <a:bodyPr/>
          <a:lstStyle/>
          <a:p>
            <a:r>
              <a:rPr lang="en-US" dirty="0"/>
              <a:t>The perspective from the patient’s daughter</a:t>
            </a:r>
          </a:p>
        </p:txBody>
      </p:sp>
    </p:spTree>
    <p:extLst>
      <p:ext uri="{BB962C8B-B14F-4D97-AF65-F5344CB8AC3E}">
        <p14:creationId xmlns:p14="http://schemas.microsoft.com/office/powerpoint/2010/main" val="1014847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Daughters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40727002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669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194908-F140-5D46-8714-701A04F160C8}"/>
              </a:ext>
            </a:extLst>
          </p:cNvPr>
          <p:cNvSpPr/>
          <p:nvPr/>
        </p:nvSpPr>
        <p:spPr>
          <a:xfrm>
            <a:off x="1153551" y="1589649"/>
            <a:ext cx="10114671" cy="2532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his is a screenshot of how a patient's transfer of care flows between hospitals, facilities, home, providers, family, and the CMS assessments. "/>
          <p:cNvPicPr>
            <a:picLocks noChangeAspect="1"/>
          </p:cNvPicPr>
          <p:nvPr/>
        </p:nvPicPr>
        <p:blipFill>
          <a:blip r:embed="rId3"/>
          <a:stretch>
            <a:fillRect/>
          </a:stretch>
        </p:blipFill>
        <p:spPr>
          <a:xfrm>
            <a:off x="1655297" y="1008996"/>
            <a:ext cx="9383152" cy="5498118"/>
          </a:xfrm>
          <a:prstGeom prst="rect">
            <a:avLst/>
          </a:prstGeom>
        </p:spPr>
      </p:pic>
      <p:sp>
        <p:nvSpPr>
          <p:cNvPr id="3" name="Title 2"/>
          <p:cNvSpPr>
            <a:spLocks noGrp="1"/>
          </p:cNvSpPr>
          <p:nvPr>
            <p:ph type="title"/>
          </p:nvPr>
        </p:nvSpPr>
        <p:spPr>
          <a:xfrm>
            <a:off x="312578" y="280967"/>
            <a:ext cx="11566843" cy="421189"/>
          </a:xfrm>
        </p:spPr>
        <p:txBody>
          <a:bodyPr/>
          <a:lstStyle/>
          <a:p>
            <a:r>
              <a:rPr lang="en-US" dirty="0">
                <a:solidFill>
                  <a:schemeClr val="tx2"/>
                </a:solidFill>
              </a:rPr>
              <a:t>The Patient Story: </a:t>
            </a:r>
            <a:r>
              <a:rPr lang="en-US" dirty="0">
                <a:solidFill>
                  <a:schemeClr val="accent2">
                    <a:lumMod val="75000"/>
                  </a:schemeClr>
                </a:solidFill>
              </a:rPr>
              <a:t>Focus on Transfer from the Skilled Nursing Facility to Home Health</a:t>
            </a:r>
          </a:p>
        </p:txBody>
      </p:sp>
      <p:sp>
        <p:nvSpPr>
          <p:cNvPr id="4" name="TextBox 3">
            <a:extLst>
              <a:ext uri="{FF2B5EF4-FFF2-40B4-BE49-F238E27FC236}">
                <a16:creationId xmlns:a16="http://schemas.microsoft.com/office/drawing/2014/main" id="{52A6717F-994B-3B49-906B-2335975DE79B}"/>
              </a:ext>
            </a:extLst>
          </p:cNvPr>
          <p:cNvSpPr txBox="1"/>
          <p:nvPr/>
        </p:nvSpPr>
        <p:spPr>
          <a:xfrm>
            <a:off x="3074443" y="2135218"/>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8" name="TextBox 7">
            <a:extLst>
              <a:ext uri="{FF2B5EF4-FFF2-40B4-BE49-F238E27FC236}">
                <a16:creationId xmlns:a16="http://schemas.microsoft.com/office/drawing/2014/main" id="{9B8D4B6C-4167-C54B-B07A-2972B6D3D33F}"/>
              </a:ext>
            </a:extLst>
          </p:cNvPr>
          <p:cNvSpPr txBox="1"/>
          <p:nvPr/>
        </p:nvSpPr>
        <p:spPr>
          <a:xfrm>
            <a:off x="4256767" y="3603311"/>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9" name="TextBox 8">
            <a:extLst>
              <a:ext uri="{FF2B5EF4-FFF2-40B4-BE49-F238E27FC236}">
                <a16:creationId xmlns:a16="http://schemas.microsoft.com/office/drawing/2014/main" id="{F82DBAFA-2B10-6D4D-A391-D5E327402AC2}"/>
              </a:ext>
            </a:extLst>
          </p:cNvPr>
          <p:cNvSpPr txBox="1"/>
          <p:nvPr/>
        </p:nvSpPr>
        <p:spPr>
          <a:xfrm>
            <a:off x="6296583" y="3758055"/>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11" name="TextBox 10">
            <a:extLst>
              <a:ext uri="{FF2B5EF4-FFF2-40B4-BE49-F238E27FC236}">
                <a16:creationId xmlns:a16="http://schemas.microsoft.com/office/drawing/2014/main" id="{F436193E-290E-5240-A914-88F843B6E9EA}"/>
              </a:ext>
            </a:extLst>
          </p:cNvPr>
          <p:cNvSpPr txBox="1"/>
          <p:nvPr/>
        </p:nvSpPr>
        <p:spPr>
          <a:xfrm>
            <a:off x="7576743" y="2702979"/>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pic>
        <p:nvPicPr>
          <p:cNvPr id="5" name="Picture 4">
            <a:extLst>
              <a:ext uri="{FF2B5EF4-FFF2-40B4-BE49-F238E27FC236}">
                <a16:creationId xmlns:a16="http://schemas.microsoft.com/office/drawing/2014/main" id="{D7531C2E-54EC-4260-A466-AED5F60BBDF4}"/>
              </a:ext>
            </a:extLst>
          </p:cNvPr>
          <p:cNvPicPr>
            <a:picLocks noChangeAspect="1"/>
          </p:cNvPicPr>
          <p:nvPr/>
        </p:nvPicPr>
        <p:blipFill>
          <a:blip r:embed="rId4"/>
          <a:stretch>
            <a:fillRect/>
          </a:stretch>
        </p:blipFill>
        <p:spPr>
          <a:xfrm>
            <a:off x="6592252" y="2223945"/>
            <a:ext cx="754718" cy="696238"/>
          </a:xfrm>
          <a:prstGeom prst="rect">
            <a:avLst/>
          </a:prstGeom>
        </p:spPr>
      </p:pic>
      <p:sp>
        <p:nvSpPr>
          <p:cNvPr id="6" name="Oval 5">
            <a:extLst>
              <a:ext uri="{FF2B5EF4-FFF2-40B4-BE49-F238E27FC236}">
                <a16:creationId xmlns:a16="http://schemas.microsoft.com/office/drawing/2014/main" id="{DE6EF56F-456D-4727-9400-AD2B6C771889}"/>
              </a:ext>
            </a:extLst>
          </p:cNvPr>
          <p:cNvSpPr/>
          <p:nvPr/>
        </p:nvSpPr>
        <p:spPr>
          <a:xfrm rot="2448834">
            <a:off x="6207796" y="2621461"/>
            <a:ext cx="3636629" cy="165948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4389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4370-4FA6-4067-A6FA-2D3DCB4FD524}"/>
              </a:ext>
            </a:extLst>
          </p:cNvPr>
          <p:cNvSpPr>
            <a:spLocks noGrp="1"/>
          </p:cNvSpPr>
          <p:nvPr>
            <p:ph type="title"/>
          </p:nvPr>
        </p:nvSpPr>
        <p:spPr/>
        <p:txBody>
          <a:bodyPr/>
          <a:lstStyle/>
          <a:p>
            <a:r>
              <a:rPr lang="en-US" dirty="0">
                <a:solidFill>
                  <a:schemeClr val="tx1"/>
                </a:solidFill>
              </a:rPr>
              <a:t>Daughter Would Like…</a:t>
            </a:r>
          </a:p>
        </p:txBody>
      </p:sp>
      <p:sp>
        <p:nvSpPr>
          <p:cNvPr id="3" name="Content Placeholder 2">
            <a:extLst>
              <a:ext uri="{FF2B5EF4-FFF2-40B4-BE49-F238E27FC236}">
                <a16:creationId xmlns:a16="http://schemas.microsoft.com/office/drawing/2014/main" id="{DE921A85-88F5-4871-94CE-DC891D9B4AC3}"/>
              </a:ext>
            </a:extLst>
          </p:cNvPr>
          <p:cNvSpPr>
            <a:spLocks noGrp="1"/>
          </p:cNvSpPr>
          <p:nvPr>
            <p:ph idx="1"/>
          </p:nvPr>
        </p:nvSpPr>
        <p:spPr>
          <a:xfrm>
            <a:off x="1097280" y="1845734"/>
            <a:ext cx="10058400" cy="4023360"/>
          </a:xfrm>
        </p:spPr>
        <p:txBody>
          <a:bodyPr/>
          <a:lstStyle/>
          <a:p>
            <a:pPr>
              <a:buFont typeface="Wingdings" panose="05000000000000000000" pitchFamily="2" charset="2"/>
              <a:buChar char="Ø"/>
            </a:pPr>
            <a:r>
              <a:rPr lang="en-US" dirty="0">
                <a:solidFill>
                  <a:schemeClr val="tx1"/>
                </a:solidFill>
              </a:rPr>
              <a:t> To have easy access to her Mother’s functional goals in the event her mother is incapacitated</a:t>
            </a:r>
          </a:p>
          <a:p>
            <a:pPr>
              <a:buFont typeface="Wingdings" panose="05000000000000000000" pitchFamily="2" charset="2"/>
              <a:buChar char="Ø"/>
            </a:pPr>
            <a:r>
              <a:rPr lang="en-US" dirty="0">
                <a:solidFill>
                  <a:schemeClr val="tx1"/>
                </a:solidFill>
              </a:rPr>
              <a:t> To be notified if her Mother’s functional status changes</a:t>
            </a:r>
          </a:p>
        </p:txBody>
      </p:sp>
    </p:spTree>
    <p:extLst>
      <p:ext uri="{BB962C8B-B14F-4D97-AF65-F5344CB8AC3E}">
        <p14:creationId xmlns:p14="http://schemas.microsoft.com/office/powerpoint/2010/main" val="3732242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B7FEA-6639-4A39-A1C3-6C74439A4773}"/>
              </a:ext>
            </a:extLst>
          </p:cNvPr>
          <p:cNvSpPr>
            <a:spLocks noGrp="1"/>
          </p:cNvSpPr>
          <p:nvPr>
            <p:ph type="title"/>
          </p:nvPr>
        </p:nvSpPr>
        <p:spPr/>
        <p:txBody>
          <a:bodyPr/>
          <a:lstStyle/>
          <a:p>
            <a:r>
              <a:rPr lang="en-US" dirty="0"/>
              <a:t>Case Manager/ Social Worker (CM/ SW)</a:t>
            </a:r>
          </a:p>
        </p:txBody>
      </p:sp>
      <p:sp>
        <p:nvSpPr>
          <p:cNvPr id="5" name="Text Placeholder 4">
            <a:extLst>
              <a:ext uri="{FF2B5EF4-FFF2-40B4-BE49-F238E27FC236}">
                <a16:creationId xmlns:a16="http://schemas.microsoft.com/office/drawing/2014/main" id="{D0E3FFC9-15DD-430E-92FA-AB13DD8B95AC}"/>
              </a:ext>
            </a:extLst>
          </p:cNvPr>
          <p:cNvSpPr>
            <a:spLocks noGrp="1"/>
          </p:cNvSpPr>
          <p:nvPr>
            <p:ph type="body" idx="1"/>
          </p:nvPr>
        </p:nvSpPr>
        <p:spPr/>
        <p:txBody>
          <a:bodyPr/>
          <a:lstStyle/>
          <a:p>
            <a:r>
              <a:rPr lang="en-US" dirty="0"/>
              <a:t>Care coordination perspective (hospital, SNF and Home Health Care)</a:t>
            </a:r>
          </a:p>
        </p:txBody>
      </p:sp>
    </p:spTree>
    <p:extLst>
      <p:ext uri="{BB962C8B-B14F-4D97-AF65-F5344CB8AC3E}">
        <p14:creationId xmlns:p14="http://schemas.microsoft.com/office/powerpoint/2010/main" val="1462276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Case Manager/Social Worker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92221692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8249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B12-A7B6-4E09-A59B-7EE9A0966BEC}"/>
              </a:ext>
            </a:extLst>
          </p:cNvPr>
          <p:cNvSpPr>
            <a:spLocks noGrp="1"/>
          </p:cNvSpPr>
          <p:nvPr>
            <p:ph type="title"/>
          </p:nvPr>
        </p:nvSpPr>
        <p:spPr/>
        <p:txBody>
          <a:bodyPr/>
          <a:lstStyle/>
          <a:p>
            <a:r>
              <a:rPr lang="en-US" dirty="0">
                <a:solidFill>
                  <a:schemeClr val="tx1"/>
                </a:solidFill>
              </a:rPr>
              <a:t>Case Manager/Social Worker would like…</a:t>
            </a:r>
          </a:p>
        </p:txBody>
      </p:sp>
      <p:sp>
        <p:nvSpPr>
          <p:cNvPr id="3" name="Content Placeholder 2">
            <a:extLst>
              <a:ext uri="{FF2B5EF4-FFF2-40B4-BE49-F238E27FC236}">
                <a16:creationId xmlns:a16="http://schemas.microsoft.com/office/drawing/2014/main" id="{0EBAC719-B52F-47DC-9B8B-08B43AB255A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be able to identify whether the patient has functional goals in the EHR and, if so, to access the patient’s goals quickly and efficiently</a:t>
            </a:r>
          </a:p>
          <a:p>
            <a:pPr>
              <a:buFont typeface="Wingdings" panose="05000000000000000000" pitchFamily="2" charset="2"/>
              <a:buChar char="Ø"/>
            </a:pPr>
            <a:r>
              <a:rPr lang="en-US" dirty="0">
                <a:solidFill>
                  <a:schemeClr val="tx1"/>
                </a:solidFill>
              </a:rPr>
              <a:t>To be able to monitor progress in functional status performance over time to intervene in a timely manner if progress and/or safety become issues.</a:t>
            </a:r>
          </a:p>
          <a:p>
            <a:pPr>
              <a:buFont typeface="Wingdings" panose="05000000000000000000" pitchFamily="2" charset="2"/>
              <a:buChar char="Ø"/>
            </a:pPr>
            <a:r>
              <a:rPr lang="en-US" dirty="0">
                <a:solidFill>
                  <a:schemeClr val="tx1"/>
                </a:solidFill>
              </a:rPr>
              <a:t> To minimize clicks required to send functional status progress, goals and DME needs to other healthcare providers</a:t>
            </a:r>
          </a:p>
        </p:txBody>
      </p:sp>
    </p:spTree>
    <p:extLst>
      <p:ext uri="{BB962C8B-B14F-4D97-AF65-F5344CB8AC3E}">
        <p14:creationId xmlns:p14="http://schemas.microsoft.com/office/powerpoint/2010/main" val="23010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B7FEA-6639-4A39-A1C3-6C74439A4773}"/>
              </a:ext>
            </a:extLst>
          </p:cNvPr>
          <p:cNvSpPr>
            <a:spLocks noGrp="1"/>
          </p:cNvSpPr>
          <p:nvPr>
            <p:ph type="title"/>
          </p:nvPr>
        </p:nvSpPr>
        <p:spPr/>
        <p:txBody>
          <a:bodyPr/>
          <a:lstStyle/>
          <a:p>
            <a:r>
              <a:rPr lang="en-US" dirty="0"/>
              <a:t>Provider Persona</a:t>
            </a:r>
          </a:p>
        </p:txBody>
      </p:sp>
      <p:sp>
        <p:nvSpPr>
          <p:cNvPr id="5" name="Text Placeholder 4">
            <a:extLst>
              <a:ext uri="{FF2B5EF4-FFF2-40B4-BE49-F238E27FC236}">
                <a16:creationId xmlns:a16="http://schemas.microsoft.com/office/drawing/2014/main" id="{D0E3FFC9-15DD-430E-92FA-AB13DD8B95AC}"/>
              </a:ext>
            </a:extLst>
          </p:cNvPr>
          <p:cNvSpPr>
            <a:spLocks noGrp="1"/>
          </p:cNvSpPr>
          <p:nvPr>
            <p:ph type="body" idx="1"/>
          </p:nvPr>
        </p:nvSpPr>
        <p:spPr/>
        <p:txBody>
          <a:bodyPr/>
          <a:lstStyle/>
          <a:p>
            <a:r>
              <a:rPr lang="en-US" dirty="0"/>
              <a:t>Provider perspectives</a:t>
            </a:r>
          </a:p>
        </p:txBody>
      </p:sp>
    </p:spTree>
    <p:extLst>
      <p:ext uri="{BB962C8B-B14F-4D97-AF65-F5344CB8AC3E}">
        <p14:creationId xmlns:p14="http://schemas.microsoft.com/office/powerpoint/2010/main" val="4144308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Hospital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2347452269"/>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8504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Skilled Nursing Facility (SNF)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352017888"/>
              </p:ext>
            </p:extLst>
          </p:nvPr>
        </p:nvGraphicFramePr>
        <p:xfrm>
          <a:off x="1096963" y="1938528"/>
          <a:ext cx="9802685" cy="3930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2093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Home Health Care (HHC)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64747696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1791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ED/Hospital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2671467423"/>
              </p:ext>
            </p:extLst>
          </p:nvPr>
        </p:nvGraphicFramePr>
        <p:xfrm>
          <a:off x="1096963" y="1938528"/>
          <a:ext cx="9802685" cy="3930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3383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B12-A7B6-4E09-A59B-7EE9A0966BEC}"/>
              </a:ext>
            </a:extLst>
          </p:cNvPr>
          <p:cNvSpPr>
            <a:spLocks noGrp="1"/>
          </p:cNvSpPr>
          <p:nvPr>
            <p:ph type="title"/>
          </p:nvPr>
        </p:nvSpPr>
        <p:spPr/>
        <p:txBody>
          <a:bodyPr/>
          <a:lstStyle/>
          <a:p>
            <a:r>
              <a:rPr lang="en-US" dirty="0">
                <a:solidFill>
                  <a:schemeClr val="tx1"/>
                </a:solidFill>
              </a:rPr>
              <a:t>Provider would like…</a:t>
            </a:r>
          </a:p>
        </p:txBody>
      </p:sp>
      <p:sp>
        <p:nvSpPr>
          <p:cNvPr id="3" name="Content Placeholder 2">
            <a:extLst>
              <a:ext uri="{FF2B5EF4-FFF2-40B4-BE49-F238E27FC236}">
                <a16:creationId xmlns:a16="http://schemas.microsoft.com/office/drawing/2014/main" id="{0EBAC719-B52F-47DC-9B8B-08B43AB255A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be able to identify whether the patient has functional goals in the EHR from other healthcare settings, and if so to access the patient’s goals quickly and efficiently</a:t>
            </a:r>
          </a:p>
          <a:p>
            <a:pPr>
              <a:buFont typeface="Wingdings" panose="05000000000000000000" pitchFamily="2" charset="2"/>
              <a:buChar char="Ø"/>
            </a:pPr>
            <a:r>
              <a:rPr lang="en-US" dirty="0">
                <a:solidFill>
                  <a:schemeClr val="tx1"/>
                </a:solidFill>
              </a:rPr>
              <a:t> To assess changes in status efficiently to help determine and set up the best treatment plan.</a:t>
            </a:r>
          </a:p>
          <a:p>
            <a:pPr>
              <a:buFont typeface="Wingdings" panose="05000000000000000000" pitchFamily="2" charset="2"/>
              <a:buChar char="Ø"/>
            </a:pPr>
            <a:r>
              <a:rPr lang="en-US" dirty="0">
                <a:solidFill>
                  <a:schemeClr val="tx1"/>
                </a:solidFill>
              </a:rPr>
              <a:t> To be able to send cognitive status, functional status progress, goals and DME needs to other healthcare providers with minimal clicks.</a:t>
            </a:r>
          </a:p>
          <a:p>
            <a:pPr>
              <a:buFont typeface="Wingdings" panose="05000000000000000000" pitchFamily="2" charset="2"/>
              <a:buChar char="Ø"/>
            </a:pPr>
            <a:r>
              <a:rPr lang="en-US" dirty="0">
                <a:solidFill>
                  <a:schemeClr val="tx1"/>
                </a:solidFill>
              </a:rPr>
              <a:t> To determine appropriateness of transfer/discharge, set up necessary services and relay the plan of care/treatment.</a:t>
            </a:r>
          </a:p>
        </p:txBody>
      </p:sp>
    </p:spTree>
    <p:extLst>
      <p:ext uri="{BB962C8B-B14F-4D97-AF65-F5344CB8AC3E}">
        <p14:creationId xmlns:p14="http://schemas.microsoft.com/office/powerpoint/2010/main" val="2308691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2997-5041-410A-BAB5-2AC0CA0591B6}"/>
              </a:ext>
            </a:extLst>
          </p:cNvPr>
          <p:cNvSpPr>
            <a:spLocks noGrp="1"/>
          </p:cNvSpPr>
          <p:nvPr>
            <p:ph type="title"/>
          </p:nvPr>
        </p:nvSpPr>
        <p:spPr/>
        <p:txBody>
          <a:bodyPr/>
          <a:lstStyle/>
          <a:p>
            <a:r>
              <a:rPr lang="en-US" dirty="0"/>
              <a:t>Patient	</a:t>
            </a:r>
          </a:p>
        </p:txBody>
      </p:sp>
      <p:sp>
        <p:nvSpPr>
          <p:cNvPr id="5" name="Text Placeholder 4">
            <a:extLst>
              <a:ext uri="{FF2B5EF4-FFF2-40B4-BE49-F238E27FC236}">
                <a16:creationId xmlns:a16="http://schemas.microsoft.com/office/drawing/2014/main" id="{B9B44C6B-3F35-473C-9AB7-4BFA4D3562E3}"/>
              </a:ext>
            </a:extLst>
          </p:cNvPr>
          <p:cNvSpPr>
            <a:spLocks noGrp="1"/>
          </p:cNvSpPr>
          <p:nvPr>
            <p:ph type="body" idx="1"/>
          </p:nvPr>
        </p:nvSpPr>
        <p:spPr/>
        <p:txBody>
          <a:bodyPr/>
          <a:lstStyle/>
          <a:p>
            <a:r>
              <a:rPr lang="en-US" dirty="0"/>
              <a:t>Ms. Smith and her perspective</a:t>
            </a:r>
          </a:p>
        </p:txBody>
      </p:sp>
    </p:spTree>
    <p:extLst>
      <p:ext uri="{BB962C8B-B14F-4D97-AF65-F5344CB8AC3E}">
        <p14:creationId xmlns:p14="http://schemas.microsoft.com/office/powerpoint/2010/main" val="4193870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80DCF1-954F-46F0-8DF7-0A8F9B0D60D4}"/>
              </a:ext>
            </a:extLst>
          </p:cNvPr>
          <p:cNvSpPr>
            <a:spLocks noGrp="1"/>
          </p:cNvSpPr>
          <p:nvPr>
            <p:ph type="title"/>
          </p:nvPr>
        </p:nvSpPr>
        <p:spPr/>
        <p:txBody>
          <a:bodyPr/>
          <a:lstStyle/>
          <a:p>
            <a:r>
              <a:rPr lang="en-US" dirty="0"/>
              <a:t>Payor</a:t>
            </a:r>
          </a:p>
        </p:txBody>
      </p:sp>
      <p:sp>
        <p:nvSpPr>
          <p:cNvPr id="5" name="Text Placeholder 4">
            <a:extLst>
              <a:ext uri="{FF2B5EF4-FFF2-40B4-BE49-F238E27FC236}">
                <a16:creationId xmlns:a16="http://schemas.microsoft.com/office/drawing/2014/main" id="{CC0C35F8-2E98-4CE6-9071-32CCB171F0CB}"/>
              </a:ext>
            </a:extLst>
          </p:cNvPr>
          <p:cNvSpPr>
            <a:spLocks noGrp="1"/>
          </p:cNvSpPr>
          <p:nvPr>
            <p:ph type="body" idx="1"/>
          </p:nvPr>
        </p:nvSpPr>
        <p:spPr/>
        <p:txBody>
          <a:bodyPr/>
          <a:lstStyle/>
          <a:p>
            <a:r>
              <a:rPr lang="en-US" dirty="0"/>
              <a:t>The payor perspective</a:t>
            </a:r>
          </a:p>
        </p:txBody>
      </p:sp>
    </p:spTree>
    <p:extLst>
      <p:ext uri="{BB962C8B-B14F-4D97-AF65-F5344CB8AC3E}">
        <p14:creationId xmlns:p14="http://schemas.microsoft.com/office/powerpoint/2010/main" val="3316026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Payor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88882277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6578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77D1-C52B-4445-BC2E-247C12FFE67A}"/>
              </a:ext>
            </a:extLst>
          </p:cNvPr>
          <p:cNvSpPr>
            <a:spLocks noGrp="1"/>
          </p:cNvSpPr>
          <p:nvPr>
            <p:ph type="title"/>
          </p:nvPr>
        </p:nvSpPr>
        <p:spPr/>
        <p:txBody>
          <a:bodyPr/>
          <a:lstStyle/>
          <a:p>
            <a:r>
              <a:rPr lang="en-US" dirty="0">
                <a:solidFill>
                  <a:schemeClr val="tx1"/>
                </a:solidFill>
              </a:rPr>
              <a:t>Payor would like…</a:t>
            </a:r>
          </a:p>
        </p:txBody>
      </p:sp>
      <p:sp>
        <p:nvSpPr>
          <p:cNvPr id="3" name="Content Placeholder 2">
            <a:extLst>
              <a:ext uri="{FF2B5EF4-FFF2-40B4-BE49-F238E27FC236}">
                <a16:creationId xmlns:a16="http://schemas.microsoft.com/office/drawing/2014/main" id="{09E42F93-216F-46B2-8F5E-D04801AF29A0}"/>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engage members in their healthcare and goals</a:t>
            </a:r>
          </a:p>
          <a:p>
            <a:pPr marL="0" indent="0">
              <a:buNone/>
            </a:pPr>
            <a:endParaRPr lang="en-US" dirty="0">
              <a:solidFill>
                <a:schemeClr val="tx1"/>
              </a:solidFill>
            </a:endParaRPr>
          </a:p>
        </p:txBody>
      </p:sp>
    </p:spTree>
    <p:extLst>
      <p:ext uri="{BB962C8B-B14F-4D97-AF65-F5344CB8AC3E}">
        <p14:creationId xmlns:p14="http://schemas.microsoft.com/office/powerpoint/2010/main" val="3564913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DB35-EB27-48A9-84AE-B7EA2B9740DC}"/>
              </a:ext>
            </a:extLst>
          </p:cNvPr>
          <p:cNvSpPr>
            <a:spLocks noGrp="1"/>
          </p:cNvSpPr>
          <p:nvPr>
            <p:ph type="title"/>
          </p:nvPr>
        </p:nvSpPr>
        <p:spPr/>
        <p:txBody>
          <a:bodyPr/>
          <a:lstStyle/>
          <a:p>
            <a:r>
              <a:rPr lang="en-US" dirty="0">
                <a:solidFill>
                  <a:schemeClr val="tx1"/>
                </a:solidFill>
              </a:rPr>
              <a:t>Known Issues</a:t>
            </a:r>
          </a:p>
        </p:txBody>
      </p:sp>
      <p:sp>
        <p:nvSpPr>
          <p:cNvPr id="3" name="Content Placeholder 2">
            <a:extLst>
              <a:ext uri="{FF2B5EF4-FFF2-40B4-BE49-F238E27FC236}">
                <a16:creationId xmlns:a16="http://schemas.microsoft.com/office/drawing/2014/main" id="{D26FBE02-7CB7-4CE2-8340-F739894988C3}"/>
              </a:ext>
            </a:extLst>
          </p:cNvPr>
          <p:cNvSpPr>
            <a:spLocks noGrp="1"/>
          </p:cNvSpPr>
          <p:nvPr>
            <p:ph idx="1"/>
          </p:nvPr>
        </p:nvSpPr>
        <p:spPr/>
        <p:txBody>
          <a:bodyPr/>
          <a:lstStyle/>
          <a:p>
            <a:r>
              <a:rPr lang="en-US" b="1" dirty="0">
                <a:solidFill>
                  <a:schemeClr val="tx1"/>
                </a:solidFill>
              </a:rPr>
              <a:t>Different in LOINC codes for MDS and OASIS:</a:t>
            </a:r>
            <a:r>
              <a:rPr lang="en-US" dirty="0">
                <a:solidFill>
                  <a:schemeClr val="tx1"/>
                </a:solidFill>
              </a:rPr>
              <a:t>  </a:t>
            </a:r>
          </a:p>
          <a:p>
            <a:r>
              <a:rPr lang="en-US" dirty="0">
                <a:solidFill>
                  <a:schemeClr val="tx1"/>
                </a:solidFill>
              </a:rPr>
              <a:t>We decided to use the MDS LOINC codes for the questions and answers for both SNF and Home Health. We decided to identify this as a known issue and will discuss the data model and approaches </a:t>
            </a:r>
            <a:r>
              <a:rPr lang="en-US">
                <a:solidFill>
                  <a:schemeClr val="tx1"/>
                </a:solidFill>
              </a:rPr>
              <a:t>at connectathons.</a:t>
            </a:r>
            <a:endParaRPr lang="en-US" dirty="0">
              <a:solidFill>
                <a:schemeClr val="tx1"/>
              </a:solidFill>
            </a:endParaRPr>
          </a:p>
          <a:p>
            <a:endParaRPr lang="en-US" dirty="0"/>
          </a:p>
        </p:txBody>
      </p:sp>
    </p:spTree>
    <p:extLst>
      <p:ext uri="{BB962C8B-B14F-4D97-AF65-F5344CB8AC3E}">
        <p14:creationId xmlns:p14="http://schemas.microsoft.com/office/powerpoint/2010/main" val="110002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032C-E5D5-4C82-AAAA-12504190DD3D}"/>
              </a:ext>
            </a:extLst>
          </p:cNvPr>
          <p:cNvSpPr>
            <a:spLocks noGrp="1"/>
          </p:cNvSpPr>
          <p:nvPr>
            <p:ph type="title"/>
          </p:nvPr>
        </p:nvSpPr>
        <p:spPr/>
        <p:txBody>
          <a:bodyPr/>
          <a:lstStyle/>
          <a:p>
            <a:r>
              <a:rPr lang="en-US" dirty="0">
                <a:solidFill>
                  <a:schemeClr val="tx1"/>
                </a:solidFill>
              </a:rPr>
              <a:t>Social History</a:t>
            </a:r>
          </a:p>
        </p:txBody>
      </p:sp>
      <p:sp>
        <p:nvSpPr>
          <p:cNvPr id="3" name="Content Placeholder 2">
            <a:extLst>
              <a:ext uri="{FF2B5EF4-FFF2-40B4-BE49-F238E27FC236}">
                <a16:creationId xmlns:a16="http://schemas.microsoft.com/office/drawing/2014/main" id="{295BF318-6253-4D05-95D0-6E7CF150D76E}"/>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solidFill>
                  <a:schemeClr val="tx1"/>
                </a:solidFill>
              </a:rPr>
              <a:t>  Ms. Betsy Smith is a 69 year old white female widow </a:t>
            </a:r>
          </a:p>
          <a:p>
            <a:pPr lvl="1">
              <a:buFont typeface="Arial" panose="020B0604020202020204" pitchFamily="34" charset="0"/>
              <a:buChar char="•"/>
            </a:pPr>
            <a:r>
              <a:rPr lang="en-US" dirty="0">
                <a:solidFill>
                  <a:schemeClr val="tx1"/>
                </a:solidFill>
              </a:rPr>
              <a:t>Retired 3 years ago</a:t>
            </a:r>
          </a:p>
          <a:p>
            <a:pPr lvl="1">
              <a:buFont typeface="Arial" panose="020B0604020202020204" pitchFamily="34" charset="0"/>
              <a:buChar char="•"/>
            </a:pPr>
            <a:r>
              <a:rPr lang="en-US" dirty="0">
                <a:solidFill>
                  <a:schemeClr val="tx1"/>
                </a:solidFill>
              </a:rPr>
              <a:t>Moved from Maryland to Texas. </a:t>
            </a:r>
          </a:p>
          <a:p>
            <a:pPr>
              <a:buFont typeface="Wingdings" panose="05000000000000000000" pitchFamily="2" charset="2"/>
              <a:buChar char="Ø"/>
            </a:pPr>
            <a:r>
              <a:rPr lang="en-US" dirty="0">
                <a:solidFill>
                  <a:schemeClr val="tx1"/>
                </a:solidFill>
              </a:rPr>
              <a:t> Prior to her retirement, she worked as a receptionist in a hotel lobby</a:t>
            </a:r>
          </a:p>
          <a:p>
            <a:pPr lvl="1">
              <a:buFont typeface="Arial" panose="020B0604020202020204" pitchFamily="34" charset="0"/>
              <a:buChar char="•"/>
            </a:pPr>
            <a:r>
              <a:rPr lang="en-US" dirty="0">
                <a:solidFill>
                  <a:schemeClr val="tx1"/>
                </a:solidFill>
              </a:rPr>
              <a:t>Depends on her social security check as her primary source of income</a:t>
            </a:r>
          </a:p>
          <a:p>
            <a:pPr>
              <a:buFont typeface="Wingdings" panose="05000000000000000000" pitchFamily="2" charset="2"/>
              <a:buChar char="Ø"/>
            </a:pPr>
            <a:r>
              <a:rPr lang="en-US" dirty="0">
                <a:solidFill>
                  <a:schemeClr val="tx1"/>
                </a:solidFill>
              </a:rPr>
              <a:t> Patient lives alone</a:t>
            </a:r>
          </a:p>
          <a:p>
            <a:pPr lvl="1">
              <a:buFont typeface="Arial" panose="020B0604020202020204" pitchFamily="34" charset="0"/>
              <a:buChar char="•"/>
            </a:pPr>
            <a:r>
              <a:rPr lang="en-US" dirty="0">
                <a:solidFill>
                  <a:schemeClr val="tx1"/>
                </a:solidFill>
              </a:rPr>
              <a:t>Remains independent in her Activities of Daily Living (ADLs)</a:t>
            </a:r>
          </a:p>
          <a:p>
            <a:pPr lvl="1">
              <a:buFont typeface="Arial" panose="020B0604020202020204" pitchFamily="34" charset="0"/>
              <a:buChar char="•"/>
            </a:pPr>
            <a:r>
              <a:rPr lang="en-US" dirty="0">
                <a:solidFill>
                  <a:schemeClr val="tx1"/>
                </a:solidFill>
              </a:rPr>
              <a:t>Functionally independent with a cane</a:t>
            </a:r>
          </a:p>
          <a:p>
            <a:pPr lvl="1">
              <a:buFont typeface="Arial" panose="020B0604020202020204" pitchFamily="34" charset="0"/>
              <a:buChar char="•"/>
            </a:pPr>
            <a:r>
              <a:rPr lang="en-US" dirty="0">
                <a:solidFill>
                  <a:schemeClr val="tx1"/>
                </a:solidFill>
              </a:rPr>
              <a:t>Drives her own car to get to medical appointments</a:t>
            </a:r>
          </a:p>
          <a:p>
            <a:pPr lvl="1">
              <a:buFont typeface="Arial" panose="020B0604020202020204" pitchFamily="34" charset="0"/>
              <a:buChar char="•"/>
            </a:pPr>
            <a:r>
              <a:rPr lang="en-US" dirty="0">
                <a:solidFill>
                  <a:schemeClr val="tx1"/>
                </a:solidFill>
              </a:rPr>
              <a:t>Increasingly reliant on friends to drive her, due to intermittent dyspnea and blurry vision in her right eye </a:t>
            </a:r>
          </a:p>
          <a:p>
            <a:pPr>
              <a:buFont typeface="Wingdings" panose="05000000000000000000" pitchFamily="2" charset="2"/>
              <a:buChar char="Ø"/>
            </a:pPr>
            <a:r>
              <a:rPr lang="en-US" dirty="0">
                <a:solidFill>
                  <a:schemeClr val="tx1"/>
                </a:solidFill>
              </a:rPr>
              <a:t> She has two children, a son and a daughter, who still reside in Maryland </a:t>
            </a:r>
          </a:p>
          <a:p>
            <a:pPr lvl="1">
              <a:buFont typeface="Arial" panose="020B0604020202020204" pitchFamily="34" charset="0"/>
              <a:buChar char="•"/>
            </a:pPr>
            <a:r>
              <a:rPr lang="en-US" dirty="0">
                <a:solidFill>
                  <a:schemeClr val="tx1"/>
                </a:solidFill>
              </a:rPr>
              <a:t>Daughter works as an accountant, is married and has children</a:t>
            </a:r>
          </a:p>
          <a:p>
            <a:pPr lvl="1">
              <a:buFont typeface="Arial" panose="020B0604020202020204" pitchFamily="34" charset="0"/>
              <a:buChar char="•"/>
            </a:pPr>
            <a:r>
              <a:rPr lang="en-US" dirty="0">
                <a:solidFill>
                  <a:schemeClr val="tx1"/>
                </a:solidFill>
              </a:rPr>
              <a:t>Son lives alone and works as a lawyer</a:t>
            </a:r>
          </a:p>
          <a:p>
            <a:pPr lvl="1">
              <a:buFont typeface="Arial" panose="020B0604020202020204" pitchFamily="34" charset="0"/>
              <a:buChar char="•"/>
            </a:pPr>
            <a:r>
              <a:rPr lang="en-US" dirty="0">
                <a:solidFill>
                  <a:schemeClr val="tx1"/>
                </a:solidFill>
              </a:rPr>
              <a:t>Communication is poor between family members and Ms. Smith rarely discusses her healthcare with them</a:t>
            </a:r>
          </a:p>
        </p:txBody>
      </p:sp>
    </p:spTree>
    <p:extLst>
      <p:ext uri="{BB962C8B-B14F-4D97-AF65-F5344CB8AC3E}">
        <p14:creationId xmlns:p14="http://schemas.microsoft.com/office/powerpoint/2010/main" val="268016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B066-C3ED-4319-A25B-AAA4A2DF274A}"/>
              </a:ext>
            </a:extLst>
          </p:cNvPr>
          <p:cNvSpPr>
            <a:spLocks noGrp="1"/>
          </p:cNvSpPr>
          <p:nvPr>
            <p:ph type="title"/>
          </p:nvPr>
        </p:nvSpPr>
        <p:spPr/>
        <p:txBody>
          <a:bodyPr/>
          <a:lstStyle/>
          <a:p>
            <a:r>
              <a:rPr lang="en-US" dirty="0">
                <a:solidFill>
                  <a:schemeClr val="tx1"/>
                </a:solidFill>
              </a:rPr>
              <a:t>Medical History</a:t>
            </a:r>
          </a:p>
        </p:txBody>
      </p:sp>
      <p:sp>
        <p:nvSpPr>
          <p:cNvPr id="3" name="Content Placeholder 2">
            <a:extLst>
              <a:ext uri="{FF2B5EF4-FFF2-40B4-BE49-F238E27FC236}">
                <a16:creationId xmlns:a16="http://schemas.microsoft.com/office/drawing/2014/main" id="{A61E4250-D1DF-4C6D-A94B-799DEFEDD343}"/>
              </a:ext>
            </a:extLst>
          </p:cNvPr>
          <p:cNvSpPr>
            <a:spLocks noGrp="1"/>
          </p:cNvSpPr>
          <p:nvPr>
            <p:ph idx="1"/>
          </p:nvPr>
        </p:nvSpPr>
        <p:spPr/>
        <p:txBody>
          <a:bodyPr/>
          <a:lstStyle/>
          <a:p>
            <a:r>
              <a:rPr lang="en-US" b="1" dirty="0">
                <a:solidFill>
                  <a:schemeClr val="tx1"/>
                </a:solidFill>
              </a:rPr>
              <a:t>PAST MEDICAL HISTORY</a:t>
            </a:r>
            <a:endParaRPr lang="en-US" dirty="0">
              <a:solidFill>
                <a:schemeClr val="tx1"/>
              </a:solidFill>
            </a:endParaRPr>
          </a:p>
          <a:p>
            <a:r>
              <a:rPr lang="en-US" dirty="0">
                <a:solidFill>
                  <a:schemeClr val="tx1"/>
                </a:solidFill>
              </a:rPr>
              <a:t>Patient leads a sedentary lifestyle and follows a poor diet with little exercise, which is a result of low health literacy, poor social support and multiple comorbidities. Patient has also started to experience frequent falls due to the osteoarthritis of the right hip. Patient was diagnosed with the following while she was in Maryland:   </a:t>
            </a:r>
          </a:p>
          <a:p>
            <a:r>
              <a:rPr lang="en-US" dirty="0">
                <a:solidFill>
                  <a:schemeClr val="tx1"/>
                </a:solidFill>
              </a:rPr>
              <a:t>• </a:t>
            </a:r>
            <a:r>
              <a:rPr lang="en-US" b="1" dirty="0">
                <a:solidFill>
                  <a:schemeClr val="tx1"/>
                </a:solidFill>
              </a:rPr>
              <a:t>Hypertension 				• Depression </a:t>
            </a:r>
          </a:p>
          <a:p>
            <a:r>
              <a:rPr lang="en-US" b="1" dirty="0">
                <a:solidFill>
                  <a:schemeClr val="tx1"/>
                </a:solidFill>
              </a:rPr>
              <a:t>• Hyperlipidemia			• Cataracts </a:t>
            </a:r>
          </a:p>
          <a:p>
            <a:r>
              <a:rPr lang="en-US" b="1" dirty="0">
                <a:solidFill>
                  <a:schemeClr val="tx1"/>
                </a:solidFill>
              </a:rPr>
              <a:t>• Stage 3 chronic kidney disease 		• Osteoarthritis</a:t>
            </a:r>
          </a:p>
          <a:p>
            <a:r>
              <a:rPr lang="en-US" b="1" dirty="0">
                <a:solidFill>
                  <a:schemeClr val="tx1"/>
                </a:solidFill>
              </a:rPr>
              <a:t>• Ischemic heart disease 			• Type II diabetes </a:t>
            </a:r>
            <a:endParaRPr lang="en-US" dirty="0">
              <a:solidFill>
                <a:schemeClr val="tx1"/>
              </a:solidFill>
            </a:endParaRPr>
          </a:p>
        </p:txBody>
      </p:sp>
    </p:spTree>
    <p:extLst>
      <p:ext uri="{BB962C8B-B14F-4D97-AF65-F5344CB8AC3E}">
        <p14:creationId xmlns:p14="http://schemas.microsoft.com/office/powerpoint/2010/main" val="251499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DDEC-6DC7-4F6F-AB66-42D127CF6302}"/>
              </a:ext>
            </a:extLst>
          </p:cNvPr>
          <p:cNvSpPr>
            <a:spLocks noGrp="1"/>
          </p:cNvSpPr>
          <p:nvPr>
            <p:ph type="title"/>
          </p:nvPr>
        </p:nvSpPr>
        <p:spPr/>
        <p:txBody>
          <a:bodyPr/>
          <a:lstStyle/>
          <a:p>
            <a:r>
              <a:rPr lang="en-US" dirty="0">
                <a:solidFill>
                  <a:schemeClr val="tx1"/>
                </a:solidFill>
              </a:rPr>
              <a:t>Current Medications</a:t>
            </a:r>
          </a:p>
        </p:txBody>
      </p:sp>
      <p:sp>
        <p:nvSpPr>
          <p:cNvPr id="3" name="Content Placeholder 2">
            <a:extLst>
              <a:ext uri="{FF2B5EF4-FFF2-40B4-BE49-F238E27FC236}">
                <a16:creationId xmlns:a16="http://schemas.microsoft.com/office/drawing/2014/main" id="{A8FECAE3-D536-4951-B157-82F4E85CD705}"/>
              </a:ext>
            </a:extLst>
          </p:cNvPr>
          <p:cNvSpPr>
            <a:spLocks noGrp="1"/>
          </p:cNvSpPr>
          <p:nvPr>
            <p:ph idx="1"/>
          </p:nvPr>
        </p:nvSpPr>
        <p:spPr/>
        <p:txBody>
          <a:bodyPr/>
          <a:lstStyle/>
          <a:p>
            <a:r>
              <a:rPr lang="en-US" dirty="0">
                <a:solidFill>
                  <a:schemeClr val="tx1"/>
                </a:solidFill>
              </a:rPr>
              <a:t>Patient has a complex medication list, which contributes to poor adherence.</a:t>
            </a:r>
            <a:endParaRPr lang="en-US" b="1" dirty="0">
              <a:solidFill>
                <a:schemeClr val="tx1"/>
              </a:solidFill>
            </a:endParaRPr>
          </a:p>
          <a:p>
            <a:r>
              <a:rPr lang="en-US" b="1" dirty="0">
                <a:solidFill>
                  <a:schemeClr val="tx1"/>
                </a:solidFill>
              </a:rPr>
              <a:t>• Lisinopril 40mg twice a day		 • Glargine 24 units SQ nightly </a:t>
            </a:r>
          </a:p>
          <a:p>
            <a:r>
              <a:rPr lang="en-US" b="1" dirty="0">
                <a:solidFill>
                  <a:schemeClr val="tx1"/>
                </a:solidFill>
              </a:rPr>
              <a:t>• Atorvastatin 40mg nightly	    	 • Insulin 3 units with each meal</a:t>
            </a:r>
          </a:p>
          <a:p>
            <a:r>
              <a:rPr lang="en-US" b="1" dirty="0">
                <a:solidFill>
                  <a:schemeClr val="tx1"/>
                </a:solidFill>
              </a:rPr>
              <a:t>• Calcium 500mg daily			 • Sertraline 25mg nightly</a:t>
            </a:r>
          </a:p>
          <a:p>
            <a:r>
              <a:rPr lang="en-US" b="1" dirty="0">
                <a:solidFill>
                  <a:schemeClr val="tx1"/>
                </a:solidFill>
              </a:rPr>
              <a:t>• Vitamin D 800IU daily			 •</a:t>
            </a:r>
            <a:r>
              <a:rPr lang="en-US" b="1" dirty="0">
                <a:solidFill>
                  <a:srgbClr val="FF0000"/>
                </a:solidFill>
              </a:rPr>
              <a:t> </a:t>
            </a:r>
            <a:r>
              <a:rPr lang="en-US" b="1" dirty="0">
                <a:solidFill>
                  <a:schemeClr val="tx1"/>
                </a:solidFill>
              </a:rPr>
              <a:t>Tylenol 650mg every 6 hours or as needed</a:t>
            </a:r>
          </a:p>
          <a:p>
            <a:r>
              <a:rPr lang="en-US" b="1" dirty="0">
                <a:solidFill>
                  <a:schemeClr val="tx1"/>
                </a:solidFill>
              </a:rPr>
              <a:t>• Furosemide 20mg daily 	            	</a:t>
            </a:r>
          </a:p>
          <a:p>
            <a:r>
              <a:rPr lang="en-US" b="1" dirty="0">
                <a:solidFill>
                  <a:schemeClr val="tx1"/>
                </a:solidFill>
              </a:rPr>
              <a:t>• Ferrous Sulfate 325mg three times a day prior to meals	</a:t>
            </a:r>
            <a:r>
              <a:rPr lang="en-US" b="1" dirty="0"/>
              <a:t>	</a:t>
            </a:r>
            <a:endParaRPr lang="en-US" dirty="0">
              <a:solidFill>
                <a:schemeClr val="tx1"/>
              </a:solidFill>
            </a:endParaRPr>
          </a:p>
        </p:txBody>
      </p:sp>
    </p:spTree>
    <p:extLst>
      <p:ext uri="{BB962C8B-B14F-4D97-AF65-F5344CB8AC3E}">
        <p14:creationId xmlns:p14="http://schemas.microsoft.com/office/powerpoint/2010/main" val="359669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FA61-09D7-4EE7-8BCE-6F0A5E9B762E}"/>
              </a:ext>
            </a:extLst>
          </p:cNvPr>
          <p:cNvSpPr>
            <a:spLocks noGrp="1"/>
          </p:cNvSpPr>
          <p:nvPr>
            <p:ph type="title"/>
          </p:nvPr>
        </p:nvSpPr>
        <p:spPr/>
        <p:txBody>
          <a:bodyPr/>
          <a:lstStyle/>
          <a:p>
            <a:r>
              <a:rPr lang="en-US" dirty="0">
                <a:solidFill>
                  <a:schemeClr val="tx1"/>
                </a:solidFill>
              </a:rPr>
              <a:t>Typical Healthcare Follow Up</a:t>
            </a:r>
          </a:p>
        </p:txBody>
      </p:sp>
      <p:sp>
        <p:nvSpPr>
          <p:cNvPr id="3" name="Content Placeholder 2">
            <a:extLst>
              <a:ext uri="{FF2B5EF4-FFF2-40B4-BE49-F238E27FC236}">
                <a16:creationId xmlns:a16="http://schemas.microsoft.com/office/drawing/2014/main" id="{D0C1C721-E399-4ADC-95CA-4C60022D3689}"/>
              </a:ext>
            </a:extLst>
          </p:cNvPr>
          <p:cNvSpPr>
            <a:spLocks noGrp="1"/>
          </p:cNvSpPr>
          <p:nvPr>
            <p:ph idx="1"/>
          </p:nvPr>
        </p:nvSpPr>
        <p:spPr/>
        <p:txBody>
          <a:bodyPr/>
          <a:lstStyle/>
          <a:p>
            <a:r>
              <a:rPr lang="en-US" dirty="0">
                <a:solidFill>
                  <a:schemeClr val="tx1"/>
                </a:solidFill>
              </a:rPr>
              <a:t>Patient does follow up with the primary care physician (PCP) and nephrologist regularly, but other specialist follow up is often sporadic. The PCP has been central to the patient’s healthcare information management.</a:t>
            </a:r>
            <a:endParaRPr lang="en-US" b="1" dirty="0">
              <a:solidFill>
                <a:schemeClr val="tx1"/>
              </a:solidFill>
            </a:endParaRPr>
          </a:p>
          <a:p>
            <a:r>
              <a:rPr lang="en-US" b="1" dirty="0">
                <a:solidFill>
                  <a:schemeClr val="tx1"/>
                </a:solidFill>
              </a:rPr>
              <a:t>• PCP					• Cardiologist 	     	    </a:t>
            </a:r>
          </a:p>
          <a:p>
            <a:r>
              <a:rPr lang="en-US" b="1" dirty="0">
                <a:solidFill>
                  <a:schemeClr val="tx1"/>
                </a:solidFill>
              </a:rPr>
              <a:t>• Endocrinologist			• Nephrologist		    </a:t>
            </a:r>
          </a:p>
          <a:p>
            <a:r>
              <a:rPr lang="en-US" b="1" dirty="0">
                <a:solidFill>
                  <a:schemeClr val="tx1"/>
                </a:solidFill>
              </a:rPr>
              <a:t>• Psychiatrist				• Ophthalmologist	</a:t>
            </a:r>
          </a:p>
          <a:p>
            <a:r>
              <a:rPr lang="en-US" b="1" dirty="0">
                <a:solidFill>
                  <a:schemeClr val="tx1"/>
                </a:solidFill>
              </a:rPr>
              <a:t>• Retail Pharmacy			• Lab Services</a:t>
            </a:r>
            <a:endParaRPr lang="en-US" dirty="0">
              <a:solidFill>
                <a:schemeClr val="tx1"/>
              </a:solidFill>
            </a:endParaRPr>
          </a:p>
        </p:txBody>
      </p:sp>
    </p:spTree>
    <p:extLst>
      <p:ext uri="{BB962C8B-B14F-4D97-AF65-F5344CB8AC3E}">
        <p14:creationId xmlns:p14="http://schemas.microsoft.com/office/powerpoint/2010/main" val="226528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Hospital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has as a right hip replacement in the hospital and is assessed by the Physical Therapist (PT) in the Occupational Therapist (OT) after surgery.</a:t>
            </a:r>
            <a:r>
              <a:rPr lang="en-US" dirty="0">
                <a:solidFill>
                  <a:schemeClr val="tx1"/>
                </a:solidFill>
              </a:rPr>
              <a:t> Initially, patient has strict precautions for her right hip, which includes minimizing flexion of the right hip and right knee &amp; minimizing weight bearing activity.</a:t>
            </a:r>
          </a:p>
          <a:p>
            <a:pPr>
              <a:buFont typeface="Wingdings" panose="05000000000000000000" pitchFamily="2" charset="2"/>
              <a:buChar char="Ø"/>
            </a:pPr>
            <a:r>
              <a:rPr lang="en-US" dirty="0">
                <a:solidFill>
                  <a:schemeClr val="tx1"/>
                </a:solidFill>
              </a:rPr>
              <a:t> As patient nears discharge, the PT/ OT reassess for discharge planning Ms. Smith and document:</a:t>
            </a:r>
          </a:p>
          <a:p>
            <a:pPr lvl="1">
              <a:buFont typeface="Wingdings" panose="05000000000000000000" pitchFamily="2" charset="2"/>
              <a:buChar char="Ø"/>
            </a:pPr>
            <a:r>
              <a:rPr lang="en-US" dirty="0">
                <a:solidFill>
                  <a:schemeClr val="tx1"/>
                </a:solidFill>
              </a:rPr>
              <a:t> </a:t>
            </a:r>
            <a:r>
              <a:rPr lang="en-US" b="1" dirty="0">
                <a:solidFill>
                  <a:schemeClr val="tx1"/>
                </a:solidFill>
              </a:rPr>
              <a:t>Function:</a:t>
            </a:r>
            <a:r>
              <a:rPr lang="en-US" dirty="0">
                <a:solidFill>
                  <a:schemeClr val="tx1"/>
                </a:solidFill>
              </a:rPr>
              <a:t> Patient requires a walker with 1 person on standby to walk 12 steps with 2 turns. Patient can use a bedside commode with 1 person to assist her in getting out of bed. Patient requires supervision or touching assistance when completing self care activities.  </a:t>
            </a:r>
          </a:p>
          <a:p>
            <a:pPr lvl="1">
              <a:buFont typeface="Wingdings" panose="05000000000000000000" pitchFamily="2" charset="2"/>
              <a:buChar char="Ø"/>
            </a:pPr>
            <a:r>
              <a:rPr lang="en-US" dirty="0">
                <a:solidFill>
                  <a:schemeClr val="tx1"/>
                </a:solidFill>
              </a:rPr>
              <a:t> Goals: Return to her baseline functional status (independent with a cane)</a:t>
            </a:r>
          </a:p>
          <a:p>
            <a:pPr>
              <a:buFont typeface="Wingdings" panose="05000000000000000000" pitchFamily="2" charset="2"/>
              <a:buChar char="Ø"/>
            </a:pPr>
            <a:r>
              <a:rPr lang="en-US" dirty="0">
                <a:solidFill>
                  <a:schemeClr val="tx1"/>
                </a:solidFill>
              </a:rPr>
              <a:t> Ms. Smiths PT/ OT notes are e-faxed to multiple SNF’s as part of the referral process</a:t>
            </a:r>
          </a:p>
          <a:p>
            <a:pPr marL="0" indent="0">
              <a:buNone/>
            </a:pPr>
            <a:endParaRPr lang="en-US" dirty="0">
              <a:solidFill>
                <a:schemeClr val="tx1"/>
              </a:solidFill>
            </a:endParaRPr>
          </a:p>
        </p:txBody>
      </p:sp>
    </p:spTree>
    <p:extLst>
      <p:ext uri="{BB962C8B-B14F-4D97-AF65-F5344CB8AC3E}">
        <p14:creationId xmlns:p14="http://schemas.microsoft.com/office/powerpoint/2010/main" val="200098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SNF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was admitted from the hospital to the SNF to continue the Physical Therapist (PT) in the Occupational Therapist (OT) rehabilitation after surgery. </a:t>
            </a:r>
            <a:r>
              <a:rPr lang="en-US" dirty="0">
                <a:solidFill>
                  <a:schemeClr val="tx1"/>
                </a:solidFill>
              </a:rPr>
              <a:t>Initially, Ms. Smith required partial to substantial assistance on her functional status. </a:t>
            </a:r>
          </a:p>
          <a:p>
            <a:pPr>
              <a:buFont typeface="Wingdings" panose="05000000000000000000" pitchFamily="2" charset="2"/>
              <a:buChar char="Ø"/>
            </a:pPr>
            <a:r>
              <a:rPr lang="en-US" dirty="0">
                <a:solidFill>
                  <a:schemeClr val="tx1"/>
                </a:solidFill>
              </a:rPr>
              <a:t>Goals: Ms. Smith’s goal remains the same as in the hospital to return to her baseline functional status (independent with a cane) and return home once she can safely do so. </a:t>
            </a:r>
          </a:p>
          <a:p>
            <a:pPr>
              <a:buFont typeface="Wingdings" panose="05000000000000000000" pitchFamily="2" charset="2"/>
              <a:buChar char="Ø"/>
            </a:pPr>
            <a:r>
              <a:rPr lang="en-US" dirty="0">
                <a:solidFill>
                  <a:schemeClr val="tx1"/>
                </a:solidFill>
              </a:rPr>
              <a:t>Ms. Smith’s functional status was assessed within the first 3 days using the assessment scale on the Minimum Data Set (MDS).</a:t>
            </a:r>
          </a:p>
          <a:p>
            <a:pPr>
              <a:buFont typeface="Wingdings" panose="05000000000000000000" pitchFamily="2" charset="2"/>
              <a:buChar char="Ø"/>
            </a:pPr>
            <a:r>
              <a:rPr lang="en-US" dirty="0">
                <a:solidFill>
                  <a:schemeClr val="tx1"/>
                </a:solidFill>
              </a:rPr>
              <a:t>Once it was determined that Ms. Smith could return home safely with home health care to continue her PT and OT a discharge planning was initiated.</a:t>
            </a:r>
          </a:p>
          <a:p>
            <a:pPr>
              <a:buFont typeface="Wingdings" panose="05000000000000000000" pitchFamily="2" charset="2"/>
              <a:buChar char="Ø"/>
            </a:pPr>
            <a:r>
              <a:rPr lang="en-US" dirty="0">
                <a:solidFill>
                  <a:schemeClr val="tx1"/>
                </a:solidFill>
              </a:rPr>
              <a:t>An MDS assessment of Ms. Smith’s functional status was completed assessing her usual performance within the 3 days prior to discharge. </a:t>
            </a:r>
          </a:p>
          <a:p>
            <a:pPr>
              <a:buFont typeface="Wingdings" panose="05000000000000000000" pitchFamily="2" charset="2"/>
              <a:buChar char="Ø"/>
            </a:pPr>
            <a:r>
              <a:rPr lang="en-US" dirty="0">
                <a:solidFill>
                  <a:schemeClr val="tx1"/>
                </a:solidFill>
              </a:rPr>
              <a:t>The functional status assessments were shared with the HHA along with the transfer form and Ms. Smith’s goals.  </a:t>
            </a:r>
          </a:p>
        </p:txBody>
      </p:sp>
    </p:spTree>
    <p:extLst>
      <p:ext uri="{BB962C8B-B14F-4D97-AF65-F5344CB8AC3E}">
        <p14:creationId xmlns:p14="http://schemas.microsoft.com/office/powerpoint/2010/main" val="10443694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ct:contentTypeSchema xmlns:ct="http://schemas.microsoft.com/office/2006/metadata/contentType" xmlns:ma="http://schemas.microsoft.com/office/2006/metadata/properties/metaAttributes" ct:_="" ma:_="" ma:contentTypeName="MITRE Work" ma:contentTypeID="0x010100823A99C636F7423283FB0D200866C61300305FB80C47976C4B916AEC60E81206C0" ma:contentTypeVersion="3" ma:contentTypeDescription="Materials and documents that contain MITRE authored content and other content directly attributable to MITRE and its work" ma:contentTypeScope="" ma:versionID="2a92e56f0ad5ad08dc37a23d9f09ec13">
  <xsd:schema xmlns:xsd="http://www.w3.org/2001/XMLSchema" xmlns:xs="http://www.w3.org/2001/XMLSchema" xmlns:p="http://schemas.microsoft.com/office/2006/metadata/properties" xmlns:ns1="http://schemas.microsoft.com/sharepoint/v3" xmlns:ns2="http://schemas.microsoft.com/sharepoint/v3/fields" xmlns:ns3="ba9988bd-10e2-4a39-8d16-ed6eb9f9083e" targetNamespace="http://schemas.microsoft.com/office/2006/metadata/properties" ma:root="true" ma:fieldsID="534764579952a550a42652e8a364ba6e" ns1:_="" ns2:_="" ns3:_="">
    <xsd:import namespace="http://schemas.microsoft.com/sharepoint/v3"/>
    <xsd:import namespace="http://schemas.microsoft.com/sharepoint/v3/fields"/>
    <xsd:import namespace="ba9988bd-10e2-4a39-8d16-ed6eb9f9083e"/>
    <xsd:element name="properties">
      <xsd:complexType>
        <xsd:sequence>
          <xsd:element name="documentManagement">
            <xsd:complexType>
              <xsd:all>
                <xsd:element ref="ns2:_Contributor" minOccurs="0"/>
                <xsd:element ref="ns1:MITRE_x0020_Sensitivity"/>
                <xsd:element ref="ns1:Release_x0020_Statement"/>
                <xsd:element ref="ns3:fiscal_year"/>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9988bd-10e2-4a39-8d16-ed6eb9f9083e" elementFormDefault="qualified">
    <xsd:import namespace="http://schemas.microsoft.com/office/2006/documentManagement/types"/>
    <xsd:import namespace="http://schemas.microsoft.com/office/infopath/2007/PartnerControls"/>
    <xsd:element name="fiscal_year" ma:index="12" ma:displayName="Fiscal Year" ma:default="FY19" ma:format="Dropdown" ma:internalName="fiscal_year">
      <xsd:simpleType>
        <xsd:restriction base="dms:Choice">
          <xsd:enumeration value="FY19"/>
          <xsd:enumeration value="FY20"/>
        </xsd:restrictio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fiscal_year xmlns="ba9988bd-10e2-4a39-8d16-ed6eb9f9083e">FY19</fiscal_yea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5147BA-224B-4746-AADC-91BAFA62AFDD}">
  <ds:schemaRefs>
    <ds:schemaRef ds:uri="http://schemas.microsoft.com/office/2006/metadata/customXsn"/>
  </ds:schemaRefs>
</ds:datastoreItem>
</file>

<file path=customXml/itemProps2.xml><?xml version="1.0" encoding="utf-8"?>
<ds:datastoreItem xmlns:ds="http://schemas.openxmlformats.org/officeDocument/2006/customXml" ds:itemID="{0DC0CD24-39F3-45A8-9292-17C3EB3C3E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ba9988bd-10e2-4a39-8d16-ed6eb9f908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DCC06B-20F3-4C83-960C-EC77C7277000}">
  <ds:schemaRefs>
    <ds:schemaRef ds:uri="http://purl.org/dc/elements/1.1/"/>
    <ds:schemaRef ds:uri="http://schemas.microsoft.com/office/2006/metadata/properties"/>
    <ds:schemaRef ds:uri="ba9988bd-10e2-4a39-8d16-ed6eb9f9083e"/>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fields"/>
    <ds:schemaRef ds:uri="http://schemas.microsoft.com/sharepoint/v3"/>
    <ds:schemaRef ds:uri="http://www.w3.org/XML/1998/namespace"/>
  </ds:schemaRefs>
</ds:datastoreItem>
</file>

<file path=customXml/itemProps4.xml><?xml version="1.0" encoding="utf-8"?>
<ds:datastoreItem xmlns:ds="http://schemas.openxmlformats.org/officeDocument/2006/customXml" ds:itemID="{40ACEDDD-DB55-4F60-A975-4A64090E84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5230</TotalTime>
  <Words>4530</Words>
  <Application>Microsoft Office PowerPoint</Application>
  <PresentationFormat>Widescreen</PresentationFormat>
  <Paragraphs>317</Paragraphs>
  <Slides>33</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Retrospect</vt:lpstr>
      <vt:lpstr>Functional Status Transitions of Care Focused Use Case Scenario</vt:lpstr>
      <vt:lpstr>The Patient Story: Focus on Transfer from the Skilled Nursing Facility to Home Health</vt:lpstr>
      <vt:lpstr>Patient </vt:lpstr>
      <vt:lpstr>Social History</vt:lpstr>
      <vt:lpstr>Medical History</vt:lpstr>
      <vt:lpstr>Current Medications</vt:lpstr>
      <vt:lpstr>Typical Healthcare Follow Up</vt:lpstr>
      <vt:lpstr>Encounter with Hospital Providers</vt:lpstr>
      <vt:lpstr>Encounter with SNF Providers</vt:lpstr>
      <vt:lpstr>SNF MDS Functional Status Assessment within 3 Days of Admission</vt:lpstr>
      <vt:lpstr>SNF MDS Functional Status Assessment within 3 Days of Discharge</vt:lpstr>
      <vt:lpstr>Encounter with Home Health Care Providers</vt:lpstr>
      <vt:lpstr>HHC OASIS Functional Status Assessment at Start of Care (SOC)</vt:lpstr>
      <vt:lpstr>HHC OASIS Functional Status Assessment at Discharge</vt:lpstr>
      <vt:lpstr>Transfer to ED/Acute Care Hospital</vt:lpstr>
      <vt:lpstr>Ms. Smith’s Concerns</vt:lpstr>
      <vt:lpstr>Ms. Smith would like…</vt:lpstr>
      <vt:lpstr>Daughter</vt:lpstr>
      <vt:lpstr>Daughters Concerns</vt:lpstr>
      <vt:lpstr>Daughter Would Like…</vt:lpstr>
      <vt:lpstr>Case Manager/ Social Worker (CM/ SW)</vt:lpstr>
      <vt:lpstr>Case Manager/Social Worker Concerns</vt:lpstr>
      <vt:lpstr>Case Manager/Social Worker would like…</vt:lpstr>
      <vt:lpstr>Provider Persona</vt:lpstr>
      <vt:lpstr>Hospital Provider Concerns</vt:lpstr>
      <vt:lpstr>Skilled Nursing Facility (SNF) Provider Concerns</vt:lpstr>
      <vt:lpstr>Home Health Care (HHC) Provider Concerns</vt:lpstr>
      <vt:lpstr>ED/Hospital Provider Concerns</vt:lpstr>
      <vt:lpstr>Provider would like…</vt:lpstr>
      <vt:lpstr>Payor</vt:lpstr>
      <vt:lpstr>Payor Concerns</vt:lpstr>
      <vt:lpstr>Payor would like…</vt:lpstr>
      <vt:lpstr>Known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Rizvi, Siama</dc:creator>
  <cp:lastModifiedBy>Rizvi, Siama</cp:lastModifiedBy>
  <cp:revision>196</cp:revision>
  <dcterms:created xsi:type="dcterms:W3CDTF">2019-04-30T13:12:19Z</dcterms:created>
  <dcterms:modified xsi:type="dcterms:W3CDTF">2020-01-02T19:54:17Z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0x010100823A99C636F7423283FB0D200866C61300305FB80C47976C4B916AEC60E81206C0</vt:lpwstr>
  </property>
</Properties>
</file>