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notesMasterIdLst>
    <p:notesMasterId r:id="rId23"/>
  </p:notesMasterIdLst>
  <p:sldIdLst>
    <p:sldId id="256" r:id="rId6"/>
    <p:sldId id="306" r:id="rId7"/>
    <p:sldId id="304" r:id="rId8"/>
    <p:sldId id="307" r:id="rId9"/>
    <p:sldId id="308" r:id="rId10"/>
    <p:sldId id="311" r:id="rId11"/>
    <p:sldId id="390" r:id="rId12"/>
    <p:sldId id="317" r:id="rId13"/>
    <p:sldId id="387" r:id="rId14"/>
    <p:sldId id="312" r:id="rId15"/>
    <p:sldId id="314" r:id="rId16"/>
    <p:sldId id="388" r:id="rId17"/>
    <p:sldId id="316" r:id="rId18"/>
    <p:sldId id="389" r:id="rId19"/>
    <p:sldId id="383" r:id="rId20"/>
    <p:sldId id="38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CE1569-2EE5-4C4D-B017-2CBD7E3884B7}">
          <p14:sldIdLst>
            <p14:sldId id="256"/>
          </p14:sldIdLst>
        </p14:section>
        <p14:section name="Patient Persona" id="{248CCBB5-9A94-47BB-9AD6-7C2266A56FC8}">
          <p14:sldIdLst>
            <p14:sldId id="306"/>
            <p14:sldId id="304"/>
            <p14:sldId id="307"/>
            <p14:sldId id="308"/>
            <p14:sldId id="311"/>
          </p14:sldIdLst>
        </p14:section>
        <p14:section name="Use Case" id="{6C1377E9-A61F-43CF-849D-2E8B4CC77E41}">
          <p14:sldIdLst>
            <p14:sldId id="390"/>
            <p14:sldId id="317"/>
            <p14:sldId id="387"/>
            <p14:sldId id="312"/>
            <p14:sldId id="314"/>
            <p14:sldId id="388"/>
            <p14:sldId id="316"/>
            <p14:sldId id="389"/>
          </p14:sldIdLst>
        </p14:section>
        <p14:section name="Background" id="{A869ECB4-916A-42FA-8E19-E7E27C052AE4}">
          <p14:sldIdLst>
            <p14:sldId id="383"/>
            <p14:sldId id="384"/>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zvi, Siama" initials="RS" lastIdx="1" clrIdx="0">
    <p:extLst>
      <p:ext uri="{19B8F6BF-5375-455C-9EA6-DF929625EA0E}">
        <p15:presenceInfo xmlns:p15="http://schemas.microsoft.com/office/powerpoint/2012/main" userId="S::RIZVI@MITRE.ORG::a30a8b9a-5391-4b15-b2e0-f92c41bca009" providerId="AD"/>
      </p:ext>
    </p:extLst>
  </p:cmAuthor>
  <p:cmAuthor id="2" name="David Hill" initials="DH" lastIdx="6" clrIdx="1">
    <p:extLst>
      <p:ext uri="{19B8F6BF-5375-455C-9EA6-DF929625EA0E}">
        <p15:presenceInfo xmlns:p15="http://schemas.microsoft.com/office/powerpoint/2012/main" userId="David Hi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4663" autoAdjust="0"/>
  </p:normalViewPr>
  <p:slideViewPr>
    <p:cSldViewPr snapToGrid="0">
      <p:cViewPr varScale="1">
        <p:scale>
          <a:sx n="100" d="100"/>
          <a:sy n="100" d="100"/>
        </p:scale>
        <p:origin x="576" y="78"/>
      </p:cViewPr>
      <p:guideLst/>
    </p:cSldViewPr>
  </p:slideViewPr>
  <p:notesTextViewPr>
    <p:cViewPr>
      <p:scale>
        <a:sx n="1" d="1"/>
        <a:sy n="1" d="1"/>
      </p:scale>
      <p:origin x="0" y="0"/>
    </p:cViewPr>
  </p:notesTextViewPr>
  <p:notesViewPr>
    <p:cSldViewPr snapToGrid="0">
      <p:cViewPr varScale="1">
        <p:scale>
          <a:sx n="68" d="100"/>
          <a:sy n="68" d="100"/>
        </p:scale>
        <p:origin x="18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0A161A-1B60-4E0C-B180-D1E5D48BAC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417820-D85A-41C1-A281-CE01023A8B6A}">
      <dgm:prSet/>
      <dgm:spPr>
        <a:solidFill>
          <a:schemeClr val="accent2">
            <a:lumMod val="75000"/>
          </a:schemeClr>
        </a:solidFill>
      </dgm:spPr>
      <dgm:t>
        <a:bodyPr/>
        <a:lstStyle/>
        <a:p>
          <a:r>
            <a:rPr lang="en-US" b="1" dirty="0"/>
            <a:t>Ms. Betsy Smith-Johnson is a 68-year-old white female widow </a:t>
          </a:r>
          <a:endParaRPr lang="en-US" dirty="0"/>
        </a:p>
      </dgm:t>
    </dgm:pt>
    <dgm:pt modelId="{7DFE4E84-1F17-4C14-8E32-8A78A3CB7499}" type="parTrans" cxnId="{C0E9D101-D425-46A5-A256-663C53986403}">
      <dgm:prSet/>
      <dgm:spPr/>
      <dgm:t>
        <a:bodyPr/>
        <a:lstStyle/>
        <a:p>
          <a:endParaRPr lang="en-US"/>
        </a:p>
      </dgm:t>
    </dgm:pt>
    <dgm:pt modelId="{18BB030C-41D7-4704-A074-444F1BFEAB8F}" type="sibTrans" cxnId="{C0E9D101-D425-46A5-A256-663C53986403}">
      <dgm:prSet/>
      <dgm:spPr/>
      <dgm:t>
        <a:bodyPr/>
        <a:lstStyle/>
        <a:p>
          <a:endParaRPr lang="en-US"/>
        </a:p>
      </dgm:t>
    </dgm:pt>
    <dgm:pt modelId="{A29D5C9D-4EE0-429E-9DAE-E536D533A87D}">
      <dgm:prSet/>
      <dgm:spPr/>
      <dgm:t>
        <a:bodyPr/>
        <a:lstStyle/>
        <a:p>
          <a:r>
            <a:rPr lang="en-US"/>
            <a:t>Retired 3 years ago</a:t>
          </a:r>
        </a:p>
      </dgm:t>
    </dgm:pt>
    <dgm:pt modelId="{235CF79A-F75F-4D98-BC5C-CBB27320FB85}" type="parTrans" cxnId="{38C4FC94-A3DD-40B8-908E-D61667E16897}">
      <dgm:prSet/>
      <dgm:spPr/>
      <dgm:t>
        <a:bodyPr/>
        <a:lstStyle/>
        <a:p>
          <a:endParaRPr lang="en-US"/>
        </a:p>
      </dgm:t>
    </dgm:pt>
    <dgm:pt modelId="{27E2082D-92B6-4CB0-894B-EA46210086EE}" type="sibTrans" cxnId="{38C4FC94-A3DD-40B8-908E-D61667E16897}">
      <dgm:prSet/>
      <dgm:spPr/>
      <dgm:t>
        <a:bodyPr/>
        <a:lstStyle/>
        <a:p>
          <a:endParaRPr lang="en-US"/>
        </a:p>
      </dgm:t>
    </dgm:pt>
    <dgm:pt modelId="{084CE856-FCA9-4D18-9E94-D61C27CE39DB}">
      <dgm:prSet/>
      <dgm:spPr/>
      <dgm:t>
        <a:bodyPr/>
        <a:lstStyle/>
        <a:p>
          <a:r>
            <a:rPr lang="en-US"/>
            <a:t>Moved from Maryland to Texas. </a:t>
          </a:r>
        </a:p>
      </dgm:t>
    </dgm:pt>
    <dgm:pt modelId="{49BC9103-195A-4CBC-8CF9-CC35EC725F82}" type="parTrans" cxnId="{26834561-1E5C-4F7E-94D2-7C5E2A13491B}">
      <dgm:prSet/>
      <dgm:spPr/>
      <dgm:t>
        <a:bodyPr/>
        <a:lstStyle/>
        <a:p>
          <a:endParaRPr lang="en-US"/>
        </a:p>
      </dgm:t>
    </dgm:pt>
    <dgm:pt modelId="{BD7E9C25-8AC8-46BE-8ECD-D1744B8FA033}" type="sibTrans" cxnId="{26834561-1E5C-4F7E-94D2-7C5E2A13491B}">
      <dgm:prSet/>
      <dgm:spPr/>
      <dgm:t>
        <a:bodyPr/>
        <a:lstStyle/>
        <a:p>
          <a:endParaRPr lang="en-US"/>
        </a:p>
      </dgm:t>
    </dgm:pt>
    <dgm:pt modelId="{0735F241-8773-4D55-90D8-C7DB57DA3C58}">
      <dgm:prSet/>
      <dgm:spPr>
        <a:solidFill>
          <a:schemeClr val="accent2">
            <a:lumMod val="75000"/>
          </a:schemeClr>
        </a:solidFill>
      </dgm:spPr>
      <dgm:t>
        <a:bodyPr/>
        <a:lstStyle/>
        <a:p>
          <a:r>
            <a:rPr lang="en-US" b="1"/>
            <a:t>Prior to her retirement, she worked as a receptionist in a hotel lobby</a:t>
          </a:r>
          <a:endParaRPr lang="en-US"/>
        </a:p>
      </dgm:t>
    </dgm:pt>
    <dgm:pt modelId="{C7204C3D-59B9-4B24-B7B3-CE9FECDA3A41}" type="parTrans" cxnId="{10C9C5EF-578C-4356-9CAF-4A761A402E98}">
      <dgm:prSet/>
      <dgm:spPr/>
      <dgm:t>
        <a:bodyPr/>
        <a:lstStyle/>
        <a:p>
          <a:endParaRPr lang="en-US"/>
        </a:p>
      </dgm:t>
    </dgm:pt>
    <dgm:pt modelId="{826AE1FE-6F8E-4864-A4C9-93C23629D638}" type="sibTrans" cxnId="{10C9C5EF-578C-4356-9CAF-4A761A402E98}">
      <dgm:prSet/>
      <dgm:spPr/>
      <dgm:t>
        <a:bodyPr/>
        <a:lstStyle/>
        <a:p>
          <a:endParaRPr lang="en-US"/>
        </a:p>
      </dgm:t>
    </dgm:pt>
    <dgm:pt modelId="{4BA7100C-5E8F-464E-8747-EDC971DA28C9}">
      <dgm:prSet/>
      <dgm:spPr/>
      <dgm:t>
        <a:bodyPr/>
        <a:lstStyle/>
        <a:p>
          <a:r>
            <a:rPr lang="en-US"/>
            <a:t>Depends on her social security check as her primary source of income</a:t>
          </a:r>
        </a:p>
      </dgm:t>
    </dgm:pt>
    <dgm:pt modelId="{66D4ACCA-41FC-4963-A78B-EB5AE00530EC}" type="parTrans" cxnId="{2F1E89A1-78AD-4347-9346-77C8E180F149}">
      <dgm:prSet/>
      <dgm:spPr/>
      <dgm:t>
        <a:bodyPr/>
        <a:lstStyle/>
        <a:p>
          <a:endParaRPr lang="en-US"/>
        </a:p>
      </dgm:t>
    </dgm:pt>
    <dgm:pt modelId="{2CDAA1A4-271E-4BEB-A94C-A369FB31AFD0}" type="sibTrans" cxnId="{2F1E89A1-78AD-4347-9346-77C8E180F149}">
      <dgm:prSet/>
      <dgm:spPr/>
      <dgm:t>
        <a:bodyPr/>
        <a:lstStyle/>
        <a:p>
          <a:endParaRPr lang="en-US"/>
        </a:p>
      </dgm:t>
    </dgm:pt>
    <dgm:pt modelId="{5E0A8B6C-45A2-43E8-9252-54C07492BE73}">
      <dgm:prSet/>
      <dgm:spPr>
        <a:solidFill>
          <a:schemeClr val="accent2">
            <a:lumMod val="75000"/>
          </a:schemeClr>
        </a:solidFill>
      </dgm:spPr>
      <dgm:t>
        <a:bodyPr/>
        <a:lstStyle/>
        <a:p>
          <a:r>
            <a:rPr lang="en-US" b="1"/>
            <a:t>Patient lives alone</a:t>
          </a:r>
          <a:endParaRPr lang="en-US"/>
        </a:p>
      </dgm:t>
    </dgm:pt>
    <dgm:pt modelId="{B9C293FA-DFF1-4F89-AFDE-D38EFD8BA23A}" type="parTrans" cxnId="{931FF1DD-C87C-4548-BD98-76A4EBDFE4BE}">
      <dgm:prSet/>
      <dgm:spPr/>
      <dgm:t>
        <a:bodyPr/>
        <a:lstStyle/>
        <a:p>
          <a:endParaRPr lang="en-US"/>
        </a:p>
      </dgm:t>
    </dgm:pt>
    <dgm:pt modelId="{97B627A8-3F77-4333-8404-0B43B7734A65}" type="sibTrans" cxnId="{931FF1DD-C87C-4548-BD98-76A4EBDFE4BE}">
      <dgm:prSet/>
      <dgm:spPr/>
      <dgm:t>
        <a:bodyPr/>
        <a:lstStyle/>
        <a:p>
          <a:endParaRPr lang="en-US"/>
        </a:p>
      </dgm:t>
    </dgm:pt>
    <dgm:pt modelId="{F26520E0-D2ED-406C-856C-C4413543D044}">
      <dgm:prSet/>
      <dgm:spPr/>
      <dgm:t>
        <a:bodyPr/>
        <a:lstStyle/>
        <a:p>
          <a:r>
            <a:rPr lang="en-US"/>
            <a:t>Remains independent in her Activities of Daily Living (ADLs)</a:t>
          </a:r>
        </a:p>
      </dgm:t>
    </dgm:pt>
    <dgm:pt modelId="{AB5CB512-F9F8-4694-B574-C3104D7581E2}" type="parTrans" cxnId="{CC9F50DE-8596-44BE-A40B-1C3FA308843D}">
      <dgm:prSet/>
      <dgm:spPr/>
      <dgm:t>
        <a:bodyPr/>
        <a:lstStyle/>
        <a:p>
          <a:endParaRPr lang="en-US"/>
        </a:p>
      </dgm:t>
    </dgm:pt>
    <dgm:pt modelId="{65968518-09B9-4B49-8890-0FCC967FDF96}" type="sibTrans" cxnId="{CC9F50DE-8596-44BE-A40B-1C3FA308843D}">
      <dgm:prSet/>
      <dgm:spPr/>
      <dgm:t>
        <a:bodyPr/>
        <a:lstStyle/>
        <a:p>
          <a:endParaRPr lang="en-US"/>
        </a:p>
      </dgm:t>
    </dgm:pt>
    <dgm:pt modelId="{658DB272-DCDE-4CBB-99E5-216B4B1289E0}">
      <dgm:prSet/>
      <dgm:spPr/>
      <dgm:t>
        <a:bodyPr/>
        <a:lstStyle/>
        <a:p>
          <a:r>
            <a:rPr lang="en-US"/>
            <a:t>Functionally independent with a cane</a:t>
          </a:r>
        </a:p>
      </dgm:t>
    </dgm:pt>
    <dgm:pt modelId="{CC675EC8-6DFF-4B72-B21B-0191CB8A0DB3}" type="parTrans" cxnId="{77558FC7-BBB1-4F3A-8BBF-D7BD9C49C259}">
      <dgm:prSet/>
      <dgm:spPr/>
      <dgm:t>
        <a:bodyPr/>
        <a:lstStyle/>
        <a:p>
          <a:endParaRPr lang="en-US"/>
        </a:p>
      </dgm:t>
    </dgm:pt>
    <dgm:pt modelId="{D87CCC54-2F70-46D6-9FCA-5A42471DF19B}" type="sibTrans" cxnId="{77558FC7-BBB1-4F3A-8BBF-D7BD9C49C259}">
      <dgm:prSet/>
      <dgm:spPr/>
      <dgm:t>
        <a:bodyPr/>
        <a:lstStyle/>
        <a:p>
          <a:endParaRPr lang="en-US"/>
        </a:p>
      </dgm:t>
    </dgm:pt>
    <dgm:pt modelId="{E6E7C8A6-11D8-4B39-8684-453FB79AA522}">
      <dgm:prSet/>
      <dgm:spPr/>
      <dgm:t>
        <a:bodyPr/>
        <a:lstStyle/>
        <a:p>
          <a:r>
            <a:rPr lang="en-US"/>
            <a:t>Drives her own car to get to medical appointments</a:t>
          </a:r>
        </a:p>
      </dgm:t>
    </dgm:pt>
    <dgm:pt modelId="{56A8DD5C-CE14-4CCC-967E-403EFCE6E4C9}" type="parTrans" cxnId="{D3EE6897-4AA3-4D32-9B1D-DD1E57546E4A}">
      <dgm:prSet/>
      <dgm:spPr/>
      <dgm:t>
        <a:bodyPr/>
        <a:lstStyle/>
        <a:p>
          <a:endParaRPr lang="en-US"/>
        </a:p>
      </dgm:t>
    </dgm:pt>
    <dgm:pt modelId="{6F24B041-2582-47F7-9B63-B90EFDFF42F2}" type="sibTrans" cxnId="{D3EE6897-4AA3-4D32-9B1D-DD1E57546E4A}">
      <dgm:prSet/>
      <dgm:spPr/>
      <dgm:t>
        <a:bodyPr/>
        <a:lstStyle/>
        <a:p>
          <a:endParaRPr lang="en-US"/>
        </a:p>
      </dgm:t>
    </dgm:pt>
    <dgm:pt modelId="{7793E9F3-35B8-4D05-986E-F620FF97EA6D}">
      <dgm:prSet/>
      <dgm:spPr/>
      <dgm:t>
        <a:bodyPr/>
        <a:lstStyle/>
        <a:p>
          <a:r>
            <a:rPr lang="en-US" dirty="0"/>
            <a:t>Had become increasingly reliant on friends to drive her, due to intermittent dyspnea and blurry vision in her right eye</a:t>
          </a:r>
        </a:p>
      </dgm:t>
    </dgm:pt>
    <dgm:pt modelId="{2B6CF582-B2E0-4706-9DCC-125E202BEB2C}" type="parTrans" cxnId="{C7BF6D70-FDFD-41E4-98AB-1D35233D38A2}">
      <dgm:prSet/>
      <dgm:spPr/>
      <dgm:t>
        <a:bodyPr/>
        <a:lstStyle/>
        <a:p>
          <a:endParaRPr lang="en-US"/>
        </a:p>
      </dgm:t>
    </dgm:pt>
    <dgm:pt modelId="{1516C7C9-1C7C-4960-8B8C-0057E513A1D1}" type="sibTrans" cxnId="{C7BF6D70-FDFD-41E4-98AB-1D35233D38A2}">
      <dgm:prSet/>
      <dgm:spPr/>
      <dgm:t>
        <a:bodyPr/>
        <a:lstStyle/>
        <a:p>
          <a:endParaRPr lang="en-US"/>
        </a:p>
      </dgm:t>
    </dgm:pt>
    <dgm:pt modelId="{3EB90224-18EE-4578-B419-8ED05DDDA01D}">
      <dgm:prSet/>
      <dgm:spPr>
        <a:solidFill>
          <a:schemeClr val="accent2">
            <a:lumMod val="75000"/>
          </a:schemeClr>
        </a:solidFill>
      </dgm:spPr>
      <dgm:t>
        <a:bodyPr/>
        <a:lstStyle/>
        <a:p>
          <a:r>
            <a:rPr lang="en-US" b="1"/>
            <a:t>She has two children, a son and a daughter</a:t>
          </a:r>
          <a:endParaRPr lang="en-US"/>
        </a:p>
      </dgm:t>
    </dgm:pt>
    <dgm:pt modelId="{4E10C748-4D74-47A3-BC17-9DF1D2FC4971}" type="parTrans" cxnId="{F09AEBBE-B3E1-437A-896B-680AE99C3A45}">
      <dgm:prSet/>
      <dgm:spPr/>
      <dgm:t>
        <a:bodyPr/>
        <a:lstStyle/>
        <a:p>
          <a:endParaRPr lang="en-US"/>
        </a:p>
      </dgm:t>
    </dgm:pt>
    <dgm:pt modelId="{B4BA42DF-4DE2-487A-997A-9EB29390F108}" type="sibTrans" cxnId="{F09AEBBE-B3E1-437A-896B-680AE99C3A45}">
      <dgm:prSet/>
      <dgm:spPr/>
      <dgm:t>
        <a:bodyPr/>
        <a:lstStyle/>
        <a:p>
          <a:endParaRPr lang="en-US"/>
        </a:p>
      </dgm:t>
    </dgm:pt>
    <dgm:pt modelId="{2CC2FD1F-1191-44D1-974F-FCDD185A5A72}">
      <dgm:prSet/>
      <dgm:spPr/>
      <dgm:t>
        <a:bodyPr/>
        <a:lstStyle/>
        <a:p>
          <a:r>
            <a:rPr lang="en-US"/>
            <a:t>Daughter works as an accountant in Maryland, is married and has children</a:t>
          </a:r>
        </a:p>
      </dgm:t>
    </dgm:pt>
    <dgm:pt modelId="{EBDB1E27-31EF-468C-8DCD-5C9006D7FEA6}" type="parTrans" cxnId="{8D505F3F-0493-4B16-ADB9-706D3865A98B}">
      <dgm:prSet/>
      <dgm:spPr/>
      <dgm:t>
        <a:bodyPr/>
        <a:lstStyle/>
        <a:p>
          <a:endParaRPr lang="en-US"/>
        </a:p>
      </dgm:t>
    </dgm:pt>
    <dgm:pt modelId="{4B24741C-A718-4817-9DA6-074BBAD2E8C1}" type="sibTrans" cxnId="{8D505F3F-0493-4B16-ADB9-706D3865A98B}">
      <dgm:prSet/>
      <dgm:spPr/>
      <dgm:t>
        <a:bodyPr/>
        <a:lstStyle/>
        <a:p>
          <a:endParaRPr lang="en-US"/>
        </a:p>
      </dgm:t>
    </dgm:pt>
    <dgm:pt modelId="{2D07C181-2B3B-40E7-A0B6-EBEDF4A9155F}">
      <dgm:prSet/>
      <dgm:spPr/>
      <dgm:t>
        <a:bodyPr/>
        <a:lstStyle/>
        <a:p>
          <a:r>
            <a:rPr lang="en-US" dirty="0"/>
            <a:t>Son lives alone and works as a lawyer nearby in Texas </a:t>
          </a:r>
        </a:p>
      </dgm:t>
    </dgm:pt>
    <dgm:pt modelId="{B4D28EC6-143D-48E3-88BD-8F9975C5765C}" type="parTrans" cxnId="{9731A156-867E-4262-813F-78051D6203DF}">
      <dgm:prSet/>
      <dgm:spPr/>
      <dgm:t>
        <a:bodyPr/>
        <a:lstStyle/>
        <a:p>
          <a:endParaRPr lang="en-US"/>
        </a:p>
      </dgm:t>
    </dgm:pt>
    <dgm:pt modelId="{D03BFAC5-7037-4B87-A7C7-66B5F01B1A83}" type="sibTrans" cxnId="{9731A156-867E-4262-813F-78051D6203DF}">
      <dgm:prSet/>
      <dgm:spPr/>
      <dgm:t>
        <a:bodyPr/>
        <a:lstStyle/>
        <a:p>
          <a:endParaRPr lang="en-US"/>
        </a:p>
      </dgm:t>
    </dgm:pt>
    <dgm:pt modelId="{A8912235-685D-4328-9779-397421F3D740}">
      <dgm:prSet/>
      <dgm:spPr/>
      <dgm:t>
        <a:bodyPr/>
        <a:lstStyle/>
        <a:p>
          <a:r>
            <a:rPr lang="en-US" dirty="0"/>
            <a:t>Son assists with healthcare decisions, although communication is poor between family members</a:t>
          </a:r>
        </a:p>
      </dgm:t>
    </dgm:pt>
    <dgm:pt modelId="{20915084-EFBF-4FC4-B1F5-5E6C2B95066A}" type="parTrans" cxnId="{12F5F805-6420-44D2-AFFD-49CDFCEAB4CD}">
      <dgm:prSet/>
      <dgm:spPr/>
      <dgm:t>
        <a:bodyPr/>
        <a:lstStyle/>
        <a:p>
          <a:endParaRPr lang="en-US"/>
        </a:p>
      </dgm:t>
    </dgm:pt>
    <dgm:pt modelId="{99E939B5-58F2-4BB3-AD87-179F119D5BF9}" type="sibTrans" cxnId="{12F5F805-6420-44D2-AFFD-49CDFCEAB4CD}">
      <dgm:prSet/>
      <dgm:spPr/>
      <dgm:t>
        <a:bodyPr/>
        <a:lstStyle/>
        <a:p>
          <a:endParaRPr lang="en-US"/>
        </a:p>
      </dgm:t>
    </dgm:pt>
    <dgm:pt modelId="{8DDFF20E-16E0-4661-8A10-2286C11B0DC2}">
      <dgm:prSet/>
      <dgm:spPr/>
      <dgm:t>
        <a:bodyPr/>
        <a:lstStyle/>
        <a:p>
          <a:r>
            <a:rPr lang="en-US" dirty="0"/>
            <a:t>Recently started a transportation service to attend medical appointments and for running errands</a:t>
          </a:r>
        </a:p>
      </dgm:t>
    </dgm:pt>
    <dgm:pt modelId="{FCDF2D41-1FDD-48B0-860F-73C2E91009B9}" type="parTrans" cxnId="{DB3DC162-D040-479B-8EC2-585E4D46EC73}">
      <dgm:prSet/>
      <dgm:spPr/>
      <dgm:t>
        <a:bodyPr/>
        <a:lstStyle/>
        <a:p>
          <a:endParaRPr lang="en-US"/>
        </a:p>
      </dgm:t>
    </dgm:pt>
    <dgm:pt modelId="{2ABBB774-33E9-4AF7-AE10-CE5EEC418071}" type="sibTrans" cxnId="{DB3DC162-D040-479B-8EC2-585E4D46EC73}">
      <dgm:prSet/>
      <dgm:spPr/>
      <dgm:t>
        <a:bodyPr/>
        <a:lstStyle/>
        <a:p>
          <a:endParaRPr lang="en-US"/>
        </a:p>
      </dgm:t>
    </dgm:pt>
    <dgm:pt modelId="{3E434A83-22B2-413F-ADD7-028C06DFC5A7}">
      <dgm:prSet/>
      <dgm:spPr/>
      <dgm:t>
        <a:bodyPr/>
        <a:lstStyle/>
        <a:p>
          <a:r>
            <a:rPr lang="en-US" dirty="0"/>
            <a:t>Son is getting married in three months and patient’s goal is to dance at the wedding </a:t>
          </a:r>
        </a:p>
      </dgm:t>
    </dgm:pt>
    <dgm:pt modelId="{A25CC532-FDE4-43B6-AA78-DF025715ABF6}" type="parTrans" cxnId="{640835F7-7920-4DCA-A648-54C306F62DC8}">
      <dgm:prSet/>
      <dgm:spPr/>
      <dgm:t>
        <a:bodyPr/>
        <a:lstStyle/>
        <a:p>
          <a:endParaRPr lang="en-US"/>
        </a:p>
      </dgm:t>
    </dgm:pt>
    <dgm:pt modelId="{8EA8496B-50C1-4FBE-9C1E-05B7B61584BD}" type="sibTrans" cxnId="{640835F7-7920-4DCA-A648-54C306F62DC8}">
      <dgm:prSet/>
      <dgm:spPr/>
      <dgm:t>
        <a:bodyPr/>
        <a:lstStyle/>
        <a:p>
          <a:endParaRPr lang="en-US"/>
        </a:p>
      </dgm:t>
    </dgm:pt>
    <dgm:pt modelId="{ED3056BB-5DB4-451A-A04E-D364AE0F8F16}" type="pres">
      <dgm:prSet presAssocID="{D50A161A-1B60-4E0C-B180-D1E5D48BAC10}" presName="linear" presStyleCnt="0">
        <dgm:presLayoutVars>
          <dgm:animLvl val="lvl"/>
          <dgm:resizeHandles val="exact"/>
        </dgm:presLayoutVars>
      </dgm:prSet>
      <dgm:spPr/>
    </dgm:pt>
    <dgm:pt modelId="{865C5C61-4266-4D8A-B8E8-FCE5A8E3FB3B}" type="pres">
      <dgm:prSet presAssocID="{A8417820-D85A-41C1-A281-CE01023A8B6A}" presName="parentText" presStyleLbl="node1" presStyleIdx="0" presStyleCnt="4">
        <dgm:presLayoutVars>
          <dgm:chMax val="0"/>
          <dgm:bulletEnabled val="1"/>
        </dgm:presLayoutVars>
      </dgm:prSet>
      <dgm:spPr/>
    </dgm:pt>
    <dgm:pt modelId="{1A40C3AA-171A-4262-899E-F9CC784B9DB3}" type="pres">
      <dgm:prSet presAssocID="{A8417820-D85A-41C1-A281-CE01023A8B6A}" presName="childText" presStyleLbl="revTx" presStyleIdx="0" presStyleCnt="4">
        <dgm:presLayoutVars>
          <dgm:bulletEnabled val="1"/>
        </dgm:presLayoutVars>
      </dgm:prSet>
      <dgm:spPr/>
    </dgm:pt>
    <dgm:pt modelId="{1FF88F88-7CA3-4909-8957-CFBA92AED0CB}" type="pres">
      <dgm:prSet presAssocID="{0735F241-8773-4D55-90D8-C7DB57DA3C58}" presName="parentText" presStyleLbl="node1" presStyleIdx="1" presStyleCnt="4">
        <dgm:presLayoutVars>
          <dgm:chMax val="0"/>
          <dgm:bulletEnabled val="1"/>
        </dgm:presLayoutVars>
      </dgm:prSet>
      <dgm:spPr/>
    </dgm:pt>
    <dgm:pt modelId="{20F3BFBE-B0A2-4DDD-9333-188E51BC1349}" type="pres">
      <dgm:prSet presAssocID="{0735F241-8773-4D55-90D8-C7DB57DA3C58}" presName="childText" presStyleLbl="revTx" presStyleIdx="1" presStyleCnt="4">
        <dgm:presLayoutVars>
          <dgm:bulletEnabled val="1"/>
        </dgm:presLayoutVars>
      </dgm:prSet>
      <dgm:spPr/>
    </dgm:pt>
    <dgm:pt modelId="{21D76C9D-B80E-4C6F-9198-EB4815CED340}" type="pres">
      <dgm:prSet presAssocID="{5E0A8B6C-45A2-43E8-9252-54C07492BE73}" presName="parentText" presStyleLbl="node1" presStyleIdx="2" presStyleCnt="4">
        <dgm:presLayoutVars>
          <dgm:chMax val="0"/>
          <dgm:bulletEnabled val="1"/>
        </dgm:presLayoutVars>
      </dgm:prSet>
      <dgm:spPr/>
    </dgm:pt>
    <dgm:pt modelId="{C84C4CE8-FB11-4F5B-B615-FAB367D74A10}" type="pres">
      <dgm:prSet presAssocID="{5E0A8B6C-45A2-43E8-9252-54C07492BE73}" presName="childText" presStyleLbl="revTx" presStyleIdx="2" presStyleCnt="4">
        <dgm:presLayoutVars>
          <dgm:bulletEnabled val="1"/>
        </dgm:presLayoutVars>
      </dgm:prSet>
      <dgm:spPr/>
    </dgm:pt>
    <dgm:pt modelId="{8587D2F6-A42D-4D93-8D9C-918DE48E4B82}" type="pres">
      <dgm:prSet presAssocID="{3EB90224-18EE-4578-B419-8ED05DDDA01D}" presName="parentText" presStyleLbl="node1" presStyleIdx="3" presStyleCnt="4">
        <dgm:presLayoutVars>
          <dgm:chMax val="0"/>
          <dgm:bulletEnabled val="1"/>
        </dgm:presLayoutVars>
      </dgm:prSet>
      <dgm:spPr/>
    </dgm:pt>
    <dgm:pt modelId="{17C9F533-A07F-4E47-9AEA-D0BF19F1BD78}" type="pres">
      <dgm:prSet presAssocID="{3EB90224-18EE-4578-B419-8ED05DDDA01D}" presName="childText" presStyleLbl="revTx" presStyleIdx="3" presStyleCnt="4">
        <dgm:presLayoutVars>
          <dgm:bulletEnabled val="1"/>
        </dgm:presLayoutVars>
      </dgm:prSet>
      <dgm:spPr/>
    </dgm:pt>
  </dgm:ptLst>
  <dgm:cxnLst>
    <dgm:cxn modelId="{C0E9D101-D425-46A5-A256-663C53986403}" srcId="{D50A161A-1B60-4E0C-B180-D1E5D48BAC10}" destId="{A8417820-D85A-41C1-A281-CE01023A8B6A}" srcOrd="0" destOrd="0" parTransId="{7DFE4E84-1F17-4C14-8E32-8A78A3CB7499}" sibTransId="{18BB030C-41D7-4704-A074-444F1BFEAB8F}"/>
    <dgm:cxn modelId="{12F5F805-6420-44D2-AFFD-49CDFCEAB4CD}" srcId="{3EB90224-18EE-4578-B419-8ED05DDDA01D}" destId="{A8912235-685D-4328-9779-397421F3D740}" srcOrd="2" destOrd="0" parTransId="{20915084-EFBF-4FC4-B1F5-5E6C2B95066A}" sibTransId="{99E939B5-58F2-4BB3-AD87-179F119D5BF9}"/>
    <dgm:cxn modelId="{953E491B-155C-43CB-89C2-A284492C4646}" type="presOf" srcId="{3EB90224-18EE-4578-B419-8ED05DDDA01D}" destId="{8587D2F6-A42D-4D93-8D9C-918DE48E4B82}" srcOrd="0" destOrd="0" presId="urn:microsoft.com/office/officeart/2005/8/layout/vList2"/>
    <dgm:cxn modelId="{CD2FE123-008F-46C2-8A35-FF8902A359F5}" type="presOf" srcId="{A8912235-685D-4328-9779-397421F3D740}" destId="{17C9F533-A07F-4E47-9AEA-D0BF19F1BD78}" srcOrd="0" destOrd="2" presId="urn:microsoft.com/office/officeart/2005/8/layout/vList2"/>
    <dgm:cxn modelId="{E06A552A-643D-46E6-A45A-3E871164843A}" type="presOf" srcId="{3E434A83-22B2-413F-ADD7-028C06DFC5A7}" destId="{17C9F533-A07F-4E47-9AEA-D0BF19F1BD78}" srcOrd="0" destOrd="3" presId="urn:microsoft.com/office/officeart/2005/8/layout/vList2"/>
    <dgm:cxn modelId="{28D43D2C-ED17-4AF7-9D83-FDA60FCB5F9F}" type="presOf" srcId="{8DDFF20E-16E0-4661-8A10-2286C11B0DC2}" destId="{C84C4CE8-FB11-4F5B-B615-FAB367D74A10}" srcOrd="0" destOrd="4" presId="urn:microsoft.com/office/officeart/2005/8/layout/vList2"/>
    <dgm:cxn modelId="{B7808933-4365-4097-A2FE-961AFA2D6494}" type="presOf" srcId="{D50A161A-1B60-4E0C-B180-D1E5D48BAC10}" destId="{ED3056BB-5DB4-451A-A04E-D364AE0F8F16}" srcOrd="0" destOrd="0" presId="urn:microsoft.com/office/officeart/2005/8/layout/vList2"/>
    <dgm:cxn modelId="{8D505F3F-0493-4B16-ADB9-706D3865A98B}" srcId="{3EB90224-18EE-4578-B419-8ED05DDDA01D}" destId="{2CC2FD1F-1191-44D1-974F-FCDD185A5A72}" srcOrd="0" destOrd="0" parTransId="{EBDB1E27-31EF-468C-8DCD-5C9006D7FEA6}" sibTransId="{4B24741C-A718-4817-9DA6-074BBAD2E8C1}"/>
    <dgm:cxn modelId="{A0324F5C-0E8A-497F-BB8D-F085BB2DF871}" type="presOf" srcId="{5E0A8B6C-45A2-43E8-9252-54C07492BE73}" destId="{21D76C9D-B80E-4C6F-9198-EB4815CED340}" srcOrd="0" destOrd="0" presId="urn:microsoft.com/office/officeart/2005/8/layout/vList2"/>
    <dgm:cxn modelId="{3C1D3D60-F79C-483C-AF31-C568E12C081B}" type="presOf" srcId="{2D07C181-2B3B-40E7-A0B6-EBEDF4A9155F}" destId="{17C9F533-A07F-4E47-9AEA-D0BF19F1BD78}" srcOrd="0" destOrd="1" presId="urn:microsoft.com/office/officeart/2005/8/layout/vList2"/>
    <dgm:cxn modelId="{26834561-1E5C-4F7E-94D2-7C5E2A13491B}" srcId="{A8417820-D85A-41C1-A281-CE01023A8B6A}" destId="{084CE856-FCA9-4D18-9E94-D61C27CE39DB}" srcOrd="1" destOrd="0" parTransId="{49BC9103-195A-4CBC-8CF9-CC35EC725F82}" sibTransId="{BD7E9C25-8AC8-46BE-8ECD-D1744B8FA033}"/>
    <dgm:cxn modelId="{0AD95341-904E-46A6-9073-60A6EBA5DC97}" type="presOf" srcId="{0735F241-8773-4D55-90D8-C7DB57DA3C58}" destId="{1FF88F88-7CA3-4909-8957-CFBA92AED0CB}" srcOrd="0" destOrd="0" presId="urn:microsoft.com/office/officeart/2005/8/layout/vList2"/>
    <dgm:cxn modelId="{DB3DC162-D040-479B-8EC2-585E4D46EC73}" srcId="{5E0A8B6C-45A2-43E8-9252-54C07492BE73}" destId="{8DDFF20E-16E0-4661-8A10-2286C11B0DC2}" srcOrd="4" destOrd="0" parTransId="{FCDF2D41-1FDD-48B0-860F-73C2E91009B9}" sibTransId="{2ABBB774-33E9-4AF7-AE10-CE5EEC418071}"/>
    <dgm:cxn modelId="{C7BF6D70-FDFD-41E4-98AB-1D35233D38A2}" srcId="{5E0A8B6C-45A2-43E8-9252-54C07492BE73}" destId="{7793E9F3-35B8-4D05-986E-F620FF97EA6D}" srcOrd="3" destOrd="0" parTransId="{2B6CF582-B2E0-4706-9DCC-125E202BEB2C}" sibTransId="{1516C7C9-1C7C-4960-8B8C-0057E513A1D1}"/>
    <dgm:cxn modelId="{9731A156-867E-4262-813F-78051D6203DF}" srcId="{3EB90224-18EE-4578-B419-8ED05DDDA01D}" destId="{2D07C181-2B3B-40E7-A0B6-EBEDF4A9155F}" srcOrd="1" destOrd="0" parTransId="{B4D28EC6-143D-48E3-88BD-8F9975C5765C}" sibTransId="{D03BFAC5-7037-4B87-A7C7-66B5F01B1A83}"/>
    <dgm:cxn modelId="{38C4FC94-A3DD-40B8-908E-D61667E16897}" srcId="{A8417820-D85A-41C1-A281-CE01023A8B6A}" destId="{A29D5C9D-4EE0-429E-9DAE-E536D533A87D}" srcOrd="0" destOrd="0" parTransId="{235CF79A-F75F-4D98-BC5C-CBB27320FB85}" sibTransId="{27E2082D-92B6-4CB0-894B-EA46210086EE}"/>
    <dgm:cxn modelId="{D3EE6897-4AA3-4D32-9B1D-DD1E57546E4A}" srcId="{5E0A8B6C-45A2-43E8-9252-54C07492BE73}" destId="{E6E7C8A6-11D8-4B39-8684-453FB79AA522}" srcOrd="2" destOrd="0" parTransId="{56A8DD5C-CE14-4CCC-967E-403EFCE6E4C9}" sibTransId="{6F24B041-2582-47F7-9B63-B90EFDFF42F2}"/>
    <dgm:cxn modelId="{4FD97097-C51D-4260-9C6C-8272E18B34FC}" type="presOf" srcId="{4BA7100C-5E8F-464E-8747-EDC971DA28C9}" destId="{20F3BFBE-B0A2-4DDD-9333-188E51BC1349}" srcOrd="0" destOrd="0" presId="urn:microsoft.com/office/officeart/2005/8/layout/vList2"/>
    <dgm:cxn modelId="{FAD69B9A-7C37-4A07-AC78-944BAB47E988}" type="presOf" srcId="{A29D5C9D-4EE0-429E-9DAE-E536D533A87D}" destId="{1A40C3AA-171A-4262-899E-F9CC784B9DB3}" srcOrd="0" destOrd="0" presId="urn:microsoft.com/office/officeart/2005/8/layout/vList2"/>
    <dgm:cxn modelId="{90A7DD9B-E449-4017-8E77-9A3BF44ABE23}" type="presOf" srcId="{084CE856-FCA9-4D18-9E94-D61C27CE39DB}" destId="{1A40C3AA-171A-4262-899E-F9CC784B9DB3}" srcOrd="0" destOrd="1" presId="urn:microsoft.com/office/officeart/2005/8/layout/vList2"/>
    <dgm:cxn modelId="{2F1E89A1-78AD-4347-9346-77C8E180F149}" srcId="{0735F241-8773-4D55-90D8-C7DB57DA3C58}" destId="{4BA7100C-5E8F-464E-8747-EDC971DA28C9}" srcOrd="0" destOrd="0" parTransId="{66D4ACCA-41FC-4963-A78B-EB5AE00530EC}" sibTransId="{2CDAA1A4-271E-4BEB-A94C-A369FB31AFD0}"/>
    <dgm:cxn modelId="{07D93CAA-E4F9-436F-82EE-521BA18642D7}" type="presOf" srcId="{F26520E0-D2ED-406C-856C-C4413543D044}" destId="{C84C4CE8-FB11-4F5B-B615-FAB367D74A10}" srcOrd="0" destOrd="0" presId="urn:microsoft.com/office/officeart/2005/8/layout/vList2"/>
    <dgm:cxn modelId="{C1362DBD-0B8D-41EC-A5BE-C1E4CA2D0013}" type="presOf" srcId="{7793E9F3-35B8-4D05-986E-F620FF97EA6D}" destId="{C84C4CE8-FB11-4F5B-B615-FAB367D74A10}" srcOrd="0" destOrd="3" presId="urn:microsoft.com/office/officeart/2005/8/layout/vList2"/>
    <dgm:cxn modelId="{F09AEBBE-B3E1-437A-896B-680AE99C3A45}" srcId="{D50A161A-1B60-4E0C-B180-D1E5D48BAC10}" destId="{3EB90224-18EE-4578-B419-8ED05DDDA01D}" srcOrd="3" destOrd="0" parTransId="{4E10C748-4D74-47A3-BC17-9DF1D2FC4971}" sibTransId="{B4BA42DF-4DE2-487A-997A-9EB29390F108}"/>
    <dgm:cxn modelId="{432541C2-B6DA-4616-B44E-87EBF03A4BD3}" type="presOf" srcId="{E6E7C8A6-11D8-4B39-8684-453FB79AA522}" destId="{C84C4CE8-FB11-4F5B-B615-FAB367D74A10}" srcOrd="0" destOrd="2" presId="urn:microsoft.com/office/officeart/2005/8/layout/vList2"/>
    <dgm:cxn modelId="{77558FC7-BBB1-4F3A-8BBF-D7BD9C49C259}" srcId="{5E0A8B6C-45A2-43E8-9252-54C07492BE73}" destId="{658DB272-DCDE-4CBB-99E5-216B4B1289E0}" srcOrd="1" destOrd="0" parTransId="{CC675EC8-6DFF-4B72-B21B-0191CB8A0DB3}" sibTransId="{D87CCC54-2F70-46D6-9FCA-5A42471DF19B}"/>
    <dgm:cxn modelId="{D60BB6D2-AC14-4622-B263-DD0D05BCFE86}" type="presOf" srcId="{2CC2FD1F-1191-44D1-974F-FCDD185A5A72}" destId="{17C9F533-A07F-4E47-9AEA-D0BF19F1BD78}" srcOrd="0" destOrd="0" presId="urn:microsoft.com/office/officeart/2005/8/layout/vList2"/>
    <dgm:cxn modelId="{931FF1DD-C87C-4548-BD98-76A4EBDFE4BE}" srcId="{D50A161A-1B60-4E0C-B180-D1E5D48BAC10}" destId="{5E0A8B6C-45A2-43E8-9252-54C07492BE73}" srcOrd="2" destOrd="0" parTransId="{B9C293FA-DFF1-4F89-AFDE-D38EFD8BA23A}" sibTransId="{97B627A8-3F77-4333-8404-0B43B7734A65}"/>
    <dgm:cxn modelId="{85BA4FDE-9BBD-448C-A95D-6AFCC3DE6067}" type="presOf" srcId="{A8417820-D85A-41C1-A281-CE01023A8B6A}" destId="{865C5C61-4266-4D8A-B8E8-FCE5A8E3FB3B}" srcOrd="0" destOrd="0" presId="urn:microsoft.com/office/officeart/2005/8/layout/vList2"/>
    <dgm:cxn modelId="{CC9F50DE-8596-44BE-A40B-1C3FA308843D}" srcId="{5E0A8B6C-45A2-43E8-9252-54C07492BE73}" destId="{F26520E0-D2ED-406C-856C-C4413543D044}" srcOrd="0" destOrd="0" parTransId="{AB5CB512-F9F8-4694-B574-C3104D7581E2}" sibTransId="{65968518-09B9-4B49-8890-0FCC967FDF96}"/>
    <dgm:cxn modelId="{B9DAE4EB-19D4-4F2A-9365-A5585B5E8EFD}" type="presOf" srcId="{658DB272-DCDE-4CBB-99E5-216B4B1289E0}" destId="{C84C4CE8-FB11-4F5B-B615-FAB367D74A10}" srcOrd="0" destOrd="1" presId="urn:microsoft.com/office/officeart/2005/8/layout/vList2"/>
    <dgm:cxn modelId="{10C9C5EF-578C-4356-9CAF-4A761A402E98}" srcId="{D50A161A-1B60-4E0C-B180-D1E5D48BAC10}" destId="{0735F241-8773-4D55-90D8-C7DB57DA3C58}" srcOrd="1" destOrd="0" parTransId="{C7204C3D-59B9-4B24-B7B3-CE9FECDA3A41}" sibTransId="{826AE1FE-6F8E-4864-A4C9-93C23629D638}"/>
    <dgm:cxn modelId="{640835F7-7920-4DCA-A648-54C306F62DC8}" srcId="{3EB90224-18EE-4578-B419-8ED05DDDA01D}" destId="{3E434A83-22B2-413F-ADD7-028C06DFC5A7}" srcOrd="3" destOrd="0" parTransId="{A25CC532-FDE4-43B6-AA78-DF025715ABF6}" sibTransId="{8EA8496B-50C1-4FBE-9C1E-05B7B61584BD}"/>
    <dgm:cxn modelId="{502E3ECE-19EB-488D-9047-157686C358C9}" type="presParOf" srcId="{ED3056BB-5DB4-451A-A04E-D364AE0F8F16}" destId="{865C5C61-4266-4D8A-B8E8-FCE5A8E3FB3B}" srcOrd="0" destOrd="0" presId="urn:microsoft.com/office/officeart/2005/8/layout/vList2"/>
    <dgm:cxn modelId="{44316C53-E674-4713-9A15-FC0CA13077FE}" type="presParOf" srcId="{ED3056BB-5DB4-451A-A04E-D364AE0F8F16}" destId="{1A40C3AA-171A-4262-899E-F9CC784B9DB3}" srcOrd="1" destOrd="0" presId="urn:microsoft.com/office/officeart/2005/8/layout/vList2"/>
    <dgm:cxn modelId="{2CD4F4FA-C9E4-4C7A-83BE-C81789A2A484}" type="presParOf" srcId="{ED3056BB-5DB4-451A-A04E-D364AE0F8F16}" destId="{1FF88F88-7CA3-4909-8957-CFBA92AED0CB}" srcOrd="2" destOrd="0" presId="urn:microsoft.com/office/officeart/2005/8/layout/vList2"/>
    <dgm:cxn modelId="{AFE87BD2-8D58-4344-9958-46FAD7ECC49B}" type="presParOf" srcId="{ED3056BB-5DB4-451A-A04E-D364AE0F8F16}" destId="{20F3BFBE-B0A2-4DDD-9333-188E51BC1349}" srcOrd="3" destOrd="0" presId="urn:microsoft.com/office/officeart/2005/8/layout/vList2"/>
    <dgm:cxn modelId="{CB655803-9805-48F9-8501-CC176568B1A7}" type="presParOf" srcId="{ED3056BB-5DB4-451A-A04E-D364AE0F8F16}" destId="{21D76C9D-B80E-4C6F-9198-EB4815CED340}" srcOrd="4" destOrd="0" presId="urn:microsoft.com/office/officeart/2005/8/layout/vList2"/>
    <dgm:cxn modelId="{BAC2B570-8254-418D-AFE3-E737E36773D8}" type="presParOf" srcId="{ED3056BB-5DB4-451A-A04E-D364AE0F8F16}" destId="{C84C4CE8-FB11-4F5B-B615-FAB367D74A10}" srcOrd="5" destOrd="0" presId="urn:microsoft.com/office/officeart/2005/8/layout/vList2"/>
    <dgm:cxn modelId="{6A1F69F5-B6F4-44EF-B5E3-D23B50480CBA}" type="presParOf" srcId="{ED3056BB-5DB4-451A-A04E-D364AE0F8F16}" destId="{8587D2F6-A42D-4D93-8D9C-918DE48E4B82}" srcOrd="6" destOrd="0" presId="urn:microsoft.com/office/officeart/2005/8/layout/vList2"/>
    <dgm:cxn modelId="{1A934BD3-F843-4545-8C99-2DED5C24B0E4}" type="presParOf" srcId="{ED3056BB-5DB4-451A-A04E-D364AE0F8F16}" destId="{17C9F533-A07F-4E47-9AEA-D0BF19F1BD7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C5C61-4266-4D8A-B8E8-FCE5A8E3FB3B}">
      <dsp:nvSpPr>
        <dsp:cNvPr id="0" name=""/>
        <dsp:cNvSpPr/>
      </dsp:nvSpPr>
      <dsp:spPr>
        <a:xfrm>
          <a:off x="0" y="175496"/>
          <a:ext cx="10058399" cy="455715"/>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Ms. Betsy Smith-Johnson is a 68-year-old white female widow </a:t>
          </a:r>
          <a:endParaRPr lang="en-US" sz="1900" kern="1200" dirty="0"/>
        </a:p>
      </dsp:txBody>
      <dsp:txXfrm>
        <a:off x="22246" y="197742"/>
        <a:ext cx="10013907" cy="411223"/>
      </dsp:txXfrm>
    </dsp:sp>
    <dsp:sp modelId="{1A40C3AA-171A-4262-899E-F9CC784B9DB3}">
      <dsp:nvSpPr>
        <dsp:cNvPr id="0" name=""/>
        <dsp:cNvSpPr/>
      </dsp:nvSpPr>
      <dsp:spPr>
        <a:xfrm>
          <a:off x="0" y="631211"/>
          <a:ext cx="10058399"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Retired 3 years ago</a:t>
          </a:r>
        </a:p>
        <a:p>
          <a:pPr marL="114300" lvl="1" indent="-114300" algn="l" defTabSz="666750">
            <a:lnSpc>
              <a:spcPct val="90000"/>
            </a:lnSpc>
            <a:spcBef>
              <a:spcPct val="0"/>
            </a:spcBef>
            <a:spcAft>
              <a:spcPct val="20000"/>
            </a:spcAft>
            <a:buChar char="•"/>
          </a:pPr>
          <a:r>
            <a:rPr lang="en-US" sz="1500" kern="1200"/>
            <a:t>Moved from Maryland to Texas. </a:t>
          </a:r>
        </a:p>
      </dsp:txBody>
      <dsp:txXfrm>
        <a:off x="0" y="631211"/>
        <a:ext cx="10058399" cy="521122"/>
      </dsp:txXfrm>
    </dsp:sp>
    <dsp:sp modelId="{1FF88F88-7CA3-4909-8957-CFBA92AED0CB}">
      <dsp:nvSpPr>
        <dsp:cNvPr id="0" name=""/>
        <dsp:cNvSpPr/>
      </dsp:nvSpPr>
      <dsp:spPr>
        <a:xfrm>
          <a:off x="0" y="1152333"/>
          <a:ext cx="10058399" cy="455715"/>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Prior to her retirement, she worked as a receptionist in a hotel lobby</a:t>
          </a:r>
          <a:endParaRPr lang="en-US" sz="1900" kern="1200"/>
        </a:p>
      </dsp:txBody>
      <dsp:txXfrm>
        <a:off x="22246" y="1174579"/>
        <a:ext cx="10013907" cy="411223"/>
      </dsp:txXfrm>
    </dsp:sp>
    <dsp:sp modelId="{20F3BFBE-B0A2-4DDD-9333-188E51BC1349}">
      <dsp:nvSpPr>
        <dsp:cNvPr id="0" name=""/>
        <dsp:cNvSpPr/>
      </dsp:nvSpPr>
      <dsp:spPr>
        <a:xfrm>
          <a:off x="0" y="1608048"/>
          <a:ext cx="1005839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Depends on her social security check as her primary source of income</a:t>
          </a:r>
        </a:p>
      </dsp:txBody>
      <dsp:txXfrm>
        <a:off x="0" y="1608048"/>
        <a:ext cx="10058399" cy="314640"/>
      </dsp:txXfrm>
    </dsp:sp>
    <dsp:sp modelId="{21D76C9D-B80E-4C6F-9198-EB4815CED340}">
      <dsp:nvSpPr>
        <dsp:cNvPr id="0" name=""/>
        <dsp:cNvSpPr/>
      </dsp:nvSpPr>
      <dsp:spPr>
        <a:xfrm>
          <a:off x="0" y="1922688"/>
          <a:ext cx="10058399" cy="455715"/>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Patient lives alone</a:t>
          </a:r>
          <a:endParaRPr lang="en-US" sz="1900" kern="1200"/>
        </a:p>
      </dsp:txBody>
      <dsp:txXfrm>
        <a:off x="22246" y="1944934"/>
        <a:ext cx="10013907" cy="411223"/>
      </dsp:txXfrm>
    </dsp:sp>
    <dsp:sp modelId="{C84C4CE8-FB11-4F5B-B615-FAB367D74A10}">
      <dsp:nvSpPr>
        <dsp:cNvPr id="0" name=""/>
        <dsp:cNvSpPr/>
      </dsp:nvSpPr>
      <dsp:spPr>
        <a:xfrm>
          <a:off x="0" y="2378403"/>
          <a:ext cx="10058399"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Remains independent in her Activities of Daily Living (ADLs)</a:t>
          </a:r>
        </a:p>
        <a:p>
          <a:pPr marL="114300" lvl="1" indent="-114300" algn="l" defTabSz="666750">
            <a:lnSpc>
              <a:spcPct val="90000"/>
            </a:lnSpc>
            <a:spcBef>
              <a:spcPct val="0"/>
            </a:spcBef>
            <a:spcAft>
              <a:spcPct val="20000"/>
            </a:spcAft>
            <a:buChar char="•"/>
          </a:pPr>
          <a:r>
            <a:rPr lang="en-US" sz="1500" kern="1200"/>
            <a:t>Functionally independent with a cane</a:t>
          </a:r>
        </a:p>
        <a:p>
          <a:pPr marL="114300" lvl="1" indent="-114300" algn="l" defTabSz="666750">
            <a:lnSpc>
              <a:spcPct val="90000"/>
            </a:lnSpc>
            <a:spcBef>
              <a:spcPct val="0"/>
            </a:spcBef>
            <a:spcAft>
              <a:spcPct val="20000"/>
            </a:spcAft>
            <a:buChar char="•"/>
          </a:pPr>
          <a:r>
            <a:rPr lang="en-US" sz="1500" kern="1200"/>
            <a:t>Drives her own car to get to medical appointments</a:t>
          </a:r>
        </a:p>
        <a:p>
          <a:pPr marL="114300" lvl="1" indent="-114300" algn="l" defTabSz="666750">
            <a:lnSpc>
              <a:spcPct val="90000"/>
            </a:lnSpc>
            <a:spcBef>
              <a:spcPct val="0"/>
            </a:spcBef>
            <a:spcAft>
              <a:spcPct val="20000"/>
            </a:spcAft>
            <a:buChar char="•"/>
          </a:pPr>
          <a:r>
            <a:rPr lang="en-US" sz="1500" kern="1200" dirty="0"/>
            <a:t>Had become increasingly reliant on friends to drive her, due to intermittent dyspnea and blurry vision in her right eye</a:t>
          </a:r>
        </a:p>
        <a:p>
          <a:pPr marL="114300" lvl="1" indent="-114300" algn="l" defTabSz="666750">
            <a:lnSpc>
              <a:spcPct val="90000"/>
            </a:lnSpc>
            <a:spcBef>
              <a:spcPct val="0"/>
            </a:spcBef>
            <a:spcAft>
              <a:spcPct val="20000"/>
            </a:spcAft>
            <a:buChar char="•"/>
          </a:pPr>
          <a:r>
            <a:rPr lang="en-US" sz="1500" kern="1200" dirty="0"/>
            <a:t>Recently started a transportation service to attend medical appointments and for running errands</a:t>
          </a:r>
        </a:p>
      </dsp:txBody>
      <dsp:txXfrm>
        <a:off x="0" y="2378403"/>
        <a:ext cx="10058399" cy="1297889"/>
      </dsp:txXfrm>
    </dsp:sp>
    <dsp:sp modelId="{8587D2F6-A42D-4D93-8D9C-918DE48E4B82}">
      <dsp:nvSpPr>
        <dsp:cNvPr id="0" name=""/>
        <dsp:cNvSpPr/>
      </dsp:nvSpPr>
      <dsp:spPr>
        <a:xfrm>
          <a:off x="0" y="3676293"/>
          <a:ext cx="10058399" cy="455715"/>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She has two children, a son and a daughter</a:t>
          </a:r>
          <a:endParaRPr lang="en-US" sz="1900" kern="1200"/>
        </a:p>
      </dsp:txBody>
      <dsp:txXfrm>
        <a:off x="22246" y="3698539"/>
        <a:ext cx="10013907" cy="411223"/>
      </dsp:txXfrm>
    </dsp:sp>
    <dsp:sp modelId="{17C9F533-A07F-4E47-9AEA-D0BF19F1BD78}">
      <dsp:nvSpPr>
        <dsp:cNvPr id="0" name=""/>
        <dsp:cNvSpPr/>
      </dsp:nvSpPr>
      <dsp:spPr>
        <a:xfrm>
          <a:off x="0" y="4132008"/>
          <a:ext cx="10058399"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Daughter works as an accountant in Maryland, is married and has children</a:t>
          </a:r>
        </a:p>
        <a:p>
          <a:pPr marL="114300" lvl="1" indent="-114300" algn="l" defTabSz="666750">
            <a:lnSpc>
              <a:spcPct val="90000"/>
            </a:lnSpc>
            <a:spcBef>
              <a:spcPct val="0"/>
            </a:spcBef>
            <a:spcAft>
              <a:spcPct val="20000"/>
            </a:spcAft>
            <a:buChar char="•"/>
          </a:pPr>
          <a:r>
            <a:rPr lang="en-US" sz="1500" kern="1200" dirty="0"/>
            <a:t>Son lives alone and works as a lawyer nearby in Texas </a:t>
          </a:r>
        </a:p>
        <a:p>
          <a:pPr marL="114300" lvl="1" indent="-114300" algn="l" defTabSz="666750">
            <a:lnSpc>
              <a:spcPct val="90000"/>
            </a:lnSpc>
            <a:spcBef>
              <a:spcPct val="0"/>
            </a:spcBef>
            <a:spcAft>
              <a:spcPct val="20000"/>
            </a:spcAft>
            <a:buChar char="•"/>
          </a:pPr>
          <a:r>
            <a:rPr lang="en-US" sz="1500" kern="1200" dirty="0"/>
            <a:t>Son assists with healthcare decisions, although communication is poor between family members</a:t>
          </a:r>
        </a:p>
        <a:p>
          <a:pPr marL="114300" lvl="1" indent="-114300" algn="l" defTabSz="666750">
            <a:lnSpc>
              <a:spcPct val="90000"/>
            </a:lnSpc>
            <a:spcBef>
              <a:spcPct val="0"/>
            </a:spcBef>
            <a:spcAft>
              <a:spcPct val="20000"/>
            </a:spcAft>
            <a:buChar char="•"/>
          </a:pPr>
          <a:r>
            <a:rPr lang="en-US" sz="1500" kern="1200" dirty="0"/>
            <a:t>Son is getting married in three months and patient’s goal is to dance at the wedding </a:t>
          </a:r>
        </a:p>
      </dsp:txBody>
      <dsp:txXfrm>
        <a:off x="0" y="4132008"/>
        <a:ext cx="10058399" cy="1042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0388-F1EB-49F1-8885-6CD1094DDC8D}" type="datetimeFigureOut">
              <a:rPr lang="en-US" smtClean="0"/>
              <a:t>4/24/2020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BB080-279B-4550-9DC2-C1F712477AFB}" type="slidenum">
              <a:rPr lang="en-US" smtClean="0"/>
              <a:t>‹#›</a:t>
            </a:fld>
            <a:endParaRPr lang="en-US" dirty="0"/>
          </a:p>
        </p:txBody>
      </p:sp>
    </p:spTree>
    <p:extLst>
      <p:ext uri="{BB962C8B-B14F-4D97-AF65-F5344CB8AC3E}">
        <p14:creationId xmlns:p14="http://schemas.microsoft.com/office/powerpoint/2010/main" val="287330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BB080-279B-4550-9DC2-C1F712477AFB}" type="slidenum">
              <a:rPr lang="en-US" smtClean="0"/>
              <a:t>3</a:t>
            </a:fld>
            <a:endParaRPr lang="en-US" dirty="0"/>
          </a:p>
        </p:txBody>
      </p:sp>
    </p:spTree>
    <p:extLst>
      <p:ext uri="{BB962C8B-B14F-4D97-AF65-F5344CB8AC3E}">
        <p14:creationId xmlns:p14="http://schemas.microsoft.com/office/powerpoint/2010/main" val="4260062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twitter.com/pacioproject" TargetMode="External"/><Relationship Id="rId7" Type="http://schemas.openxmlformats.org/officeDocument/2006/relationships/hyperlink" Target="https://pacioproject.slack.com/" TargetMode="External"/><Relationship Id="rId2" Type="http://schemas.openxmlformats.org/officeDocument/2006/relationships/hyperlink" Target="http://www.mitre.org/"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s://github.com/paciowg/PACIO-Project" TargetMode="External"/><Relationship Id="rId4" Type="http://schemas.openxmlformats.org/officeDocument/2006/relationships/image" Target="../media/image4.png"/><Relationship Id="rId9"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4/24/2020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E3B8DB8-9B87-4348-BCF9-95ECFD9727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255"/>
            <a:ext cx="2597727" cy="1126769"/>
          </a:xfrm>
          <a:prstGeom prst="rect">
            <a:avLst/>
          </a:prstGeom>
        </p:spPr>
      </p:pic>
    </p:spTree>
    <p:extLst>
      <p:ext uri="{BB962C8B-B14F-4D97-AF65-F5344CB8AC3E}">
        <p14:creationId xmlns:p14="http://schemas.microsoft.com/office/powerpoint/2010/main" val="145051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2C7AD-B8EC-41AF-BCD4-89B09F0B166A}"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2FD9E6-397B-4FFA-A076-79D9C6357D9F}" type="slidenum">
              <a:rPr lang="en-US" smtClean="0"/>
              <a:t>‹#›</a:t>
            </a:fld>
            <a:endParaRPr lang="en-US" dirty="0"/>
          </a:p>
        </p:txBody>
      </p:sp>
      <p:pic>
        <p:nvPicPr>
          <p:cNvPr id="9" name="Picture 8" descr="A picture containing clipart&#10;&#10;Description automatically generated">
            <a:extLst>
              <a:ext uri="{FF2B5EF4-FFF2-40B4-BE49-F238E27FC236}">
                <a16:creationId xmlns:a16="http://schemas.microsoft.com/office/drawing/2014/main" id="{49E71F62-16FB-42D3-B01A-8202E88809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73134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Final Slide">
    <p:spTree>
      <p:nvGrpSpPr>
        <p:cNvPr id="1" name=""/>
        <p:cNvGrpSpPr/>
        <p:nvPr/>
      </p:nvGrpSpPr>
      <p:grpSpPr>
        <a:xfrm>
          <a:off x="0" y="0"/>
          <a:ext cx="0" cy="0"/>
          <a:chOff x="0" y="0"/>
          <a:chExt cx="0" cy="0"/>
        </a:xfrm>
      </p:grpSpPr>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D2C7AD-B8EC-41AF-BCD4-89B09F0B166A}" type="datetimeFigureOut">
              <a:rPr lang="en-US" smtClean="0"/>
              <a:t>4/24/2020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72FD9E6-397B-4FFA-A076-79D9C6357D9F}" type="slidenum">
              <a:rPr lang="en-US" smtClean="0"/>
              <a:t>‹#›</a:t>
            </a:fld>
            <a:endParaRPr lang="en-US" dirty="0"/>
          </a:p>
        </p:txBody>
      </p:sp>
      <p:sp>
        <p:nvSpPr>
          <p:cNvPr id="10" name="TextBox 9">
            <a:extLst>
              <a:ext uri="{FF2B5EF4-FFF2-40B4-BE49-F238E27FC236}">
                <a16:creationId xmlns:a16="http://schemas.microsoft.com/office/drawing/2014/main" id="{F7CDD758-BE3D-46B6-9180-8EE07170224E}"/>
              </a:ext>
            </a:extLst>
          </p:cNvPr>
          <p:cNvSpPr txBox="1"/>
          <p:nvPr userDrawn="1"/>
        </p:nvSpPr>
        <p:spPr>
          <a:xfrm>
            <a:off x="3153845" y="2396381"/>
            <a:ext cx="5784978" cy="2523768"/>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The PACIO Project is a collaborative effort to advance interoperable health data exchange between post-acute care (PAC) and other providers, patients, and key stakeholders across health care and to promote health data exchange in collaboration with policy makers, standards organizations, and industry through a consensus-based approach.</a:t>
            </a:r>
          </a:p>
          <a:p>
            <a:pPr algn="ctr">
              <a:spcAft>
                <a:spcPts val="600"/>
              </a:spcAft>
            </a:pPr>
            <a:r>
              <a:rPr lang="en-US" dirty="0">
                <a:solidFill>
                  <a:schemeClr val="tx1">
                    <a:lumMod val="50000"/>
                    <a:lumOff val="50000"/>
                  </a:schemeClr>
                </a:solidFill>
              </a:rPr>
              <a:t>Learn and share more about the PACIO Project at </a:t>
            </a:r>
            <a:r>
              <a:rPr lang="en-US" u="sng" dirty="0">
                <a:solidFill>
                  <a:schemeClr val="tx1">
                    <a:lumMod val="50000"/>
                    <a:lumOff val="50000"/>
                  </a:schemeClr>
                </a:solidFill>
                <a:hlinkClick r:id="rId2"/>
              </a:rPr>
              <a:t>www.PACIOproject.org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a:hlinkClick r:id="rId3"/>
            <a:extLst>
              <a:ext uri="{FF2B5EF4-FFF2-40B4-BE49-F238E27FC236}">
                <a16:creationId xmlns:a16="http://schemas.microsoft.com/office/drawing/2014/main" id="{CBBDA78D-7978-4396-B9C7-6269D51E84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82350" y="4871384"/>
            <a:ext cx="443605" cy="443605"/>
          </a:xfrm>
          <a:prstGeom prst="rect">
            <a:avLst/>
          </a:prstGeom>
        </p:spPr>
      </p:pic>
      <p:pic>
        <p:nvPicPr>
          <p:cNvPr id="12" name="Picture 11">
            <a:hlinkClick r:id="rId5"/>
            <a:extLst>
              <a:ext uri="{FF2B5EF4-FFF2-40B4-BE49-F238E27FC236}">
                <a16:creationId xmlns:a16="http://schemas.microsoft.com/office/drawing/2014/main" id="{B1E1AAF2-6467-4460-B5E5-8A859FBC693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795016" y="4690662"/>
            <a:ext cx="706302" cy="706302"/>
          </a:xfrm>
          <a:prstGeom prst="rect">
            <a:avLst/>
          </a:prstGeom>
        </p:spPr>
      </p:pic>
      <p:pic>
        <p:nvPicPr>
          <p:cNvPr id="13" name="Picture 12">
            <a:hlinkClick r:id="rId7"/>
            <a:extLst>
              <a:ext uri="{FF2B5EF4-FFF2-40B4-BE49-F238E27FC236}">
                <a16:creationId xmlns:a16="http://schemas.microsoft.com/office/drawing/2014/main" id="{AE1A56C7-0C12-4F06-B97B-BB5A256C064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854204" y="4795501"/>
            <a:ext cx="883906" cy="496628"/>
          </a:xfrm>
          <a:prstGeom prst="rect">
            <a:avLst/>
          </a:prstGeom>
        </p:spPr>
      </p:pic>
      <p:pic>
        <p:nvPicPr>
          <p:cNvPr id="14" name="Picture 13" descr="A picture containing clipart&#10;&#10;Description automatically generated">
            <a:extLst>
              <a:ext uri="{FF2B5EF4-FFF2-40B4-BE49-F238E27FC236}">
                <a16:creationId xmlns:a16="http://schemas.microsoft.com/office/drawing/2014/main" id="{9480FE53-1AFE-49FF-87E0-086535CB17B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45011" y="1162057"/>
            <a:ext cx="2850373" cy="1236355"/>
          </a:xfrm>
          <a:prstGeom prst="rect">
            <a:avLst/>
          </a:prstGeom>
        </p:spPr>
      </p:pic>
    </p:spTree>
    <p:extLst>
      <p:ext uri="{BB962C8B-B14F-4D97-AF65-F5344CB8AC3E}">
        <p14:creationId xmlns:p14="http://schemas.microsoft.com/office/powerpoint/2010/main" val="34125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097280" y="1184564"/>
            <a:ext cx="10058400" cy="4684530"/>
          </a:xfrm>
        </p:spPr>
        <p:txBody>
          <a:bodyPr/>
          <a:lstStyle>
            <a:lvl1pPr>
              <a:defRPr>
                <a:solidFill>
                  <a:schemeClr val="tx1"/>
                </a:solidFill>
              </a:defRPr>
            </a:lvl1pPr>
            <a:lvl2pPr marL="384048" indent="-182880">
              <a:buClrTx/>
              <a:buFont typeface="Arial" panose="020B0604020202020204" pitchFamily="34" charset="0"/>
              <a:buChar char="•"/>
              <a:defRPr>
                <a:solidFill>
                  <a:schemeClr val="tx1"/>
                </a:solidFill>
              </a:defRPr>
            </a:lvl2pPr>
            <a:lvl3pPr marL="566928" indent="-182880">
              <a:buClrTx/>
              <a:buFont typeface="Arial" panose="020B0604020202020204" pitchFamily="34" charset="0"/>
              <a:buChar char="•"/>
              <a:defRPr>
                <a:solidFill>
                  <a:schemeClr val="tx1"/>
                </a:solidFill>
              </a:defRPr>
            </a:lvl3pPr>
            <a:lvl4pPr marL="749808" indent="-182880">
              <a:buClrTx/>
              <a:buFont typeface="Arial" panose="020B0604020202020204" pitchFamily="34" charset="0"/>
              <a:buChar char="•"/>
              <a:defRPr>
                <a:solidFill>
                  <a:schemeClr val="tx1"/>
                </a:solidFill>
              </a:defRPr>
            </a:lvl4pPr>
            <a:lvl5pPr marL="932688" indent="-182880">
              <a:buClrTx/>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4/24/2020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7" name="Picture 6">
            <a:extLst>
              <a:ext uri="{FF2B5EF4-FFF2-40B4-BE49-F238E27FC236}">
                <a16:creationId xmlns:a16="http://schemas.microsoft.com/office/drawing/2014/main" id="{4C8DA96C-9AAA-4011-955A-EDABBC8275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611" y="240728"/>
            <a:ext cx="929669" cy="794052"/>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ABB7159C-7AF6-45E9-B8F4-B30B8F8EB5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394467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2C7AD-B8EC-41AF-BCD4-89B09F0B166A}" type="datetimeFigureOut">
              <a:rPr lang="en-US" smtClean="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2FD9E6-397B-4FFA-A076-79D9C6357D9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426CA51-B951-45CD-BC5A-E1ABC7EE45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255"/>
            <a:ext cx="2597727" cy="1126769"/>
          </a:xfrm>
          <a:prstGeom prst="rect">
            <a:avLst/>
          </a:prstGeom>
        </p:spPr>
      </p:pic>
    </p:spTree>
    <p:extLst>
      <p:ext uri="{BB962C8B-B14F-4D97-AF65-F5344CB8AC3E}">
        <p14:creationId xmlns:p14="http://schemas.microsoft.com/office/powerpoint/2010/main" val="94980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1097279" y="1241517"/>
            <a:ext cx="4937760" cy="4627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1517"/>
            <a:ext cx="4937760" cy="46275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4/24/2020</a:t>
            </a:fld>
            <a:endParaRPr lang="en-US" dirty="0"/>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9" name="Picture 8">
            <a:extLst>
              <a:ext uri="{FF2B5EF4-FFF2-40B4-BE49-F238E27FC236}">
                <a16:creationId xmlns:a16="http://schemas.microsoft.com/office/drawing/2014/main" id="{18F198A8-2B0A-436E-A692-CF8495731C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019"/>
            <a:ext cx="1118004" cy="954913"/>
          </a:xfrm>
          <a:prstGeom prst="rect">
            <a:avLst/>
          </a:prstGeom>
        </p:spPr>
      </p:pic>
    </p:spTree>
    <p:extLst>
      <p:ext uri="{BB962C8B-B14F-4D97-AF65-F5344CB8AC3E}">
        <p14:creationId xmlns:p14="http://schemas.microsoft.com/office/powerpoint/2010/main" val="50807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36282"/>
          </a:xfrm>
        </p:spPr>
        <p:txBody>
          <a:bodyPr/>
          <a:lstStyle/>
          <a:p>
            <a:r>
              <a:rPr lang="en-US" dirty="0"/>
              <a:t>Click to edit Master title style</a:t>
            </a:r>
          </a:p>
        </p:txBody>
      </p:sp>
      <p:sp>
        <p:nvSpPr>
          <p:cNvPr id="3" name="Text Placeholder 2"/>
          <p:cNvSpPr>
            <a:spLocks noGrp="1"/>
          </p:cNvSpPr>
          <p:nvPr>
            <p:ph type="body" idx="1"/>
          </p:nvPr>
        </p:nvSpPr>
        <p:spPr>
          <a:xfrm>
            <a:off x="109728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1631452"/>
            <a:ext cx="4937760" cy="43290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32201"/>
            <a:ext cx="4937760" cy="499251"/>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1631452"/>
            <a:ext cx="4937760" cy="43290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4/24/2020</a:t>
            </a:fld>
            <a:endParaRPr lang="en-US" dirty="0"/>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pic>
        <p:nvPicPr>
          <p:cNvPr id="11" name="Picture 10">
            <a:extLst>
              <a:ext uri="{FF2B5EF4-FFF2-40B4-BE49-F238E27FC236}">
                <a16:creationId xmlns:a16="http://schemas.microsoft.com/office/drawing/2014/main" id="{9A771D88-26C5-4C46-9B3C-0A831383BC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794" y="177288"/>
            <a:ext cx="1118004" cy="954913"/>
          </a:xfrm>
          <a:prstGeom prst="rect">
            <a:avLst/>
          </a:prstGeom>
        </p:spPr>
      </p:pic>
    </p:spTree>
    <p:extLst>
      <p:ext uri="{BB962C8B-B14F-4D97-AF65-F5344CB8AC3E}">
        <p14:creationId xmlns:p14="http://schemas.microsoft.com/office/powerpoint/2010/main" val="385433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D2C7AD-B8EC-41AF-BCD4-89B09F0B166A}" type="datetimeFigureOut">
              <a:rPr lang="en-US" smtClean="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2FD9E6-397B-4FFA-A076-79D9C6357D9F}" type="slidenum">
              <a:rPr lang="en-US" smtClean="0"/>
              <a:t>‹#›</a:t>
            </a:fld>
            <a:endParaRPr lang="en-US" dirty="0"/>
          </a:p>
        </p:txBody>
      </p:sp>
      <p:pic>
        <p:nvPicPr>
          <p:cNvPr id="6" name="Picture 5">
            <a:extLst>
              <a:ext uri="{FF2B5EF4-FFF2-40B4-BE49-F238E27FC236}">
                <a16:creationId xmlns:a16="http://schemas.microsoft.com/office/drawing/2014/main" id="{928CDCFA-74A7-428D-AA6A-3CF83D7CCA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85" y="172270"/>
            <a:ext cx="1118004" cy="954913"/>
          </a:xfrm>
          <a:prstGeom prst="rect">
            <a:avLst/>
          </a:prstGeom>
        </p:spPr>
      </p:pic>
    </p:spTree>
    <p:extLst>
      <p:ext uri="{BB962C8B-B14F-4D97-AF65-F5344CB8AC3E}">
        <p14:creationId xmlns:p14="http://schemas.microsoft.com/office/powerpoint/2010/main" val="388665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D2C7AD-B8EC-41AF-BCD4-89B09F0B166A}" type="datetimeFigureOut">
              <a:rPr lang="en-US" smtClean="0"/>
              <a:t>4/24/2020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2FD9E6-397B-4FFA-A076-79D9C6357D9F}" type="slidenum">
              <a:rPr lang="en-US" smtClean="0"/>
              <a:t>‹#›</a:t>
            </a:fld>
            <a:endParaRPr lang="en-US" dirty="0"/>
          </a:p>
        </p:txBody>
      </p:sp>
      <p:pic>
        <p:nvPicPr>
          <p:cNvPr id="10" name="Picture 9" descr="A picture containing clipart&#10;&#10;Description automatically generated">
            <a:extLst>
              <a:ext uri="{FF2B5EF4-FFF2-40B4-BE49-F238E27FC236}">
                <a16:creationId xmlns:a16="http://schemas.microsoft.com/office/drawing/2014/main" id="{6BA8DF2C-5123-48A0-A9FE-91CBB7A7EF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55675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2C7AD-B8EC-41AF-BCD4-89B09F0B166A}" type="datetimeFigureOut">
              <a:rPr lang="en-US" smtClean="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2FD9E6-397B-4FFA-A076-79D9C6357D9F}" type="slidenum">
              <a:rPr lang="en-US" smtClean="0"/>
              <a:t>‹#›</a:t>
            </a:fld>
            <a:endParaRPr lang="en-US" dirty="0"/>
          </a:p>
        </p:txBody>
      </p:sp>
      <p:pic>
        <p:nvPicPr>
          <p:cNvPr id="10" name="Picture 9" descr="A picture containing clipart&#10;&#10;Description automatically generated">
            <a:extLst>
              <a:ext uri="{FF2B5EF4-FFF2-40B4-BE49-F238E27FC236}">
                <a16:creationId xmlns:a16="http://schemas.microsoft.com/office/drawing/2014/main" id="{89C09862-E2D1-4D53-917B-062B1E6F10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419186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5D2C7AD-B8EC-41AF-BCD4-89B09F0B166A}" type="datetimeFigureOut">
              <a:rPr lang="en-US" smtClean="0"/>
              <a:pPr/>
              <a:t>4/24/2020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72FD9E6-397B-4FFA-A076-79D9C6357D9F}" type="slidenum">
              <a:rPr lang="en-US" smtClean="0"/>
              <a:pPr/>
              <a:t>‹#›</a:t>
            </a:fld>
            <a:endParaRPr lang="en-US" dirty="0"/>
          </a:p>
        </p:txBody>
      </p:sp>
    </p:spTree>
    <p:extLst>
      <p:ext uri="{BB962C8B-B14F-4D97-AF65-F5344CB8AC3E}">
        <p14:creationId xmlns:p14="http://schemas.microsoft.com/office/powerpoint/2010/main" val="105008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4"/>
            <a:ext cx="10058400" cy="72624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84569"/>
            <a:ext cx="10058400" cy="468452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D2C7AD-B8EC-41AF-BCD4-89B09F0B166A}" type="datetimeFigureOut">
              <a:rPr lang="en-US" smtClean="0"/>
              <a:t>4/24/2020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2FD9E6-397B-4FFA-A076-79D9C6357D9F}" type="slidenum">
              <a:rPr lang="en-US" smtClean="0"/>
              <a:t>‹#›</a:t>
            </a:fld>
            <a:endParaRPr lang="en-US" dirty="0"/>
          </a:p>
        </p:txBody>
      </p:sp>
      <p:cxnSp>
        <p:nvCxnSpPr>
          <p:cNvPr id="10" name="Straight Connector 9"/>
          <p:cNvCxnSpPr/>
          <p:nvPr/>
        </p:nvCxnSpPr>
        <p:spPr>
          <a:xfrm>
            <a:off x="1097280" y="101285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clipart&#10;&#10;Description automatically generated">
            <a:extLst>
              <a:ext uri="{FF2B5EF4-FFF2-40B4-BE49-F238E27FC236}">
                <a16:creationId xmlns:a16="http://schemas.microsoft.com/office/drawing/2014/main" id="{D306814C-787C-445D-9AA0-E9BD6BE0225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
        <p:nvSpPr>
          <p:cNvPr id="9" name="Footer Placeholder 4">
            <a:extLst>
              <a:ext uri="{FF2B5EF4-FFF2-40B4-BE49-F238E27FC236}">
                <a16:creationId xmlns:a16="http://schemas.microsoft.com/office/drawing/2014/main" id="{D434BDF3-F2DA-458B-89E6-4406AA253856}"/>
              </a:ext>
            </a:extLst>
          </p:cNvPr>
          <p:cNvSpPr txBox="1">
            <a:spLocks/>
          </p:cNvSpPr>
          <p:nvPr userDrawn="1"/>
        </p:nvSpPr>
        <p:spPr>
          <a:xfrm>
            <a:off x="616448" y="6561013"/>
            <a:ext cx="7536952" cy="196850"/>
          </a:xfrm>
          <a:prstGeom prst="rect">
            <a:avLst/>
          </a:prstGeom>
        </p:spPr>
        <p:txBody>
          <a:bodyPr vert="horz" lIns="0" tIns="0" rIns="0" bIns="0" rtlCol="0" anchor="ctr"/>
          <a:lstStyle>
            <a:defPPr>
              <a:defRPr lang="en-US"/>
            </a:defPPr>
            <a:lvl1pPr marL="0" algn="ctr" defTabSz="457200" rtl="0" eaLnBrk="1" latinLnBrk="0" hangingPunct="1">
              <a:defRPr sz="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en-US" dirty="0">
                <a:solidFill>
                  <a:schemeClr val="tx1">
                    <a:lumMod val="50000"/>
                    <a:lumOff val="50000"/>
                  </a:schemeClr>
                </a:solidFill>
                <a:latin typeface="Arial" pitchFamily="34" charset="0"/>
                <a:cs typeface="Arial" pitchFamily="34" charset="0"/>
              </a:rPr>
              <a:t>© 2020 The MITRE Corporation. All rights reserved.</a:t>
            </a:r>
          </a:p>
        </p:txBody>
      </p:sp>
    </p:spTree>
    <p:extLst>
      <p:ext uri="{BB962C8B-B14F-4D97-AF65-F5344CB8AC3E}">
        <p14:creationId xmlns:p14="http://schemas.microsoft.com/office/powerpoint/2010/main" val="11434288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2" r:id="rId7"/>
    <p:sldLayoutId id="2147483753" r:id="rId8"/>
    <p:sldLayoutId id="2147483754" r:id="rId9"/>
    <p:sldLayoutId id="2147483755" r:id="rId10"/>
    <p:sldLayoutId id="2147483751" r:id="rId11"/>
  </p:sldLayoutIdLst>
  <p:txStyles>
    <p:titleStyle>
      <a:lvl1pPr algn="l" defTabSz="914400" rtl="0" eaLnBrk="1" latinLnBrk="0" hangingPunct="1">
        <a:lnSpc>
          <a:spcPct val="85000"/>
        </a:lnSpc>
        <a:spcBef>
          <a:spcPct val="0"/>
        </a:spcBef>
        <a:buNone/>
        <a:defRPr sz="4800"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513-94CB-4FED-A2E0-41E7E0D8B185}"/>
              </a:ext>
            </a:extLst>
          </p:cNvPr>
          <p:cNvSpPr>
            <a:spLocks noGrp="1"/>
          </p:cNvSpPr>
          <p:nvPr>
            <p:ph type="ctrTitle"/>
          </p:nvPr>
        </p:nvSpPr>
        <p:spPr/>
        <p:txBody>
          <a:bodyPr/>
          <a:lstStyle/>
          <a:p>
            <a:r>
              <a:rPr lang="en-US" b="1" dirty="0">
                <a:solidFill>
                  <a:schemeClr val="tx1"/>
                </a:solidFill>
              </a:rPr>
              <a:t>PACIO-eLTSS Use Case</a:t>
            </a:r>
          </a:p>
        </p:txBody>
      </p:sp>
      <p:sp>
        <p:nvSpPr>
          <p:cNvPr id="3" name="Subtitle 2">
            <a:extLst>
              <a:ext uri="{FF2B5EF4-FFF2-40B4-BE49-F238E27FC236}">
                <a16:creationId xmlns:a16="http://schemas.microsoft.com/office/drawing/2014/main" id="{953134BC-0915-4BFB-A6E9-9DB2044B0FB5}"/>
              </a:ext>
            </a:extLst>
          </p:cNvPr>
          <p:cNvSpPr>
            <a:spLocks noGrp="1"/>
          </p:cNvSpPr>
          <p:nvPr>
            <p:ph type="subTitle" idx="1"/>
          </p:nvPr>
        </p:nvSpPr>
        <p:spPr/>
        <p:txBody>
          <a:bodyPr>
            <a:normAutofit fontScale="92500" lnSpcReduction="10000"/>
          </a:bodyPr>
          <a:lstStyle/>
          <a:p>
            <a:r>
              <a:rPr lang="en-US" dirty="0"/>
              <a:t>Functional status, cognitive status &amp; Long-term services and support</a:t>
            </a:r>
          </a:p>
          <a:p>
            <a:r>
              <a:rPr lang="en-US" dirty="0"/>
              <a:t>4/17/20</a:t>
            </a:r>
          </a:p>
        </p:txBody>
      </p:sp>
    </p:spTree>
    <p:extLst>
      <p:ext uri="{BB962C8B-B14F-4D97-AF65-F5344CB8AC3E}">
        <p14:creationId xmlns:p14="http://schemas.microsoft.com/office/powerpoint/2010/main" val="49729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1B4E-AFFD-4D60-AC6F-BE87AA547255}"/>
              </a:ext>
            </a:extLst>
          </p:cNvPr>
          <p:cNvSpPr>
            <a:spLocks noGrp="1"/>
          </p:cNvSpPr>
          <p:nvPr>
            <p:ph type="title"/>
          </p:nvPr>
        </p:nvSpPr>
        <p:spPr/>
        <p:txBody>
          <a:bodyPr>
            <a:normAutofit fontScale="90000"/>
          </a:bodyPr>
          <a:lstStyle/>
          <a:p>
            <a:r>
              <a:rPr lang="en-US" dirty="0"/>
              <a:t>Scene 2: Hospital Encounter</a:t>
            </a:r>
          </a:p>
        </p:txBody>
      </p:sp>
      <p:sp>
        <p:nvSpPr>
          <p:cNvPr id="3" name="Content Placeholder 2">
            <a:extLst>
              <a:ext uri="{FF2B5EF4-FFF2-40B4-BE49-F238E27FC236}">
                <a16:creationId xmlns:a16="http://schemas.microsoft.com/office/drawing/2014/main" id="{ED26A7CC-A49A-48DC-8A4F-66E7E52CAB2B}"/>
              </a:ext>
            </a:extLst>
          </p:cNvPr>
          <p:cNvSpPr>
            <a:spLocks noGrp="1"/>
          </p:cNvSpPr>
          <p:nvPr>
            <p:ph idx="1"/>
          </p:nvPr>
        </p:nvSpPr>
        <p:spPr>
          <a:xfrm>
            <a:off x="1097280" y="1184564"/>
            <a:ext cx="7269480" cy="5109704"/>
          </a:xfrm>
        </p:spPr>
        <p:txBody>
          <a:bodyPr>
            <a:normAutofit fontScale="92500" lnSpcReduction="10000"/>
          </a:bodyPr>
          <a:lstStyle/>
          <a:p>
            <a:pPr marL="0" indent="0">
              <a:buNone/>
            </a:pPr>
            <a:r>
              <a:rPr lang="en-US" sz="1800" b="1" dirty="0"/>
              <a:t>Ms. Smith-Johnson has as a right hip replacement in the hospital and is assessed by the Physical Therapist (PT), the Occupational Therapist (OT) and Nurse after surgery</a:t>
            </a:r>
          </a:p>
          <a:p>
            <a:pPr marL="0" indent="0">
              <a:buNone/>
            </a:pPr>
            <a:r>
              <a:rPr lang="en-US" dirty="0"/>
              <a:t>Initially, patient has strict precautions for her right hip, which includes minimizing flexion of the right hip and right knee.  There is an order for her to be “Toe Touch” for weight bearing activity.</a:t>
            </a:r>
          </a:p>
          <a:p>
            <a:pPr marL="0" indent="0">
              <a:buNone/>
            </a:pPr>
            <a:r>
              <a:rPr lang="en-US" dirty="0"/>
              <a:t>As patient nears discharge, PT/ OT reassesses function for discharge planning and the nurse assesses cognition. The following information is documented:</a:t>
            </a:r>
          </a:p>
          <a:p>
            <a:pPr lvl="1"/>
            <a:r>
              <a:rPr lang="en-US" dirty="0"/>
              <a:t> </a:t>
            </a:r>
            <a:r>
              <a:rPr lang="en-US" sz="2000" b="1" dirty="0"/>
              <a:t>Function:</a:t>
            </a:r>
            <a:r>
              <a:rPr lang="en-US" sz="2000" dirty="0"/>
              <a:t> </a:t>
            </a:r>
          </a:p>
          <a:p>
            <a:pPr lvl="2"/>
            <a:r>
              <a:rPr lang="en-US" sz="1600" dirty="0"/>
              <a:t>Patient requires partial assistance to maintain hip precautions with bed mobility. She requires substantial assistance to maintain toe touch weight bearing when walking 12 steps with 2 turns using a walker. Patient can use a bedside commode with 1 person providing substantial assistance to maintain toe touch weight bearing assist her in getting out of bed. Patient requires supervision or touching assistance when completing self care activities.  </a:t>
            </a:r>
          </a:p>
          <a:p>
            <a:pPr lvl="2"/>
            <a:r>
              <a:rPr lang="en-US" sz="1600" dirty="0"/>
              <a:t> Goals: Return to her baseline functional status (independent with a cane) and dance at her sons wedding</a:t>
            </a:r>
          </a:p>
          <a:p>
            <a:pPr lvl="1"/>
            <a:r>
              <a:rPr lang="en-US" dirty="0"/>
              <a:t> </a:t>
            </a:r>
            <a:r>
              <a:rPr lang="en-US" b="1" dirty="0"/>
              <a:t>Cognition:</a:t>
            </a:r>
          </a:p>
          <a:p>
            <a:pPr lvl="2"/>
            <a:r>
              <a:rPr lang="en-US" dirty="0"/>
              <a:t>Nurse assesses patient’s cognition by completing the Montreal Cognitive Assessment (MOCA) and the Confusion Assessment Method (CAM)</a:t>
            </a:r>
          </a:p>
        </p:txBody>
      </p:sp>
      <p:sp>
        <p:nvSpPr>
          <p:cNvPr id="4" name="TextBox 3">
            <a:extLst>
              <a:ext uri="{FF2B5EF4-FFF2-40B4-BE49-F238E27FC236}">
                <a16:creationId xmlns:a16="http://schemas.microsoft.com/office/drawing/2014/main" id="{04AC45BC-D0CC-4E45-92CC-05A6A9ECBB96}"/>
              </a:ext>
            </a:extLst>
          </p:cNvPr>
          <p:cNvSpPr txBox="1"/>
          <p:nvPr/>
        </p:nvSpPr>
        <p:spPr>
          <a:xfrm>
            <a:off x="8586216" y="1184563"/>
            <a:ext cx="2569464" cy="5032147"/>
          </a:xfrm>
          <a:prstGeom prst="rect">
            <a:avLst/>
          </a:prstGeom>
          <a:solidFill>
            <a:schemeClr val="bg1">
              <a:lumMod val="95000"/>
            </a:schemeClr>
          </a:solidFill>
        </p:spPr>
        <p:txBody>
          <a:bodyPr wrap="square" rtlCol="0">
            <a:spAutoFit/>
          </a:bodyPr>
          <a:lstStyle/>
          <a:p>
            <a:pPr marL="285750" indent="-285750">
              <a:spcAft>
                <a:spcPts val="600"/>
              </a:spcAft>
              <a:buFont typeface="Arial" panose="020B0604020202020204" pitchFamily="34" charset="0"/>
              <a:buChar char="•"/>
            </a:pPr>
            <a:r>
              <a:rPr lang="en-US" dirty="0">
                <a:solidFill>
                  <a:srgbClr val="0070C0"/>
                </a:solidFill>
              </a:rPr>
              <a:t>Cognitive and functional assessments completed during the hospital encounter in PAC Assessment App</a:t>
            </a:r>
          </a:p>
          <a:p>
            <a:pPr marL="285750" indent="-285750">
              <a:spcAft>
                <a:spcPts val="600"/>
              </a:spcAft>
              <a:buFont typeface="Arial" panose="020B0604020202020204" pitchFamily="34" charset="0"/>
              <a:buChar char="•"/>
            </a:pPr>
            <a:r>
              <a:rPr lang="en-US" dirty="0">
                <a:solidFill>
                  <a:srgbClr val="0070C0"/>
                </a:solidFill>
              </a:rPr>
              <a:t>PAC Assessment App pushes assessments through Structured Data Capture to EHR/Database</a:t>
            </a:r>
          </a:p>
          <a:p>
            <a:pPr marL="285750" indent="-285750">
              <a:spcAft>
                <a:spcPts val="600"/>
              </a:spcAft>
              <a:buFont typeface="Arial" panose="020B0604020202020204" pitchFamily="34" charset="0"/>
              <a:buChar char="•"/>
            </a:pPr>
            <a:r>
              <a:rPr lang="en-US" dirty="0">
                <a:solidFill>
                  <a:srgbClr val="0070C0"/>
                </a:solidFill>
              </a:rPr>
              <a:t>EHR/Database System pushes assessments to the Data Manager</a:t>
            </a:r>
          </a:p>
          <a:p>
            <a:endParaRPr lang="en-US" b="1" dirty="0">
              <a:solidFill>
                <a:srgbClr val="0070C0"/>
              </a:solidFill>
            </a:endParaRPr>
          </a:p>
          <a:p>
            <a:endParaRPr lang="en-US" b="1" dirty="0">
              <a:solidFill>
                <a:srgbClr val="0070C0"/>
              </a:solidFill>
            </a:endParaRPr>
          </a:p>
          <a:p>
            <a:endParaRPr lang="en-US" b="1" dirty="0">
              <a:solidFill>
                <a:srgbClr val="0070C0"/>
              </a:solidFill>
            </a:endParaRPr>
          </a:p>
        </p:txBody>
      </p:sp>
    </p:spTree>
    <p:extLst>
      <p:ext uri="{BB962C8B-B14F-4D97-AF65-F5344CB8AC3E}">
        <p14:creationId xmlns:p14="http://schemas.microsoft.com/office/powerpoint/2010/main" val="219032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EC35-340D-430D-9E7D-B521CE553508}"/>
              </a:ext>
            </a:extLst>
          </p:cNvPr>
          <p:cNvSpPr>
            <a:spLocks noGrp="1"/>
          </p:cNvSpPr>
          <p:nvPr>
            <p:ph type="title"/>
          </p:nvPr>
        </p:nvSpPr>
        <p:spPr/>
        <p:txBody>
          <a:bodyPr>
            <a:normAutofit fontScale="90000"/>
          </a:bodyPr>
          <a:lstStyle/>
          <a:p>
            <a:r>
              <a:rPr lang="en-US" dirty="0"/>
              <a:t>Scene 3: Skilled Nursing Facility (SNF)</a:t>
            </a:r>
          </a:p>
        </p:txBody>
      </p:sp>
      <p:sp>
        <p:nvSpPr>
          <p:cNvPr id="3" name="Content Placeholder 2">
            <a:extLst>
              <a:ext uri="{FF2B5EF4-FFF2-40B4-BE49-F238E27FC236}">
                <a16:creationId xmlns:a16="http://schemas.microsoft.com/office/drawing/2014/main" id="{496E2E84-41B7-4BD5-AF93-CD77DA1D63A7}"/>
              </a:ext>
            </a:extLst>
          </p:cNvPr>
          <p:cNvSpPr>
            <a:spLocks noGrp="1"/>
          </p:cNvSpPr>
          <p:nvPr>
            <p:ph idx="1"/>
          </p:nvPr>
        </p:nvSpPr>
        <p:spPr>
          <a:xfrm>
            <a:off x="1097280" y="1184564"/>
            <a:ext cx="7324344" cy="5056438"/>
          </a:xfrm>
        </p:spPr>
        <p:txBody>
          <a:bodyPr>
            <a:normAutofit/>
          </a:bodyPr>
          <a:lstStyle/>
          <a:p>
            <a:pPr marL="0" indent="0">
              <a:buNone/>
            </a:pPr>
            <a:r>
              <a:rPr lang="en-US" sz="1800" b="1" dirty="0"/>
              <a:t>Ms. Smith-Johnson was admitted from the hospital to the SNF to continue the Physical Therapist (PT) and Occupational Therapist (OT) rehabilitation after surgery, for 14 days. </a:t>
            </a:r>
            <a:endParaRPr lang="en-US" sz="1800" dirty="0"/>
          </a:p>
          <a:p>
            <a:pPr lvl="1"/>
            <a:r>
              <a:rPr lang="en-US" sz="1600" dirty="0"/>
              <a:t> Goals: Ms. Smith-Johnson’s goal remains the same as in the hospital to return to her baseline functional status (independent with a cane), dance at her sons wedding and return home once she can safely do so. </a:t>
            </a:r>
          </a:p>
          <a:p>
            <a:pPr marL="0" indent="0">
              <a:buNone/>
            </a:pPr>
            <a:r>
              <a:rPr lang="en-US" sz="1800" dirty="0"/>
              <a:t>Ms. Smith-Johnson’s functional status and cognitive status was assessed and documented within the first 3 days of admission using the assessment scale on the Minimum Data Set (MDS). Depression noted via MDS PHQ-9. </a:t>
            </a:r>
          </a:p>
          <a:p>
            <a:pPr marL="0" indent="0">
              <a:buNone/>
            </a:pPr>
            <a:r>
              <a:rPr lang="en-US" sz="1800" dirty="0"/>
              <a:t>Once it was determined that Ms. Smith-Johnson could return home safely with home health care to continue her PT/OT and skilled nursing, discharge planning was initiated by the Social Worker (SW). </a:t>
            </a:r>
          </a:p>
          <a:p>
            <a:pPr marL="0" indent="0">
              <a:buNone/>
            </a:pPr>
            <a:r>
              <a:rPr lang="en-US" sz="1800" dirty="0"/>
              <a:t>An MDS assessment of Ms. Smith-Johnson’s functional status and cognitive status was completed assessing her usual performance within the 3 days prior to discharge. PT and OT to continue at home.  Depression remains under treatment</a:t>
            </a:r>
          </a:p>
        </p:txBody>
      </p:sp>
      <p:sp>
        <p:nvSpPr>
          <p:cNvPr id="4" name="TextBox 3">
            <a:extLst>
              <a:ext uri="{FF2B5EF4-FFF2-40B4-BE49-F238E27FC236}">
                <a16:creationId xmlns:a16="http://schemas.microsoft.com/office/drawing/2014/main" id="{7A1124DA-B29A-4176-B23D-A5BA5B19DB07}"/>
              </a:ext>
            </a:extLst>
          </p:cNvPr>
          <p:cNvSpPr txBox="1"/>
          <p:nvPr/>
        </p:nvSpPr>
        <p:spPr>
          <a:xfrm>
            <a:off x="8586216" y="1184563"/>
            <a:ext cx="2569464" cy="5232202"/>
          </a:xfrm>
          <a:prstGeom prst="rect">
            <a:avLst/>
          </a:prstGeom>
          <a:solidFill>
            <a:schemeClr val="bg1">
              <a:lumMod val="95000"/>
            </a:schemeClr>
          </a:solidFill>
        </p:spPr>
        <p:txBody>
          <a:bodyPr wrap="square" rtlCol="0">
            <a:spAutoFit/>
          </a:bodyPr>
          <a:lstStyle/>
          <a:p>
            <a:pPr marL="285750" indent="-285750">
              <a:spcAft>
                <a:spcPts val="600"/>
              </a:spcAft>
              <a:buFont typeface="Arial" panose="020B0604020202020204" pitchFamily="34" charset="0"/>
              <a:buChar char="•"/>
            </a:pPr>
            <a:r>
              <a:rPr lang="en-US" dirty="0">
                <a:solidFill>
                  <a:srgbClr val="0070C0"/>
                </a:solidFill>
              </a:rPr>
              <a:t>The SNF clinicians retrieve and review the eLTSS data and assessment data from the Data Manager to inform her care </a:t>
            </a:r>
          </a:p>
          <a:p>
            <a:pPr marL="285750" indent="-285750">
              <a:spcAft>
                <a:spcPts val="600"/>
              </a:spcAft>
              <a:buFont typeface="Arial" panose="020B0604020202020204" pitchFamily="34" charset="0"/>
              <a:buChar char="•"/>
            </a:pPr>
            <a:r>
              <a:rPr lang="en-US" dirty="0">
                <a:solidFill>
                  <a:srgbClr val="0070C0"/>
                </a:solidFill>
              </a:rPr>
              <a:t>Functional and cognitive information on admission was pushed to the Data Manager by the SNF System.</a:t>
            </a:r>
          </a:p>
          <a:p>
            <a:pPr marL="285750" indent="-285750">
              <a:spcAft>
                <a:spcPts val="600"/>
              </a:spcAft>
              <a:buFont typeface="Arial" panose="020B0604020202020204" pitchFamily="34" charset="0"/>
              <a:buChar char="•"/>
            </a:pPr>
            <a:r>
              <a:rPr lang="en-US" dirty="0">
                <a:solidFill>
                  <a:srgbClr val="0070C0"/>
                </a:solidFill>
              </a:rPr>
              <a:t>Functional and cognitive information on discharge was pushed to the Data Manager by the SNF System.</a:t>
            </a:r>
          </a:p>
        </p:txBody>
      </p:sp>
    </p:spTree>
    <p:extLst>
      <p:ext uri="{BB962C8B-B14F-4D97-AF65-F5344CB8AC3E}">
        <p14:creationId xmlns:p14="http://schemas.microsoft.com/office/powerpoint/2010/main" val="375798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2EC5-8F79-47FA-B617-423A332D7766}"/>
              </a:ext>
            </a:extLst>
          </p:cNvPr>
          <p:cNvSpPr>
            <a:spLocks noGrp="1"/>
          </p:cNvSpPr>
          <p:nvPr>
            <p:ph type="title"/>
          </p:nvPr>
        </p:nvSpPr>
        <p:spPr/>
        <p:txBody>
          <a:bodyPr>
            <a:noAutofit/>
          </a:bodyPr>
          <a:lstStyle/>
          <a:p>
            <a:r>
              <a:rPr lang="en-US" sz="3200" dirty="0"/>
              <a:t>Scene 4: Pseudo Centers for Medicare and Medicaid Services (CMS) Data Element Library (DEL)</a:t>
            </a:r>
          </a:p>
        </p:txBody>
      </p:sp>
      <p:sp>
        <p:nvSpPr>
          <p:cNvPr id="3" name="Content Placeholder 2">
            <a:extLst>
              <a:ext uri="{FF2B5EF4-FFF2-40B4-BE49-F238E27FC236}">
                <a16:creationId xmlns:a16="http://schemas.microsoft.com/office/drawing/2014/main" id="{CAE2A2D8-F8B5-4EE0-B958-67AF43249A28}"/>
              </a:ext>
            </a:extLst>
          </p:cNvPr>
          <p:cNvSpPr>
            <a:spLocks noGrp="1"/>
          </p:cNvSpPr>
          <p:nvPr>
            <p:ph idx="1"/>
          </p:nvPr>
        </p:nvSpPr>
        <p:spPr>
          <a:xfrm>
            <a:off x="1097280" y="1184564"/>
            <a:ext cx="7004501" cy="4684530"/>
          </a:xfrm>
        </p:spPr>
        <p:txBody>
          <a:bodyPr/>
          <a:lstStyle/>
          <a:p>
            <a:pPr marL="0" indent="0">
              <a:buNone/>
            </a:pPr>
            <a:r>
              <a:rPr lang="en-US" b="1" dirty="0"/>
              <a:t>SNF:</a:t>
            </a:r>
          </a:p>
          <a:p>
            <a:r>
              <a:rPr lang="en-US" dirty="0"/>
              <a:t> The assessment application pulls the standardized assessment data from the CMS DEL and presents forms to the clinician performing the assessments  </a:t>
            </a:r>
          </a:p>
          <a:p>
            <a:pPr marL="0" indent="0">
              <a:buNone/>
            </a:pPr>
            <a:r>
              <a:rPr lang="en-US" b="1" dirty="0"/>
              <a:t>Home Health Agency (HHA):</a:t>
            </a:r>
          </a:p>
          <a:p>
            <a:r>
              <a:rPr lang="en-US" dirty="0"/>
              <a:t> The assessment application pulls the standardized assessment data from the CMS DEL and presents forms to the clinician performing the assessments  </a:t>
            </a:r>
          </a:p>
          <a:p>
            <a:pPr marL="0" indent="0">
              <a:buNone/>
            </a:pPr>
            <a:endParaRPr lang="en-US" dirty="0">
              <a:solidFill>
                <a:srgbClr val="FF0000"/>
              </a:solidFill>
            </a:endParaRPr>
          </a:p>
        </p:txBody>
      </p:sp>
      <p:sp>
        <p:nvSpPr>
          <p:cNvPr id="4" name="TextBox 3">
            <a:extLst>
              <a:ext uri="{FF2B5EF4-FFF2-40B4-BE49-F238E27FC236}">
                <a16:creationId xmlns:a16="http://schemas.microsoft.com/office/drawing/2014/main" id="{A95828D7-089D-4E9A-9D6D-34EF846E341C}"/>
              </a:ext>
            </a:extLst>
          </p:cNvPr>
          <p:cNvSpPr txBox="1"/>
          <p:nvPr/>
        </p:nvSpPr>
        <p:spPr>
          <a:xfrm>
            <a:off x="8586216" y="1184563"/>
            <a:ext cx="2569464" cy="4832092"/>
          </a:xfrm>
          <a:prstGeom prst="rect">
            <a:avLst/>
          </a:prstGeom>
          <a:solidFill>
            <a:schemeClr val="bg1">
              <a:lumMod val="95000"/>
            </a:schemeClr>
          </a:solidFill>
        </p:spPr>
        <p:txBody>
          <a:bodyPr wrap="square" rtlCol="0">
            <a:spAutoFit/>
          </a:bodyPr>
          <a:lstStyle/>
          <a:p>
            <a:pPr marL="285750" indent="-285750">
              <a:spcAft>
                <a:spcPts val="600"/>
              </a:spcAft>
              <a:buFont typeface="Arial" panose="020B0604020202020204" pitchFamily="34" charset="0"/>
              <a:buChar char="•"/>
            </a:pPr>
            <a:r>
              <a:rPr lang="en-US" dirty="0">
                <a:solidFill>
                  <a:srgbClr val="0070C0"/>
                </a:solidFill>
              </a:rPr>
              <a:t>The assessment application stores the SNF functional and cognitive assessment answers into the Data Manager</a:t>
            </a:r>
          </a:p>
          <a:p>
            <a:pPr marL="285750" indent="-285750">
              <a:spcAft>
                <a:spcPts val="600"/>
              </a:spcAft>
              <a:buFont typeface="Arial" panose="020B0604020202020204" pitchFamily="34" charset="0"/>
              <a:buChar char="•"/>
            </a:pPr>
            <a:r>
              <a:rPr lang="en-US" b="1" dirty="0">
                <a:solidFill>
                  <a:srgbClr val="0070C0"/>
                </a:solidFill>
              </a:rPr>
              <a:t>STRETCH GOAL: </a:t>
            </a:r>
            <a:r>
              <a:rPr lang="en-US" dirty="0">
                <a:solidFill>
                  <a:srgbClr val="0070C0"/>
                </a:solidFill>
              </a:rPr>
              <a:t>The assessment application stores the HHA functional and cognitive assessment answers into the Data Manager</a:t>
            </a:r>
          </a:p>
          <a:p>
            <a:pPr marL="285750" indent="-285750">
              <a:spcAft>
                <a:spcPts val="600"/>
              </a:spcAft>
              <a:buFont typeface="Arial" panose="020B0604020202020204" pitchFamily="34" charset="0"/>
              <a:buChar char="•"/>
            </a:pPr>
            <a:endParaRPr lang="en-US" dirty="0">
              <a:solidFill>
                <a:srgbClr val="0070C0"/>
              </a:solidFill>
            </a:endParaRPr>
          </a:p>
          <a:p>
            <a:pPr>
              <a:spcAft>
                <a:spcPts val="600"/>
              </a:spcAft>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p:txBody>
      </p:sp>
    </p:spTree>
    <p:extLst>
      <p:ext uri="{BB962C8B-B14F-4D97-AF65-F5344CB8AC3E}">
        <p14:creationId xmlns:p14="http://schemas.microsoft.com/office/powerpoint/2010/main" val="31934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BB76-8313-4E71-80E0-145F518635E0}"/>
              </a:ext>
            </a:extLst>
          </p:cNvPr>
          <p:cNvSpPr>
            <a:spLocks noGrp="1"/>
          </p:cNvSpPr>
          <p:nvPr>
            <p:ph type="title"/>
          </p:nvPr>
        </p:nvSpPr>
        <p:spPr/>
        <p:txBody>
          <a:bodyPr>
            <a:normAutofit fontScale="90000"/>
          </a:bodyPr>
          <a:lstStyle/>
          <a:p>
            <a:r>
              <a:rPr lang="en-US" dirty="0"/>
              <a:t>Scene 5: Home</a:t>
            </a:r>
          </a:p>
        </p:txBody>
      </p:sp>
      <p:sp>
        <p:nvSpPr>
          <p:cNvPr id="3" name="Content Placeholder 2">
            <a:extLst>
              <a:ext uri="{FF2B5EF4-FFF2-40B4-BE49-F238E27FC236}">
                <a16:creationId xmlns:a16="http://schemas.microsoft.com/office/drawing/2014/main" id="{2F0B6FC9-B37E-48A2-97B0-DC08316BEBCD}"/>
              </a:ext>
            </a:extLst>
          </p:cNvPr>
          <p:cNvSpPr>
            <a:spLocks noGrp="1"/>
          </p:cNvSpPr>
          <p:nvPr>
            <p:ph idx="1"/>
          </p:nvPr>
        </p:nvSpPr>
        <p:spPr>
          <a:xfrm>
            <a:off x="1097280" y="1184564"/>
            <a:ext cx="7279804" cy="4684530"/>
          </a:xfrm>
        </p:spPr>
        <p:txBody>
          <a:bodyPr>
            <a:normAutofit/>
          </a:bodyPr>
          <a:lstStyle/>
          <a:p>
            <a:pPr marL="0" indent="0">
              <a:buNone/>
            </a:pPr>
            <a:r>
              <a:rPr lang="en-US" sz="2400" dirty="0"/>
              <a:t>Patient is accepted to the HHA and is discharged home from the SNF. She receives both Home Health services and LTSS services. </a:t>
            </a:r>
          </a:p>
          <a:p>
            <a:pPr lvl="1"/>
            <a:r>
              <a:rPr lang="en-US" sz="2000" dirty="0"/>
              <a:t> Ms. Smith-Johnson’s LTSS, functional and cognitive status history were reviewed by PT/OT/SLP/SN. PT/OT/SLP/SN formally assesses Ms. Smith-Johnson at the Start of Care using the assessment scale on the Home Health Outcome and Assessment Information Set (OASIS). </a:t>
            </a:r>
          </a:p>
          <a:p>
            <a:pPr lvl="1"/>
            <a:r>
              <a:rPr lang="en-US" sz="2000" dirty="0"/>
              <a:t> Once it was determined that Ms. Smith-Johnson was meeting her functional status performance goals in PT/OT/SLP/SN, discharge plans from HHA were initiated. </a:t>
            </a:r>
          </a:p>
          <a:p>
            <a:pPr lvl="1"/>
            <a:r>
              <a:rPr lang="en-US" sz="2000" dirty="0"/>
              <a:t> A discharge OASIS functional assessment was completed. Patient continued LTSS services after being discharged from the HHA.</a:t>
            </a:r>
          </a:p>
        </p:txBody>
      </p:sp>
      <p:sp>
        <p:nvSpPr>
          <p:cNvPr id="4" name="TextBox 3">
            <a:extLst>
              <a:ext uri="{FF2B5EF4-FFF2-40B4-BE49-F238E27FC236}">
                <a16:creationId xmlns:a16="http://schemas.microsoft.com/office/drawing/2014/main" id="{83EC1621-081F-4191-AEB9-125466012FFD}"/>
              </a:ext>
            </a:extLst>
          </p:cNvPr>
          <p:cNvSpPr txBox="1"/>
          <p:nvPr/>
        </p:nvSpPr>
        <p:spPr>
          <a:xfrm>
            <a:off x="8586216" y="1184563"/>
            <a:ext cx="2569464" cy="4985980"/>
          </a:xfrm>
          <a:prstGeom prst="rect">
            <a:avLst/>
          </a:prstGeom>
          <a:solidFill>
            <a:schemeClr val="bg1">
              <a:lumMod val="95000"/>
            </a:schemeClr>
          </a:solidFill>
        </p:spPr>
        <p:txBody>
          <a:bodyPr wrap="square" rtlCol="0">
            <a:spAutoFit/>
          </a:bodyPr>
          <a:lstStyle/>
          <a:p>
            <a:pPr marL="285750" indent="-285750">
              <a:spcAft>
                <a:spcPts val="600"/>
              </a:spcAft>
              <a:buFont typeface="Arial" panose="020B0604020202020204" pitchFamily="34" charset="0"/>
              <a:buChar char="•"/>
            </a:pPr>
            <a:r>
              <a:rPr lang="en-US" dirty="0">
                <a:solidFill>
                  <a:srgbClr val="0070C0"/>
                </a:solidFill>
              </a:rPr>
              <a:t>The HHA agency coordinator reviews the patients PACIO-eLTSS data as part of the triage process</a:t>
            </a:r>
            <a:r>
              <a:rPr lang="en-US" dirty="0"/>
              <a:t> </a:t>
            </a:r>
          </a:p>
          <a:p>
            <a:pPr marL="285750" indent="-285750">
              <a:spcAft>
                <a:spcPts val="600"/>
              </a:spcAft>
              <a:buFont typeface="Arial" panose="020B0604020202020204" pitchFamily="34" charset="0"/>
              <a:buChar char="•"/>
            </a:pPr>
            <a:r>
              <a:rPr lang="en-US" b="1" dirty="0">
                <a:solidFill>
                  <a:srgbClr val="0070C0"/>
                </a:solidFill>
              </a:rPr>
              <a:t>STRETCH GOAL: </a:t>
            </a:r>
            <a:r>
              <a:rPr lang="en-US" dirty="0">
                <a:solidFill>
                  <a:srgbClr val="0070C0"/>
                </a:solidFill>
              </a:rPr>
              <a:t>Completed functional and cognitive assessments are pushed to the Data Manager.</a:t>
            </a:r>
          </a:p>
          <a:p>
            <a:pPr marL="285750" indent="-285750">
              <a:spcAft>
                <a:spcPts val="600"/>
              </a:spcAft>
              <a:buFont typeface="Arial" panose="020B0604020202020204" pitchFamily="34" charset="0"/>
              <a:buChar char="•"/>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a:p>
            <a:pPr>
              <a:spcAft>
                <a:spcPts val="600"/>
              </a:spcAft>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p:txBody>
      </p:sp>
    </p:spTree>
    <p:extLst>
      <p:ext uri="{BB962C8B-B14F-4D97-AF65-F5344CB8AC3E}">
        <p14:creationId xmlns:p14="http://schemas.microsoft.com/office/powerpoint/2010/main" val="363331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FF8-544B-4D5B-B0DC-67D251176208}"/>
              </a:ext>
            </a:extLst>
          </p:cNvPr>
          <p:cNvSpPr>
            <a:spLocks noGrp="1"/>
          </p:cNvSpPr>
          <p:nvPr>
            <p:ph type="title"/>
          </p:nvPr>
        </p:nvSpPr>
        <p:spPr/>
        <p:txBody>
          <a:bodyPr>
            <a:normAutofit fontScale="90000"/>
          </a:bodyPr>
          <a:lstStyle/>
          <a:p>
            <a:r>
              <a:rPr lang="en-US" dirty="0"/>
              <a:t>Scene 6: Patient Family Access</a:t>
            </a:r>
          </a:p>
        </p:txBody>
      </p:sp>
      <p:sp>
        <p:nvSpPr>
          <p:cNvPr id="3" name="Content Placeholder 2">
            <a:extLst>
              <a:ext uri="{FF2B5EF4-FFF2-40B4-BE49-F238E27FC236}">
                <a16:creationId xmlns:a16="http://schemas.microsoft.com/office/drawing/2014/main" id="{83586C27-8823-4565-83F8-99739A0CADA5}"/>
              </a:ext>
            </a:extLst>
          </p:cNvPr>
          <p:cNvSpPr>
            <a:spLocks noGrp="1"/>
          </p:cNvSpPr>
          <p:nvPr>
            <p:ph idx="1"/>
          </p:nvPr>
        </p:nvSpPr>
        <p:spPr>
          <a:xfrm>
            <a:off x="1097280" y="1184564"/>
            <a:ext cx="6837352" cy="4684530"/>
          </a:xfrm>
        </p:spPr>
        <p:txBody>
          <a:bodyPr/>
          <a:lstStyle/>
          <a:p>
            <a:pPr marL="0" indent="0">
              <a:buNone/>
            </a:pPr>
            <a:r>
              <a:rPr lang="en-US" dirty="0">
                <a:solidFill>
                  <a:srgbClr val="000000"/>
                </a:solidFill>
                <a:latin typeface="Arial" panose="020B0604020202020204" pitchFamily="34" charset="0"/>
              </a:rPr>
              <a:t>Patient shares her medical record with her adult son who is helping to provide assistance in the home. Patient also shares data with her adult daughter who lives at a distance but who wants to be supportive of her mother</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The patient retrieves and reviews her care plan to inform her daily activities</a:t>
            </a:r>
          </a:p>
        </p:txBody>
      </p:sp>
      <p:sp>
        <p:nvSpPr>
          <p:cNvPr id="5" name="TextBox 4">
            <a:extLst>
              <a:ext uri="{FF2B5EF4-FFF2-40B4-BE49-F238E27FC236}">
                <a16:creationId xmlns:a16="http://schemas.microsoft.com/office/drawing/2014/main" id="{8FB0EF09-49F7-4233-A190-C0BC18F0142E}"/>
              </a:ext>
            </a:extLst>
          </p:cNvPr>
          <p:cNvSpPr txBox="1"/>
          <p:nvPr/>
        </p:nvSpPr>
        <p:spPr>
          <a:xfrm>
            <a:off x="8586216" y="1184563"/>
            <a:ext cx="2569464" cy="5016758"/>
          </a:xfrm>
          <a:prstGeom prst="rect">
            <a:avLst/>
          </a:prstGeom>
          <a:solidFill>
            <a:schemeClr val="bg1">
              <a:lumMod val="95000"/>
            </a:schemeClr>
          </a:solidFill>
        </p:spPr>
        <p:txBody>
          <a:bodyPr wrap="square" rtlCol="0">
            <a:spAutoFit/>
          </a:bodyPr>
          <a:lstStyle/>
          <a:p>
            <a:pPr marL="285750" indent="-285750">
              <a:spcAft>
                <a:spcPts val="600"/>
              </a:spcAft>
              <a:buFont typeface="Arial" panose="020B0604020202020204" pitchFamily="34" charset="0"/>
              <a:buChar char="•"/>
            </a:pPr>
            <a:r>
              <a:rPr lang="en-US" dirty="0">
                <a:solidFill>
                  <a:srgbClr val="0070C0"/>
                </a:solidFill>
              </a:rPr>
              <a:t>eLTSS, Cognitive and Functional assessments are retrieved from the data manager</a:t>
            </a:r>
          </a:p>
          <a:p>
            <a:pPr>
              <a:spcAft>
                <a:spcPts val="600"/>
              </a:spcAft>
            </a:pPr>
            <a:endParaRPr lang="en-US" dirty="0">
              <a:solidFill>
                <a:srgbClr val="0070C0"/>
              </a:solidFill>
            </a:endParaRPr>
          </a:p>
          <a:p>
            <a:pPr>
              <a:spcAft>
                <a:spcPts val="600"/>
              </a:spcAft>
            </a:pPr>
            <a:endParaRPr lang="en-US" dirty="0">
              <a:solidFill>
                <a:srgbClr val="0070C0"/>
              </a:solidFill>
            </a:endParaRPr>
          </a:p>
          <a:p>
            <a:pPr>
              <a:spcAft>
                <a:spcPts val="600"/>
              </a:spcAft>
            </a:pPr>
            <a:endParaRPr lang="en-US" dirty="0">
              <a:solidFill>
                <a:srgbClr val="0070C0"/>
              </a:solidFill>
            </a:endParaRPr>
          </a:p>
          <a:p>
            <a:pPr>
              <a:spcAft>
                <a:spcPts val="600"/>
              </a:spcAft>
            </a:pPr>
            <a:endParaRPr lang="en-US" dirty="0">
              <a:solidFill>
                <a:srgbClr val="0070C0"/>
              </a:solidFill>
            </a:endParaRPr>
          </a:p>
          <a:p>
            <a:pPr>
              <a:spcAft>
                <a:spcPts val="600"/>
              </a:spcAft>
            </a:pPr>
            <a:endParaRPr lang="en-US" dirty="0">
              <a:solidFill>
                <a:srgbClr val="0070C0"/>
              </a:solidFill>
            </a:endParaRPr>
          </a:p>
          <a:p>
            <a:pPr>
              <a:spcAft>
                <a:spcPts val="600"/>
              </a:spcAft>
            </a:pPr>
            <a:endParaRPr lang="en-US" dirty="0">
              <a:solidFill>
                <a:srgbClr val="0070C0"/>
              </a:solidFill>
            </a:endParaRPr>
          </a:p>
          <a:p>
            <a:pPr>
              <a:spcAft>
                <a:spcPts val="600"/>
              </a:spcAft>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a:p>
            <a:pPr>
              <a:spcAft>
                <a:spcPts val="600"/>
              </a:spcAft>
            </a:pPr>
            <a:endParaRPr lang="en-US" dirty="0">
              <a:solidFill>
                <a:srgbClr val="0070C0"/>
              </a:solidFill>
            </a:endParaRPr>
          </a:p>
          <a:p>
            <a:pPr marL="285750" indent="-285750">
              <a:spcAft>
                <a:spcPts val="600"/>
              </a:spcAft>
              <a:buFont typeface="Arial" panose="020B0604020202020204" pitchFamily="34" charset="0"/>
              <a:buChar char="•"/>
            </a:pPr>
            <a:endParaRPr lang="en-US" dirty="0">
              <a:solidFill>
                <a:srgbClr val="0070C0"/>
              </a:solidFill>
            </a:endParaRPr>
          </a:p>
        </p:txBody>
      </p:sp>
    </p:spTree>
    <p:extLst>
      <p:ext uri="{BB962C8B-B14F-4D97-AF65-F5344CB8AC3E}">
        <p14:creationId xmlns:p14="http://schemas.microsoft.com/office/powerpoint/2010/main" val="86568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DB35-EB27-48A9-84AE-B7EA2B9740DC}"/>
              </a:ext>
            </a:extLst>
          </p:cNvPr>
          <p:cNvSpPr>
            <a:spLocks noGrp="1"/>
          </p:cNvSpPr>
          <p:nvPr>
            <p:ph type="title"/>
          </p:nvPr>
        </p:nvSpPr>
        <p:spPr/>
        <p:txBody>
          <a:bodyPr>
            <a:normAutofit fontScale="90000"/>
          </a:bodyPr>
          <a:lstStyle/>
          <a:p>
            <a:r>
              <a:rPr lang="en-US" dirty="0"/>
              <a:t>Background Information</a:t>
            </a:r>
            <a:endParaRPr lang="en-US" dirty="0">
              <a:solidFill>
                <a:schemeClr val="tx1"/>
              </a:solidFill>
            </a:endParaRPr>
          </a:p>
        </p:txBody>
      </p:sp>
      <p:sp>
        <p:nvSpPr>
          <p:cNvPr id="3" name="Content Placeholder 2">
            <a:extLst>
              <a:ext uri="{FF2B5EF4-FFF2-40B4-BE49-F238E27FC236}">
                <a16:creationId xmlns:a16="http://schemas.microsoft.com/office/drawing/2014/main" id="{D26FBE02-7CB7-4CE2-8340-F739894988C3}"/>
              </a:ext>
            </a:extLst>
          </p:cNvPr>
          <p:cNvSpPr>
            <a:spLocks noGrp="1"/>
          </p:cNvSpPr>
          <p:nvPr>
            <p:ph idx="1"/>
          </p:nvPr>
        </p:nvSpPr>
        <p:spPr>
          <a:xfrm>
            <a:off x="1097280" y="1184563"/>
            <a:ext cx="10058400" cy="4990095"/>
          </a:xfrm>
        </p:spPr>
        <p:txBody>
          <a:bodyPr>
            <a:normAutofit fontScale="77500" lnSpcReduction="20000"/>
          </a:bodyPr>
          <a:lstStyle/>
          <a:p>
            <a:pPr marL="0">
              <a:buNone/>
            </a:pPr>
            <a:r>
              <a:rPr lang="en-US" b="1" dirty="0">
                <a:solidFill>
                  <a:schemeClr val="tx1"/>
                </a:solidFill>
              </a:rPr>
              <a:t>CMS Assessments and the Data Element Library</a:t>
            </a:r>
          </a:p>
          <a:p>
            <a:pPr lvl="1"/>
            <a:r>
              <a:rPr lang="en-US" dirty="0"/>
              <a:t>The IMPACT Act requires the reporting of standardized patient assessment data with regard to quality measures and standardized patient assessment data elements (SPADEs). The Act also requires the submission of data pertaining to measure domains pertaining to resource use, and other domains. In addition, the IMPACT Act requires assessment data to be standardized and interoperable to allow for exchange of the data among post-acute providers and other providers. The Act intends for standardized post-acute care data to improve Medicare beneficiary outcomes through shared-decision making, care coordination, and enhanced discharge planning.</a:t>
            </a:r>
            <a:r>
              <a:rPr lang="en-US" baseline="30000" dirty="0"/>
              <a:t>1</a:t>
            </a:r>
          </a:p>
          <a:p>
            <a:pPr lvl="1"/>
            <a:r>
              <a:rPr lang="en-US" dirty="0"/>
              <a:t>To receive funding from CMS, Post Acute Care (PAC) providers are required to complete assessments at specified intervals.  The assessment instruments that collect this data are: The Long-Term Care Hospital CARE Data Set (LCDS) for LTCHs, the Minimum Data Set (MDS) for SNFs, the Outcome and Assessment Information Set (OASIS) for HHAs, and the Inpatient Rehabilitation Facility Patient Assessment Instrument (IRF PAI) for IRFs.</a:t>
            </a:r>
          </a:p>
          <a:p>
            <a:pPr lvl="1"/>
            <a:r>
              <a:rPr lang="en-US" dirty="0"/>
              <a:t>PACIO is leveraging the standardized section GG and section C from these assessment instruments to share functional status and cognitive status information from one setting to the next.  The associated CMS and LOINC codes can be found in the CMS Data Element Library.  </a:t>
            </a:r>
          </a:p>
          <a:p>
            <a:pPr marL="0" indent="0">
              <a:buNone/>
            </a:pPr>
            <a:r>
              <a:rPr lang="en-US" b="1" dirty="0"/>
              <a:t>Functional status is not currently standardized across the healthcare ecosystem</a:t>
            </a:r>
          </a:p>
          <a:p>
            <a:pPr lvl="1"/>
            <a:r>
              <a:rPr lang="en-US" dirty="0"/>
              <a:t>Functional status observations are not standardized across healthcare and are often captured in free text.  In some cases, the observations are documented using dropdown menus or unique items are selected.  If a coded concept is used, it is typically limited to local codes. </a:t>
            </a:r>
          </a:p>
          <a:p>
            <a:pPr lvl="1"/>
            <a:r>
              <a:rPr lang="en-US" dirty="0"/>
              <a:t>CMS is standardizing several aspects of functional status in PAC. Section GG and section C are examples of assessments standardized across PAC settings. </a:t>
            </a:r>
          </a:p>
          <a:p>
            <a:pPr marL="0">
              <a:buNone/>
            </a:pPr>
            <a:r>
              <a:rPr lang="en-US" b="1" dirty="0"/>
              <a:t>Cognitive assessments</a:t>
            </a:r>
          </a:p>
          <a:p>
            <a:pPr lvl="1"/>
            <a:r>
              <a:rPr lang="en-US" dirty="0"/>
              <a:t>Some aspects of cognitive function may be captured using specified validated instruments. PACIO is demonstrating the sharing cognitive status information through use of these instruments.  These instruments may be patient reported or observations by a clinician.  The instrument may have each individual question coded along with the answers coded; only the score may be coded; it may be locally coded; or the instrument may not be coded at all.  For the purpose of this IG, PACIO is only sharing cognitive instruments that use LOINC codes.</a:t>
            </a:r>
          </a:p>
          <a:p>
            <a:pPr lvl="1"/>
            <a:endParaRPr lang="en-US" dirty="0"/>
          </a:p>
          <a:p>
            <a:pPr lvl="1"/>
            <a:endParaRPr lang="en-US" b="1" dirty="0">
              <a:solidFill>
                <a:schemeClr val="tx1"/>
              </a:solidFill>
            </a:endParaRPr>
          </a:p>
          <a:p>
            <a:endParaRPr lang="en-US" dirty="0"/>
          </a:p>
        </p:txBody>
      </p:sp>
      <p:sp>
        <p:nvSpPr>
          <p:cNvPr id="4" name="TextBox 3">
            <a:extLst>
              <a:ext uri="{FF2B5EF4-FFF2-40B4-BE49-F238E27FC236}">
                <a16:creationId xmlns:a16="http://schemas.microsoft.com/office/drawing/2014/main" id="{0678A2C4-DEB7-44E4-B39E-83BF4BACE9B8}"/>
              </a:ext>
            </a:extLst>
          </p:cNvPr>
          <p:cNvSpPr txBox="1"/>
          <p:nvPr/>
        </p:nvSpPr>
        <p:spPr>
          <a:xfrm>
            <a:off x="570271" y="6174658"/>
            <a:ext cx="10058400" cy="400110"/>
          </a:xfrm>
          <a:prstGeom prst="rect">
            <a:avLst/>
          </a:prstGeom>
          <a:noFill/>
        </p:spPr>
        <p:txBody>
          <a:bodyPr wrap="square" rtlCol="0">
            <a:spAutoFit/>
          </a:bodyPr>
          <a:lstStyle/>
          <a:p>
            <a:r>
              <a:rPr lang="en-US" sz="1000" baseline="30000" dirty="0"/>
              <a:t>1 </a:t>
            </a:r>
            <a:r>
              <a:rPr lang="en-US" sz="1000" dirty="0"/>
              <a:t>https://www.cms.gov/Medicare/Quality-Initiatives-Patient-Assessment-Instruments/Post-Acute-Care-Quality-Initiatives/IMPACT-Act-of-2014/IMPACT-Act-of-2014-Data-Standardization-and-Cross-Setting-Measures</a:t>
            </a:r>
          </a:p>
        </p:txBody>
      </p:sp>
    </p:spTree>
    <p:extLst>
      <p:ext uri="{BB962C8B-B14F-4D97-AF65-F5344CB8AC3E}">
        <p14:creationId xmlns:p14="http://schemas.microsoft.com/office/powerpoint/2010/main" val="110002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F698-0CC0-4C1E-B02A-4C9AA850502A}"/>
              </a:ext>
            </a:extLst>
          </p:cNvPr>
          <p:cNvSpPr>
            <a:spLocks noGrp="1"/>
          </p:cNvSpPr>
          <p:nvPr>
            <p:ph type="title"/>
          </p:nvPr>
        </p:nvSpPr>
        <p:spPr/>
        <p:txBody>
          <a:bodyPr>
            <a:normAutofit fontScale="90000"/>
          </a:bodyPr>
          <a:lstStyle/>
          <a:p>
            <a:r>
              <a:rPr lang="en-US" dirty="0"/>
              <a:t>Real World Limitations/Assumptions </a:t>
            </a:r>
          </a:p>
        </p:txBody>
      </p:sp>
      <p:sp>
        <p:nvSpPr>
          <p:cNvPr id="3" name="Content Placeholder 2">
            <a:extLst>
              <a:ext uri="{FF2B5EF4-FFF2-40B4-BE49-F238E27FC236}">
                <a16:creationId xmlns:a16="http://schemas.microsoft.com/office/drawing/2014/main" id="{563BDF6D-E483-4BBC-A748-741AD5F7B090}"/>
              </a:ext>
            </a:extLst>
          </p:cNvPr>
          <p:cNvSpPr>
            <a:spLocks noGrp="1"/>
          </p:cNvSpPr>
          <p:nvPr>
            <p:ph idx="1"/>
          </p:nvPr>
        </p:nvSpPr>
        <p:spPr/>
        <p:txBody>
          <a:bodyPr>
            <a:normAutofit/>
          </a:bodyPr>
          <a:lstStyle/>
          <a:p>
            <a:pPr marL="0" lvl="0" indent="0">
              <a:buNone/>
            </a:pPr>
            <a:r>
              <a:rPr lang="en-US" b="1" dirty="0"/>
              <a:t>The following limitations/ assumptions are made for this use case:</a:t>
            </a:r>
          </a:p>
          <a:p>
            <a:pPr lvl="1"/>
            <a:r>
              <a:rPr lang="en-US" dirty="0"/>
              <a:t>Acute-care hospital are required to report functional status to CMS; therefore, for the purpose of the connectathon, the hospital in our scenario will be using sample data that mimics post acute care. </a:t>
            </a:r>
          </a:p>
          <a:p>
            <a:pPr lvl="1"/>
            <a:r>
              <a:rPr lang="en-US" dirty="0"/>
              <a:t>Each post-acute care setting has a specific workflow to gather functional status observations from multiple providers, over a specified period.  These multiple observations are reviewed as a single submission from the setting.  </a:t>
            </a:r>
          </a:p>
          <a:p>
            <a:pPr lvl="1"/>
            <a:r>
              <a:rPr lang="en-US" dirty="0"/>
              <a:t>CMS does not require the assessments to be submitted at the time of discharge; therefore, a discharge assessment may or may not be completed at the time of transfer. For the purpose of the connectathon PACIO will assume that the functional status portion of the assessment instruments are available at the time of discharge from each setting.</a:t>
            </a:r>
          </a:p>
          <a:p>
            <a:pPr lvl="1"/>
            <a:r>
              <a:rPr lang="en-US" dirty="0"/>
              <a:t>We decided to use the MDS LOINC codes for the questions and answers for both SNF and Home Health. We decided to identify this as a known issue and will discuss the data model and approaches at connectathons.</a:t>
            </a:r>
          </a:p>
          <a:p>
            <a:pPr marL="0" indent="0">
              <a:buNone/>
            </a:pPr>
            <a:endParaRPr lang="en-US" dirty="0"/>
          </a:p>
        </p:txBody>
      </p:sp>
    </p:spTree>
    <p:extLst>
      <p:ext uri="{BB962C8B-B14F-4D97-AF65-F5344CB8AC3E}">
        <p14:creationId xmlns:p14="http://schemas.microsoft.com/office/powerpoint/2010/main" val="159099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10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2FFA9-94AB-4BBC-8915-6D9E275C60F8}"/>
              </a:ext>
            </a:extLst>
          </p:cNvPr>
          <p:cNvSpPr>
            <a:spLocks noGrp="1"/>
          </p:cNvSpPr>
          <p:nvPr>
            <p:ph type="title"/>
          </p:nvPr>
        </p:nvSpPr>
        <p:spPr/>
        <p:txBody>
          <a:bodyPr/>
          <a:lstStyle/>
          <a:p>
            <a:r>
              <a:rPr lang="en-US" dirty="0">
                <a:solidFill>
                  <a:schemeClr val="tx1"/>
                </a:solidFill>
              </a:rPr>
              <a:t>Patient Persona</a:t>
            </a:r>
          </a:p>
        </p:txBody>
      </p:sp>
      <p:sp>
        <p:nvSpPr>
          <p:cNvPr id="5" name="Text Placeholder 4">
            <a:extLst>
              <a:ext uri="{FF2B5EF4-FFF2-40B4-BE49-F238E27FC236}">
                <a16:creationId xmlns:a16="http://schemas.microsoft.com/office/drawing/2014/main" id="{E75C66B5-957B-42AB-BFB1-6A1802542858}"/>
              </a:ext>
            </a:extLst>
          </p:cNvPr>
          <p:cNvSpPr>
            <a:spLocks noGrp="1"/>
          </p:cNvSpPr>
          <p:nvPr>
            <p:ph type="body" idx="1"/>
          </p:nvPr>
        </p:nvSpPr>
        <p:spPr/>
        <p:txBody>
          <a:bodyPr/>
          <a:lstStyle/>
          <a:p>
            <a:r>
              <a:rPr lang="en-US" dirty="0"/>
              <a:t>Betsy </a:t>
            </a:r>
            <a:r>
              <a:rPr lang="en-US" dirty="0">
                <a:solidFill>
                  <a:schemeClr val="tx1"/>
                </a:solidFill>
              </a:rPr>
              <a:t>smith </a:t>
            </a:r>
            <a:r>
              <a:rPr lang="en-US" dirty="0" err="1">
                <a:solidFill>
                  <a:schemeClr val="tx1"/>
                </a:solidFill>
              </a:rPr>
              <a:t>johnson</a:t>
            </a:r>
            <a:endParaRPr lang="en-US" dirty="0">
              <a:solidFill>
                <a:schemeClr val="tx1"/>
              </a:solidFill>
            </a:endParaRPr>
          </a:p>
        </p:txBody>
      </p:sp>
    </p:spTree>
    <p:extLst>
      <p:ext uri="{BB962C8B-B14F-4D97-AF65-F5344CB8AC3E}">
        <p14:creationId xmlns:p14="http://schemas.microsoft.com/office/powerpoint/2010/main" val="326626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8A8C-BBBF-4416-BD8F-1DC35F14FEA6}"/>
              </a:ext>
            </a:extLst>
          </p:cNvPr>
          <p:cNvSpPr>
            <a:spLocks noGrp="1"/>
          </p:cNvSpPr>
          <p:nvPr>
            <p:ph type="title"/>
          </p:nvPr>
        </p:nvSpPr>
        <p:spPr/>
        <p:txBody>
          <a:bodyPr>
            <a:normAutofit fontScale="90000"/>
          </a:bodyPr>
          <a:lstStyle/>
          <a:p>
            <a:r>
              <a:rPr lang="en-US"/>
              <a:t>Social History</a:t>
            </a:r>
            <a:endParaRPr lang="en-US" dirty="0"/>
          </a:p>
        </p:txBody>
      </p:sp>
      <p:graphicFrame>
        <p:nvGraphicFramePr>
          <p:cNvPr id="4" name="Content Placeholder 3">
            <a:extLst>
              <a:ext uri="{FF2B5EF4-FFF2-40B4-BE49-F238E27FC236}">
                <a16:creationId xmlns:a16="http://schemas.microsoft.com/office/drawing/2014/main" id="{F84B5A50-6164-447C-931E-3B0D58D33A20}"/>
              </a:ext>
            </a:extLst>
          </p:cNvPr>
          <p:cNvGraphicFramePr>
            <a:graphicFrameLocks noGrp="1"/>
          </p:cNvGraphicFramePr>
          <p:nvPr>
            <p:ph idx="1"/>
            <p:extLst>
              <p:ext uri="{D42A27DB-BD31-4B8C-83A1-F6EECF244321}">
                <p14:modId xmlns:p14="http://schemas.microsoft.com/office/powerpoint/2010/main" val="1405667835"/>
              </p:ext>
            </p:extLst>
          </p:nvPr>
        </p:nvGraphicFramePr>
        <p:xfrm>
          <a:off x="1097280" y="988906"/>
          <a:ext cx="10058400" cy="534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51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E9C64A-99DE-4ED5-BF07-846EBBD4D855}"/>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Past Medical History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6CAC0D5-7ECB-4847-9D00-8C4E5FDCCEE1}"/>
              </a:ext>
            </a:extLst>
          </p:cNvPr>
          <p:cNvSpPr>
            <a:spLocks noGrp="1"/>
          </p:cNvSpPr>
          <p:nvPr>
            <p:ph idx="1"/>
          </p:nvPr>
        </p:nvSpPr>
        <p:spPr>
          <a:xfrm>
            <a:off x="4742016" y="605896"/>
            <a:ext cx="6413663" cy="5646208"/>
          </a:xfrm>
        </p:spPr>
        <p:txBody>
          <a:bodyPr anchor="ctr">
            <a:normAutofit/>
          </a:bodyPr>
          <a:lstStyle/>
          <a:p>
            <a:pPr marL="0" indent="0">
              <a:buNone/>
            </a:pPr>
            <a:r>
              <a:rPr lang="en-US" dirty="0"/>
              <a:t>Patient leads a sedentary lifestyle and follows a poor diet with little exercise, which is a result of low health literacy and multiple comorbidities. Patient has also started to experience frequent falls due to the osteoarthritis of the right hip. Patient was diagnosed with the following while she was in Maryland:   </a:t>
            </a:r>
          </a:p>
          <a:p>
            <a:pPr marL="0" indent="0">
              <a:buNone/>
            </a:pPr>
            <a:r>
              <a:rPr lang="en-US" dirty="0"/>
              <a:t>• </a:t>
            </a:r>
            <a:r>
              <a:rPr lang="en-US" b="1" dirty="0"/>
              <a:t>Hypertension 				</a:t>
            </a:r>
          </a:p>
          <a:p>
            <a:pPr marL="0" indent="0">
              <a:buNone/>
            </a:pPr>
            <a:r>
              <a:rPr lang="en-US" b="1" dirty="0"/>
              <a:t>• Depression </a:t>
            </a:r>
          </a:p>
          <a:p>
            <a:pPr marL="0" indent="0">
              <a:buNone/>
            </a:pPr>
            <a:r>
              <a:rPr lang="en-US" b="1" dirty="0"/>
              <a:t>• Hyperlipidemia				</a:t>
            </a:r>
          </a:p>
          <a:p>
            <a:pPr marL="0" indent="0">
              <a:buNone/>
            </a:pPr>
            <a:r>
              <a:rPr lang="en-US" b="1" dirty="0"/>
              <a:t>• Cataracts </a:t>
            </a:r>
          </a:p>
          <a:p>
            <a:pPr marL="0" indent="0">
              <a:buNone/>
            </a:pPr>
            <a:r>
              <a:rPr lang="en-US" b="1" dirty="0"/>
              <a:t>• Stage 3 chronic kidney disease 		</a:t>
            </a:r>
          </a:p>
          <a:p>
            <a:pPr marL="0" indent="0">
              <a:buNone/>
            </a:pPr>
            <a:r>
              <a:rPr lang="en-US" b="1" dirty="0"/>
              <a:t>• Osteoarthritis</a:t>
            </a:r>
          </a:p>
          <a:p>
            <a:pPr marL="0" indent="0">
              <a:buNone/>
            </a:pPr>
            <a:r>
              <a:rPr lang="en-US" b="1" dirty="0"/>
              <a:t>• Ischemic heart disease 			</a:t>
            </a:r>
          </a:p>
          <a:p>
            <a:pPr marL="0" indent="0">
              <a:buNone/>
            </a:pPr>
            <a:r>
              <a:rPr lang="en-US" b="1" dirty="0"/>
              <a:t>• Type II diabetes </a:t>
            </a:r>
            <a:endParaRPr lang="en-US" dirty="0"/>
          </a:p>
          <a:p>
            <a:pPr marL="0" indent="0">
              <a:buNone/>
            </a:pPr>
            <a:endParaRPr lang="en-US" dirty="0"/>
          </a:p>
        </p:txBody>
      </p:sp>
      <p:pic>
        <p:nvPicPr>
          <p:cNvPr id="11" name="Picture 10" descr="A picture containing clipart&#10;&#10;Description automatically generated">
            <a:extLst>
              <a:ext uri="{FF2B5EF4-FFF2-40B4-BE49-F238E27FC236}">
                <a16:creationId xmlns:a16="http://schemas.microsoft.com/office/drawing/2014/main" id="{F10FE7CB-8620-4462-B20E-B230A561D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12271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041AEF-2112-4872-90B3-FA61AD16E673}"/>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Current Medications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16BEAA-2A1B-4EF1-85A7-EA822E762570}"/>
              </a:ext>
            </a:extLst>
          </p:cNvPr>
          <p:cNvSpPr>
            <a:spLocks noGrp="1"/>
          </p:cNvSpPr>
          <p:nvPr>
            <p:ph idx="1"/>
          </p:nvPr>
        </p:nvSpPr>
        <p:spPr>
          <a:xfrm>
            <a:off x="4742016" y="605896"/>
            <a:ext cx="6413663" cy="5646208"/>
          </a:xfrm>
        </p:spPr>
        <p:txBody>
          <a:bodyPr anchor="ctr">
            <a:normAutofit/>
          </a:bodyPr>
          <a:lstStyle/>
          <a:p>
            <a:pPr marL="0" indent="0">
              <a:buNone/>
            </a:pPr>
            <a:r>
              <a:rPr lang="en-US" dirty="0"/>
              <a:t>Patient has a complex medication list, which contributes to poor adherence. Medications are:</a:t>
            </a:r>
            <a:endParaRPr lang="en-US" b="1" dirty="0"/>
          </a:p>
          <a:p>
            <a:pPr marL="0" indent="0">
              <a:buNone/>
            </a:pPr>
            <a:r>
              <a:rPr lang="en-US" b="1" dirty="0"/>
              <a:t>• Lisinopril 40mg twice a day		 </a:t>
            </a:r>
          </a:p>
          <a:p>
            <a:pPr marL="0" indent="0">
              <a:buNone/>
            </a:pPr>
            <a:r>
              <a:rPr lang="en-US" b="1" dirty="0"/>
              <a:t>• Glargine 24 units SQ nightly </a:t>
            </a:r>
          </a:p>
          <a:p>
            <a:pPr marL="0" indent="0">
              <a:buNone/>
            </a:pPr>
            <a:r>
              <a:rPr lang="en-US" b="1" dirty="0"/>
              <a:t>• Atorvastatin 40mg nightly	    	 </a:t>
            </a:r>
          </a:p>
          <a:p>
            <a:pPr marL="0" indent="0">
              <a:buNone/>
            </a:pPr>
            <a:r>
              <a:rPr lang="en-US" b="1" dirty="0"/>
              <a:t>• Insulin 3 units with each meal</a:t>
            </a:r>
          </a:p>
          <a:p>
            <a:pPr marL="0" indent="0">
              <a:buNone/>
            </a:pPr>
            <a:r>
              <a:rPr lang="en-US" b="1" dirty="0"/>
              <a:t>• Calcium 500mg daily			</a:t>
            </a:r>
          </a:p>
          <a:p>
            <a:pPr marL="0" indent="0">
              <a:buNone/>
            </a:pPr>
            <a:r>
              <a:rPr lang="en-US" b="1" dirty="0"/>
              <a:t>• Sertraline 25mg nightly</a:t>
            </a:r>
          </a:p>
          <a:p>
            <a:pPr marL="0" indent="0">
              <a:buNone/>
            </a:pPr>
            <a:r>
              <a:rPr lang="en-US" b="1" dirty="0"/>
              <a:t>• Vitamin D 800IU daily			 </a:t>
            </a:r>
          </a:p>
          <a:p>
            <a:pPr marL="0" indent="0">
              <a:buNone/>
            </a:pPr>
            <a:r>
              <a:rPr lang="en-US" b="1" dirty="0"/>
              <a:t>• Tylenol 650mg every 6 hours or as needed</a:t>
            </a:r>
          </a:p>
          <a:p>
            <a:pPr marL="0" indent="0">
              <a:buNone/>
            </a:pPr>
            <a:r>
              <a:rPr lang="en-US" b="1" dirty="0"/>
              <a:t>• Furosemide 20mg daily 	            	</a:t>
            </a:r>
          </a:p>
          <a:p>
            <a:pPr marL="0" indent="0">
              <a:buNone/>
            </a:pPr>
            <a:r>
              <a:rPr lang="en-US" b="1" dirty="0"/>
              <a:t>• Ferrous Sulfate 325mg three times a day prior to meals	</a:t>
            </a:r>
            <a:endParaRPr lang="en-US" dirty="0"/>
          </a:p>
        </p:txBody>
      </p:sp>
      <p:pic>
        <p:nvPicPr>
          <p:cNvPr id="7" name="Picture 6" descr="A picture containing clipart&#10;&#10;Description automatically generated">
            <a:extLst>
              <a:ext uri="{FF2B5EF4-FFF2-40B4-BE49-F238E27FC236}">
                <a16:creationId xmlns:a16="http://schemas.microsoft.com/office/drawing/2014/main" id="{4C01498E-9B36-4237-B303-9C127DB05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138020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48AFE1-6D7C-4A5F-BC7F-2FB887E5E0A6}"/>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Typical Healthcare Follow Up</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2CB2A68-4C1E-4130-A3C0-57CBF127E088}"/>
              </a:ext>
            </a:extLst>
          </p:cNvPr>
          <p:cNvSpPr>
            <a:spLocks noGrp="1"/>
          </p:cNvSpPr>
          <p:nvPr>
            <p:ph idx="1"/>
          </p:nvPr>
        </p:nvSpPr>
        <p:spPr>
          <a:xfrm>
            <a:off x="4742016" y="605896"/>
            <a:ext cx="6413663" cy="5646208"/>
          </a:xfrm>
        </p:spPr>
        <p:txBody>
          <a:bodyPr anchor="ctr">
            <a:normAutofit/>
          </a:bodyPr>
          <a:lstStyle/>
          <a:p>
            <a:pPr marL="0" indent="0">
              <a:buNone/>
            </a:pPr>
            <a:r>
              <a:rPr lang="en-US" dirty="0"/>
              <a:t>Patient does follow up with the primary care physician (PCP) and nephrologist regularly, but other specialist follow up is often sporadic. The PCP has been central to the patient’s healthcare information management.</a:t>
            </a:r>
            <a:endParaRPr lang="en-US" b="1" dirty="0"/>
          </a:p>
          <a:p>
            <a:pPr marL="0" indent="0">
              <a:buNone/>
            </a:pPr>
            <a:r>
              <a:rPr lang="en-US" b="1" dirty="0"/>
              <a:t>• PCP					</a:t>
            </a:r>
          </a:p>
          <a:p>
            <a:pPr marL="0" indent="0">
              <a:buNone/>
            </a:pPr>
            <a:r>
              <a:rPr lang="en-US" b="1" dirty="0"/>
              <a:t>• Cardiologist 	     	    </a:t>
            </a:r>
          </a:p>
          <a:p>
            <a:pPr marL="0" indent="0">
              <a:buNone/>
            </a:pPr>
            <a:r>
              <a:rPr lang="en-US" b="1" dirty="0"/>
              <a:t>• Endocrinologist				</a:t>
            </a:r>
          </a:p>
          <a:p>
            <a:pPr marL="0" indent="0">
              <a:buNone/>
            </a:pPr>
            <a:r>
              <a:rPr lang="en-US" b="1" dirty="0"/>
              <a:t>• Nephrologist		    </a:t>
            </a:r>
          </a:p>
          <a:p>
            <a:pPr marL="0" indent="0">
              <a:buNone/>
            </a:pPr>
            <a:r>
              <a:rPr lang="en-US" b="1" dirty="0"/>
              <a:t>• Psychiatrist				</a:t>
            </a:r>
          </a:p>
          <a:p>
            <a:pPr marL="0" indent="0">
              <a:buNone/>
            </a:pPr>
            <a:r>
              <a:rPr lang="en-US" b="1" dirty="0"/>
              <a:t>• Ophthalmologist	</a:t>
            </a:r>
          </a:p>
          <a:p>
            <a:pPr marL="0" indent="0">
              <a:buNone/>
            </a:pPr>
            <a:r>
              <a:rPr lang="en-US" b="1" dirty="0"/>
              <a:t>• Retail Pharmacy			</a:t>
            </a:r>
          </a:p>
          <a:p>
            <a:pPr marL="0" indent="0">
              <a:buNone/>
            </a:pPr>
            <a:r>
              <a:rPr lang="en-US" b="1" dirty="0"/>
              <a:t>• Lab Services</a:t>
            </a:r>
            <a:endParaRPr lang="en-US" dirty="0"/>
          </a:p>
          <a:p>
            <a:pPr marL="0" indent="0">
              <a:buNone/>
            </a:pPr>
            <a:endParaRPr lang="en-US" dirty="0"/>
          </a:p>
        </p:txBody>
      </p:sp>
      <p:pic>
        <p:nvPicPr>
          <p:cNvPr id="7" name="Picture 6" descr="A picture containing clipart&#10;&#10;Description automatically generated">
            <a:extLst>
              <a:ext uri="{FF2B5EF4-FFF2-40B4-BE49-F238E27FC236}">
                <a16:creationId xmlns:a16="http://schemas.microsoft.com/office/drawing/2014/main" id="{15E6E60A-2C29-4DAB-85E7-F70974A44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870" y="6224727"/>
            <a:ext cx="1446647" cy="627486"/>
          </a:xfrm>
          <a:prstGeom prst="rect">
            <a:avLst/>
          </a:prstGeom>
        </p:spPr>
      </p:pic>
    </p:spTree>
    <p:extLst>
      <p:ext uri="{BB962C8B-B14F-4D97-AF65-F5344CB8AC3E}">
        <p14:creationId xmlns:p14="http://schemas.microsoft.com/office/powerpoint/2010/main" val="323943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4730E0-F939-4F2E-8A63-08C4C22CFDDB}"/>
              </a:ext>
            </a:extLst>
          </p:cNvPr>
          <p:cNvSpPr>
            <a:spLocks noGrp="1"/>
          </p:cNvSpPr>
          <p:nvPr>
            <p:ph type="title"/>
          </p:nvPr>
        </p:nvSpPr>
        <p:spPr/>
        <p:txBody>
          <a:bodyPr/>
          <a:lstStyle/>
          <a:p>
            <a:r>
              <a:rPr lang="en-US" dirty="0"/>
              <a:t>Use Case</a:t>
            </a:r>
          </a:p>
        </p:txBody>
      </p:sp>
      <p:sp>
        <p:nvSpPr>
          <p:cNvPr id="5" name="Text Placeholder 4">
            <a:extLst>
              <a:ext uri="{FF2B5EF4-FFF2-40B4-BE49-F238E27FC236}">
                <a16:creationId xmlns:a16="http://schemas.microsoft.com/office/drawing/2014/main" id="{E5EFC828-2BC2-49B1-9265-914FF4195589}"/>
              </a:ext>
            </a:extLst>
          </p:cNvPr>
          <p:cNvSpPr>
            <a:spLocks noGrp="1"/>
          </p:cNvSpPr>
          <p:nvPr>
            <p:ph type="body" idx="1"/>
          </p:nvPr>
        </p:nvSpPr>
        <p:spPr/>
        <p:txBody>
          <a:bodyPr/>
          <a:lstStyle/>
          <a:p>
            <a:r>
              <a:rPr lang="en-US" dirty="0"/>
              <a:t>Scenes</a:t>
            </a:r>
          </a:p>
        </p:txBody>
      </p:sp>
    </p:spTree>
    <p:extLst>
      <p:ext uri="{BB962C8B-B14F-4D97-AF65-F5344CB8AC3E}">
        <p14:creationId xmlns:p14="http://schemas.microsoft.com/office/powerpoint/2010/main" val="404962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3770-0302-44FC-8828-1D51A74C5105}"/>
              </a:ext>
            </a:extLst>
          </p:cNvPr>
          <p:cNvSpPr>
            <a:spLocks noGrp="1"/>
          </p:cNvSpPr>
          <p:nvPr>
            <p:ph type="title"/>
          </p:nvPr>
        </p:nvSpPr>
        <p:spPr/>
        <p:txBody>
          <a:bodyPr>
            <a:normAutofit fontScale="90000"/>
          </a:bodyPr>
          <a:lstStyle/>
          <a:p>
            <a:r>
              <a:rPr lang="en-US" dirty="0"/>
              <a:t>Use Case Overview</a:t>
            </a:r>
          </a:p>
        </p:txBody>
      </p:sp>
      <p:pic>
        <p:nvPicPr>
          <p:cNvPr id="4" name="Picture 3">
            <a:extLst>
              <a:ext uri="{FF2B5EF4-FFF2-40B4-BE49-F238E27FC236}">
                <a16:creationId xmlns:a16="http://schemas.microsoft.com/office/drawing/2014/main" id="{A6B3A616-2AC5-4A07-8C6D-5B6825B0EEA7}"/>
              </a:ext>
            </a:extLst>
          </p:cNvPr>
          <p:cNvPicPr>
            <a:picLocks noChangeAspect="1"/>
          </p:cNvPicPr>
          <p:nvPr/>
        </p:nvPicPr>
        <p:blipFill>
          <a:blip r:embed="rId2"/>
          <a:stretch>
            <a:fillRect/>
          </a:stretch>
        </p:blipFill>
        <p:spPr>
          <a:xfrm>
            <a:off x="1365258" y="1193342"/>
            <a:ext cx="9461483" cy="4972330"/>
          </a:xfrm>
          <a:prstGeom prst="rect">
            <a:avLst/>
          </a:prstGeom>
        </p:spPr>
      </p:pic>
    </p:spTree>
    <p:extLst>
      <p:ext uri="{BB962C8B-B14F-4D97-AF65-F5344CB8AC3E}">
        <p14:creationId xmlns:p14="http://schemas.microsoft.com/office/powerpoint/2010/main" val="388487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FF49-554F-4B01-8E8E-A8ED6175254B}"/>
              </a:ext>
            </a:extLst>
          </p:cNvPr>
          <p:cNvSpPr>
            <a:spLocks noGrp="1"/>
          </p:cNvSpPr>
          <p:nvPr>
            <p:ph type="title"/>
          </p:nvPr>
        </p:nvSpPr>
        <p:spPr/>
        <p:txBody>
          <a:bodyPr>
            <a:normAutofit fontScale="90000"/>
          </a:bodyPr>
          <a:lstStyle/>
          <a:p>
            <a:r>
              <a:rPr lang="en-US"/>
              <a:t>Scene 1: Home</a:t>
            </a:r>
            <a:endParaRPr lang="en-US" dirty="0"/>
          </a:p>
        </p:txBody>
      </p:sp>
      <p:sp>
        <p:nvSpPr>
          <p:cNvPr id="3" name="Content Placeholder 2">
            <a:extLst>
              <a:ext uri="{FF2B5EF4-FFF2-40B4-BE49-F238E27FC236}">
                <a16:creationId xmlns:a16="http://schemas.microsoft.com/office/drawing/2014/main" id="{AA6F3E8F-7D92-40DA-AEB9-1796558091B8}"/>
              </a:ext>
            </a:extLst>
          </p:cNvPr>
          <p:cNvSpPr>
            <a:spLocks noGrp="1"/>
          </p:cNvSpPr>
          <p:nvPr>
            <p:ph idx="1"/>
          </p:nvPr>
        </p:nvSpPr>
        <p:spPr>
          <a:xfrm>
            <a:off x="1097280" y="1184563"/>
            <a:ext cx="7360920" cy="5229683"/>
          </a:xfrm>
        </p:spPr>
        <p:txBody>
          <a:bodyPr>
            <a:normAutofit fontScale="85000" lnSpcReduction="20000"/>
          </a:bodyPr>
          <a:lstStyle/>
          <a:p>
            <a:pPr marL="0" indent="0">
              <a:buNone/>
            </a:pPr>
            <a:r>
              <a:rPr lang="en-US" b="1" dirty="0"/>
              <a:t>Patient is at home currently receiving the following LTSS Services: </a:t>
            </a:r>
          </a:p>
          <a:p>
            <a:pPr lvl="1"/>
            <a:r>
              <a:rPr lang="en-US" dirty="0"/>
              <a:t>Home modification: Install grab bars in shower-1 time install-performed by contractor</a:t>
            </a:r>
          </a:p>
          <a:p>
            <a:pPr lvl="1"/>
            <a:r>
              <a:rPr lang="en-US" dirty="0"/>
              <a:t>Non-emergency transportation: 2 trips per month</a:t>
            </a:r>
          </a:p>
          <a:p>
            <a:pPr lvl="1"/>
            <a:r>
              <a:rPr lang="en-US" dirty="0"/>
              <a:t>Diabetes education sessions at home: Weekly for 3 months </a:t>
            </a:r>
          </a:p>
          <a:p>
            <a:pPr lvl="1"/>
            <a:r>
              <a:rPr lang="en-US"/>
              <a:t>Physical therapist sessions: 30 mins a week for 6 months</a:t>
            </a:r>
            <a:endParaRPr lang="en-US" dirty="0"/>
          </a:p>
          <a:p>
            <a:pPr marL="0" indent="0">
              <a:buNone/>
            </a:pPr>
            <a:r>
              <a:rPr lang="en-US" b="1" dirty="0"/>
              <a:t>The Social Worker documents the following in the case management system:</a:t>
            </a:r>
          </a:p>
          <a:p>
            <a:pPr lvl="1"/>
            <a:r>
              <a:rPr lang="en-US" dirty="0"/>
              <a:t>Personal Goals: </a:t>
            </a:r>
          </a:p>
          <a:p>
            <a:pPr lvl="2"/>
            <a:r>
              <a:rPr lang="en-US" dirty="0"/>
              <a:t>Improve balance skills</a:t>
            </a:r>
          </a:p>
          <a:p>
            <a:pPr lvl="2"/>
            <a:r>
              <a:rPr lang="en-US" dirty="0"/>
              <a:t>Dance at son’s upcoming wedding</a:t>
            </a:r>
          </a:p>
          <a:p>
            <a:pPr lvl="1"/>
            <a:r>
              <a:rPr lang="en-US" dirty="0"/>
              <a:t>Assessed Needs:</a:t>
            </a:r>
          </a:p>
          <a:p>
            <a:pPr lvl="2"/>
            <a:r>
              <a:rPr lang="en-US" dirty="0"/>
              <a:t>Needs health / nutrition education for diabetes</a:t>
            </a:r>
          </a:p>
          <a:p>
            <a:pPr lvl="2"/>
            <a:r>
              <a:rPr lang="en-US" dirty="0"/>
              <a:t>Lack of access to transportation</a:t>
            </a:r>
          </a:p>
          <a:p>
            <a:pPr lvl="2"/>
            <a:r>
              <a:rPr lang="en-US" dirty="0"/>
              <a:t>Depression (under treatment)</a:t>
            </a:r>
          </a:p>
          <a:p>
            <a:pPr lvl="1"/>
            <a:r>
              <a:rPr lang="en-US" dirty="0"/>
              <a:t>Strengths:</a:t>
            </a:r>
          </a:p>
          <a:p>
            <a:pPr lvl="2"/>
            <a:r>
              <a:rPr lang="en-US" dirty="0"/>
              <a:t>Able to manage bills</a:t>
            </a:r>
          </a:p>
          <a:p>
            <a:pPr lvl="2"/>
            <a:r>
              <a:rPr lang="en-US" dirty="0"/>
              <a:t>Independent walking with cane</a:t>
            </a:r>
          </a:p>
          <a:p>
            <a:pPr lvl="1"/>
            <a:r>
              <a:rPr lang="en-US" dirty="0"/>
              <a:t>Preferences:</a:t>
            </a:r>
          </a:p>
          <a:p>
            <a:pPr lvl="2"/>
            <a:r>
              <a:rPr lang="en-US" dirty="0"/>
              <a:t>Remain on ICWP and continue with her current services</a:t>
            </a:r>
          </a:p>
          <a:p>
            <a:pPr lvl="1"/>
            <a:r>
              <a:rPr lang="en-US" dirty="0"/>
              <a:t>Risk:</a:t>
            </a:r>
          </a:p>
          <a:p>
            <a:pPr lvl="2"/>
            <a:r>
              <a:rPr lang="en-US" dirty="0"/>
              <a:t>At risk for falls</a:t>
            </a:r>
          </a:p>
          <a:p>
            <a:pPr lvl="2"/>
            <a:r>
              <a:rPr lang="en-US" dirty="0"/>
              <a:t>Patient is on depression medication which may cause drowsiness</a:t>
            </a:r>
          </a:p>
          <a:p>
            <a:pPr marL="0" indent="0">
              <a:buNone/>
            </a:pPr>
            <a:endParaRPr lang="en-US" dirty="0"/>
          </a:p>
        </p:txBody>
      </p:sp>
      <p:sp>
        <p:nvSpPr>
          <p:cNvPr id="5" name="TextBox 4">
            <a:extLst>
              <a:ext uri="{FF2B5EF4-FFF2-40B4-BE49-F238E27FC236}">
                <a16:creationId xmlns:a16="http://schemas.microsoft.com/office/drawing/2014/main" id="{5A9DE77A-5B7F-4C9E-BA85-62B4E5B5DD60}"/>
              </a:ext>
            </a:extLst>
          </p:cNvPr>
          <p:cNvSpPr txBox="1"/>
          <p:nvPr/>
        </p:nvSpPr>
        <p:spPr>
          <a:xfrm>
            <a:off x="8586216" y="1184563"/>
            <a:ext cx="2569464" cy="5078313"/>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dirty="0">
                <a:solidFill>
                  <a:srgbClr val="0070C0"/>
                </a:solidFill>
              </a:rPr>
              <a:t>eLTSS information is pushed from eLTSS Server to the Data Manager</a:t>
            </a: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dirty="0"/>
          </a:p>
        </p:txBody>
      </p:sp>
    </p:spTree>
    <p:extLst>
      <p:ext uri="{BB962C8B-B14F-4D97-AF65-F5344CB8AC3E}">
        <p14:creationId xmlns:p14="http://schemas.microsoft.com/office/powerpoint/2010/main" val="2567359521"/>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BF794F-480F-43CF-BB4E-727F23CE4BC9}">
  <ds:schemaRefs>
    <ds:schemaRef ds:uri="http://schemas.microsoft.com/office/2006/metadata/customXsn"/>
  </ds:schemaRefs>
</ds:datastoreItem>
</file>

<file path=customXml/itemProps2.xml><?xml version="1.0" encoding="utf-8"?>
<ds:datastoreItem xmlns:ds="http://schemas.openxmlformats.org/officeDocument/2006/customXml" ds:itemID="{94E8D78E-39BA-483A-8E39-C729C3CA31C1}">
  <ds:schemaRefs>
    <ds:schemaRef ds:uri="http://schemas.microsoft.com/sharepoint/v3/contenttype/forms"/>
  </ds:schemaRefs>
</ds:datastoreItem>
</file>

<file path=customXml/itemProps3.xml><?xml version="1.0" encoding="utf-8"?>
<ds:datastoreItem xmlns:ds="http://schemas.openxmlformats.org/officeDocument/2006/customXml" ds:itemID="{9ECA65DC-3BF8-42D4-A166-237AC00FD0F5}">
  <ds:schemaRefs>
    <ds:schemaRef ds:uri="http://schemas.microsoft.com/office/2006/documentManagement/types"/>
    <ds:schemaRef ds:uri="http://purl.org/dc/elements/1.1/"/>
    <ds:schemaRef ds:uri="http://schemas.microsoft.com/office/infopath/2007/PartnerControls"/>
    <ds:schemaRef ds:uri="http://www.w3.org/XML/1998/namespace"/>
    <ds:schemaRef ds:uri="http://schemas.microsoft.com/sharepoint/v3/fields"/>
    <ds:schemaRef ds:uri="http://purl.org/dc/dcmitype/"/>
    <ds:schemaRef ds:uri="http://schemas.microsoft.com/sharepoint/v3"/>
    <ds:schemaRef ds:uri="http://purl.org/dc/terms/"/>
    <ds:schemaRef ds:uri="http://schemas.openxmlformats.org/package/2006/metadata/core-properties"/>
    <ds:schemaRef ds:uri="ba9988bd-10e2-4a39-8d16-ed6eb9f9083e"/>
    <ds:schemaRef ds:uri="http://schemas.microsoft.com/office/2006/metadata/properties"/>
  </ds:schemaRefs>
</ds:datastoreItem>
</file>

<file path=customXml/itemProps4.xml><?xml version="1.0" encoding="utf-8"?>
<ds:datastoreItem xmlns:ds="http://schemas.openxmlformats.org/officeDocument/2006/customXml" ds:itemID="{C9C5C6D0-0799-484B-8A2B-FA28A69458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451</TotalTime>
  <Words>2089</Words>
  <Application>Microsoft Office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Retrospect</vt:lpstr>
      <vt:lpstr>PACIO-eLTSS Use Case</vt:lpstr>
      <vt:lpstr>Patient Persona</vt:lpstr>
      <vt:lpstr>Social History</vt:lpstr>
      <vt:lpstr>Past Medical History</vt:lpstr>
      <vt:lpstr>Current Medications</vt:lpstr>
      <vt:lpstr>Typical Healthcare Follow Up</vt:lpstr>
      <vt:lpstr>Use Case</vt:lpstr>
      <vt:lpstr>Use Case Overview</vt:lpstr>
      <vt:lpstr>Scene 1: Home</vt:lpstr>
      <vt:lpstr>Scene 2: Hospital Encounter</vt:lpstr>
      <vt:lpstr>Scene 3: Skilled Nursing Facility (SNF)</vt:lpstr>
      <vt:lpstr>Scene 4: Pseudo Centers for Medicare and Medicaid Services (CMS) Data Element Library (DEL)</vt:lpstr>
      <vt:lpstr>Scene 5: Home</vt:lpstr>
      <vt:lpstr>Scene 6: Patient Family Access</vt:lpstr>
      <vt:lpstr>Background Information</vt:lpstr>
      <vt:lpstr>Real World Limitations/Assumptions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PACIO-eLTSS</dc:title>
  <dc:creator>Rizvi, Siama</dc:creator>
  <cp:lastModifiedBy>Rizvi, Siama</cp:lastModifiedBy>
  <cp:revision>31</cp:revision>
  <dcterms:created xsi:type="dcterms:W3CDTF">2020-04-14T18:12:18Z</dcterms:created>
  <dcterms:modified xsi:type="dcterms:W3CDTF">2020-04-24T18:09:28Z</dcterms:modified>
</cp:coreProperties>
</file>