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79" r:id="rId6"/>
    <p:sldId id="281" r:id="rId7"/>
    <p:sldId id="282" r:id="rId8"/>
    <p:sldId id="283" r:id="rId9"/>
    <p:sldId id="284" r:id="rId10"/>
    <p:sldId id="285" r:id="rId11"/>
    <p:sldId id="261" r:id="rId12"/>
    <p:sldId id="270" r:id="rId13"/>
    <p:sldId id="272" r:id="rId14"/>
    <p:sldId id="286" r:id="rId15"/>
    <p:sldId id="273" r:id="rId16"/>
    <p:sldId id="287" r:id="rId17"/>
    <p:sldId id="28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1454C-7C57-438F-8FC5-0C72C2D1B5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19D70FE2-5EB1-4930-BF32-4CDBE783A2BC}">
      <dgm:prSet/>
      <dgm:spPr/>
      <dgm:t>
        <a:bodyPr/>
        <a:lstStyle/>
        <a:p>
          <a:r>
            <a:rPr lang="en-US" dirty="0"/>
            <a:t>This dataset contains statistics on NBA player performance on a game by game basis. It is sourced from Kaggle (https://www.kaggle.com/nathanlauga/nba-games/).</a:t>
          </a:r>
        </a:p>
      </dgm:t>
    </dgm:pt>
    <dgm:pt modelId="{D7D241C4-463D-4D11-BE7D-C1A205C80800}" type="parTrans" cxnId="{887C20C7-2A8F-4C4D-B6F5-5248DF4FCDD9}">
      <dgm:prSet/>
      <dgm:spPr/>
      <dgm:t>
        <a:bodyPr/>
        <a:lstStyle/>
        <a:p>
          <a:endParaRPr lang="en-US"/>
        </a:p>
      </dgm:t>
    </dgm:pt>
    <dgm:pt modelId="{FB1B956A-7FC4-4856-A58B-E486DA487768}" type="sibTrans" cxnId="{887C20C7-2A8F-4C4D-B6F5-5248DF4FCDD9}">
      <dgm:prSet/>
      <dgm:spPr/>
      <dgm:t>
        <a:bodyPr/>
        <a:lstStyle/>
        <a:p>
          <a:endParaRPr lang="en-US"/>
        </a:p>
      </dgm:t>
    </dgm:pt>
    <dgm:pt modelId="{7D0F660C-646F-4D17-9904-B3EA3DD62CF5}">
      <dgm:prSet/>
      <dgm:spPr/>
      <dgm:t>
        <a:bodyPr/>
        <a:lstStyle/>
        <a:p>
          <a:r>
            <a:rPr lang="en-US" dirty="0"/>
            <a:t>It contains both dimension type tables and fact tables</a:t>
          </a:r>
        </a:p>
      </dgm:t>
    </dgm:pt>
    <dgm:pt modelId="{3BDB58C3-5657-4B2A-8F46-DDC0323134B7}" type="parTrans" cxnId="{97EB4CDE-B4AA-41A8-B5EB-991A5CAF3918}">
      <dgm:prSet/>
      <dgm:spPr/>
      <dgm:t>
        <a:bodyPr/>
        <a:lstStyle/>
        <a:p>
          <a:endParaRPr lang="en-US"/>
        </a:p>
      </dgm:t>
    </dgm:pt>
    <dgm:pt modelId="{54DA209B-63D7-4F2F-9430-A2B6E58483CF}" type="sibTrans" cxnId="{97EB4CDE-B4AA-41A8-B5EB-991A5CAF3918}">
      <dgm:prSet/>
      <dgm:spPr/>
      <dgm:t>
        <a:bodyPr/>
        <a:lstStyle/>
        <a:p>
          <a:endParaRPr lang="en-US"/>
        </a:p>
      </dgm:t>
    </dgm:pt>
    <dgm:pt modelId="{BF77001B-8028-4235-A4D9-12055F7ADBA4}">
      <dgm:prSet/>
      <dgm:spPr/>
      <dgm:t>
        <a:bodyPr/>
        <a:lstStyle/>
        <a:p>
          <a:r>
            <a:rPr lang="en-US" dirty="0"/>
            <a:t>We’re going to focus on how a dimensional data model would look for this data. This presentation is geared for a data professional audience</a:t>
          </a:r>
        </a:p>
      </dgm:t>
    </dgm:pt>
    <dgm:pt modelId="{3D91045C-1469-4568-A512-1B130A4C6BA3}" type="parTrans" cxnId="{94EF839E-50FA-4F92-8BB4-73317A114D9F}">
      <dgm:prSet/>
      <dgm:spPr/>
      <dgm:t>
        <a:bodyPr/>
        <a:lstStyle/>
        <a:p>
          <a:endParaRPr lang="en-US"/>
        </a:p>
      </dgm:t>
    </dgm:pt>
    <dgm:pt modelId="{609C308F-99AB-4A19-84CA-6D863FE6F492}" type="sibTrans" cxnId="{94EF839E-50FA-4F92-8BB4-73317A114D9F}">
      <dgm:prSet/>
      <dgm:spPr/>
      <dgm:t>
        <a:bodyPr/>
        <a:lstStyle/>
        <a:p>
          <a:endParaRPr lang="en-US"/>
        </a:p>
      </dgm:t>
    </dgm:pt>
    <dgm:pt modelId="{8B4F3482-86BB-4A18-BCF5-583EE7D866B7}" type="pres">
      <dgm:prSet presAssocID="{FC61454C-7C57-438F-8FC5-0C72C2D1B58B}" presName="root" presStyleCnt="0">
        <dgm:presLayoutVars>
          <dgm:dir/>
          <dgm:resizeHandles val="exact"/>
        </dgm:presLayoutVars>
      </dgm:prSet>
      <dgm:spPr/>
    </dgm:pt>
    <dgm:pt modelId="{7EC39189-2BF4-460E-81F4-180C1DF4F527}" type="pres">
      <dgm:prSet presAssocID="{19D70FE2-5EB1-4930-BF32-4CDBE783A2BC}" presName="compNode" presStyleCnt="0"/>
      <dgm:spPr/>
    </dgm:pt>
    <dgm:pt modelId="{C2FC137F-8983-45F7-A769-0D641EBB6594}" type="pres">
      <dgm:prSet presAssocID="{19D70FE2-5EB1-4930-BF32-4CDBE783A2BC}" presName="bgRect" presStyleLbl="bgShp" presStyleIdx="0" presStyleCnt="3"/>
      <dgm:spPr/>
    </dgm:pt>
    <dgm:pt modelId="{454A3AC1-BCF7-46E4-9E0F-8773F1703BD9}" type="pres">
      <dgm:prSet presAssocID="{19D70FE2-5EB1-4930-BF32-4CDBE783A2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615D45-5515-4514-B8B1-32CF8BF3E796}" type="pres">
      <dgm:prSet presAssocID="{19D70FE2-5EB1-4930-BF32-4CDBE783A2BC}" presName="spaceRect" presStyleCnt="0"/>
      <dgm:spPr/>
    </dgm:pt>
    <dgm:pt modelId="{9D258425-4789-4010-B4F7-5F050EB09A0D}" type="pres">
      <dgm:prSet presAssocID="{19D70FE2-5EB1-4930-BF32-4CDBE783A2BC}" presName="parTx" presStyleLbl="revTx" presStyleIdx="0" presStyleCnt="3">
        <dgm:presLayoutVars>
          <dgm:chMax val="0"/>
          <dgm:chPref val="0"/>
        </dgm:presLayoutVars>
      </dgm:prSet>
      <dgm:spPr/>
    </dgm:pt>
    <dgm:pt modelId="{BBB55109-4EAD-4650-96D5-380BA608B5DD}" type="pres">
      <dgm:prSet presAssocID="{FB1B956A-7FC4-4856-A58B-E486DA487768}" presName="sibTrans" presStyleCnt="0"/>
      <dgm:spPr/>
    </dgm:pt>
    <dgm:pt modelId="{1AB2E555-4669-497F-A9E6-B4CCC2132407}" type="pres">
      <dgm:prSet presAssocID="{7D0F660C-646F-4D17-9904-B3EA3DD62CF5}" presName="compNode" presStyleCnt="0"/>
      <dgm:spPr/>
    </dgm:pt>
    <dgm:pt modelId="{0DBB9783-0A2C-480F-AB03-82EEF26A17BB}" type="pres">
      <dgm:prSet presAssocID="{7D0F660C-646F-4D17-9904-B3EA3DD62CF5}" presName="bgRect" presStyleLbl="bgShp" presStyleIdx="1" presStyleCnt="3"/>
      <dgm:spPr/>
    </dgm:pt>
    <dgm:pt modelId="{33BF11CB-6293-46DA-A8F1-8E3A83A64257}" type="pres">
      <dgm:prSet presAssocID="{7D0F660C-646F-4D17-9904-B3EA3DD62C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002F0D8-C2A4-46AA-8663-6CB4EA3ECBFF}" type="pres">
      <dgm:prSet presAssocID="{7D0F660C-646F-4D17-9904-B3EA3DD62CF5}" presName="spaceRect" presStyleCnt="0"/>
      <dgm:spPr/>
    </dgm:pt>
    <dgm:pt modelId="{2BDC7BA8-E4A4-4975-B63D-9B5665D0FF42}" type="pres">
      <dgm:prSet presAssocID="{7D0F660C-646F-4D17-9904-B3EA3DD62CF5}" presName="parTx" presStyleLbl="revTx" presStyleIdx="1" presStyleCnt="3">
        <dgm:presLayoutVars>
          <dgm:chMax val="0"/>
          <dgm:chPref val="0"/>
        </dgm:presLayoutVars>
      </dgm:prSet>
      <dgm:spPr/>
    </dgm:pt>
    <dgm:pt modelId="{913F1EC8-CD7B-4899-AEE6-1D8181561636}" type="pres">
      <dgm:prSet presAssocID="{54DA209B-63D7-4F2F-9430-A2B6E58483CF}" presName="sibTrans" presStyleCnt="0"/>
      <dgm:spPr/>
    </dgm:pt>
    <dgm:pt modelId="{A7B4E018-AB04-4E37-AC1A-E61135954D59}" type="pres">
      <dgm:prSet presAssocID="{BF77001B-8028-4235-A4D9-12055F7ADBA4}" presName="compNode" presStyleCnt="0"/>
      <dgm:spPr/>
    </dgm:pt>
    <dgm:pt modelId="{851987F6-BCA8-410A-95CA-909A6BE4F89C}" type="pres">
      <dgm:prSet presAssocID="{BF77001B-8028-4235-A4D9-12055F7ADBA4}" presName="bgRect" presStyleLbl="bgShp" presStyleIdx="2" presStyleCnt="3"/>
      <dgm:spPr/>
    </dgm:pt>
    <dgm:pt modelId="{134D70B7-0681-4993-94A0-28FD68D64105}" type="pres">
      <dgm:prSet presAssocID="{BF77001B-8028-4235-A4D9-12055F7ADB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hitecture"/>
        </a:ext>
      </dgm:extLst>
    </dgm:pt>
    <dgm:pt modelId="{A92E7461-1B04-4B37-8CAA-460C52C9ED0D}" type="pres">
      <dgm:prSet presAssocID="{BF77001B-8028-4235-A4D9-12055F7ADBA4}" presName="spaceRect" presStyleCnt="0"/>
      <dgm:spPr/>
    </dgm:pt>
    <dgm:pt modelId="{3F7F2E89-4219-46F7-8C1C-51D6B2836C3D}" type="pres">
      <dgm:prSet presAssocID="{BF77001B-8028-4235-A4D9-12055F7ADB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717E76-1BC8-40A3-A056-70F98054324E}" type="presOf" srcId="{BF77001B-8028-4235-A4D9-12055F7ADBA4}" destId="{3F7F2E89-4219-46F7-8C1C-51D6B2836C3D}" srcOrd="0" destOrd="0" presId="urn:microsoft.com/office/officeart/2018/2/layout/IconVerticalSolidList"/>
    <dgm:cxn modelId="{EF284D94-3ECB-47BE-99DF-E2153AEDD817}" type="presOf" srcId="{7D0F660C-646F-4D17-9904-B3EA3DD62CF5}" destId="{2BDC7BA8-E4A4-4975-B63D-9B5665D0FF42}" srcOrd="0" destOrd="0" presId="urn:microsoft.com/office/officeart/2018/2/layout/IconVerticalSolidList"/>
    <dgm:cxn modelId="{94EF839E-50FA-4F92-8BB4-73317A114D9F}" srcId="{FC61454C-7C57-438F-8FC5-0C72C2D1B58B}" destId="{BF77001B-8028-4235-A4D9-12055F7ADBA4}" srcOrd="2" destOrd="0" parTransId="{3D91045C-1469-4568-A512-1B130A4C6BA3}" sibTransId="{609C308F-99AB-4A19-84CA-6D863FE6F492}"/>
    <dgm:cxn modelId="{887C20C7-2A8F-4C4D-B6F5-5248DF4FCDD9}" srcId="{FC61454C-7C57-438F-8FC5-0C72C2D1B58B}" destId="{19D70FE2-5EB1-4930-BF32-4CDBE783A2BC}" srcOrd="0" destOrd="0" parTransId="{D7D241C4-463D-4D11-BE7D-C1A205C80800}" sibTransId="{FB1B956A-7FC4-4856-A58B-E486DA487768}"/>
    <dgm:cxn modelId="{1C9A4CD7-47C9-4329-8265-961B8929CBA4}" type="presOf" srcId="{19D70FE2-5EB1-4930-BF32-4CDBE783A2BC}" destId="{9D258425-4789-4010-B4F7-5F050EB09A0D}" srcOrd="0" destOrd="0" presId="urn:microsoft.com/office/officeart/2018/2/layout/IconVerticalSolidList"/>
    <dgm:cxn modelId="{97EB4CDE-B4AA-41A8-B5EB-991A5CAF3918}" srcId="{FC61454C-7C57-438F-8FC5-0C72C2D1B58B}" destId="{7D0F660C-646F-4D17-9904-B3EA3DD62CF5}" srcOrd="1" destOrd="0" parTransId="{3BDB58C3-5657-4B2A-8F46-DDC0323134B7}" sibTransId="{54DA209B-63D7-4F2F-9430-A2B6E58483CF}"/>
    <dgm:cxn modelId="{797742F1-9F0B-4E3F-93AE-98F7BC254872}" type="presOf" srcId="{FC61454C-7C57-438F-8FC5-0C72C2D1B58B}" destId="{8B4F3482-86BB-4A18-BCF5-583EE7D866B7}" srcOrd="0" destOrd="0" presId="urn:microsoft.com/office/officeart/2018/2/layout/IconVerticalSolidList"/>
    <dgm:cxn modelId="{2D0CB88C-3EDC-46DD-B5A2-3E9E57E0A161}" type="presParOf" srcId="{8B4F3482-86BB-4A18-BCF5-583EE7D866B7}" destId="{7EC39189-2BF4-460E-81F4-180C1DF4F527}" srcOrd="0" destOrd="0" presId="urn:microsoft.com/office/officeart/2018/2/layout/IconVerticalSolidList"/>
    <dgm:cxn modelId="{F8D6C53F-696E-4220-887B-076C0E8D7B90}" type="presParOf" srcId="{7EC39189-2BF4-460E-81F4-180C1DF4F527}" destId="{C2FC137F-8983-45F7-A769-0D641EBB6594}" srcOrd="0" destOrd="0" presId="urn:microsoft.com/office/officeart/2018/2/layout/IconVerticalSolidList"/>
    <dgm:cxn modelId="{983DB733-4A56-4C0C-AF5E-765BDD794A0C}" type="presParOf" srcId="{7EC39189-2BF4-460E-81F4-180C1DF4F527}" destId="{454A3AC1-BCF7-46E4-9E0F-8773F1703BD9}" srcOrd="1" destOrd="0" presId="urn:microsoft.com/office/officeart/2018/2/layout/IconVerticalSolidList"/>
    <dgm:cxn modelId="{EF88E879-14FE-470C-8A71-B4FCD340EF77}" type="presParOf" srcId="{7EC39189-2BF4-460E-81F4-180C1DF4F527}" destId="{2A615D45-5515-4514-B8B1-32CF8BF3E796}" srcOrd="2" destOrd="0" presId="urn:microsoft.com/office/officeart/2018/2/layout/IconVerticalSolidList"/>
    <dgm:cxn modelId="{C44F0416-2290-422D-BFD0-AF5E33E286E9}" type="presParOf" srcId="{7EC39189-2BF4-460E-81F4-180C1DF4F527}" destId="{9D258425-4789-4010-B4F7-5F050EB09A0D}" srcOrd="3" destOrd="0" presId="urn:microsoft.com/office/officeart/2018/2/layout/IconVerticalSolidList"/>
    <dgm:cxn modelId="{D6E5DEEB-5A4C-4D04-B895-9445FEBA3ABE}" type="presParOf" srcId="{8B4F3482-86BB-4A18-BCF5-583EE7D866B7}" destId="{BBB55109-4EAD-4650-96D5-380BA608B5DD}" srcOrd="1" destOrd="0" presId="urn:microsoft.com/office/officeart/2018/2/layout/IconVerticalSolidList"/>
    <dgm:cxn modelId="{E96C4E6E-52A9-4336-8AE7-CF51FDF5C261}" type="presParOf" srcId="{8B4F3482-86BB-4A18-BCF5-583EE7D866B7}" destId="{1AB2E555-4669-497F-A9E6-B4CCC2132407}" srcOrd="2" destOrd="0" presId="urn:microsoft.com/office/officeart/2018/2/layout/IconVerticalSolidList"/>
    <dgm:cxn modelId="{CBCB22DB-97BA-4AAA-8D8E-44C7F4A646AA}" type="presParOf" srcId="{1AB2E555-4669-497F-A9E6-B4CCC2132407}" destId="{0DBB9783-0A2C-480F-AB03-82EEF26A17BB}" srcOrd="0" destOrd="0" presId="urn:microsoft.com/office/officeart/2018/2/layout/IconVerticalSolidList"/>
    <dgm:cxn modelId="{D129FC5B-9482-4EED-BC39-56680771CAAD}" type="presParOf" srcId="{1AB2E555-4669-497F-A9E6-B4CCC2132407}" destId="{33BF11CB-6293-46DA-A8F1-8E3A83A64257}" srcOrd="1" destOrd="0" presId="urn:microsoft.com/office/officeart/2018/2/layout/IconVerticalSolidList"/>
    <dgm:cxn modelId="{2A8F25E6-352A-4886-BD31-51ED835F1EA8}" type="presParOf" srcId="{1AB2E555-4669-497F-A9E6-B4CCC2132407}" destId="{4002F0D8-C2A4-46AA-8663-6CB4EA3ECBFF}" srcOrd="2" destOrd="0" presId="urn:microsoft.com/office/officeart/2018/2/layout/IconVerticalSolidList"/>
    <dgm:cxn modelId="{6494FACF-D8BA-4DF5-8C2F-12D4499DE58B}" type="presParOf" srcId="{1AB2E555-4669-497F-A9E6-B4CCC2132407}" destId="{2BDC7BA8-E4A4-4975-B63D-9B5665D0FF42}" srcOrd="3" destOrd="0" presId="urn:microsoft.com/office/officeart/2018/2/layout/IconVerticalSolidList"/>
    <dgm:cxn modelId="{941630E1-3C01-4DE2-95C4-4BBFB7A73609}" type="presParOf" srcId="{8B4F3482-86BB-4A18-BCF5-583EE7D866B7}" destId="{913F1EC8-CD7B-4899-AEE6-1D8181561636}" srcOrd="3" destOrd="0" presId="urn:microsoft.com/office/officeart/2018/2/layout/IconVerticalSolidList"/>
    <dgm:cxn modelId="{7E7BFBAE-4E4C-4397-90B4-CBCB7BE24D35}" type="presParOf" srcId="{8B4F3482-86BB-4A18-BCF5-583EE7D866B7}" destId="{A7B4E018-AB04-4E37-AC1A-E61135954D59}" srcOrd="4" destOrd="0" presId="urn:microsoft.com/office/officeart/2018/2/layout/IconVerticalSolidList"/>
    <dgm:cxn modelId="{1E835AC7-0CA7-475A-9F85-54AC28716CF8}" type="presParOf" srcId="{A7B4E018-AB04-4E37-AC1A-E61135954D59}" destId="{851987F6-BCA8-410A-95CA-909A6BE4F89C}" srcOrd="0" destOrd="0" presId="urn:microsoft.com/office/officeart/2018/2/layout/IconVerticalSolidList"/>
    <dgm:cxn modelId="{07E26135-C549-4D30-962B-BECC8D82BD97}" type="presParOf" srcId="{A7B4E018-AB04-4E37-AC1A-E61135954D59}" destId="{134D70B7-0681-4993-94A0-28FD68D64105}" srcOrd="1" destOrd="0" presId="urn:microsoft.com/office/officeart/2018/2/layout/IconVerticalSolidList"/>
    <dgm:cxn modelId="{FF2F93CB-46F7-4E59-888C-1CBD66D97532}" type="presParOf" srcId="{A7B4E018-AB04-4E37-AC1A-E61135954D59}" destId="{A92E7461-1B04-4B37-8CAA-460C52C9ED0D}" srcOrd="2" destOrd="0" presId="urn:microsoft.com/office/officeart/2018/2/layout/IconVerticalSolidList"/>
    <dgm:cxn modelId="{7031E091-9626-44BC-8CA3-6CD45C7A2F3C}" type="presParOf" srcId="{A7B4E018-AB04-4E37-AC1A-E61135954D59}" destId="{3F7F2E89-4219-46F7-8C1C-51D6B2836C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C137F-8983-45F7-A769-0D641EBB6594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A3AC1-BCF7-46E4-9E0F-8773F1703BD9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58425-4789-4010-B4F7-5F050EB09A0D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dataset contains statistics on NBA player performance on a game by game basis. It is sourced from Kaggle (https://www.kaggle.com/nathanlauga/nba-games/).</a:t>
          </a:r>
        </a:p>
      </dsp:txBody>
      <dsp:txXfrm>
        <a:off x="1205506" y="446"/>
        <a:ext cx="7781897" cy="1043728"/>
      </dsp:txXfrm>
    </dsp:sp>
    <dsp:sp modelId="{0DBB9783-0A2C-480F-AB03-82EEF26A17BB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F11CB-6293-46DA-A8F1-8E3A83A64257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C7BA8-E4A4-4975-B63D-9B5665D0FF42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contains both dimension type tables and fact tables</a:t>
          </a:r>
        </a:p>
      </dsp:txBody>
      <dsp:txXfrm>
        <a:off x="1205506" y="1305106"/>
        <a:ext cx="7781897" cy="1043728"/>
      </dsp:txXfrm>
    </dsp:sp>
    <dsp:sp modelId="{851987F6-BCA8-410A-95CA-909A6BE4F89C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D70B7-0681-4993-94A0-28FD68D64105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2E89-4219-46F7-8C1C-51D6B2836C3D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We’re going to focus on how a dimensional data model would look for this data. This presentation is geared for a data professional audience</a:t>
          </a:r>
        </a:p>
      </dsp:txBody>
      <dsp:txXfrm>
        <a:off x="1205506" y="2609766"/>
        <a:ext cx="7781897" cy="104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EFB1521-B724-4E9D-B424-850742EED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C4CD812-44BD-4CB5-BE63-81401F831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20221C9-9035-4A88-8973-CFB57BC3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79C9E-D680-4C33-8E66-72421B439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6675215" cy="394325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Dynatrace</a:t>
            </a:r>
            <a:br>
              <a:rPr lang="en-US" sz="4000" b="1" dirty="0">
                <a:solidFill>
                  <a:srgbClr val="FEFFFF"/>
                </a:solidFill>
              </a:rPr>
            </a:b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NBA Data</a:t>
            </a:r>
          </a:p>
        </p:txBody>
      </p:sp>
      <p:sp>
        <p:nvSpPr>
          <p:cNvPr id="141" name="Freeform 23">
            <a:extLst>
              <a:ext uri="{FF2B5EF4-FFF2-40B4-BE49-F238E27FC236}">
                <a16:creationId xmlns:a16="http://schemas.microsoft.com/office/drawing/2014/main" id="{D194CE73-DAD8-4221-9CA7-6BF6E37D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5B10-E57B-4B44-970B-56E7D9401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5189400"/>
            <a:ext cx="6692953" cy="54426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EFFFF"/>
                </a:solidFill>
              </a:rPr>
              <a:t>Tom MacEachern</a:t>
            </a:r>
          </a:p>
        </p:txBody>
      </p:sp>
      <p:pic>
        <p:nvPicPr>
          <p:cNvPr id="4" name="Picture 2" descr="Image result for dynatrace">
            <a:extLst>
              <a:ext uri="{FF2B5EF4-FFF2-40B4-BE49-F238E27FC236}">
                <a16:creationId xmlns:a16="http://schemas.microsoft.com/office/drawing/2014/main" id="{C22C8980-8C24-4FEF-8DD9-54E3277E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812" y="23546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1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48A5-6953-4F97-8D41-2996A89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Loading(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1E8C1-9CF2-4283-9041-B8D61D4B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25" y="1145286"/>
            <a:ext cx="8768715" cy="1945123"/>
          </a:xfrm>
        </p:spPr>
        <p:txBody>
          <a:bodyPr>
            <a:normAutofit/>
          </a:bodyPr>
          <a:lstStyle/>
          <a:p>
            <a:r>
              <a:rPr lang="en-US" sz="1600" dirty="0"/>
              <a:t>The amount of time on the court by each player was transformed into the number of seconds spent on the floor by team player.</a:t>
            </a:r>
          </a:p>
          <a:p>
            <a:r>
              <a:rPr lang="en-US" sz="1600" dirty="0"/>
              <a:t>Finally, a clean fact table with integers will be good for simplifying future data science and analysis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65CA6-3DA1-4174-88E3-EC1AB593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9" y="2545445"/>
            <a:ext cx="11114621" cy="34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165D-E851-4F2F-BDA4-7A42BAD1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561" y="0"/>
            <a:ext cx="3884877" cy="616017"/>
          </a:xfrm>
        </p:spPr>
        <p:txBody>
          <a:bodyPr>
            <a:normAutofit fontScale="90000"/>
          </a:bodyPr>
          <a:lstStyle/>
          <a:p>
            <a:r>
              <a:rPr lang="en-US" dirty="0"/>
              <a:t>The Data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8BA4C-20C2-455E-8CCD-92F1D6DA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69" y="496669"/>
            <a:ext cx="10569277" cy="60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4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B0FD-1CEF-4FB2-B336-6F6B3270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Coaches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CD8F-FA0D-4991-A2A6-AD71B5F9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4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Scenario: A coach wants to identify which players should be coached 1-1 to improve their performance. He has asked to identify which players need coaching the most based on their performance</a:t>
            </a:r>
          </a:p>
          <a:p>
            <a:endParaRPr lang="en-US" dirty="0"/>
          </a:p>
          <a:p>
            <a:pPr lvl="1"/>
            <a:r>
              <a:rPr lang="en-US" dirty="0"/>
              <a:t>This presents 2 interesting questions</a:t>
            </a:r>
          </a:p>
          <a:p>
            <a:pPr lvl="2"/>
            <a:r>
              <a:rPr lang="en-US" dirty="0"/>
              <a:t>1. What is the best way to measure performance?</a:t>
            </a:r>
          </a:p>
          <a:p>
            <a:pPr lvl="2"/>
            <a:r>
              <a:rPr lang="en-US" dirty="0"/>
              <a:t>2. How to quantify which players are under performing?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54107-65C2-4363-A81D-47C51514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267AB-4F6C-4707-A0E2-2DDE53D8FC2E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of these variables are strongly correlated with each other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indicates that this is a good dataset to attempt a model to predict the number of expected points due to there being many strong linear relationships between the variables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basketball is a game in which you are trying to score more points than an opponent,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try to predict the number of points a player will score in game.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9D1983-E4A3-41BF-93DE-073AFEDF8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" r="-1" b="-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6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4249-F08E-44C6-AE79-097A294F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585F-9627-41BD-822A-C627CF0C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706" y="138282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Using a linear regression, the r2 score is quite high. It is likely overfit but for the purposes of generating an expectation for points scored, it works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5E8D-440A-4798-9512-67AC83E1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60" y="2233390"/>
            <a:ext cx="91249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8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94249-F08E-44C6-AE79-097A294F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585F-9627-41BD-822A-C627CF0C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When plotting the predicted points and the actual points, its clear the model has predictive power.</a:t>
            </a:r>
          </a:p>
          <a:p>
            <a:r>
              <a:rPr lang="en-US" dirty="0"/>
              <a:t>The chart is colored by if a player performed higher or lower than expectations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4048D-C585-4243-AD61-48304EA6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19" y="140108"/>
            <a:ext cx="53721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8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AD2C-B99F-4897-A5B4-284B2A4F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players need coaching?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179-6BAA-4ED3-A6C1-E7BC3B9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943" y="1175379"/>
            <a:ext cx="9105482" cy="3001985"/>
          </a:xfrm>
        </p:spPr>
        <p:txBody>
          <a:bodyPr>
            <a:normAutofit/>
          </a:bodyPr>
          <a:lstStyle/>
          <a:p>
            <a:r>
              <a:rPr lang="en-US" sz="1400" dirty="0"/>
              <a:t>Let's pretend that the coach asking these questions is Dwayne Casey, the Detroit Pistons head coach.</a:t>
            </a:r>
          </a:p>
          <a:p>
            <a:endParaRPr lang="en-US" sz="1400" dirty="0"/>
          </a:p>
          <a:p>
            <a:r>
              <a:rPr lang="en-US" sz="1400" dirty="0"/>
              <a:t>The players that need coaching the most are the ones that are under performing relative to their predicted points.</a:t>
            </a:r>
          </a:p>
          <a:p>
            <a:endParaRPr lang="en-US" sz="1400" dirty="0"/>
          </a:p>
          <a:p>
            <a:r>
              <a:rPr lang="en-US" sz="1400" dirty="0"/>
              <a:t>The excel output file highlights which players in which games performed the worst relative to our models expectations.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3EF4E-00EC-4F23-9167-B2F6CB4D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46" y="3438525"/>
            <a:ext cx="8220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4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AD2C-B99F-4897-A5B4-284B2A4F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179-6BAA-4ED3-A6C1-E7BC3B9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943" y="1175379"/>
            <a:ext cx="9105482" cy="3001985"/>
          </a:xfrm>
        </p:spPr>
        <p:txBody>
          <a:bodyPr>
            <a:normAutofit/>
          </a:bodyPr>
          <a:lstStyle/>
          <a:p>
            <a:r>
              <a:rPr lang="en-US" sz="1400" dirty="0"/>
              <a:t>It </a:t>
            </a:r>
            <a:r>
              <a:rPr lang="en-US" sz="1400" b="1" dirty="0"/>
              <a:t>is</a:t>
            </a:r>
            <a:r>
              <a:rPr lang="en-US" sz="1400" dirty="0"/>
              <a:t> possible to identify players who under or over performed using a simple linear regression</a:t>
            </a:r>
          </a:p>
          <a:p>
            <a:endParaRPr lang="en-US" sz="1400" dirty="0"/>
          </a:p>
          <a:p>
            <a:r>
              <a:rPr lang="en-US" sz="1400" dirty="0"/>
              <a:t>If a more advanced method were to be used, more training and fitting would be required.</a:t>
            </a:r>
          </a:p>
          <a:p>
            <a:endParaRPr lang="en-US" sz="1400" dirty="0"/>
          </a:p>
          <a:p>
            <a:r>
              <a:rPr lang="en-US" sz="1400" dirty="0"/>
              <a:t>A missed opportunity on this project was not utilizing any cloud technology after the initial first step.</a:t>
            </a:r>
          </a:p>
          <a:p>
            <a:pPr lvl="1"/>
            <a:r>
              <a:rPr lang="en-US" sz="1200" dirty="0"/>
              <a:t>If additional computing power were required, using Google Cloud or another cloud provider for compute power would be something extremely useful.</a:t>
            </a:r>
          </a:p>
          <a:p>
            <a:pPr lvl="1"/>
            <a:r>
              <a:rPr lang="en-US" sz="1200" dirty="0"/>
              <a:t>Since this is a very simple regression, using a Lambda function + API gateway through AWS also could have likely worked out well, but configuring it would have taken too much time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5016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EC08-7FA4-480B-BE51-F2BF0EAA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125" y="3069542"/>
            <a:ext cx="2807750" cy="71891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9033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roup 78">
            <a:extLst>
              <a:ext uri="{FF2B5EF4-FFF2-40B4-BE49-F238E27FC236}">
                <a16:creationId xmlns:a16="http://schemas.microsoft.com/office/drawing/2014/main" id="{F8A8AD26-C06F-49CE-AB92-7F05D0BD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7B9CA4A4-3706-4BBC-920D-10B61E903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9AEFAD7-4DC0-4775-B278-443CAC864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5A2EB89-70BA-48F4-BAFF-2C7561291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F9F7D8E-8CDE-4DC5-85E8-4E0627B10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393A9604-57DC-435F-8D02-267C0E3FE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BF551FAC-C8A0-424D-A9AB-B4D87ED0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FC7B832-CD9A-475E-A23A-282E2D9D2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405D3F7-11EB-4F41-842F-BC30C5BA7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5045B1A-5280-45D4-8595-463F1366A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059FB722-E5B1-4CB5-8D09-E3AC70209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2AF74CE9-4009-4B55-851A-6EC1419CD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0A77AB78-F870-4BCC-8746-488F0E09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61" name="Group 92">
            <a:extLst>
              <a:ext uri="{FF2B5EF4-FFF2-40B4-BE49-F238E27FC236}">
                <a16:creationId xmlns:a16="http://schemas.microsoft.com/office/drawing/2014/main" id="{1C50F7A2-3BDC-423D-85F1-EE031C214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80C7F85B-CE12-4F37-A66A-31DF1991F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E391A02-6C84-4F20-8784-AD1AB8279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674CF377-E511-4F42-9D68-51CB4191E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14119359-AB96-4A01-A096-ABCC56101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6753D864-28A5-4E32-91E5-AD7C721A4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70B3E479-AB6A-4B12-A3D5-B2D3B3DA2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7FBAB753-F3BA-478C-8E6C-EEFD4D17C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7AD49C2-29A7-4BCF-AE3B-5DD422BA4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A3FD5355-1EFB-4D0E-9041-7054C62C6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009C505D-91C5-4318-AB8A-1983EE775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A141DF61-1492-46DA-B3A9-0E8357DF4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823937D-506D-4FE0-8DA8-FFFA280C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62" name="Rectangle 106">
            <a:extLst>
              <a:ext uri="{FF2B5EF4-FFF2-40B4-BE49-F238E27FC236}">
                <a16:creationId xmlns:a16="http://schemas.microsoft.com/office/drawing/2014/main" id="{502A7C95-AB91-4503-A49F-FB44EDCB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3" name="Freeform 6">
            <a:extLst>
              <a:ext uri="{FF2B5EF4-FFF2-40B4-BE49-F238E27FC236}">
                <a16:creationId xmlns:a16="http://schemas.microsoft.com/office/drawing/2014/main" id="{FB7D856C-CDB6-43B6-B78A-7C63C30A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4" name="Rectangle 110">
            <a:extLst>
              <a:ext uri="{FF2B5EF4-FFF2-40B4-BE49-F238E27FC236}">
                <a16:creationId xmlns:a16="http://schemas.microsoft.com/office/drawing/2014/main" id="{A9924F3F-86A0-468C-B988-C130EFDFB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12">
            <a:extLst>
              <a:ext uri="{FF2B5EF4-FFF2-40B4-BE49-F238E27FC236}">
                <a16:creationId xmlns:a16="http://schemas.microsoft.com/office/drawing/2014/main" id="{69386E9B-E725-440F-ADFE-24898FC2C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2F1A-8709-4AE5-AF28-19CEA39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Intro</a:t>
            </a:r>
          </a:p>
        </p:txBody>
      </p:sp>
      <p:sp>
        <p:nvSpPr>
          <p:cNvPr id="2066" name="Freeform 5">
            <a:extLst>
              <a:ext uri="{FF2B5EF4-FFF2-40B4-BE49-F238E27FC236}">
                <a16:creationId xmlns:a16="http://schemas.microsoft.com/office/drawing/2014/main" id="{7754B516-E92D-4F1B-942E-2B03743A5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116">
            <a:extLst>
              <a:ext uri="{FF2B5EF4-FFF2-40B4-BE49-F238E27FC236}">
                <a16:creationId xmlns:a16="http://schemas.microsoft.com/office/drawing/2014/main" id="{5DE2291B-4062-45F6-8626-E4A49FF93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5043"/>
            <a:ext cx="5863812" cy="3195653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detroit skyline HD">
            <a:extLst>
              <a:ext uri="{FF2B5EF4-FFF2-40B4-BE49-F238E27FC236}">
                <a16:creationId xmlns:a16="http://schemas.microsoft.com/office/drawing/2014/main" id="{B100BBCD-6463-43E5-8B4B-65F2F20F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1816" y="1127261"/>
            <a:ext cx="4317618" cy="2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118">
            <a:extLst>
              <a:ext uri="{FF2B5EF4-FFF2-40B4-BE49-F238E27FC236}">
                <a16:creationId xmlns:a16="http://schemas.microsoft.com/office/drawing/2014/main" id="{D02C496D-1621-4B3D-BCC5-A34026EF9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4302021"/>
            <a:ext cx="1842053" cy="1935902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etroit tigers logo">
            <a:extLst>
              <a:ext uri="{FF2B5EF4-FFF2-40B4-BE49-F238E27FC236}">
                <a16:creationId xmlns:a16="http://schemas.microsoft.com/office/drawing/2014/main" id="{ABEEB4E7-D0BF-4585-A436-2B14939A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796" y="4465300"/>
            <a:ext cx="1110447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120">
            <a:extLst>
              <a:ext uri="{FF2B5EF4-FFF2-40B4-BE49-F238E27FC236}">
                <a16:creationId xmlns:a16="http://schemas.microsoft.com/office/drawing/2014/main" id="{87F6188A-A029-41BD-9FA9-03CF27696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4019" y="4302021"/>
            <a:ext cx="1842053" cy="1935902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rocket mortgage">
            <a:extLst>
              <a:ext uri="{FF2B5EF4-FFF2-40B4-BE49-F238E27FC236}">
                <a16:creationId xmlns:a16="http://schemas.microsoft.com/office/drawing/2014/main" id="{2F8F591A-5ADD-4BFA-BAC5-F8A28D4F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093" y="4511020"/>
            <a:ext cx="1517904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ectangle 122">
            <a:extLst>
              <a:ext uri="{FF2B5EF4-FFF2-40B4-BE49-F238E27FC236}">
                <a16:creationId xmlns:a16="http://schemas.microsoft.com/office/drawing/2014/main" id="{01E5EE72-64A3-4CB8-8705-BEBA69662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9754" y="4302021"/>
            <a:ext cx="1842053" cy="1935902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Image result for michigan state university">
            <a:extLst>
              <a:ext uri="{FF2B5EF4-FFF2-40B4-BE49-F238E27FC236}">
                <a16:creationId xmlns:a16="http://schemas.microsoft.com/office/drawing/2014/main" id="{02707453-CB20-4F08-98E1-B7C44600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1828" y="4511020"/>
            <a:ext cx="1517904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6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66CF3-197A-4782-8853-22F3C0F0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B2EAE4-B0D8-4B7C-A4A1-AC203A2A4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62722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3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66CF3-197A-4782-8853-22F3C0F0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70" y="340631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C3463-9185-4F82-A2CD-96B8AB93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datasets provided are:</a:t>
            </a:r>
          </a:p>
          <a:p>
            <a:pPr lvl="1"/>
            <a:r>
              <a:rPr lang="en-US" dirty="0"/>
              <a:t>Games: all games from 2004 through 2019-12-02</a:t>
            </a:r>
          </a:p>
          <a:p>
            <a:pPr lvl="1"/>
            <a:r>
              <a:rPr lang="en-US" dirty="0"/>
              <a:t>Game Details: stat lines from each game</a:t>
            </a:r>
          </a:p>
          <a:p>
            <a:pPr lvl="1"/>
            <a:r>
              <a:rPr lang="en-US" dirty="0"/>
              <a:t>Players: player names, teams by season</a:t>
            </a:r>
          </a:p>
          <a:p>
            <a:pPr lvl="1"/>
            <a:r>
              <a:rPr lang="en-US" dirty="0"/>
              <a:t>Rankings: a snapshot of each teams record by day</a:t>
            </a:r>
          </a:p>
          <a:p>
            <a:pPr lvl="1"/>
            <a:r>
              <a:rPr lang="en-US" dirty="0"/>
              <a:t>Teams: all teams in the NBA with descriptive data of location, stadium etc.</a:t>
            </a:r>
          </a:p>
          <a:p>
            <a:pPr lvl="1"/>
            <a:endParaRPr lang="en-US" dirty="0"/>
          </a:p>
          <a:p>
            <a:r>
              <a:rPr lang="en-US" dirty="0"/>
              <a:t>Overall, this data is relatively clean and well built</a:t>
            </a:r>
          </a:p>
          <a:p>
            <a:r>
              <a:rPr lang="en-US" dirty="0"/>
              <a:t>To improve is usability and performance in a production system, a dimensional data model will work well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2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48A5-6953-4F97-8D41-2996A89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1E8C1-9CF2-4283-9041-B8D61D4B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311" y="1184202"/>
            <a:ext cx="8768715" cy="1761129"/>
          </a:xfrm>
        </p:spPr>
        <p:txBody>
          <a:bodyPr>
            <a:normAutofit/>
          </a:bodyPr>
          <a:lstStyle/>
          <a:p>
            <a:r>
              <a:rPr lang="en-US" sz="1600" dirty="0"/>
              <a:t>We will walk through some of the cleaning and loading steps from a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r>
              <a:rPr lang="en-US" sz="1600" dirty="0"/>
              <a:t>The first step was to get the data from Kaggle into a more data friendly environment, as Kaggle does not allow direct downloads unless using the Kaggle library.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BC429-3854-430E-B3B1-E1592105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559956"/>
            <a:ext cx="8171849" cy="42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48A5-6953-4F97-8D41-2996A89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Loading(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1E8C1-9CF2-4283-9041-B8D61D4B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311" y="1184202"/>
            <a:ext cx="8768715" cy="1761129"/>
          </a:xfrm>
        </p:spPr>
        <p:txBody>
          <a:bodyPr/>
          <a:lstStyle/>
          <a:p>
            <a:r>
              <a:rPr lang="en-US" dirty="0"/>
              <a:t>The next step was to start cleaning and building the dimension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6599D-5352-4523-9D60-FC12043A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15" y="1506500"/>
            <a:ext cx="9780306" cy="50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48A5-6953-4F97-8D41-2996A89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Loading(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1E8C1-9CF2-4283-9041-B8D61D4B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311" y="1184202"/>
            <a:ext cx="8768715" cy="176112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 very basic date dimension was also created.</a:t>
            </a:r>
          </a:p>
          <a:p>
            <a:pPr lvl="1"/>
            <a:r>
              <a:rPr lang="en-US" sz="1400" dirty="0"/>
              <a:t>Some additional data to add to this table would be specific to the NBA such as season start dates, playoff start dates etc.</a:t>
            </a:r>
          </a:p>
          <a:p>
            <a:pPr lvl="1"/>
            <a:endParaRPr lang="en-US" sz="1400" dirty="0"/>
          </a:p>
          <a:p>
            <a:r>
              <a:rPr lang="en-US" sz="1600" dirty="0"/>
              <a:t>A conference dim also was built but only contains 2 values. This mostly was built in case other conferences would be added in the future.</a:t>
            </a:r>
          </a:p>
          <a:p>
            <a:pPr lvl="1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6EBB8-954A-4F00-8F14-AD630EF7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08" y="3065896"/>
            <a:ext cx="7239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48A5-6953-4F97-8D41-2996A89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Loading(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1E8C1-9CF2-4283-9041-B8D61D4B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42" y="1264555"/>
            <a:ext cx="8768715" cy="1945123"/>
          </a:xfrm>
        </p:spPr>
        <p:txBody>
          <a:bodyPr>
            <a:normAutofit/>
          </a:bodyPr>
          <a:lstStyle/>
          <a:p>
            <a:r>
              <a:rPr lang="en-US" sz="1600" dirty="0"/>
              <a:t>The fact tables were created next, this data called for 2 fact tables to be created.</a:t>
            </a:r>
          </a:p>
          <a:p>
            <a:r>
              <a:rPr lang="en-US" sz="1600" dirty="0"/>
              <a:t>The first was a ranking fact, the purpose of which is to have a snapshot of the rankings by day.</a:t>
            </a:r>
          </a:p>
          <a:p>
            <a:r>
              <a:rPr lang="en-US" sz="1200" dirty="0"/>
              <a:t>Some additional cleaning was done here to split out the records of both home and away teams to store them independently and as integers</a:t>
            </a:r>
          </a:p>
          <a:p>
            <a:r>
              <a:rPr lang="en-US" sz="1200" dirty="0"/>
              <a:t>The standings date field was also converted into an integer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32ABF-B7D6-436C-B992-1A113E9C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31" y="3168003"/>
            <a:ext cx="10113136" cy="19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48A5-6953-4F97-8D41-2996A89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Loading(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1E8C1-9CF2-4283-9041-B8D61D4B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42" y="1264555"/>
            <a:ext cx="8768715" cy="1945123"/>
          </a:xfrm>
        </p:spPr>
        <p:txBody>
          <a:bodyPr>
            <a:normAutofit/>
          </a:bodyPr>
          <a:lstStyle/>
          <a:p>
            <a:r>
              <a:rPr lang="en-US" sz="1600" dirty="0"/>
              <a:t>The second and more critical for this analysis is </a:t>
            </a:r>
            <a:r>
              <a:rPr lang="en-US" sz="1600" dirty="0" err="1"/>
              <a:t>game_details</a:t>
            </a:r>
            <a:r>
              <a:rPr lang="en-US" sz="1600" dirty="0"/>
              <a:t> fact</a:t>
            </a:r>
          </a:p>
          <a:p>
            <a:r>
              <a:rPr lang="en-US" sz="1600" dirty="0"/>
              <a:t>This fact table will contain the stat lines for each player by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11F16-EE31-468B-8E24-9D4BD760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29" y="2128527"/>
            <a:ext cx="10084904" cy="41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93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847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Dynatrace  NBA Data</vt:lpstr>
      <vt:lpstr>Intro</vt:lpstr>
      <vt:lpstr>The Problem</vt:lpstr>
      <vt:lpstr>The Data</vt:lpstr>
      <vt:lpstr>Data Cleaning and Loading</vt:lpstr>
      <vt:lpstr>Data Cleaning and Loading(cont)</vt:lpstr>
      <vt:lpstr>Data Cleaning and Loading(cont)</vt:lpstr>
      <vt:lpstr>Data Cleaning and Loading(cont)</vt:lpstr>
      <vt:lpstr>Data Cleaning and Loading(cont)</vt:lpstr>
      <vt:lpstr>Data Cleaning and Loading(cont)</vt:lpstr>
      <vt:lpstr>The Data Model</vt:lpstr>
      <vt:lpstr>A Coaches Approach</vt:lpstr>
      <vt:lpstr>Correlation</vt:lpstr>
      <vt:lpstr>Training</vt:lpstr>
      <vt:lpstr>Prediction</vt:lpstr>
      <vt:lpstr>Which players need coaching?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Dynatrace  NBA Data</dc:title>
  <dc:creator>Tom Maceachern (IT - Data Wrhs)</dc:creator>
  <cp:lastModifiedBy>Tom Maceachern (IT - Data Wrhs)</cp:lastModifiedBy>
  <cp:revision>4</cp:revision>
  <dcterms:created xsi:type="dcterms:W3CDTF">2020-01-22T06:27:49Z</dcterms:created>
  <dcterms:modified xsi:type="dcterms:W3CDTF">2020-01-22T07:09:08Z</dcterms:modified>
</cp:coreProperties>
</file>