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handoutMasterIdLst>
    <p:handoutMasterId r:id="rId9"/>
  </p:handoutMasterIdLst>
  <p:sldIdLst>
    <p:sldId id="257" r:id="rId2"/>
    <p:sldId id="259" r:id="rId3"/>
    <p:sldId id="262" r:id="rId4"/>
    <p:sldId id="260" r:id="rId5"/>
    <p:sldId id="263"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F540BD-5832-4DCF-9FF4-C5DCFEDBFB2C}">
          <p14:sldIdLst>
            <p14:sldId id="257"/>
          </p14:sldIdLst>
        </p14:section>
        <p14:section name="Overview" id="{41BB80B4-F285-47F5-A536-EECC24ED9E77}">
          <p14:sldIdLst>
            <p14:sldId id="259"/>
          </p14:sldIdLst>
        </p14:section>
        <p14:section name="Sessions" id="{E40D0697-6873-4568-8A84-9626440B8B65}">
          <p14:sldIdLst>
            <p14:sldId id="262"/>
            <p14:sldId id="260"/>
            <p14:sldId id="263"/>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showGuides="1">
      <p:cViewPr varScale="1">
        <p:scale>
          <a:sx n="72" d="100"/>
          <a:sy n="72" d="100"/>
        </p:scale>
        <p:origin x="618" y="72"/>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2017-07-17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2017-07-17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July 17,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17,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17,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17,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17,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17,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July 17, 2017</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July 17, 2017</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July 17, 2017</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July 17, 2017</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July 17, 2017</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July 17, 2017</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17, 2017</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17, 2017</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17, 2017</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July 17, 2017</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July 17, 2017</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AAF Hidden Genius Visit – July 21</a:t>
            </a:r>
            <a:r>
              <a:rPr lang="en-US" baseline="30000" dirty="0"/>
              <a:t>st</a:t>
            </a:r>
            <a:r>
              <a:rPr lang="en-US" dirty="0"/>
              <a:t> </a:t>
            </a:r>
          </a:p>
        </p:txBody>
      </p:sp>
      <p:sp>
        <p:nvSpPr>
          <p:cNvPr id="3" name="Date Placeholder 2"/>
          <p:cNvSpPr>
            <a:spLocks noGrp="1"/>
          </p:cNvSpPr>
          <p:nvPr>
            <p:ph type="dt" sz="half" idx="10"/>
          </p:nvPr>
        </p:nvSpPr>
        <p:spPr/>
        <p:txBody>
          <a:bodyPr/>
          <a:lstStyle/>
          <a:p>
            <a:fld id="{1231F193-6ACC-4172-BA49-2053DDF904EA}" type="datetime4">
              <a:rPr lang="en-US" smtClean="0"/>
              <a:t>July 17, 2017</a:t>
            </a:fld>
            <a:endParaRPr lang="en-US" dirty="0"/>
          </a:p>
        </p:txBody>
      </p:sp>
    </p:spTree>
    <p:extLst>
      <p:ext uri="{BB962C8B-B14F-4D97-AF65-F5344CB8AC3E}">
        <p14:creationId xmlns:p14="http://schemas.microsoft.com/office/powerpoint/2010/main" val="416361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5" name="Slide Number Placeholder 4"/>
          <p:cNvSpPr>
            <a:spLocks noGrp="1"/>
          </p:cNvSpPr>
          <p:nvPr>
            <p:ph type="sldNum" sz="quarter" idx="12"/>
          </p:nvPr>
        </p:nvSpPr>
        <p:spPr/>
        <p:txBody>
          <a:bodyPr/>
          <a:lstStyle/>
          <a:p>
            <a:fld id="{00E6A5BD-C011-4A45-AA3A-201790FB7F2B}" type="slidenum">
              <a:rPr lang="en-CA" smtClean="0"/>
              <a:t>2</a:t>
            </a:fld>
            <a:endParaRPr lang="en-CA"/>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1766363759"/>
              </p:ext>
            </p:extLst>
          </p:nvPr>
        </p:nvGraphicFramePr>
        <p:xfrm>
          <a:off x="1627188" y="1847850"/>
          <a:ext cx="9004299" cy="4125024"/>
        </p:xfrm>
        <a:graphic>
          <a:graphicData uri="http://schemas.openxmlformats.org/drawingml/2006/table">
            <a:tbl>
              <a:tblPr firstRow="1" bandRow="1">
                <a:tableStyleId>{0817EA92-75D0-4044-A80A-286907CE0DDB}</a:tableStyleId>
              </a:tblPr>
              <a:tblGrid>
                <a:gridCol w="3001433">
                  <a:extLst>
                    <a:ext uri="{9D8B030D-6E8A-4147-A177-3AD203B41FA5}">
                      <a16:colId xmlns:a16="http://schemas.microsoft.com/office/drawing/2014/main" val="2437285398"/>
                    </a:ext>
                  </a:extLst>
                </a:gridCol>
                <a:gridCol w="3001433">
                  <a:extLst>
                    <a:ext uri="{9D8B030D-6E8A-4147-A177-3AD203B41FA5}">
                      <a16:colId xmlns:a16="http://schemas.microsoft.com/office/drawing/2014/main" val="828546375"/>
                    </a:ext>
                  </a:extLst>
                </a:gridCol>
                <a:gridCol w="3001433">
                  <a:extLst>
                    <a:ext uri="{9D8B030D-6E8A-4147-A177-3AD203B41FA5}">
                      <a16:colId xmlns:a16="http://schemas.microsoft.com/office/drawing/2014/main" val="1627087685"/>
                    </a:ext>
                  </a:extLst>
                </a:gridCol>
              </a:tblGrid>
              <a:tr h="370840">
                <a:tc>
                  <a:txBody>
                    <a:bodyPr/>
                    <a:lstStyle/>
                    <a:p>
                      <a:r>
                        <a:rPr lang="en-US" b="1" dirty="0"/>
                        <a:t>Time</a:t>
                      </a:r>
                    </a:p>
                  </a:txBody>
                  <a:tcPr/>
                </a:tc>
                <a:tc>
                  <a:txBody>
                    <a:bodyPr/>
                    <a:lstStyle/>
                    <a:p>
                      <a:r>
                        <a:rPr lang="en-US" b="1" dirty="0"/>
                        <a:t>Activities </a:t>
                      </a:r>
                    </a:p>
                  </a:txBody>
                  <a:tcPr/>
                </a:tc>
                <a:tc>
                  <a:txBody>
                    <a:bodyPr/>
                    <a:lstStyle/>
                    <a:p>
                      <a:r>
                        <a:rPr lang="en-US" b="1" dirty="0"/>
                        <a:t>Attendees /speakers </a:t>
                      </a:r>
                    </a:p>
                  </a:txBody>
                  <a:tcPr/>
                </a:tc>
                <a:extLst>
                  <a:ext uri="{0D108BD9-81ED-4DB2-BD59-A6C34878D82A}">
                    <a16:rowId xmlns:a16="http://schemas.microsoft.com/office/drawing/2014/main" val="3917226951"/>
                  </a:ext>
                </a:extLst>
              </a:tr>
              <a:tr h="370840">
                <a:tc>
                  <a:txBody>
                    <a:bodyPr/>
                    <a:lstStyle/>
                    <a:p>
                      <a:r>
                        <a:rPr lang="en-US" dirty="0"/>
                        <a:t>9:00AM - 10:15AM </a:t>
                      </a:r>
                    </a:p>
                  </a:txBody>
                  <a:tcPr/>
                </a:tc>
                <a:tc>
                  <a:txBody>
                    <a:bodyPr/>
                    <a:lstStyle/>
                    <a:p>
                      <a:r>
                        <a:rPr lang="en-US" dirty="0"/>
                        <a:t>Travel to 2623 Camino Ramon </a:t>
                      </a:r>
                    </a:p>
                  </a:txBody>
                  <a:tcPr/>
                </a:tc>
                <a:tc>
                  <a:txBody>
                    <a:bodyPr/>
                    <a:lstStyle/>
                    <a:p>
                      <a:r>
                        <a:rPr lang="en-US" dirty="0"/>
                        <a:t>HG staff and students</a:t>
                      </a:r>
                    </a:p>
                  </a:txBody>
                  <a:tcPr/>
                </a:tc>
                <a:extLst>
                  <a:ext uri="{0D108BD9-81ED-4DB2-BD59-A6C34878D82A}">
                    <a16:rowId xmlns:a16="http://schemas.microsoft.com/office/drawing/2014/main" val="2579165880"/>
                  </a:ext>
                </a:extLst>
              </a:tr>
              <a:tr h="370840">
                <a:tc>
                  <a:txBody>
                    <a:bodyPr/>
                    <a:lstStyle/>
                    <a:p>
                      <a:r>
                        <a:rPr lang="en-US" dirty="0"/>
                        <a:t>10:15AM – 11:00</a:t>
                      </a:r>
                      <a:r>
                        <a:rPr lang="en-US" baseline="0" dirty="0"/>
                        <a:t> AM</a:t>
                      </a:r>
                      <a:endParaRPr lang="en-US" dirty="0"/>
                    </a:p>
                  </a:txBody>
                  <a:tcPr/>
                </a:tc>
                <a:tc>
                  <a:txBody>
                    <a:bodyPr/>
                    <a:lstStyle/>
                    <a:p>
                      <a:r>
                        <a:rPr lang="en-US" dirty="0"/>
                        <a:t>Check in &amp; meet</a:t>
                      </a:r>
                      <a:r>
                        <a:rPr lang="en-US" baseline="0" dirty="0"/>
                        <a:t> + </a:t>
                      </a:r>
                      <a:r>
                        <a:rPr lang="en-US" dirty="0"/>
                        <a:t>greet </a:t>
                      </a:r>
                    </a:p>
                  </a:txBody>
                  <a:tcPr/>
                </a:tc>
                <a:tc>
                  <a:txBody>
                    <a:bodyPr/>
                    <a:lstStyle/>
                    <a:p>
                      <a:r>
                        <a:rPr lang="en-US" dirty="0"/>
                        <a:t>Melanie, Alexis</a:t>
                      </a:r>
                      <a:r>
                        <a:rPr lang="en-US" baseline="0" dirty="0"/>
                        <a:t> &amp; </a:t>
                      </a:r>
                      <a:r>
                        <a:rPr lang="en-US" dirty="0"/>
                        <a:t>Monica</a:t>
                      </a:r>
                    </a:p>
                  </a:txBody>
                  <a:tcPr/>
                </a:tc>
                <a:extLst>
                  <a:ext uri="{0D108BD9-81ED-4DB2-BD59-A6C34878D82A}">
                    <a16:rowId xmlns:a16="http://schemas.microsoft.com/office/drawing/2014/main" val="1710062842"/>
                  </a:ext>
                </a:extLst>
              </a:tr>
              <a:tr h="370840">
                <a:tc>
                  <a:txBody>
                    <a:bodyPr/>
                    <a:lstStyle/>
                    <a:p>
                      <a:r>
                        <a:rPr lang="en-US" dirty="0"/>
                        <a:t>11:00AM</a:t>
                      </a:r>
                      <a:r>
                        <a:rPr lang="en-US" baseline="0" dirty="0"/>
                        <a:t> – 11:30AM</a:t>
                      </a:r>
                      <a:endParaRPr lang="en-US" dirty="0"/>
                    </a:p>
                  </a:txBody>
                  <a:tcPr/>
                </a:tc>
                <a:tc>
                  <a:txBody>
                    <a:bodyPr/>
                    <a:lstStyle/>
                    <a:p>
                      <a:r>
                        <a:rPr lang="en-US" dirty="0"/>
                        <a:t>Speaker 1 – GE</a:t>
                      </a:r>
                      <a:r>
                        <a:rPr lang="en-US" baseline="0" dirty="0"/>
                        <a:t> overview, diversity etc.</a:t>
                      </a:r>
                      <a:r>
                        <a:rPr lang="en-US" dirty="0"/>
                        <a:t> </a:t>
                      </a:r>
                    </a:p>
                  </a:txBody>
                  <a:tcPr/>
                </a:tc>
                <a:tc>
                  <a:txBody>
                    <a:bodyPr/>
                    <a:lstStyle/>
                    <a:p>
                      <a:r>
                        <a:rPr lang="en-US" dirty="0"/>
                        <a:t>Caleb Moore</a:t>
                      </a:r>
                    </a:p>
                  </a:txBody>
                  <a:tcPr/>
                </a:tc>
                <a:extLst>
                  <a:ext uri="{0D108BD9-81ED-4DB2-BD59-A6C34878D82A}">
                    <a16:rowId xmlns:a16="http://schemas.microsoft.com/office/drawing/2014/main" val="2441207230"/>
                  </a:ext>
                </a:extLst>
              </a:tr>
              <a:tr h="370840">
                <a:tc>
                  <a:txBody>
                    <a:bodyPr/>
                    <a:lstStyle/>
                    <a:p>
                      <a:r>
                        <a:rPr lang="en-US" dirty="0"/>
                        <a:t>11:30AM</a:t>
                      </a:r>
                      <a:r>
                        <a:rPr lang="en-US" baseline="0" dirty="0"/>
                        <a:t> – 12:30PM</a:t>
                      </a:r>
                      <a:endParaRPr lang="en-US" dirty="0"/>
                    </a:p>
                  </a:txBody>
                  <a:tcPr/>
                </a:tc>
                <a:tc>
                  <a:txBody>
                    <a:bodyPr/>
                    <a:lstStyle/>
                    <a:p>
                      <a:r>
                        <a:rPr lang="en-US" dirty="0"/>
                        <a:t>Break</a:t>
                      </a:r>
                      <a:r>
                        <a:rPr lang="en-US" baseline="0" dirty="0"/>
                        <a:t> + lunch </a:t>
                      </a:r>
                      <a:endParaRPr lang="en-US" dirty="0"/>
                    </a:p>
                  </a:txBody>
                  <a:tcPr/>
                </a:tc>
                <a:tc>
                  <a:txBody>
                    <a:bodyPr/>
                    <a:lstStyle/>
                    <a:p>
                      <a:r>
                        <a:rPr lang="en-US" dirty="0"/>
                        <a:t>All</a:t>
                      </a:r>
                    </a:p>
                  </a:txBody>
                  <a:tcPr/>
                </a:tc>
                <a:extLst>
                  <a:ext uri="{0D108BD9-81ED-4DB2-BD59-A6C34878D82A}">
                    <a16:rowId xmlns:a16="http://schemas.microsoft.com/office/drawing/2014/main" val="437377846"/>
                  </a:ext>
                </a:extLst>
              </a:tr>
              <a:tr h="501460">
                <a:tc>
                  <a:txBody>
                    <a:bodyPr/>
                    <a:lstStyle/>
                    <a:p>
                      <a:r>
                        <a:rPr lang="en-US" dirty="0"/>
                        <a:t>12:30-12:40</a:t>
                      </a:r>
                    </a:p>
                  </a:txBody>
                  <a:tcPr/>
                </a:tc>
                <a:tc>
                  <a:txBody>
                    <a:bodyPr/>
                    <a:lstStyle/>
                    <a:p>
                      <a:r>
                        <a:rPr lang="en-US" dirty="0"/>
                        <a:t>Overview</a:t>
                      </a:r>
                      <a:r>
                        <a:rPr lang="en-US" baseline="0" dirty="0"/>
                        <a:t> of sessions</a:t>
                      </a:r>
                      <a:endParaRPr lang="en-US" dirty="0"/>
                    </a:p>
                  </a:txBody>
                  <a:tcPr/>
                </a:tc>
                <a:tc>
                  <a:txBody>
                    <a:bodyPr/>
                    <a:lstStyle/>
                    <a:p>
                      <a:r>
                        <a:rPr lang="en-US" dirty="0"/>
                        <a:t>Wesley Coats </a:t>
                      </a:r>
                    </a:p>
                  </a:txBody>
                  <a:tcPr/>
                </a:tc>
                <a:extLst>
                  <a:ext uri="{0D108BD9-81ED-4DB2-BD59-A6C34878D82A}">
                    <a16:rowId xmlns:a16="http://schemas.microsoft.com/office/drawing/2014/main" val="1635867901"/>
                  </a:ext>
                </a:extLst>
              </a:tr>
              <a:tr h="501460">
                <a:tc>
                  <a:txBody>
                    <a:bodyPr/>
                    <a:lstStyle/>
                    <a:p>
                      <a:r>
                        <a:rPr lang="en-US" dirty="0"/>
                        <a:t>12:40AM</a:t>
                      </a:r>
                      <a:r>
                        <a:rPr lang="en-US" baseline="0" dirty="0"/>
                        <a:t> – 1:00PM </a:t>
                      </a:r>
                      <a:endParaRPr lang="en-US" dirty="0"/>
                    </a:p>
                  </a:txBody>
                  <a:tcPr/>
                </a:tc>
                <a:tc>
                  <a:txBody>
                    <a:bodyPr/>
                    <a:lstStyle/>
                    <a:p>
                      <a:r>
                        <a:rPr lang="en-US" dirty="0"/>
                        <a:t>Session 1 – Python/Anaconda</a:t>
                      </a:r>
                    </a:p>
                  </a:txBody>
                  <a:tcPr/>
                </a:tc>
                <a:tc>
                  <a:txBody>
                    <a:bodyPr/>
                    <a:lstStyle/>
                    <a:p>
                      <a:r>
                        <a:rPr lang="en-US" b="1" dirty="0"/>
                        <a:t>Lead:</a:t>
                      </a:r>
                      <a:r>
                        <a:rPr lang="en-US" b="1" baseline="0" dirty="0"/>
                        <a:t> </a:t>
                      </a:r>
                      <a:r>
                        <a:rPr lang="en-US" baseline="0" dirty="0"/>
                        <a:t>Victor</a:t>
                      </a:r>
                    </a:p>
                    <a:p>
                      <a:r>
                        <a:rPr lang="en-US" b="1" baseline="0" dirty="0"/>
                        <a:t>Staff: </a:t>
                      </a:r>
                      <a:r>
                        <a:rPr lang="en-US" baseline="0" dirty="0"/>
                        <a:t>Jon &amp; Nick</a:t>
                      </a:r>
                      <a:endParaRPr lang="en-US" dirty="0"/>
                    </a:p>
                  </a:txBody>
                  <a:tcPr/>
                </a:tc>
                <a:extLst>
                  <a:ext uri="{0D108BD9-81ED-4DB2-BD59-A6C34878D82A}">
                    <a16:rowId xmlns:a16="http://schemas.microsoft.com/office/drawing/2014/main" val="3023196508"/>
                  </a:ext>
                </a:extLst>
              </a:tr>
              <a:tr h="370840">
                <a:tc>
                  <a:txBody>
                    <a:bodyPr/>
                    <a:lstStyle/>
                    <a:p>
                      <a:r>
                        <a:rPr lang="en-US" dirty="0"/>
                        <a:t>1:00PM</a:t>
                      </a:r>
                      <a:r>
                        <a:rPr lang="en-US" baseline="0" dirty="0"/>
                        <a:t> – 2:30PM</a:t>
                      </a:r>
                      <a:endParaRPr lang="en-US" dirty="0"/>
                    </a:p>
                  </a:txBody>
                  <a:tcPr/>
                </a:tc>
                <a:tc>
                  <a:txBody>
                    <a:bodyPr/>
                    <a:lstStyle/>
                    <a:p>
                      <a:r>
                        <a:rPr lang="en-US" dirty="0"/>
                        <a:t>Session 2 – Machine</a:t>
                      </a:r>
                      <a:r>
                        <a:rPr lang="en-US" baseline="0" dirty="0"/>
                        <a:t> Learning </a:t>
                      </a:r>
                      <a:endParaRPr lang="en-US" dirty="0"/>
                    </a:p>
                  </a:txBody>
                  <a:tcPr/>
                </a:tc>
                <a:tc>
                  <a:txBody>
                    <a:bodyPr/>
                    <a:lstStyle/>
                    <a:p>
                      <a:r>
                        <a:rPr lang="en-US" b="1" dirty="0"/>
                        <a:t>Lead: </a:t>
                      </a:r>
                      <a:r>
                        <a:rPr lang="en-US" dirty="0"/>
                        <a:t>Patrick </a:t>
                      </a:r>
                    </a:p>
                    <a:p>
                      <a:r>
                        <a:rPr lang="en-US" b="1" dirty="0"/>
                        <a:t>Staff:</a:t>
                      </a:r>
                      <a:r>
                        <a:rPr lang="en-US" b="1" baseline="0" dirty="0"/>
                        <a:t> </a:t>
                      </a:r>
                      <a:r>
                        <a:rPr lang="en-US" dirty="0"/>
                        <a:t>Stanley </a:t>
                      </a:r>
                    </a:p>
                  </a:txBody>
                  <a:tcPr/>
                </a:tc>
                <a:extLst>
                  <a:ext uri="{0D108BD9-81ED-4DB2-BD59-A6C34878D82A}">
                    <a16:rowId xmlns:a16="http://schemas.microsoft.com/office/drawing/2014/main" val="69873688"/>
                  </a:ext>
                </a:extLst>
              </a:tr>
              <a:tr h="370840">
                <a:tc>
                  <a:txBody>
                    <a:bodyPr/>
                    <a:lstStyle/>
                    <a:p>
                      <a:r>
                        <a:rPr lang="en-US" dirty="0"/>
                        <a:t>2:30PM</a:t>
                      </a:r>
                      <a:r>
                        <a:rPr lang="en-US" baseline="0" dirty="0"/>
                        <a:t> – 3:00PM</a:t>
                      </a:r>
                      <a:endParaRPr lang="en-US" dirty="0"/>
                    </a:p>
                  </a:txBody>
                  <a:tcPr/>
                </a:tc>
                <a:tc>
                  <a:txBody>
                    <a:bodyPr/>
                    <a:lstStyle/>
                    <a:p>
                      <a:r>
                        <a:rPr lang="en-US" dirty="0"/>
                        <a:t>Tour – 2623 BLD and DC</a:t>
                      </a:r>
                    </a:p>
                  </a:txBody>
                  <a:tcPr/>
                </a:tc>
                <a:tc>
                  <a:txBody>
                    <a:bodyPr/>
                    <a:lstStyle/>
                    <a:p>
                      <a:r>
                        <a:rPr lang="en-US" dirty="0"/>
                        <a:t>Melanie</a:t>
                      </a:r>
                      <a:r>
                        <a:rPr lang="en-US" baseline="0" dirty="0"/>
                        <a:t> &amp;</a:t>
                      </a:r>
                      <a:r>
                        <a:rPr lang="en-US" dirty="0"/>
                        <a:t> Alexis (Alexis has DC badge)</a:t>
                      </a:r>
                    </a:p>
                  </a:txBody>
                  <a:tcPr/>
                </a:tc>
                <a:extLst>
                  <a:ext uri="{0D108BD9-81ED-4DB2-BD59-A6C34878D82A}">
                    <a16:rowId xmlns:a16="http://schemas.microsoft.com/office/drawing/2014/main" val="3814933625"/>
                  </a:ext>
                </a:extLst>
              </a:tr>
              <a:tr h="370840">
                <a:tc>
                  <a:txBody>
                    <a:bodyPr/>
                    <a:lstStyle/>
                    <a:p>
                      <a:r>
                        <a:rPr lang="en-US" dirty="0"/>
                        <a:t>3:00PM</a:t>
                      </a:r>
                    </a:p>
                  </a:txBody>
                  <a:tcPr/>
                </a:tc>
                <a:tc>
                  <a:txBody>
                    <a:bodyPr/>
                    <a:lstStyle/>
                    <a:p>
                      <a:r>
                        <a:rPr lang="en-US" dirty="0"/>
                        <a:t>Departure</a:t>
                      </a:r>
                      <a:r>
                        <a:rPr lang="en-US" baseline="0" dirty="0"/>
                        <a:t> </a:t>
                      </a:r>
                      <a:endParaRPr lang="en-US" dirty="0"/>
                    </a:p>
                  </a:txBody>
                  <a:tcPr/>
                </a:tc>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dirty="0"/>
                        <a:t>HG staff and students</a:t>
                      </a:r>
                    </a:p>
                  </a:txBody>
                  <a:tcPr/>
                </a:tc>
                <a:extLst>
                  <a:ext uri="{0D108BD9-81ED-4DB2-BD59-A6C34878D82A}">
                    <a16:rowId xmlns:a16="http://schemas.microsoft.com/office/drawing/2014/main" val="2711080886"/>
                  </a:ext>
                </a:extLst>
              </a:tr>
            </a:tbl>
          </a:graphicData>
        </a:graphic>
      </p:graphicFrame>
      <p:sp>
        <p:nvSpPr>
          <p:cNvPr id="11" name="Rectangle 10"/>
          <p:cNvSpPr/>
          <p:nvPr/>
        </p:nvSpPr>
        <p:spPr>
          <a:xfrm>
            <a:off x="4176215" y="6475080"/>
            <a:ext cx="5759355"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74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1" b="7771"/>
          <a:stretch>
            <a:fillRect/>
          </a:stretch>
        </p:blipFill>
        <p:spPr/>
      </p:pic>
      <p:sp>
        <p:nvSpPr>
          <p:cNvPr id="3" name="Title 2"/>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solidFill>
                  <a:schemeClr val="accent4"/>
                </a:solidFill>
              </a:rPr>
              <a:t>What’s your favorite coding language?</a:t>
            </a:r>
          </a:p>
        </p:txBody>
      </p:sp>
    </p:spTree>
    <p:extLst>
      <p:ext uri="{BB962C8B-B14F-4D97-AF65-F5344CB8AC3E}">
        <p14:creationId xmlns:p14="http://schemas.microsoft.com/office/powerpoint/2010/main" val="342716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497496" y="1643270"/>
            <a:ext cx="4479234" cy="2968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145650" y="1643269"/>
            <a:ext cx="4479234" cy="2968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Sessions </a:t>
            </a:r>
            <a:endParaRPr lang="en-US" dirty="0"/>
          </a:p>
        </p:txBody>
      </p:sp>
      <p:sp>
        <p:nvSpPr>
          <p:cNvPr id="5" name="Slide Number Placeholder 4"/>
          <p:cNvSpPr>
            <a:spLocks noGrp="1"/>
          </p:cNvSpPr>
          <p:nvPr>
            <p:ph type="sldNum" sz="quarter" idx="12"/>
          </p:nvPr>
        </p:nvSpPr>
        <p:spPr/>
        <p:txBody>
          <a:bodyPr/>
          <a:lstStyle/>
          <a:p>
            <a:fld id="{00E6A5BD-C011-4A45-AA3A-201790FB7F2B}" type="slidenum">
              <a:rPr lang="en-CA" smtClean="0"/>
              <a:t>4</a:t>
            </a:fld>
            <a:endParaRPr lang="en-CA"/>
          </a:p>
        </p:txBody>
      </p:sp>
      <p:sp>
        <p:nvSpPr>
          <p:cNvPr id="9" name="Rectangle 8"/>
          <p:cNvSpPr/>
          <p:nvPr/>
        </p:nvSpPr>
        <p:spPr>
          <a:xfrm>
            <a:off x="4176215" y="6475080"/>
            <a:ext cx="5759355"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145650" y="2316592"/>
            <a:ext cx="4528884" cy="1477328"/>
          </a:xfrm>
          <a:prstGeom prst="rect">
            <a:avLst/>
          </a:prstGeom>
        </p:spPr>
        <p:txBody>
          <a:bodyPr wrap="square">
            <a:spAutoFit/>
          </a:bodyPr>
          <a:lstStyle/>
          <a:p>
            <a:pPr>
              <a:buFontTx/>
              <a:buChar char="-"/>
            </a:pPr>
            <a:r>
              <a:rPr lang="en-US" dirty="0">
                <a:solidFill>
                  <a:schemeClr val="bg1"/>
                </a:solidFill>
              </a:rPr>
              <a:t>Manual creation (Stanley/Joseph/Patrick/Melanie)</a:t>
            </a:r>
          </a:p>
          <a:p>
            <a:pPr>
              <a:buFontTx/>
              <a:buChar char="-"/>
            </a:pPr>
            <a:r>
              <a:rPr lang="en-US" dirty="0">
                <a:solidFill>
                  <a:schemeClr val="bg1"/>
                </a:solidFill>
              </a:rPr>
              <a:t>Data pre-processing </a:t>
            </a:r>
          </a:p>
          <a:p>
            <a:pPr>
              <a:buFontTx/>
              <a:buChar char="-"/>
            </a:pPr>
            <a:r>
              <a:rPr lang="en-US" dirty="0">
                <a:solidFill>
                  <a:schemeClr val="bg1"/>
                </a:solidFill>
              </a:rPr>
              <a:t>Linear Regression Intro</a:t>
            </a:r>
          </a:p>
          <a:p>
            <a:pPr>
              <a:buFontTx/>
              <a:buChar char="-"/>
            </a:pPr>
            <a:r>
              <a:rPr lang="en-US" dirty="0">
                <a:solidFill>
                  <a:schemeClr val="bg1"/>
                </a:solidFill>
              </a:rPr>
              <a:t>Hand on tutorial data set</a:t>
            </a:r>
            <a:endParaRPr lang="en-US" dirty="0">
              <a:solidFill>
                <a:schemeClr val="bg1"/>
              </a:solidFill>
            </a:endParaRPr>
          </a:p>
        </p:txBody>
      </p:sp>
      <p:sp>
        <p:nvSpPr>
          <p:cNvPr id="6" name="Rectangle 5"/>
          <p:cNvSpPr/>
          <p:nvPr/>
        </p:nvSpPr>
        <p:spPr>
          <a:xfrm>
            <a:off x="1497496" y="2316592"/>
            <a:ext cx="3925473" cy="1200329"/>
          </a:xfrm>
          <a:prstGeom prst="rect">
            <a:avLst/>
          </a:prstGeom>
        </p:spPr>
        <p:txBody>
          <a:bodyPr wrap="square">
            <a:spAutoFit/>
          </a:bodyPr>
          <a:lstStyle/>
          <a:p>
            <a:pPr>
              <a:buFontTx/>
              <a:buChar char="-"/>
            </a:pPr>
            <a:r>
              <a:rPr lang="en-US" dirty="0">
                <a:solidFill>
                  <a:schemeClr val="bg1"/>
                </a:solidFill>
              </a:rPr>
              <a:t>Overview of Session 2 (Wesley) </a:t>
            </a:r>
          </a:p>
          <a:p>
            <a:pPr>
              <a:buFontTx/>
              <a:buChar char="-"/>
            </a:pPr>
            <a:r>
              <a:rPr lang="en-US" dirty="0">
                <a:solidFill>
                  <a:schemeClr val="bg1"/>
                </a:solidFill>
              </a:rPr>
              <a:t>Python basics w/ manual (Nick/Victor)</a:t>
            </a:r>
          </a:p>
          <a:p>
            <a:pPr>
              <a:buFontTx/>
              <a:buChar char="-"/>
            </a:pPr>
            <a:r>
              <a:rPr lang="en-US" dirty="0">
                <a:solidFill>
                  <a:schemeClr val="bg1"/>
                </a:solidFill>
              </a:rPr>
              <a:t>Anaconda installation </a:t>
            </a:r>
          </a:p>
          <a:p>
            <a:pPr>
              <a:buFontTx/>
              <a:buChar char="-"/>
            </a:pPr>
            <a:r>
              <a:rPr lang="en-US" dirty="0">
                <a:solidFill>
                  <a:schemeClr val="bg1"/>
                </a:solidFill>
              </a:rPr>
              <a:t>Data processing</a:t>
            </a:r>
            <a:endParaRPr lang="en-US" b="1" dirty="0">
              <a:solidFill>
                <a:schemeClr val="bg1"/>
              </a:solidFill>
            </a:endParaRPr>
          </a:p>
        </p:txBody>
      </p:sp>
      <p:sp>
        <p:nvSpPr>
          <p:cNvPr id="13" name="Rectangle 12"/>
          <p:cNvSpPr/>
          <p:nvPr/>
        </p:nvSpPr>
        <p:spPr>
          <a:xfrm>
            <a:off x="6451885" y="1659502"/>
            <a:ext cx="3866763" cy="369332"/>
          </a:xfrm>
          <a:prstGeom prst="rect">
            <a:avLst/>
          </a:prstGeom>
        </p:spPr>
        <p:txBody>
          <a:bodyPr wrap="none">
            <a:spAutoFit/>
          </a:bodyPr>
          <a:lstStyle/>
          <a:p>
            <a:pPr algn="ctr"/>
            <a:r>
              <a:rPr lang="en-US" b="1" dirty="0">
                <a:solidFill>
                  <a:schemeClr val="bg1"/>
                </a:solidFill>
              </a:rPr>
              <a:t>Session 2: Leveraging ML in the NBA</a:t>
            </a:r>
          </a:p>
        </p:txBody>
      </p:sp>
      <p:sp>
        <p:nvSpPr>
          <p:cNvPr id="14" name="Rectangle 13"/>
          <p:cNvSpPr/>
          <p:nvPr/>
        </p:nvSpPr>
        <p:spPr>
          <a:xfrm>
            <a:off x="3126207" y="1659502"/>
            <a:ext cx="1221809" cy="369332"/>
          </a:xfrm>
          <a:prstGeom prst="rect">
            <a:avLst/>
          </a:prstGeom>
        </p:spPr>
        <p:txBody>
          <a:bodyPr wrap="none">
            <a:spAutoFit/>
          </a:bodyPr>
          <a:lstStyle/>
          <a:p>
            <a:pPr algn="ctr"/>
            <a:r>
              <a:rPr lang="en-US" b="1" dirty="0">
                <a:solidFill>
                  <a:schemeClr val="bg1"/>
                </a:solidFill>
              </a:rPr>
              <a:t>Session 1:</a:t>
            </a:r>
          </a:p>
        </p:txBody>
      </p:sp>
      <p:pic>
        <p:nvPicPr>
          <p:cNvPr id="15" name="Picture 6"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1084" y="5686631"/>
            <a:ext cx="598289" cy="5982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373" y="5691949"/>
            <a:ext cx="663236" cy="66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73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man thinking"/>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585" b="7585"/>
          <a:stretch>
            <a:fillRect/>
          </a:stretch>
        </p:blipFill>
        <p:spPr bwMode="auto">
          <a:xfrm>
            <a:off x="0" y="0"/>
            <a:ext cx="12207240" cy="687628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How does these sessions apply to my learning objectives?</a:t>
            </a:r>
          </a:p>
        </p:txBody>
      </p:sp>
    </p:spTree>
    <p:extLst>
      <p:ext uri="{BB962C8B-B14F-4D97-AF65-F5344CB8AC3E}">
        <p14:creationId xmlns:p14="http://schemas.microsoft.com/office/powerpoint/2010/main" val="405537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84566"/>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4452</TotalTime>
  <Words>195</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GE Inspira Sans</vt:lpstr>
      <vt:lpstr>GE</vt:lpstr>
      <vt:lpstr>AAF Hidden Genius Visit – July 21st </vt:lpstr>
      <vt:lpstr>Agenda </vt:lpstr>
      <vt:lpstr>What’s your favorite coding language?</vt:lpstr>
      <vt:lpstr>Sessions </vt:lpstr>
      <vt:lpstr>How does these sessions apply to my learning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AAF Hidden Genius Visit – July 21st </dc:title>
  <dc:creator>Caldwell, Alexis (GE Digital)</dc:creator>
  <dc:description>Version 1.08
Job 1437
August 25, 2016</dc:description>
  <cp:lastModifiedBy>Caldwell, Alexis (GE Digital)</cp:lastModifiedBy>
  <cp:revision>22</cp:revision>
  <dcterms:created xsi:type="dcterms:W3CDTF">2017-06-26T20:25:14Z</dcterms:created>
  <dcterms:modified xsi:type="dcterms:W3CDTF">2017-07-20T18:02:20Z</dcterms:modified>
</cp:coreProperties>
</file>