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 id="2147483838" r:id="rId2"/>
    <p:sldMasterId id="2147483833" r:id="rId3"/>
    <p:sldMasterId id="2147483814" r:id="rId4"/>
  </p:sldMasterIdLst>
  <p:notesMasterIdLst>
    <p:notesMasterId r:id="rId25"/>
  </p:notesMasterIdLst>
  <p:handoutMasterIdLst>
    <p:handoutMasterId r:id="rId26"/>
  </p:handoutMasterIdLst>
  <p:sldIdLst>
    <p:sldId id="283" r:id="rId5"/>
    <p:sldId id="263" r:id="rId6"/>
    <p:sldId id="264" r:id="rId7"/>
    <p:sldId id="268" r:id="rId8"/>
    <p:sldId id="272" r:id="rId9"/>
    <p:sldId id="270" r:id="rId10"/>
    <p:sldId id="269" r:id="rId11"/>
    <p:sldId id="274" r:id="rId12"/>
    <p:sldId id="284" r:id="rId13"/>
    <p:sldId id="281" r:id="rId14"/>
    <p:sldId id="279" r:id="rId15"/>
    <p:sldId id="278" r:id="rId16"/>
    <p:sldId id="282" r:id="rId17"/>
    <p:sldId id="285" r:id="rId18"/>
    <p:sldId id="288" r:id="rId19"/>
    <p:sldId id="287" r:id="rId20"/>
    <p:sldId id="289" r:id="rId21"/>
    <p:sldId id="290" r:id="rId22"/>
    <p:sldId id="280" r:id="rId23"/>
    <p:sldId id="291" r:id="rId24"/>
  </p:sldIdLst>
  <p:sldSz cx="12195175" cy="6858000"/>
  <p:notesSz cx="7099300" cy="10234613"/>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1746"/>
    <a:srgbClr val="001236"/>
    <a:srgbClr val="777777"/>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7270" autoAdjust="0"/>
  </p:normalViewPr>
  <p:slideViewPr>
    <p:cSldViewPr snapToGrid="0" showGuides="1">
      <p:cViewPr>
        <p:scale>
          <a:sx n="60" d="100"/>
          <a:sy n="60" d="100"/>
        </p:scale>
        <p:origin x="-516" y="-126"/>
      </p:cViewPr>
      <p:guideLst>
        <p:guide orient="horz" pos="436"/>
        <p:guide orient="horz" pos="618"/>
        <p:guide orient="horz" pos="845"/>
        <p:guide orient="horz" pos="2840"/>
        <p:guide pos="7410"/>
        <p:guide pos="311"/>
      </p:guideLst>
    </p:cSldViewPr>
  </p:slideViewPr>
  <p:outlineViewPr>
    <p:cViewPr>
      <p:scale>
        <a:sx n="33" d="100"/>
        <a:sy n="33" d="100"/>
      </p:scale>
      <p:origin x="0" y="42"/>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1638" y="-108"/>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76363" cy="511731"/>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eaLnBrk="0" hangingPunct="0">
              <a:defRPr sz="13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4021294" y="0"/>
            <a:ext cx="3076363" cy="511731"/>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eaLnBrk="0" hangingPunct="0">
              <a:defRPr sz="1300">
                <a:ea typeface="宋体" pitchFamily="2" charset="-122"/>
              </a:defRPr>
            </a:lvl1pPr>
          </a:lstStyle>
          <a:p>
            <a:pPr>
              <a:defRPr/>
            </a:pPr>
            <a:fld id="{6299ECB0-6573-4573-97F8-0F22CF6BD3F2}" type="datetimeFigureOut">
              <a:rPr lang="zh-CN" altLang="en-US"/>
              <a:pPr>
                <a:defRPr/>
              </a:pPr>
              <a:t>2015/3/23</a:t>
            </a:fld>
            <a:endParaRPr lang="en-US" altLang="zh-CN"/>
          </a:p>
        </p:txBody>
      </p:sp>
      <p:sp>
        <p:nvSpPr>
          <p:cNvPr id="227332" name="Rectangle 4"/>
          <p:cNvSpPr>
            <a:spLocks noGrp="1" noChangeArrowheads="1"/>
          </p:cNvSpPr>
          <p:nvPr>
            <p:ph type="ftr" sz="quarter" idx="2"/>
          </p:nvPr>
        </p:nvSpPr>
        <p:spPr bwMode="auto">
          <a:xfrm>
            <a:off x="0" y="9721106"/>
            <a:ext cx="3076363" cy="511731"/>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eaLnBrk="0" hangingPunct="0">
              <a:defRPr sz="13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4021294" y="9721106"/>
            <a:ext cx="3076363" cy="511731"/>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eaLnBrk="0" hangingPunct="0">
              <a:defRPr sz="1300">
                <a:ea typeface="宋体" pitchFamily="2" charset="-122"/>
              </a:defRPr>
            </a:lvl1pPr>
          </a:lstStyle>
          <a:p>
            <a:pPr>
              <a:defRPr/>
            </a:pPr>
            <a:fld id="{6F672297-AFAB-40D7-9FB7-D5F863C7FB9A}" type="slidenum">
              <a:rPr lang="zh-CN" altLang="en-US"/>
              <a:pPr>
                <a:defRPr/>
              </a:pPr>
              <a:t>‹#›</a:t>
            </a:fld>
            <a:endParaRPr lang="en-US" altLang="zh-CN"/>
          </a:p>
        </p:txBody>
      </p:sp>
    </p:spTree>
    <p:extLst>
      <p:ext uri="{BB962C8B-B14F-4D97-AF65-F5344CB8AC3E}">
        <p14:creationId xmlns:p14="http://schemas.microsoft.com/office/powerpoint/2010/main" xmlns="" val="2061434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F0135490-34D4-4371-BE0F-1137EDAFD8BE}" type="datetimeFigureOut">
              <a:rPr lang="en-US" smtClean="0"/>
              <a:pPr/>
              <a:t>3/23/2015</a:t>
            </a:fld>
            <a:endParaRPr lang="en-US"/>
          </a:p>
        </p:txBody>
      </p:sp>
      <p:sp>
        <p:nvSpPr>
          <p:cNvPr id="4" name="Slide Image Placeholder 3"/>
          <p:cNvSpPr>
            <a:spLocks noGrp="1" noRot="1" noChangeAspect="1"/>
          </p:cNvSpPr>
          <p:nvPr>
            <p:ph type="sldImg" idx="2"/>
          </p:nvPr>
        </p:nvSpPr>
        <p:spPr>
          <a:xfrm>
            <a:off x="138113" y="768350"/>
            <a:ext cx="682307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3B6B832-8B56-4642-B740-234EA92EE0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B6B832-8B56-4642-B740-234EA92EE07F}"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6" name="Rectangle 8"/>
          <p:cNvSpPr>
            <a:spLocks noGrp="1" noChangeArrowheads="1"/>
          </p:cNvSpPr>
          <p:nvPr>
            <p:ph type="title"/>
          </p:nvPr>
        </p:nvSpPr>
        <p:spPr bwMode="auto">
          <a:xfrm>
            <a:off x="876300" y="4508499"/>
            <a:ext cx="8451934" cy="584775"/>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lvl1pPr>
              <a:defRPr>
                <a:solidFill>
                  <a:srgbClr val="0070C0"/>
                </a:solidFill>
                <a:latin typeface="FrutigerNext LT Medium"/>
              </a:defRPr>
            </a:lvl1pPr>
          </a:lstStyle>
          <a:p>
            <a:pPr lvl="0"/>
            <a:r>
              <a:rPr lang="en-US" altLang="zh-CN" dirty="0" smtClean="0"/>
              <a:t>Click to edit Master title style</a:t>
            </a:r>
            <a:endParaRPr lang="zh-CN" altLang="en-US" dirty="0" smtClean="0"/>
          </a:p>
        </p:txBody>
      </p:sp>
      <p:sp>
        <p:nvSpPr>
          <p:cNvPr id="8" name="文本占位符 7"/>
          <p:cNvSpPr>
            <a:spLocks noGrp="1"/>
          </p:cNvSpPr>
          <p:nvPr>
            <p:ph type="body" sz="quarter" idx="15" hasCustomPrompt="1"/>
          </p:nvPr>
        </p:nvSpPr>
        <p:spPr>
          <a:xfrm>
            <a:off x="885588" y="5510152"/>
            <a:ext cx="7881360" cy="577371"/>
          </a:xfrm>
          <a:prstGeom prst="rect">
            <a:avLst/>
          </a:prstGeom>
        </p:spPr>
        <p:txBody>
          <a:bodyPr/>
          <a:lstStyle>
            <a:lvl1pPr>
              <a:buNone/>
              <a:defRPr sz="2400" b="1" baseline="0">
                <a:solidFill>
                  <a:srgbClr val="0070C0"/>
                </a:solidFill>
                <a:effectLst/>
                <a:latin typeface="FrutigerNext LT Medium"/>
                <a:cs typeface="Arial" pitchFamily="34" charset="0"/>
              </a:defRPr>
            </a:lvl1pPr>
          </a:lstStyle>
          <a:p>
            <a:pPr lvl="0"/>
            <a:r>
              <a:rPr lang="en-US" altLang="zh-CN" dirty="0" smtClean="0"/>
              <a:t>Click here to edit the subtitle style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Date Placeholder 2"/>
          <p:cNvSpPr>
            <a:spLocks noGrp="1"/>
          </p:cNvSpPr>
          <p:nvPr>
            <p:ph type="dt" sz="half" idx="10"/>
          </p:nvPr>
        </p:nvSpPr>
        <p:spPr>
          <a:xfrm>
            <a:off x="1702676" y="6337738"/>
            <a:ext cx="2017986" cy="383737"/>
          </a:xfrm>
        </p:spPr>
        <p:txBody>
          <a:bodyPr/>
          <a:lstStyle>
            <a:lvl1pPr>
              <a:defRPr/>
            </a:lvl1pPr>
          </a:lstStyle>
          <a:p>
            <a:r>
              <a:rPr lang="en-US" dirty="0" smtClean="0"/>
              <a:t>DRCN 2015, Kansas City, USA</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9DAEF9F6-0821-423E-9705-08445884767E}" type="slidenum">
              <a:rPr lang="en-US" smtClean="0"/>
              <a:pPr/>
              <a:t>‹#›</a:t>
            </a:fld>
            <a:endParaRPr lang="en-US" dirty="0"/>
          </a:p>
        </p:txBody>
      </p:sp>
      <p:sp>
        <p:nvSpPr>
          <p:cNvPr id="7" name="Content Placeholder 6"/>
          <p:cNvSpPr>
            <a:spLocks noGrp="1"/>
          </p:cNvSpPr>
          <p:nvPr>
            <p:ph sz="quarter" idx="13"/>
          </p:nvPr>
        </p:nvSpPr>
        <p:spPr>
          <a:xfrm>
            <a:off x="609600" y="1587500"/>
            <a:ext cx="10972800" cy="4165600"/>
          </a:xfrm>
        </p:spPr>
        <p:txBody>
          <a:bodyPr>
            <a:normAutofit/>
          </a:bodyPr>
          <a:lstStyle>
            <a:lvl1pPr>
              <a:defRPr sz="28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796" y="325439"/>
            <a:ext cx="10179584"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796" y="1628776"/>
            <a:ext cx="10179584"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extLst>
      <p:ext uri="{BB962C8B-B14F-4D97-AF65-F5344CB8AC3E}">
        <p14:creationId xmlns:p14="http://schemas.microsoft.com/office/powerpoint/2010/main" xmlns="" val="15520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h00243341\Desktop\PPT模板\未标题-1-01.jpg"/>
          <p:cNvPicPr>
            <a:picLocks noChangeAspect="1" noChangeArrowheads="1"/>
          </p:cNvPicPr>
          <p:nvPr userDrawn="1"/>
        </p:nvPicPr>
        <p:blipFill>
          <a:blip r:embed="rId3" cstate="print"/>
          <a:srcRect/>
          <a:stretch>
            <a:fillRect/>
          </a:stretch>
        </p:blipFill>
        <p:spPr bwMode="auto">
          <a:xfrm>
            <a:off x="0" y="0"/>
            <a:ext cx="12211050" cy="6870701"/>
          </a:xfrm>
          <a:prstGeom prst="rect">
            <a:avLst/>
          </a:prstGeom>
          <a:noFill/>
        </p:spPr>
      </p:pic>
      <p:sp>
        <p:nvSpPr>
          <p:cNvPr id="9224" name="Rectangle 82"/>
          <p:cNvSpPr>
            <a:spLocks noChangeArrowheads="1"/>
          </p:cNvSpPr>
          <p:nvPr/>
        </p:nvSpPr>
        <p:spPr bwMode="auto">
          <a:xfrm>
            <a:off x="12339146" y="7938"/>
            <a:ext cx="1494756" cy="487174"/>
          </a:xfrm>
          <a:prstGeom prst="rect">
            <a:avLst/>
          </a:prstGeom>
          <a:noFill/>
          <a:ln w="9525">
            <a:noFill/>
            <a:miter lim="800000"/>
            <a:headEnd/>
            <a:tailEnd/>
          </a:ln>
          <a:effec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grpSp>
        <p:nvGrpSpPr>
          <p:cNvPr id="75" name="Group 148"/>
          <p:cNvGrpSpPr>
            <a:grpSpLocks/>
          </p:cNvGrpSpPr>
          <p:nvPr/>
        </p:nvGrpSpPr>
        <p:grpSpPr bwMode="auto">
          <a:xfrm>
            <a:off x="12436538" y="3394088"/>
            <a:ext cx="1225870" cy="3455988"/>
            <a:chOff x="5839" y="2177"/>
            <a:chExt cx="579" cy="2177"/>
          </a:xfrm>
        </p:grpSpPr>
        <p:sp>
          <p:nvSpPr>
            <p:cNvPr id="76" name="Rectangle 149"/>
            <p:cNvSpPr>
              <a:spLocks noChangeArrowheads="1"/>
            </p:cNvSpPr>
            <p:nvPr userDrawn="1"/>
          </p:nvSpPr>
          <p:spPr bwMode="auto">
            <a:xfrm>
              <a:off x="5839" y="2177"/>
              <a:ext cx="579" cy="2177"/>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77" name="Group 150"/>
            <p:cNvGrpSpPr>
              <a:grpSpLocks/>
            </p:cNvGrpSpPr>
            <p:nvPr userDrawn="1"/>
          </p:nvGrpSpPr>
          <p:grpSpPr bwMode="auto">
            <a:xfrm>
              <a:off x="5893" y="2387"/>
              <a:ext cx="466" cy="115"/>
              <a:chOff x="5893" y="2387"/>
              <a:chExt cx="466" cy="115"/>
            </a:xfrm>
          </p:grpSpPr>
          <p:sp>
            <p:nvSpPr>
              <p:cNvPr id="138"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39"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0"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1"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78" name="Group 155"/>
            <p:cNvGrpSpPr>
              <a:grpSpLocks/>
            </p:cNvGrpSpPr>
            <p:nvPr userDrawn="1"/>
          </p:nvGrpSpPr>
          <p:grpSpPr bwMode="auto">
            <a:xfrm>
              <a:off x="5893" y="2523"/>
              <a:ext cx="466" cy="115"/>
              <a:chOff x="5893" y="2523"/>
              <a:chExt cx="466" cy="115"/>
            </a:xfrm>
          </p:grpSpPr>
          <p:sp>
            <p:nvSpPr>
              <p:cNvPr id="134"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35"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6"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37"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79" name="Group 160"/>
            <p:cNvGrpSpPr>
              <a:grpSpLocks/>
            </p:cNvGrpSpPr>
            <p:nvPr userDrawn="1"/>
          </p:nvGrpSpPr>
          <p:grpSpPr bwMode="auto">
            <a:xfrm>
              <a:off x="5893" y="2659"/>
              <a:ext cx="466" cy="115"/>
              <a:chOff x="5893" y="2659"/>
              <a:chExt cx="466" cy="115"/>
            </a:xfrm>
          </p:grpSpPr>
          <p:sp>
            <p:nvSpPr>
              <p:cNvPr id="130"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1"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32"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33"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80" name="Group 165"/>
            <p:cNvGrpSpPr>
              <a:grpSpLocks/>
            </p:cNvGrpSpPr>
            <p:nvPr userDrawn="1"/>
          </p:nvGrpSpPr>
          <p:grpSpPr bwMode="auto">
            <a:xfrm>
              <a:off x="5893" y="2251"/>
              <a:ext cx="466" cy="119"/>
              <a:chOff x="5893" y="2251"/>
              <a:chExt cx="466" cy="119"/>
            </a:xfrm>
          </p:grpSpPr>
          <p:sp>
            <p:nvSpPr>
              <p:cNvPr id="126"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7"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28"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9"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81" name="Group 170"/>
            <p:cNvGrpSpPr>
              <a:grpSpLocks/>
            </p:cNvGrpSpPr>
            <p:nvPr userDrawn="1"/>
          </p:nvGrpSpPr>
          <p:grpSpPr bwMode="auto">
            <a:xfrm>
              <a:off x="5893" y="2886"/>
              <a:ext cx="466" cy="115"/>
              <a:chOff x="5893" y="2886"/>
              <a:chExt cx="466" cy="115"/>
            </a:xfrm>
          </p:grpSpPr>
          <p:sp>
            <p:nvSpPr>
              <p:cNvPr id="122"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3"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24"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25"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2" name="Group 175"/>
            <p:cNvGrpSpPr>
              <a:grpSpLocks/>
            </p:cNvGrpSpPr>
            <p:nvPr userDrawn="1"/>
          </p:nvGrpSpPr>
          <p:grpSpPr bwMode="auto">
            <a:xfrm>
              <a:off x="5893" y="3022"/>
              <a:ext cx="466" cy="115"/>
              <a:chOff x="5893" y="3022"/>
              <a:chExt cx="466" cy="115"/>
            </a:xfrm>
          </p:grpSpPr>
          <p:sp>
            <p:nvSpPr>
              <p:cNvPr id="118"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9"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0"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21"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3" name="Group 180"/>
            <p:cNvGrpSpPr>
              <a:grpSpLocks/>
            </p:cNvGrpSpPr>
            <p:nvPr userDrawn="1"/>
          </p:nvGrpSpPr>
          <p:grpSpPr bwMode="auto">
            <a:xfrm>
              <a:off x="5893" y="3158"/>
              <a:ext cx="466" cy="115"/>
              <a:chOff x="5893" y="3158"/>
              <a:chExt cx="466" cy="115"/>
            </a:xfrm>
          </p:grpSpPr>
          <p:sp>
            <p:nvSpPr>
              <p:cNvPr id="114"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5"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6"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7"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4" name="Group 185"/>
            <p:cNvGrpSpPr>
              <a:grpSpLocks/>
            </p:cNvGrpSpPr>
            <p:nvPr userDrawn="1"/>
          </p:nvGrpSpPr>
          <p:grpSpPr bwMode="auto">
            <a:xfrm>
              <a:off x="5893" y="3385"/>
              <a:ext cx="466" cy="115"/>
              <a:chOff x="5893" y="3385"/>
              <a:chExt cx="466" cy="115"/>
            </a:xfrm>
          </p:grpSpPr>
          <p:sp>
            <p:nvSpPr>
              <p:cNvPr id="110"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1"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2"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5" name="Group 190"/>
            <p:cNvGrpSpPr>
              <a:grpSpLocks/>
            </p:cNvGrpSpPr>
            <p:nvPr userDrawn="1"/>
          </p:nvGrpSpPr>
          <p:grpSpPr bwMode="auto">
            <a:xfrm>
              <a:off x="5893" y="3521"/>
              <a:ext cx="466" cy="115"/>
              <a:chOff x="5893" y="3521"/>
              <a:chExt cx="466" cy="115"/>
            </a:xfrm>
          </p:grpSpPr>
          <p:sp>
            <p:nvSpPr>
              <p:cNvPr id="106"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7"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8"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9"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6" name="Group 195"/>
            <p:cNvGrpSpPr>
              <a:grpSpLocks/>
            </p:cNvGrpSpPr>
            <p:nvPr userDrawn="1"/>
          </p:nvGrpSpPr>
          <p:grpSpPr bwMode="auto">
            <a:xfrm>
              <a:off x="5893" y="3657"/>
              <a:ext cx="466" cy="115"/>
              <a:chOff x="5893" y="3657"/>
              <a:chExt cx="466" cy="115"/>
            </a:xfrm>
          </p:grpSpPr>
          <p:sp>
            <p:nvSpPr>
              <p:cNvPr id="102"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3"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4"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5"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7" name="Group 200"/>
            <p:cNvGrpSpPr>
              <a:grpSpLocks/>
            </p:cNvGrpSpPr>
            <p:nvPr userDrawn="1"/>
          </p:nvGrpSpPr>
          <p:grpSpPr bwMode="auto">
            <a:xfrm>
              <a:off x="5893" y="3884"/>
              <a:ext cx="466" cy="115"/>
              <a:chOff x="5893" y="3884"/>
              <a:chExt cx="466" cy="115"/>
            </a:xfrm>
          </p:grpSpPr>
          <p:sp>
            <p:nvSpPr>
              <p:cNvPr id="98"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9"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0"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1"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88" name="Group 205"/>
            <p:cNvGrpSpPr>
              <a:grpSpLocks/>
            </p:cNvGrpSpPr>
            <p:nvPr userDrawn="1"/>
          </p:nvGrpSpPr>
          <p:grpSpPr bwMode="auto">
            <a:xfrm>
              <a:off x="5893" y="4026"/>
              <a:ext cx="466" cy="115"/>
              <a:chOff x="5893" y="4026"/>
              <a:chExt cx="466" cy="115"/>
            </a:xfrm>
          </p:grpSpPr>
          <p:sp>
            <p:nvSpPr>
              <p:cNvPr id="94"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5"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6"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7"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89" name="Group 210"/>
            <p:cNvGrpSpPr>
              <a:grpSpLocks/>
            </p:cNvGrpSpPr>
            <p:nvPr userDrawn="1"/>
          </p:nvGrpSpPr>
          <p:grpSpPr bwMode="auto">
            <a:xfrm>
              <a:off x="5893" y="4167"/>
              <a:ext cx="466" cy="115"/>
              <a:chOff x="5893" y="4167"/>
              <a:chExt cx="466" cy="115"/>
            </a:xfrm>
          </p:grpSpPr>
          <p:sp>
            <p:nvSpPr>
              <p:cNvPr id="90"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1"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92"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93"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pic>
        <p:nvPicPr>
          <p:cNvPr id="1027" name="Picture 3" descr="D:\AI规范\全色AI格式-Full Color Brand Signature-AI\logo_横 -白.png"/>
          <p:cNvPicPr>
            <a:picLocks noChangeAspect="1" noChangeArrowheads="1"/>
          </p:cNvPicPr>
          <p:nvPr userDrawn="1"/>
        </p:nvPicPr>
        <p:blipFill>
          <a:blip r:embed="rId4" cstate="print"/>
          <a:srcRect/>
          <a:stretch>
            <a:fillRect/>
          </a:stretch>
        </p:blipFill>
        <p:spPr bwMode="auto">
          <a:xfrm>
            <a:off x="462252" y="692150"/>
            <a:ext cx="1771794" cy="416901"/>
          </a:xfrm>
          <a:prstGeom prst="rect">
            <a:avLst/>
          </a:prstGeom>
          <a:noFill/>
        </p:spPr>
      </p:pic>
      <p:pic>
        <p:nvPicPr>
          <p:cNvPr id="2" name="Picture 2"/>
          <p:cNvPicPr>
            <a:picLocks noChangeAspect="1" noChangeArrowheads="1"/>
          </p:cNvPicPr>
          <p:nvPr userDrawn="1"/>
        </p:nvPicPr>
        <p:blipFill>
          <a:blip r:embed="rId5" cstate="print"/>
          <a:srcRect/>
          <a:stretch>
            <a:fillRect/>
          </a:stretch>
        </p:blipFill>
        <p:spPr bwMode="auto">
          <a:xfrm>
            <a:off x="7658100" y="852488"/>
            <a:ext cx="3428999" cy="728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黑体" pitchFamily="49" charset="-122"/>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 name="Picture 3" descr="DRCN 2015, Kansas City, USA"/>
          <p:cNvPicPr>
            <a:picLocks noChangeAspect="1" noChangeArrowheads="1"/>
          </p:cNvPicPr>
          <p:nvPr userDrawn="1"/>
        </p:nvPicPr>
        <p:blipFill>
          <a:blip r:embed="rId3" cstate="print"/>
          <a:srcRect l="6667"/>
          <a:stretch>
            <a:fillRect/>
          </a:stretch>
        </p:blipFill>
        <p:spPr bwMode="auto">
          <a:xfrm>
            <a:off x="-42" y="1274531"/>
            <a:ext cx="12184064" cy="2937295"/>
          </a:xfrm>
          <a:prstGeom prst="rect">
            <a:avLst/>
          </a:prstGeom>
          <a:noFill/>
        </p:spPr>
      </p:pic>
      <p:pic>
        <p:nvPicPr>
          <p:cNvPr id="13" name="图片 1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373299" y="1268414"/>
            <a:ext cx="3821876" cy="2950220"/>
          </a:xfrm>
          <a:prstGeom prst="rect">
            <a:avLst/>
          </a:prstGeom>
        </p:spPr>
      </p:pic>
      <p:sp>
        <p:nvSpPr>
          <p:cNvPr id="14" name="Text Box 7"/>
          <p:cNvSpPr txBox="1">
            <a:spLocks noChangeArrowheads="1"/>
          </p:cNvSpPr>
          <p:nvPr/>
        </p:nvSpPr>
        <p:spPr bwMode="auto">
          <a:xfrm>
            <a:off x="10149663" y="3795719"/>
            <a:ext cx="1269899" cy="246221"/>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FFFFFF"/>
                </a:solidFill>
                <a:latin typeface="FrutigerNext LT Bold" pitchFamily="34" charset="0"/>
                <a:ea typeface="MS PGothic" pitchFamily="34" charset="-128"/>
              </a:rPr>
              <a:t>www.huawei.com</a:t>
            </a:r>
          </a:p>
        </p:txBody>
      </p:sp>
      <p:sp>
        <p:nvSpPr>
          <p:cNvPr id="8200" name="Rectangle 13"/>
          <p:cNvSpPr>
            <a:spLocks noChangeArrowheads="1"/>
          </p:cNvSpPr>
          <p:nvPr/>
        </p:nvSpPr>
        <p:spPr bwMode="auto">
          <a:xfrm>
            <a:off x="8360229" y="476251"/>
            <a:ext cx="3740019" cy="369332"/>
          </a:xfrm>
          <a:prstGeom prst="rect">
            <a:avLst/>
          </a:prstGeom>
          <a:noFill/>
          <a:ln w="9525" algn="ctr">
            <a:noFill/>
            <a:miter lim="800000"/>
            <a:headEnd/>
            <a:tailEnd/>
          </a:ln>
          <a:effectLst/>
        </p:spPr>
        <p:txBody>
          <a:bodyPr wrap="square" lIns="0" tIns="0" rIns="0" bIns="0">
            <a:spAutoFit/>
          </a:bodyPr>
          <a:lstStyle/>
          <a:p>
            <a:pPr defTabSz="784225" eaLnBrk="0" hangingPunct="0">
              <a:defRPr/>
            </a:pPr>
            <a:r>
              <a:rPr lang="en-US" altLang="zh-CN" sz="2400" b="1" dirty="0" smtClean="0">
                <a:solidFill>
                  <a:srgbClr val="0070C0"/>
                </a:solidFill>
                <a:latin typeface="Calibri" pitchFamily="34" charset="0"/>
                <a:ea typeface="ＭＳ Ｐゴシック" pitchFamily="34" charset="-128"/>
              </a:rPr>
              <a:t>DRCN</a:t>
            </a:r>
            <a:r>
              <a:rPr lang="en-US" altLang="zh-CN" sz="2400" b="1" baseline="0" dirty="0" smtClean="0">
                <a:solidFill>
                  <a:srgbClr val="0070C0"/>
                </a:solidFill>
                <a:latin typeface="Calibri" pitchFamily="34" charset="0"/>
                <a:ea typeface="ＭＳ Ｐゴシック" pitchFamily="34" charset="-128"/>
              </a:rPr>
              <a:t> </a:t>
            </a:r>
            <a:r>
              <a:rPr lang="en-US" altLang="zh-CN" sz="2400" b="1" dirty="0" smtClean="0">
                <a:solidFill>
                  <a:srgbClr val="0070C0"/>
                </a:solidFill>
                <a:latin typeface="Calibri" pitchFamily="34" charset="0"/>
                <a:ea typeface="ＭＳ Ｐゴシック" pitchFamily="34" charset="-128"/>
              </a:rPr>
              <a:t>2015, Kansas City, USA</a:t>
            </a:r>
            <a:endParaRPr lang="en-US" altLang="zh-CN" sz="2400" b="1" dirty="0">
              <a:solidFill>
                <a:srgbClr val="0070C0"/>
              </a:solidFill>
              <a:latin typeface="Calibri" pitchFamily="34" charset="0"/>
              <a:ea typeface="ＭＳ Ｐゴシック" pitchFamily="34" charset="-128"/>
            </a:endParaRPr>
          </a:p>
        </p:txBody>
      </p:sp>
      <p:sp>
        <p:nvSpPr>
          <p:cNvPr id="8272" name="Text Box 80"/>
          <p:cNvSpPr txBox="1">
            <a:spLocks noChangeArrowheads="1"/>
          </p:cNvSpPr>
          <p:nvPr/>
        </p:nvSpPr>
        <p:spPr bwMode="auto">
          <a:xfrm>
            <a:off x="-3846986" y="1330328"/>
            <a:ext cx="3703015" cy="1768475"/>
          </a:xfrm>
          <a:prstGeom prst="rect">
            <a:avLst/>
          </a:prstGeom>
          <a:noFill/>
          <a:ln w="9525" algn="ctr">
            <a:noFill/>
            <a:miter lim="800000"/>
            <a:headEnd/>
            <a:tailEnd/>
          </a:ln>
          <a:effectLst/>
        </p:spPr>
        <p:txBody>
          <a:bodyPr lIns="78345" tIns="39172" rIns="78345" bIns="39172">
            <a:spAutoFit/>
          </a:bodyPr>
          <a:lstStyle/>
          <a:p>
            <a:pPr algn="r" defTabSz="784225" eaLnBrk="0" hangingPunct="0">
              <a:lnSpc>
                <a:spcPct val="125000"/>
              </a:lnSpc>
              <a:defRPr/>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defTabSz="784225" eaLnBrk="0" hangingPunct="0">
              <a:lnSpc>
                <a:spcPct val="125000"/>
              </a:lnSpc>
              <a:defRPr/>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defTabSz="784225" eaLnBrk="0" hangingPunct="0">
              <a:lnSpc>
                <a:spcPct val="125000"/>
              </a:lnSpc>
              <a:defRPr/>
            </a:pPr>
            <a:r>
              <a:rPr lang="en-US" altLang="zh-CN" sz="1100">
                <a:solidFill>
                  <a:srgbClr val="FFFFFF"/>
                </a:solidFill>
                <a:latin typeface="FrutigerNext LT Regular" pitchFamily="34" charset="0"/>
                <a:ea typeface="华文细黑" pitchFamily="2" charset="-122"/>
              </a:rPr>
              <a:t>Color::white</a:t>
            </a:r>
          </a:p>
          <a:p>
            <a:pPr algn="r" defTabSz="784225" eaLnBrk="0" hangingPunct="0">
              <a:lnSpc>
                <a:spcPct val="125000"/>
              </a:lnSpc>
              <a:defRPr/>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defTabSz="784225" eaLnBrk="0" hangingPunct="0">
              <a:lnSpc>
                <a:spcPct val="125000"/>
              </a:lnSpc>
              <a:defRPr/>
            </a:pPr>
            <a:r>
              <a:rPr lang="en-US" altLang="zh-CN" sz="1100">
                <a:solidFill>
                  <a:srgbClr val="FFFFFF"/>
                </a:solidFill>
                <a:latin typeface="FrutigerNext LT Regular" pitchFamily="34" charset="0"/>
                <a:ea typeface="华文细黑" pitchFamily="2" charset="-122"/>
              </a:rPr>
              <a:t>FrutigerNext LT Medium</a:t>
            </a:r>
          </a:p>
          <a:p>
            <a:pPr algn="r" defTabSz="784225" eaLnBrk="0" hangingPunct="0">
              <a:lnSpc>
                <a:spcPct val="125000"/>
              </a:lnSpc>
              <a:defRPr/>
            </a:pPr>
            <a:r>
              <a:rPr lang="en-US" altLang="zh-CN" sz="1100">
                <a:solidFill>
                  <a:srgbClr val="FFFFFF"/>
                </a:solidFill>
                <a:latin typeface="FrutigerNext LT Regular" pitchFamily="34" charset="0"/>
                <a:ea typeface="ＭＳ Ｐゴシック" pitchFamily="34" charset="-128"/>
              </a:rPr>
              <a:t>Font to be used by customers and </a:t>
            </a:r>
          </a:p>
          <a:p>
            <a:pPr algn="r" defTabSz="784225" eaLnBrk="0" hangingPunct="0">
              <a:lnSpc>
                <a:spcPct val="125000"/>
              </a:lnSpc>
              <a:defRPr/>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defTabSz="784225" eaLnBrk="0" hangingPunct="0">
              <a:lnSpc>
                <a:spcPct val="125000"/>
              </a:lnSpc>
              <a:defRPr/>
            </a:pPr>
            <a:r>
              <a:rPr lang="en-US" altLang="zh-CN" sz="1100">
                <a:solidFill>
                  <a:srgbClr val="FFFFFF"/>
                </a:solidFill>
                <a:latin typeface="FrutigerNext LT Regular" pitchFamily="34" charset="0"/>
                <a:ea typeface="华文细黑" pitchFamily="2" charset="-122"/>
              </a:rPr>
              <a:t>Arial</a:t>
            </a:r>
          </a:p>
        </p:txBody>
      </p:sp>
      <p:grpSp>
        <p:nvGrpSpPr>
          <p:cNvPr id="2" name="组合 14"/>
          <p:cNvGrpSpPr/>
          <p:nvPr/>
        </p:nvGrpSpPr>
        <p:grpSpPr>
          <a:xfrm>
            <a:off x="876300" y="5608639"/>
            <a:ext cx="10440988" cy="837744"/>
            <a:chOff x="876300" y="5608638"/>
            <a:chExt cx="10440988" cy="837744"/>
          </a:xfrm>
        </p:grpSpPr>
        <p:sp>
          <p:nvSpPr>
            <p:cNvPr id="16" name="Text Box 5"/>
            <p:cNvSpPr txBox="1">
              <a:spLocks noChangeArrowheads="1"/>
            </p:cNvSpPr>
            <p:nvPr userDrawn="1"/>
          </p:nvSpPr>
          <p:spPr bwMode="auto">
            <a:xfrm>
              <a:off x="876300" y="6230938"/>
              <a:ext cx="2605521" cy="215444"/>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b="1" dirty="0" smtClean="0">
                  <a:solidFill>
                    <a:srgbClr val="0070C0"/>
                  </a:solidFill>
                  <a:latin typeface="Calibri" pitchFamily="34" charset="0"/>
                  <a:ea typeface="MS PGothic" pitchFamily="34" charset="-128"/>
                </a:rPr>
                <a:t>HUAWEI TECHNOLOGIES CO., LTD.</a:t>
              </a:r>
            </a:p>
          </p:txBody>
        </p:sp>
        <p:pic>
          <p:nvPicPr>
            <p:cNvPr id="17" name="Picture 89" descr="Huawei logo"/>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10483850" y="5608638"/>
              <a:ext cx="833438"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9" name="Rectangle 13"/>
          <p:cNvSpPr>
            <a:spLocks noChangeArrowheads="1"/>
          </p:cNvSpPr>
          <p:nvPr userDrawn="1"/>
        </p:nvSpPr>
        <p:spPr bwMode="auto">
          <a:xfrm>
            <a:off x="663061" y="476251"/>
            <a:ext cx="3740019" cy="369332"/>
          </a:xfrm>
          <a:prstGeom prst="rect">
            <a:avLst/>
          </a:prstGeom>
          <a:noFill/>
          <a:ln w="9525" algn="ctr">
            <a:noFill/>
            <a:miter lim="800000"/>
            <a:headEnd/>
            <a:tailEnd/>
          </a:ln>
          <a:effectLst/>
        </p:spPr>
        <p:txBody>
          <a:bodyPr wrap="square" lIns="0" tIns="0" rIns="0" bIns="0">
            <a:spAutoFit/>
          </a:bodyPr>
          <a:lstStyle/>
          <a:p>
            <a:pPr defTabSz="784225" eaLnBrk="0" hangingPunct="0">
              <a:defRPr/>
            </a:pPr>
            <a:r>
              <a:rPr lang="en-US" altLang="zh-CN" sz="2400" b="1" dirty="0" smtClean="0">
                <a:solidFill>
                  <a:srgbClr val="0070C0"/>
                </a:solidFill>
                <a:latin typeface="Calibri" pitchFamily="34" charset="0"/>
                <a:ea typeface="ＭＳ Ｐゴシック" pitchFamily="34" charset="-128"/>
              </a:rPr>
              <a:t>March 25-27, </a:t>
            </a:r>
            <a:r>
              <a:rPr lang="en-US" altLang="zh-CN" sz="2400" b="1" baseline="0" dirty="0" smtClean="0">
                <a:solidFill>
                  <a:srgbClr val="0070C0"/>
                </a:solidFill>
                <a:latin typeface="Calibri" pitchFamily="34" charset="0"/>
                <a:ea typeface="ＭＳ Ｐゴシック" pitchFamily="34" charset="-128"/>
              </a:rPr>
              <a:t> </a:t>
            </a:r>
            <a:r>
              <a:rPr lang="en-US" altLang="zh-CN" sz="2400" b="1" dirty="0" smtClean="0">
                <a:solidFill>
                  <a:srgbClr val="0070C0"/>
                </a:solidFill>
                <a:latin typeface="Calibri" pitchFamily="34" charset="0"/>
                <a:ea typeface="ＭＳ Ｐゴシック" pitchFamily="34" charset="-128"/>
              </a:rPr>
              <a:t>2015</a:t>
            </a:r>
            <a:endParaRPr lang="en-US" altLang="zh-CN" sz="2400" b="1" dirty="0">
              <a:solidFill>
                <a:srgbClr val="0070C0"/>
              </a:solidFill>
              <a:latin typeface="Calibri"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descr="C:\Users\h00243341\Desktop\PPT模板\未标题-1-04.jpg"/>
          <p:cNvPicPr>
            <a:picLocks noChangeAspect="1" noChangeArrowheads="1"/>
          </p:cNvPicPr>
          <p:nvPr userDrawn="1"/>
        </p:nvPicPr>
        <p:blipFill>
          <a:blip r:embed="rId4" cstate="print"/>
          <a:srcRect/>
          <a:stretch>
            <a:fillRect/>
          </a:stretch>
        </p:blipFill>
        <p:spPr bwMode="auto">
          <a:xfrm>
            <a:off x="0" y="-12700"/>
            <a:ext cx="12211050" cy="6870700"/>
          </a:xfrm>
          <a:prstGeom prst="rect">
            <a:avLst/>
          </a:prstGeom>
          <a:noFill/>
        </p:spPr>
      </p:pic>
      <p:grpSp>
        <p:nvGrpSpPr>
          <p:cNvPr id="2" name="Group 148"/>
          <p:cNvGrpSpPr>
            <a:grpSpLocks/>
          </p:cNvGrpSpPr>
          <p:nvPr/>
        </p:nvGrpSpPr>
        <p:grpSpPr bwMode="auto">
          <a:xfrm>
            <a:off x="12436538" y="3394088"/>
            <a:ext cx="1225870" cy="3455988"/>
            <a:chOff x="5839" y="2177"/>
            <a:chExt cx="579" cy="2177"/>
          </a:xfrm>
        </p:grpSpPr>
        <p:sp>
          <p:nvSpPr>
            <p:cNvPr id="76" name="Rectangle 149"/>
            <p:cNvSpPr>
              <a:spLocks noChangeArrowheads="1"/>
            </p:cNvSpPr>
            <p:nvPr userDrawn="1"/>
          </p:nvSpPr>
          <p:spPr bwMode="auto">
            <a:xfrm>
              <a:off x="5839" y="2177"/>
              <a:ext cx="579" cy="2177"/>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3" name="Group 150"/>
            <p:cNvGrpSpPr>
              <a:grpSpLocks/>
            </p:cNvGrpSpPr>
            <p:nvPr userDrawn="1"/>
          </p:nvGrpSpPr>
          <p:grpSpPr bwMode="auto">
            <a:xfrm>
              <a:off x="5893" y="2387"/>
              <a:ext cx="466" cy="115"/>
              <a:chOff x="5893" y="2387"/>
              <a:chExt cx="466" cy="115"/>
            </a:xfrm>
          </p:grpSpPr>
          <p:sp>
            <p:nvSpPr>
              <p:cNvPr id="138"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39"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0"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1"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4" name="Group 155"/>
            <p:cNvGrpSpPr>
              <a:grpSpLocks/>
            </p:cNvGrpSpPr>
            <p:nvPr userDrawn="1"/>
          </p:nvGrpSpPr>
          <p:grpSpPr bwMode="auto">
            <a:xfrm>
              <a:off x="5893" y="2523"/>
              <a:ext cx="466" cy="115"/>
              <a:chOff x="5893" y="2523"/>
              <a:chExt cx="466" cy="115"/>
            </a:xfrm>
          </p:grpSpPr>
          <p:sp>
            <p:nvSpPr>
              <p:cNvPr id="134"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35"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6"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37"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5" name="Group 160"/>
            <p:cNvGrpSpPr>
              <a:grpSpLocks/>
            </p:cNvGrpSpPr>
            <p:nvPr userDrawn="1"/>
          </p:nvGrpSpPr>
          <p:grpSpPr bwMode="auto">
            <a:xfrm>
              <a:off x="5893" y="2659"/>
              <a:ext cx="466" cy="115"/>
              <a:chOff x="5893" y="2659"/>
              <a:chExt cx="466" cy="115"/>
            </a:xfrm>
          </p:grpSpPr>
          <p:sp>
            <p:nvSpPr>
              <p:cNvPr id="130"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31"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32"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33"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6" name="Group 165"/>
            <p:cNvGrpSpPr>
              <a:grpSpLocks/>
            </p:cNvGrpSpPr>
            <p:nvPr userDrawn="1"/>
          </p:nvGrpSpPr>
          <p:grpSpPr bwMode="auto">
            <a:xfrm>
              <a:off x="5893" y="2251"/>
              <a:ext cx="466" cy="119"/>
              <a:chOff x="5893" y="2251"/>
              <a:chExt cx="466" cy="119"/>
            </a:xfrm>
          </p:grpSpPr>
          <p:sp>
            <p:nvSpPr>
              <p:cNvPr id="126"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7"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28"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9"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7" name="Group 170"/>
            <p:cNvGrpSpPr>
              <a:grpSpLocks/>
            </p:cNvGrpSpPr>
            <p:nvPr userDrawn="1"/>
          </p:nvGrpSpPr>
          <p:grpSpPr bwMode="auto">
            <a:xfrm>
              <a:off x="5893" y="2886"/>
              <a:ext cx="466" cy="115"/>
              <a:chOff x="5893" y="2886"/>
              <a:chExt cx="466" cy="115"/>
            </a:xfrm>
          </p:grpSpPr>
          <p:sp>
            <p:nvSpPr>
              <p:cNvPr id="122"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23"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24"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25"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8" name="Group 175"/>
            <p:cNvGrpSpPr>
              <a:grpSpLocks/>
            </p:cNvGrpSpPr>
            <p:nvPr userDrawn="1"/>
          </p:nvGrpSpPr>
          <p:grpSpPr bwMode="auto">
            <a:xfrm>
              <a:off x="5893" y="3022"/>
              <a:ext cx="466" cy="115"/>
              <a:chOff x="5893" y="3022"/>
              <a:chExt cx="466" cy="115"/>
            </a:xfrm>
          </p:grpSpPr>
          <p:sp>
            <p:nvSpPr>
              <p:cNvPr id="118"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19"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20"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21"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9" name="Group 180"/>
            <p:cNvGrpSpPr>
              <a:grpSpLocks/>
            </p:cNvGrpSpPr>
            <p:nvPr userDrawn="1"/>
          </p:nvGrpSpPr>
          <p:grpSpPr bwMode="auto">
            <a:xfrm>
              <a:off x="5893" y="3158"/>
              <a:ext cx="466" cy="115"/>
              <a:chOff x="5893" y="3158"/>
              <a:chExt cx="466" cy="115"/>
            </a:xfrm>
          </p:grpSpPr>
          <p:sp>
            <p:nvSpPr>
              <p:cNvPr id="114"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15"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16"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17"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 name="Group 185"/>
            <p:cNvGrpSpPr>
              <a:grpSpLocks/>
            </p:cNvGrpSpPr>
            <p:nvPr userDrawn="1"/>
          </p:nvGrpSpPr>
          <p:grpSpPr bwMode="auto">
            <a:xfrm>
              <a:off x="5893" y="3385"/>
              <a:ext cx="466" cy="115"/>
              <a:chOff x="5893" y="3385"/>
              <a:chExt cx="466" cy="115"/>
            </a:xfrm>
          </p:grpSpPr>
          <p:sp>
            <p:nvSpPr>
              <p:cNvPr id="110"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11"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12"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13"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11" name="Group 190"/>
            <p:cNvGrpSpPr>
              <a:grpSpLocks/>
            </p:cNvGrpSpPr>
            <p:nvPr userDrawn="1"/>
          </p:nvGrpSpPr>
          <p:grpSpPr bwMode="auto">
            <a:xfrm>
              <a:off x="5893" y="3521"/>
              <a:ext cx="466" cy="115"/>
              <a:chOff x="5893" y="3521"/>
              <a:chExt cx="466" cy="115"/>
            </a:xfrm>
          </p:grpSpPr>
          <p:sp>
            <p:nvSpPr>
              <p:cNvPr id="106"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07"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08"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109"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12" name="Group 195"/>
            <p:cNvGrpSpPr>
              <a:grpSpLocks/>
            </p:cNvGrpSpPr>
            <p:nvPr userDrawn="1"/>
          </p:nvGrpSpPr>
          <p:grpSpPr bwMode="auto">
            <a:xfrm>
              <a:off x="5893" y="3657"/>
              <a:ext cx="466" cy="115"/>
              <a:chOff x="5893" y="3657"/>
              <a:chExt cx="466" cy="115"/>
            </a:xfrm>
          </p:grpSpPr>
          <p:sp>
            <p:nvSpPr>
              <p:cNvPr id="102"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03"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04"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05"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a:p>
            </p:txBody>
          </p:sp>
        </p:grpSp>
        <p:grpSp>
          <p:nvGrpSpPr>
            <p:cNvPr id="13" name="Group 200"/>
            <p:cNvGrpSpPr>
              <a:grpSpLocks/>
            </p:cNvGrpSpPr>
            <p:nvPr userDrawn="1"/>
          </p:nvGrpSpPr>
          <p:grpSpPr bwMode="auto">
            <a:xfrm>
              <a:off x="5893" y="3884"/>
              <a:ext cx="466" cy="115"/>
              <a:chOff x="5893" y="3884"/>
              <a:chExt cx="466" cy="115"/>
            </a:xfrm>
          </p:grpSpPr>
          <p:sp>
            <p:nvSpPr>
              <p:cNvPr id="98"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99"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100"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01"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14" name="Group 205"/>
            <p:cNvGrpSpPr>
              <a:grpSpLocks/>
            </p:cNvGrpSpPr>
            <p:nvPr userDrawn="1"/>
          </p:nvGrpSpPr>
          <p:grpSpPr bwMode="auto">
            <a:xfrm>
              <a:off x="5893" y="4026"/>
              <a:ext cx="466" cy="115"/>
              <a:chOff x="5893" y="4026"/>
              <a:chExt cx="466" cy="115"/>
            </a:xfrm>
          </p:grpSpPr>
          <p:sp>
            <p:nvSpPr>
              <p:cNvPr id="94"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95"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96"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97"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nvGrpSpPr>
            <p:cNvPr id="15" name="Group 210"/>
            <p:cNvGrpSpPr>
              <a:grpSpLocks/>
            </p:cNvGrpSpPr>
            <p:nvPr userDrawn="1"/>
          </p:nvGrpSpPr>
          <p:grpSpPr bwMode="auto">
            <a:xfrm>
              <a:off x="5893" y="4167"/>
              <a:ext cx="466" cy="115"/>
              <a:chOff x="5893" y="4167"/>
              <a:chExt cx="466" cy="115"/>
            </a:xfrm>
          </p:grpSpPr>
          <p:sp>
            <p:nvSpPr>
              <p:cNvPr id="90"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91"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a:p>
            </p:txBody>
          </p:sp>
          <p:sp>
            <p:nvSpPr>
              <p:cNvPr id="92"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a:p>
            </p:txBody>
          </p:sp>
          <p:sp>
            <p:nvSpPr>
              <p:cNvPr id="93"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a:p>
            </p:txBody>
          </p:sp>
        </p:grpSp>
      </p:grpSp>
      <p:pic>
        <p:nvPicPr>
          <p:cNvPr id="71" name="Picture 3" descr="D:\AI规范\全色AI格式-Full Color Brand Signature-AI\logo_横-xiaoxiao.png"/>
          <p:cNvPicPr>
            <a:picLocks noChangeAspect="1" noChangeArrowheads="1"/>
          </p:cNvPicPr>
          <p:nvPr userDrawn="1"/>
        </p:nvPicPr>
        <p:blipFill>
          <a:blip r:embed="rId5" cstate="print"/>
          <a:srcRect/>
          <a:stretch>
            <a:fillRect/>
          </a:stretch>
        </p:blipFill>
        <p:spPr bwMode="auto">
          <a:xfrm>
            <a:off x="10304728" y="6304958"/>
            <a:ext cx="1852347" cy="616542"/>
          </a:xfrm>
          <a:prstGeom prst="rect">
            <a:avLst/>
          </a:prstGeom>
          <a:noFill/>
        </p:spPr>
      </p:pic>
      <p:sp>
        <p:nvSpPr>
          <p:cNvPr id="83" name="Title Placeholder 82"/>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84" name="Text Placeholder 83"/>
          <p:cNvSpPr>
            <a:spLocks noGrp="1"/>
          </p:cNvSpPr>
          <p:nvPr>
            <p:ph type="body" idx="1"/>
          </p:nvPr>
        </p:nvSpPr>
        <p:spPr>
          <a:xfrm>
            <a:off x="609600" y="1600200"/>
            <a:ext cx="10975975"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5" name="Date Placeholder 84"/>
          <p:cNvSpPr>
            <a:spLocks noGrp="1"/>
          </p:cNvSpPr>
          <p:nvPr>
            <p:ph type="dt" sz="half" idx="2"/>
          </p:nvPr>
        </p:nvSpPr>
        <p:spPr>
          <a:xfrm>
            <a:off x="1702676" y="6337738"/>
            <a:ext cx="1891424" cy="3837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DRCN 2015</a:t>
            </a:r>
            <a:endParaRPr lang="en-US" dirty="0"/>
          </a:p>
        </p:txBody>
      </p:sp>
      <p:sp>
        <p:nvSpPr>
          <p:cNvPr id="86"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87" name="Slide Number Placeholder 86"/>
          <p:cNvSpPr>
            <a:spLocks noGrp="1"/>
          </p:cNvSpPr>
          <p:nvPr>
            <p:ph type="sldNum" sz="quarter" idx="4"/>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a:t>
            </a:fld>
            <a:endParaRPr lang="en-US" dirty="0"/>
          </a:p>
        </p:txBody>
      </p:sp>
      <p:pic>
        <p:nvPicPr>
          <p:cNvPr id="2050" name="Picture 2" descr="C:\Users\v00904505\Pictures\DRCN2015\u396-6.png"/>
          <p:cNvPicPr>
            <a:picLocks noChangeAspect="1" noChangeArrowheads="1"/>
          </p:cNvPicPr>
          <p:nvPr userDrawn="1"/>
        </p:nvPicPr>
        <p:blipFill>
          <a:blip r:embed="rId6" cstate="print"/>
          <a:srcRect/>
          <a:stretch>
            <a:fillRect/>
          </a:stretch>
        </p:blipFill>
        <p:spPr bwMode="auto">
          <a:xfrm>
            <a:off x="-15766" y="6472731"/>
            <a:ext cx="1792508" cy="290677"/>
          </a:xfrm>
          <a:prstGeom prst="rect">
            <a:avLst/>
          </a:prstGeom>
          <a:noFill/>
        </p:spPr>
      </p:pic>
    </p:spTree>
  </p:cSld>
  <p:clrMap bg1="lt1" tx1="dk1" bg2="lt2" tx2="dk2" accent1="accent1" accent2="accent2" accent3="accent3" accent4="accent4" accent5="accent5" accent6="accent6" hlink="hlink" folHlink="folHlink"/>
  <p:sldLayoutIdLst>
    <p:sldLayoutId id="2147483836" r:id="rId1"/>
    <p:sldLayoutId id="2147483837"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Calibri"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Calibri"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pitchFamily="34" charset="0"/>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Calibri"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Calibri"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descr="C:\Users\h00243341\Desktop\PPT模板\未标题-1-03.jpg"/>
          <p:cNvPicPr>
            <a:picLocks noChangeAspect="1" noChangeArrowheads="1"/>
          </p:cNvPicPr>
          <p:nvPr userDrawn="1"/>
        </p:nvPicPr>
        <p:blipFill>
          <a:blip r:embed="rId2" cstate="print"/>
          <a:srcRect/>
          <a:stretch>
            <a:fillRect/>
          </a:stretch>
        </p:blipFill>
        <p:spPr bwMode="auto">
          <a:xfrm>
            <a:off x="0" y="-12700"/>
            <a:ext cx="12211050" cy="6870700"/>
          </a:xfrm>
          <a:prstGeom prst="rect">
            <a:avLst/>
          </a:prstGeom>
          <a:noFill/>
        </p:spPr>
      </p:pic>
      <p:sp>
        <p:nvSpPr>
          <p:cNvPr id="4" name="Text Box 16"/>
          <p:cNvSpPr txBox="1">
            <a:spLocks noChangeArrowheads="1"/>
          </p:cNvSpPr>
          <p:nvPr userDrawn="1"/>
        </p:nvSpPr>
        <p:spPr bwMode="auto">
          <a:xfrm>
            <a:off x="4021167" y="2366242"/>
            <a:ext cx="3989685" cy="964399"/>
          </a:xfrm>
          <a:prstGeom prst="rect">
            <a:avLst/>
          </a:prstGeom>
          <a:noFill/>
          <a:ln w="9525">
            <a:noFill/>
            <a:miter lim="800000"/>
            <a:headEnd/>
            <a:tailEnd/>
          </a:ln>
        </p:spPr>
        <p:txBody>
          <a:bodyPr wrap="none" lIns="86393" tIns="43196" rIns="86393" bIns="43196">
            <a:spAutoFit/>
          </a:bodyPr>
          <a:lstStyle/>
          <a:p>
            <a:pPr eaLnBrk="0" hangingPunct="0">
              <a:buClrTx/>
              <a:buFontTx/>
              <a:buNone/>
            </a:pPr>
            <a:r>
              <a:rPr lang="en-US" altLang="zh-CN" sz="5700" b="0" dirty="0" smtClean="0">
                <a:gradFill flip="none" rotWithShape="1">
                  <a:gsLst>
                    <a:gs pos="12000">
                      <a:schemeClr val="bg1">
                        <a:shade val="30000"/>
                        <a:satMod val="115000"/>
                      </a:schemeClr>
                    </a:gs>
                    <a:gs pos="40000">
                      <a:schemeClr val="bg1"/>
                    </a:gs>
                    <a:gs pos="100000">
                      <a:schemeClr val="bg1">
                        <a:shade val="100000"/>
                        <a:satMod val="115000"/>
                      </a:schemeClr>
                    </a:gs>
                  </a:gsLst>
                  <a:lin ang="16200000" scaled="1"/>
                  <a:tileRect/>
                </a:gradFill>
                <a:effectLst>
                  <a:outerShdw blurRad="38100" dist="38100" dir="2700000" algn="tl">
                    <a:srgbClr val="000000">
                      <a:alpha val="43137"/>
                    </a:srgbClr>
                  </a:outerShdw>
                </a:effectLst>
                <a:latin typeface="FrutigerNext LT Regular" pitchFamily="34" charset="0"/>
                <a:ea typeface="MS PGothic" pitchFamily="34" charset="-128"/>
              </a:rPr>
              <a:t>THANK YOU</a:t>
            </a:r>
            <a:endParaRPr lang="en-US" altLang="zh-CN" sz="5700" b="0" dirty="0">
              <a:gradFill flip="none" rotWithShape="1">
                <a:gsLst>
                  <a:gs pos="12000">
                    <a:schemeClr val="bg1">
                      <a:shade val="30000"/>
                      <a:satMod val="115000"/>
                    </a:schemeClr>
                  </a:gs>
                  <a:gs pos="40000">
                    <a:schemeClr val="bg1"/>
                  </a:gs>
                  <a:gs pos="100000">
                    <a:schemeClr val="bg1">
                      <a:shade val="100000"/>
                      <a:satMod val="115000"/>
                    </a:schemeClr>
                  </a:gs>
                </a:gsLst>
                <a:lin ang="16200000" scaled="1"/>
                <a:tileRect/>
              </a:gradFill>
              <a:effectLst>
                <a:outerShdw blurRad="38100" dist="38100" dir="2700000" algn="tl">
                  <a:srgbClr val="000000">
                    <a:alpha val="43137"/>
                  </a:srgbClr>
                </a:outerShdw>
              </a:effectLst>
              <a:latin typeface="FrutigerNext LT Regular" pitchFamily="34" charset="0"/>
              <a:ea typeface="MS PGothic" pitchFamily="34" charset="-128"/>
            </a:endParaRPr>
          </a:p>
        </p:txBody>
      </p:sp>
      <p:sp>
        <p:nvSpPr>
          <p:cNvPr id="5" name="Text Box 17"/>
          <p:cNvSpPr txBox="1">
            <a:spLocks noChangeArrowheads="1"/>
          </p:cNvSpPr>
          <p:nvPr userDrawn="1"/>
        </p:nvSpPr>
        <p:spPr bwMode="auto">
          <a:xfrm>
            <a:off x="5299292" y="3283398"/>
            <a:ext cx="1439527" cy="290821"/>
          </a:xfrm>
          <a:prstGeom prst="rect">
            <a:avLst/>
          </a:prstGeom>
          <a:noFill/>
          <a:ln w="9525">
            <a:noFill/>
            <a:miter lim="800000"/>
            <a:headEnd/>
            <a:tailEnd/>
          </a:ln>
        </p:spPr>
        <p:txBody>
          <a:bodyPr wrap="none" lIns="86393" tIns="43196" rIns="86393" bIns="43196">
            <a:spAutoFit/>
          </a:bodyPr>
          <a:lstStyle/>
          <a:p>
            <a:pPr eaLnBrk="0" hangingPunct="0">
              <a:buClrTx/>
              <a:buFontTx/>
              <a:buNone/>
            </a:pPr>
            <a:r>
              <a:rPr lang="en-US" altLang="zh-CN" sz="1300" b="0" dirty="0" smtClean="0">
                <a:solidFill>
                  <a:schemeClr val="bg1"/>
                </a:solidFill>
                <a:latin typeface="FrutigerNext LT Light" pitchFamily="34" charset="0"/>
                <a:ea typeface="MS PGothic" pitchFamily="34" charset="-128"/>
              </a:rPr>
              <a:t>www.huawei.com</a:t>
            </a:r>
            <a:endParaRPr lang="en-US" altLang="zh-CN" sz="1300" b="0" dirty="0">
              <a:solidFill>
                <a:schemeClr val="bg1"/>
              </a:solidFill>
              <a:latin typeface="FrutigerNext LT Light" pitchFamily="34" charset="0"/>
              <a:ea typeface="MS PGothic" pitchFamily="34" charset="-128"/>
            </a:endParaRPr>
          </a:p>
        </p:txBody>
      </p:sp>
      <p:sp>
        <p:nvSpPr>
          <p:cNvPr id="6" name="TextBox 5"/>
          <p:cNvSpPr txBox="1"/>
          <p:nvPr userDrawn="1"/>
        </p:nvSpPr>
        <p:spPr>
          <a:xfrm>
            <a:off x="3235225" y="4699945"/>
            <a:ext cx="6139818" cy="1656896"/>
          </a:xfrm>
          <a:prstGeom prst="rect">
            <a:avLst/>
          </a:prstGeom>
          <a:noFill/>
        </p:spPr>
        <p:txBody>
          <a:bodyPr wrap="square" lIns="86393" tIns="43196" rIns="86393" bIns="43196" rtlCol="0">
            <a:spAutoFit/>
          </a:bodyPr>
          <a:lstStyle/>
          <a:p>
            <a:pPr marL="0" marR="0" lvl="0" indent="0" algn="just" defTabSz="863925" eaLnBrk="1" fontAlgn="auto" latinLnBrk="0" hangingPunct="1">
              <a:lnSpc>
                <a:spcPct val="100000"/>
              </a:lnSpc>
              <a:spcBef>
                <a:spcPts val="0"/>
              </a:spcBef>
              <a:spcAft>
                <a:spcPts val="567"/>
              </a:spcAft>
              <a:buClrTx/>
              <a:buSzTx/>
              <a:buFontTx/>
              <a:buNone/>
              <a:tabLst/>
              <a:defRPr/>
            </a:pPr>
            <a:r>
              <a:rPr kumimoji="0" lang="en-US" altLang="zh-CN" sz="1300" b="0" i="0" u="none" strike="noStrike" kern="1200" cap="none" spc="0" normalizeH="0" baseline="0" noProof="0" dirty="0" smtClean="0">
                <a:ln>
                  <a:noFill/>
                </a:ln>
                <a:solidFill>
                  <a:schemeClr val="bg1"/>
                </a:solidFill>
                <a:effectLst/>
                <a:uLnTx/>
                <a:uFillTx/>
                <a:latin typeface="+mj-lt"/>
                <a:ea typeface="宋体" charset="-122"/>
                <a:cs typeface="+mn-cs"/>
              </a:rPr>
              <a:t>Copyright©2015 Huawei Technologies Co., Ltd. All Rights Reserved.</a:t>
            </a:r>
            <a:endParaRPr kumimoji="0" lang="zh-CN" altLang="zh-CN" sz="1300" b="0" i="0" u="none" strike="noStrike" kern="1200" cap="none" spc="0" normalizeH="0" baseline="0" noProof="0" dirty="0" smtClean="0">
              <a:ln>
                <a:noFill/>
              </a:ln>
              <a:solidFill>
                <a:schemeClr val="bg1"/>
              </a:solidFill>
              <a:effectLst/>
              <a:uLnTx/>
              <a:uFillTx/>
              <a:latin typeface="+mj-lt"/>
              <a:ea typeface="宋体" charset="-122"/>
              <a:cs typeface="+mn-cs"/>
            </a:endParaRPr>
          </a:p>
          <a:p>
            <a:pPr marL="0" marR="0" lvl="0" indent="0" algn="just" defTabSz="863925"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bg1"/>
                </a:solidFill>
                <a:effectLst/>
                <a:uLnTx/>
                <a:uFillTx/>
                <a:latin typeface="+mn-lt"/>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200" b="0" i="0" u="none" strike="noStrike" kern="1200" cap="none" spc="0" normalizeH="0" baseline="0" noProof="0" dirty="0">
              <a:ln>
                <a:noFill/>
              </a:ln>
              <a:solidFill>
                <a:schemeClr val="bg1"/>
              </a:solidFill>
              <a:effectLst/>
              <a:uLnTx/>
              <a:uFillTx/>
              <a:latin typeface="+mn-lt"/>
              <a:ea typeface="宋体" charset="-122"/>
              <a:cs typeface="+mn-cs"/>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0534" y="4508499"/>
            <a:ext cx="8451934" cy="1072494"/>
          </a:xfrm>
        </p:spPr>
        <p:txBody>
          <a:bodyPr/>
          <a:lstStyle/>
          <a:p>
            <a:r>
              <a:rPr lang="en-US" dirty="0" smtClean="0"/>
              <a:t>Protection Coordination for Dual Failure </a:t>
            </a:r>
            <a:br>
              <a:rPr lang="en-US" dirty="0" smtClean="0"/>
            </a:br>
            <a:r>
              <a:rPr lang="en-US" dirty="0" smtClean="0"/>
              <a:t>on Two-Layer Networks</a:t>
            </a:r>
            <a:endParaRPr lang="en-US" dirty="0"/>
          </a:p>
        </p:txBody>
      </p:sp>
      <p:sp>
        <p:nvSpPr>
          <p:cNvPr id="5" name="Text Placeholder 4"/>
          <p:cNvSpPr>
            <a:spLocks noGrp="1"/>
          </p:cNvSpPr>
          <p:nvPr>
            <p:ph type="body" sz="quarter" idx="15"/>
          </p:nvPr>
        </p:nvSpPr>
        <p:spPr>
          <a:xfrm>
            <a:off x="788275" y="5696266"/>
            <a:ext cx="7962907" cy="446742"/>
          </a:xfrm>
        </p:spPr>
        <p:txBody>
          <a:bodyPr/>
          <a:lstStyle/>
          <a:p>
            <a:r>
              <a:rPr lang="en-US" sz="2000" b="0" dirty="0" smtClean="0"/>
              <a:t>Victor Liu, victor.liu@huawei.com</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Protection Coordination for Dual Failure</a:t>
            </a:r>
            <a:endParaRPr lang="en-US" dirty="0"/>
          </a:p>
        </p:txBody>
      </p:sp>
      <p:sp>
        <p:nvSpPr>
          <p:cNvPr id="3" name="Content Placeholder 2"/>
          <p:cNvSpPr>
            <a:spLocks noGrp="1"/>
          </p:cNvSpPr>
          <p:nvPr>
            <p:ph sz="quarter" idx="13"/>
          </p:nvPr>
        </p:nvSpPr>
        <p:spPr>
          <a:xfrm>
            <a:off x="609599" y="1371600"/>
            <a:ext cx="11183007" cy="4381500"/>
          </a:xfrm>
        </p:spPr>
        <p:txBody>
          <a:bodyPr/>
          <a:lstStyle/>
          <a:p>
            <a:r>
              <a:rPr lang="en-US" dirty="0" smtClean="0"/>
              <a:t>Various Combinations</a:t>
            </a:r>
            <a:endParaRPr lang="en-US" dirty="0"/>
          </a:p>
        </p:txBody>
      </p:sp>
      <p:graphicFrame>
        <p:nvGraphicFramePr>
          <p:cNvPr id="24" name="Table 23"/>
          <p:cNvGraphicFramePr>
            <a:graphicFrameLocks noGrp="1"/>
          </p:cNvGraphicFramePr>
          <p:nvPr/>
        </p:nvGraphicFramePr>
        <p:xfrm>
          <a:off x="867102" y="2279747"/>
          <a:ext cx="10870874" cy="1854200"/>
        </p:xfrm>
        <a:graphic>
          <a:graphicData uri="http://schemas.openxmlformats.org/drawingml/2006/table">
            <a:tbl>
              <a:tblPr firstRow="1" bandRow="1">
                <a:tableStyleId>{5C22544A-7EE6-4342-B048-85BDC9FD1C3A}</a:tableStyleId>
              </a:tblPr>
              <a:tblGrid>
                <a:gridCol w="602167"/>
                <a:gridCol w="2395019"/>
                <a:gridCol w="2413949"/>
                <a:gridCol w="1565696"/>
                <a:gridCol w="3894043"/>
              </a:tblGrid>
              <a:tr h="370840">
                <a:tc>
                  <a:txBody>
                    <a:bodyPr/>
                    <a:lstStyle/>
                    <a:p>
                      <a:r>
                        <a:rPr lang="en-US" dirty="0" smtClean="0"/>
                        <a:t>No</a:t>
                      </a:r>
                      <a:endParaRPr lang="en-US" dirty="0"/>
                    </a:p>
                  </a:txBody>
                  <a:tcPr/>
                </a:tc>
                <a:tc>
                  <a:txBody>
                    <a:bodyPr/>
                    <a:lstStyle/>
                    <a:p>
                      <a:r>
                        <a:rPr lang="en-US" dirty="0" smtClean="0"/>
                        <a:t>Packet Layer</a:t>
                      </a:r>
                      <a:endParaRPr lang="en-US" dirty="0"/>
                    </a:p>
                  </a:txBody>
                  <a:tcPr/>
                </a:tc>
                <a:tc>
                  <a:txBody>
                    <a:bodyPr/>
                    <a:lstStyle/>
                    <a:p>
                      <a:r>
                        <a:rPr lang="en-US" dirty="0" smtClean="0"/>
                        <a:t>Optical Layer</a:t>
                      </a:r>
                      <a:endParaRPr lang="en-US" dirty="0"/>
                    </a:p>
                  </a:txBody>
                  <a:tcPr/>
                </a:tc>
                <a:tc>
                  <a:txBody>
                    <a:bodyPr/>
                    <a:lstStyle/>
                    <a:p>
                      <a:r>
                        <a:rPr lang="en-US" dirty="0" smtClean="0"/>
                        <a:t>Doable?</a:t>
                      </a:r>
                      <a:endParaRPr lang="en-US" dirty="0"/>
                    </a:p>
                  </a:txBody>
                  <a:tcPr/>
                </a:tc>
                <a:tc>
                  <a:txBody>
                    <a:bodyPr/>
                    <a:lstStyle/>
                    <a:p>
                      <a:r>
                        <a:rPr lang="en-US" dirty="0" smtClean="0"/>
                        <a:t>Complications</a:t>
                      </a:r>
                      <a:endParaRPr lang="en-US" dirty="0"/>
                    </a:p>
                  </a:txBody>
                  <a:tcPr/>
                </a:tc>
              </a:tr>
              <a:tr h="370840">
                <a:tc>
                  <a:txBody>
                    <a:bodyPr/>
                    <a:lstStyle/>
                    <a:p>
                      <a:r>
                        <a:rPr lang="en-US" dirty="0" smtClean="0"/>
                        <a:t>1</a:t>
                      </a:r>
                      <a:endParaRPr lang="en-US" dirty="0"/>
                    </a:p>
                  </a:txBody>
                  <a:tcPr/>
                </a:tc>
                <a:tc>
                  <a:txBody>
                    <a:bodyPr/>
                    <a:lstStyle/>
                    <a:p>
                      <a:r>
                        <a:rPr lang="en-US" dirty="0" smtClean="0"/>
                        <a:t>Protect</a:t>
                      </a:r>
                      <a:r>
                        <a:rPr lang="en-US" baseline="0" dirty="0" smtClean="0"/>
                        <a:t> </a:t>
                      </a:r>
                      <a:r>
                        <a:rPr lang="en-US" baseline="0" dirty="0" smtClean="0">
                          <a:solidFill>
                            <a:srgbClr val="FF0000"/>
                          </a:solidFill>
                        </a:rPr>
                        <a:t>dual</a:t>
                      </a:r>
                      <a:r>
                        <a:rPr lang="en-US" baseline="0" dirty="0" smtClean="0"/>
                        <a:t> failure</a:t>
                      </a:r>
                      <a:endParaRPr lang="en-US" dirty="0"/>
                    </a:p>
                  </a:txBody>
                  <a:tcPr/>
                </a:tc>
                <a:tc>
                  <a:txBody>
                    <a:bodyPr/>
                    <a:lstStyle/>
                    <a:p>
                      <a:r>
                        <a:rPr lang="en-US" dirty="0" smtClean="0"/>
                        <a:t>Not</a:t>
                      </a:r>
                      <a:r>
                        <a:rPr lang="en-US" baseline="0" dirty="0" smtClean="0"/>
                        <a:t> used</a:t>
                      </a:r>
                      <a:endParaRPr lang="en-US" dirty="0"/>
                    </a:p>
                  </a:txBody>
                  <a:tcPr/>
                </a:tc>
                <a:tc>
                  <a:txBody>
                    <a:bodyPr/>
                    <a:lstStyle/>
                    <a:p>
                      <a:r>
                        <a:rPr lang="en-US" dirty="0" smtClean="0"/>
                        <a:t>?</a:t>
                      </a:r>
                      <a:endParaRPr lang="en-US" dirty="0"/>
                    </a:p>
                  </a:txBody>
                  <a:tcPr/>
                </a:tc>
                <a:tc>
                  <a:txBody>
                    <a:bodyPr/>
                    <a:lstStyle/>
                    <a:p>
                      <a:r>
                        <a:rPr lang="en-US" dirty="0" smtClean="0"/>
                        <a:t>Need to protect</a:t>
                      </a:r>
                      <a:r>
                        <a:rPr lang="en-US" baseline="0" dirty="0" smtClean="0"/>
                        <a:t> dual SRLGs, TODO</a:t>
                      </a:r>
                      <a:endParaRPr lang="en-US" dirty="0"/>
                    </a:p>
                  </a:txBody>
                  <a:tcPr/>
                </a:tc>
              </a:tr>
              <a:tr h="370840">
                <a:tc>
                  <a:txBody>
                    <a:bodyPr/>
                    <a:lstStyle/>
                    <a:p>
                      <a:r>
                        <a:rPr lang="en-US" dirty="0" smtClean="0"/>
                        <a:t>2</a:t>
                      </a:r>
                      <a:endParaRPr lang="en-US" dirty="0"/>
                    </a:p>
                  </a:txBody>
                  <a:tcPr/>
                </a:tc>
                <a:tc>
                  <a:txBody>
                    <a:bodyPr/>
                    <a:lstStyle/>
                    <a:p>
                      <a:r>
                        <a:rPr lang="en-US" dirty="0" smtClean="0"/>
                        <a:t>Not used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Protect</a:t>
                      </a:r>
                      <a:r>
                        <a:rPr lang="en-US" baseline="0" dirty="0" smtClean="0"/>
                        <a:t> </a:t>
                      </a:r>
                      <a:r>
                        <a:rPr lang="en-US" baseline="0" dirty="0" smtClean="0">
                          <a:solidFill>
                            <a:srgbClr val="FF0000"/>
                          </a:solidFill>
                        </a:rPr>
                        <a:t>dual</a:t>
                      </a:r>
                      <a:r>
                        <a:rPr lang="en-US" baseline="0" dirty="0" smtClean="0"/>
                        <a:t> failure</a:t>
                      </a:r>
                      <a:endParaRPr lang="en-US" dirty="0" smtClean="0"/>
                    </a:p>
                  </a:txBody>
                  <a:tcPr/>
                </a:tc>
                <a:tc>
                  <a:txBody>
                    <a:bodyPr/>
                    <a:lstStyle/>
                    <a:p>
                      <a:r>
                        <a:rPr lang="en-US" dirty="0" smtClean="0"/>
                        <a:t>In 2011</a:t>
                      </a:r>
                      <a:endParaRPr lang="en-US" dirty="0"/>
                    </a:p>
                  </a:txBody>
                  <a:tcPr/>
                </a:tc>
                <a:tc>
                  <a:txBody>
                    <a:bodyPr/>
                    <a:lstStyle/>
                    <a:p>
                      <a:r>
                        <a:rPr lang="en-US" dirty="0" smtClean="0"/>
                        <a:t>See work in DRCN’2011 </a:t>
                      </a:r>
                      <a:endParaRPr lang="en-US" dirty="0"/>
                    </a:p>
                  </a:txBody>
                  <a:tcPr/>
                </a:tc>
              </a:tr>
              <a:tr h="370840">
                <a:tc>
                  <a:txBody>
                    <a:bodyPr/>
                    <a:lstStyle/>
                    <a:p>
                      <a:r>
                        <a:rPr lang="en-US" dirty="0" smtClean="0"/>
                        <a:t>3</a:t>
                      </a:r>
                      <a:endParaRPr lang="en-US" dirty="0"/>
                    </a:p>
                  </a:txBody>
                  <a:tcPr/>
                </a:tc>
                <a:tc>
                  <a:txBody>
                    <a:bodyPr/>
                    <a:lstStyle/>
                    <a:p>
                      <a:r>
                        <a:rPr lang="en-US" dirty="0" smtClean="0"/>
                        <a:t>Protect </a:t>
                      </a:r>
                      <a:r>
                        <a:rPr lang="en-US" dirty="0" smtClean="0">
                          <a:solidFill>
                            <a:srgbClr val="0070C0"/>
                          </a:solidFill>
                        </a:rPr>
                        <a:t>single</a:t>
                      </a:r>
                      <a:r>
                        <a:rPr lang="en-US" baseline="0" dirty="0" smtClean="0"/>
                        <a:t> failure</a:t>
                      </a:r>
                      <a:endParaRPr lang="en-US" dirty="0"/>
                    </a:p>
                  </a:txBody>
                  <a:tcPr/>
                </a:tc>
                <a:tc>
                  <a:txBody>
                    <a:bodyPr/>
                    <a:lstStyle/>
                    <a:p>
                      <a:r>
                        <a:rPr lang="en-US" dirty="0" smtClean="0"/>
                        <a:t>Protect</a:t>
                      </a:r>
                      <a:r>
                        <a:rPr lang="en-US" baseline="0" dirty="0" smtClean="0"/>
                        <a:t> </a:t>
                      </a:r>
                      <a:r>
                        <a:rPr lang="en-US" baseline="0" dirty="0" smtClean="0">
                          <a:solidFill>
                            <a:srgbClr val="0070C0"/>
                          </a:solidFill>
                        </a:rPr>
                        <a:t>single</a:t>
                      </a:r>
                      <a:r>
                        <a:rPr lang="en-US" baseline="0" dirty="0" smtClean="0"/>
                        <a:t> failure</a:t>
                      </a:r>
                      <a:endParaRPr lang="en-US" dirty="0"/>
                    </a:p>
                  </a:txBody>
                  <a:tcPr/>
                </a:tc>
                <a:tc>
                  <a:txBody>
                    <a:bodyPr/>
                    <a:lstStyle/>
                    <a:p>
                      <a:r>
                        <a:rPr lang="en-US" dirty="0" smtClean="0"/>
                        <a:t>Yes,</a:t>
                      </a:r>
                      <a:r>
                        <a:rPr lang="en-US" baseline="0" dirty="0" smtClean="0"/>
                        <a:t> but </a:t>
                      </a:r>
                      <a:r>
                        <a:rPr lang="en-US" baseline="0" dirty="0" smtClean="0">
                          <a:sym typeface="Wingdings" pitchFamily="2" charset="2"/>
                        </a:rPr>
                        <a:t></a:t>
                      </a:r>
                      <a:endParaRPr lang="en-US" dirty="0"/>
                    </a:p>
                  </a:txBody>
                  <a:tcPr/>
                </a:tc>
                <a:tc>
                  <a:txBody>
                    <a:bodyPr/>
                    <a:lstStyle/>
                    <a:p>
                      <a:r>
                        <a:rPr lang="en-US" dirty="0" smtClean="0"/>
                        <a:t>&lt;100%</a:t>
                      </a:r>
                      <a:r>
                        <a:rPr lang="en-US" baseline="0" dirty="0" smtClean="0"/>
                        <a:t> </a:t>
                      </a:r>
                      <a:r>
                        <a:rPr lang="en-US" dirty="0" smtClean="0"/>
                        <a:t>dual</a:t>
                      </a:r>
                      <a:r>
                        <a:rPr lang="en-US" baseline="0" dirty="0" smtClean="0"/>
                        <a:t> failure coverage</a:t>
                      </a:r>
                      <a:endParaRPr lang="en-US" dirty="0"/>
                    </a:p>
                  </a:txBody>
                  <a:tcPr/>
                </a:tc>
              </a:tr>
              <a:tr h="370840">
                <a:tc>
                  <a:txBody>
                    <a:bodyPr/>
                    <a:lstStyle/>
                    <a:p>
                      <a:r>
                        <a:rPr lang="en-US" dirty="0" smtClean="0"/>
                        <a:t>4</a:t>
                      </a:r>
                      <a:endParaRPr lang="en-US" dirty="0"/>
                    </a:p>
                  </a:txBody>
                  <a:tcPr/>
                </a:tc>
                <a:tc>
                  <a:txBody>
                    <a:bodyPr/>
                    <a:lstStyle/>
                    <a:p>
                      <a:r>
                        <a:rPr lang="en-US" dirty="0" smtClean="0"/>
                        <a:t>Protect </a:t>
                      </a:r>
                      <a:r>
                        <a:rPr lang="en-US" dirty="0" smtClean="0">
                          <a:solidFill>
                            <a:srgbClr val="0070C0"/>
                          </a:solidFill>
                        </a:rPr>
                        <a:t>single</a:t>
                      </a:r>
                      <a:r>
                        <a:rPr lang="en-US" baseline="0" dirty="0" smtClean="0"/>
                        <a:t> failure</a:t>
                      </a:r>
                      <a:endParaRPr lang="en-US" dirty="0"/>
                    </a:p>
                  </a:txBody>
                  <a:tcPr/>
                </a:tc>
                <a:tc>
                  <a:txBody>
                    <a:bodyPr/>
                    <a:lstStyle/>
                    <a:p>
                      <a:r>
                        <a:rPr lang="en-US" dirty="0" smtClean="0"/>
                        <a:t>Protect</a:t>
                      </a:r>
                      <a:r>
                        <a:rPr lang="en-US" baseline="0" dirty="0" smtClean="0"/>
                        <a:t> </a:t>
                      </a:r>
                      <a:r>
                        <a:rPr lang="en-US" baseline="0" dirty="0" smtClean="0">
                          <a:solidFill>
                            <a:srgbClr val="0070C0"/>
                          </a:solidFill>
                        </a:rPr>
                        <a:t>single</a:t>
                      </a:r>
                      <a:r>
                        <a:rPr lang="en-US" baseline="0" dirty="0" smtClean="0"/>
                        <a:t> failure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In 2014</a:t>
                      </a:r>
                      <a:endParaRPr lang="en-US" dirty="0" smtClean="0"/>
                    </a:p>
                  </a:txBody>
                  <a:tcPr/>
                </a:tc>
                <a:tc>
                  <a:txBody>
                    <a:bodyPr/>
                    <a:lstStyle/>
                    <a:p>
                      <a:r>
                        <a:rPr lang="en-US" dirty="0" smtClean="0"/>
                        <a:t>Use Protection Coordination</a:t>
                      </a:r>
                      <a:endParaRPr lang="en-US" dirty="0"/>
                    </a:p>
                  </a:txBody>
                  <a:tcPr/>
                </a:tc>
              </a:tr>
            </a:tbl>
          </a:graphicData>
        </a:graphic>
      </p:graphicFrame>
      <p:sp>
        <p:nvSpPr>
          <p:cNvPr id="13" name="Freeform 16"/>
          <p:cNvSpPr>
            <a:spLocks/>
          </p:cNvSpPr>
          <p:nvPr/>
        </p:nvSpPr>
        <p:spPr bwMode="auto">
          <a:xfrm>
            <a:off x="7113083" y="3026979"/>
            <a:ext cx="501655" cy="311548"/>
          </a:xfrm>
          <a:custGeom>
            <a:avLst/>
            <a:gdLst>
              <a:gd name="T0" fmla="*/ 142875 w 610"/>
              <a:gd name="T1" fmla="*/ 749300 h 609"/>
              <a:gd name="T2" fmla="*/ 166687 w 610"/>
              <a:gd name="T3" fmla="*/ 763588 h 609"/>
              <a:gd name="T4" fmla="*/ 200025 w 610"/>
              <a:gd name="T5" fmla="*/ 788988 h 609"/>
              <a:gd name="T6" fmla="*/ 238125 w 610"/>
              <a:gd name="T7" fmla="*/ 825500 h 609"/>
              <a:gd name="T8" fmla="*/ 266700 w 610"/>
              <a:gd name="T9" fmla="*/ 874713 h 609"/>
              <a:gd name="T10" fmla="*/ 290512 w 610"/>
              <a:gd name="T11" fmla="*/ 914400 h 609"/>
              <a:gd name="T12" fmla="*/ 306387 w 610"/>
              <a:gd name="T13" fmla="*/ 946150 h 609"/>
              <a:gd name="T14" fmla="*/ 317500 w 610"/>
              <a:gd name="T15" fmla="*/ 962025 h 609"/>
              <a:gd name="T16" fmla="*/ 322262 w 610"/>
              <a:gd name="T17" fmla="*/ 954088 h 609"/>
              <a:gd name="T18" fmla="*/ 339725 w 610"/>
              <a:gd name="T19" fmla="*/ 877888 h 609"/>
              <a:gd name="T20" fmla="*/ 379412 w 610"/>
              <a:gd name="T21" fmla="*/ 758825 h 609"/>
              <a:gd name="T22" fmla="*/ 434975 w 610"/>
              <a:gd name="T23" fmla="*/ 620713 h 609"/>
              <a:gd name="T24" fmla="*/ 534987 w 610"/>
              <a:gd name="T25" fmla="*/ 438150 h 609"/>
              <a:gd name="T26" fmla="*/ 660400 w 610"/>
              <a:gd name="T27" fmla="*/ 266700 h 609"/>
              <a:gd name="T28" fmla="*/ 763587 w 610"/>
              <a:gd name="T29" fmla="*/ 160338 h 609"/>
              <a:gd name="T30" fmla="*/ 830263 w 610"/>
              <a:gd name="T31" fmla="*/ 103188 h 609"/>
              <a:gd name="T32" fmla="*/ 852488 w 610"/>
              <a:gd name="T33" fmla="*/ 88900 h 609"/>
              <a:gd name="T34" fmla="*/ 884238 w 610"/>
              <a:gd name="T35" fmla="*/ 68263 h 609"/>
              <a:gd name="T36" fmla="*/ 925513 w 610"/>
              <a:gd name="T37" fmla="*/ 36513 h 609"/>
              <a:gd name="T38" fmla="*/ 960438 w 610"/>
              <a:gd name="T39" fmla="*/ 11113 h 609"/>
              <a:gd name="T40" fmla="*/ 955675 w 610"/>
              <a:gd name="T41" fmla="*/ 0 h 609"/>
              <a:gd name="T42" fmla="*/ 857250 w 610"/>
              <a:gd name="T43" fmla="*/ 42863 h 609"/>
              <a:gd name="T44" fmla="*/ 693737 w 610"/>
              <a:gd name="T45" fmla="*/ 149225 h 609"/>
              <a:gd name="T46" fmla="*/ 520700 w 610"/>
              <a:gd name="T47" fmla="*/ 306388 h 609"/>
              <a:gd name="T48" fmla="*/ 425450 w 610"/>
              <a:gd name="T49" fmla="*/ 422275 h 609"/>
              <a:gd name="T50" fmla="*/ 376237 w 610"/>
              <a:gd name="T51" fmla="*/ 493713 h 609"/>
              <a:gd name="T52" fmla="*/ 319087 w 610"/>
              <a:gd name="T53" fmla="*/ 574675 h 609"/>
              <a:gd name="T54" fmla="*/ 280987 w 610"/>
              <a:gd name="T55" fmla="*/ 628650 h 609"/>
              <a:gd name="T56" fmla="*/ 269875 w 610"/>
              <a:gd name="T57" fmla="*/ 633413 h 609"/>
              <a:gd name="T58" fmla="*/ 233363 w 610"/>
              <a:gd name="T59" fmla="*/ 600075 h 609"/>
              <a:gd name="T60" fmla="*/ 177800 w 610"/>
              <a:gd name="T61" fmla="*/ 560388 h 609"/>
              <a:gd name="T62" fmla="*/ 119063 w 610"/>
              <a:gd name="T63" fmla="*/ 539750 h 609"/>
              <a:gd name="T64" fmla="*/ 68262 w 610"/>
              <a:gd name="T65" fmla="*/ 565150 h 609"/>
              <a:gd name="T66" fmla="*/ 33337 w 610"/>
              <a:gd name="T67" fmla="*/ 608013 h 609"/>
              <a:gd name="T68" fmla="*/ 11112 w 610"/>
              <a:gd name="T69" fmla="*/ 652463 h 609"/>
              <a:gd name="T70" fmla="*/ 1588 w 610"/>
              <a:gd name="T71" fmla="*/ 684213 h 609"/>
              <a:gd name="T72" fmla="*/ 139700 w 610"/>
              <a:gd name="T73" fmla="*/ 746125 h 6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10"/>
              <a:gd name="T112" fmla="*/ 0 h 609"/>
              <a:gd name="T113" fmla="*/ 610 w 610"/>
              <a:gd name="T114" fmla="*/ 609 h 6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10" h="609">
                <a:moveTo>
                  <a:pt x="88" y="470"/>
                </a:moveTo>
                <a:lnTo>
                  <a:pt x="90" y="472"/>
                </a:lnTo>
                <a:lnTo>
                  <a:pt x="96" y="476"/>
                </a:lnTo>
                <a:lnTo>
                  <a:pt x="105" y="481"/>
                </a:lnTo>
                <a:lnTo>
                  <a:pt x="116" y="487"/>
                </a:lnTo>
                <a:lnTo>
                  <a:pt x="126" y="497"/>
                </a:lnTo>
                <a:lnTo>
                  <a:pt x="138" y="509"/>
                </a:lnTo>
                <a:lnTo>
                  <a:pt x="150" y="520"/>
                </a:lnTo>
                <a:lnTo>
                  <a:pt x="159" y="535"/>
                </a:lnTo>
                <a:lnTo>
                  <a:pt x="168" y="551"/>
                </a:lnTo>
                <a:lnTo>
                  <a:pt x="176" y="564"/>
                </a:lnTo>
                <a:lnTo>
                  <a:pt x="183" y="576"/>
                </a:lnTo>
                <a:lnTo>
                  <a:pt x="189" y="586"/>
                </a:lnTo>
                <a:lnTo>
                  <a:pt x="193" y="596"/>
                </a:lnTo>
                <a:lnTo>
                  <a:pt x="197" y="601"/>
                </a:lnTo>
                <a:lnTo>
                  <a:pt x="200" y="606"/>
                </a:lnTo>
                <a:lnTo>
                  <a:pt x="200" y="608"/>
                </a:lnTo>
                <a:lnTo>
                  <a:pt x="203" y="601"/>
                </a:lnTo>
                <a:lnTo>
                  <a:pt x="206" y="582"/>
                </a:lnTo>
                <a:lnTo>
                  <a:pt x="214" y="553"/>
                </a:lnTo>
                <a:lnTo>
                  <a:pt x="226" y="519"/>
                </a:lnTo>
                <a:lnTo>
                  <a:pt x="239" y="478"/>
                </a:lnTo>
                <a:lnTo>
                  <a:pt x="255" y="435"/>
                </a:lnTo>
                <a:lnTo>
                  <a:pt x="274" y="391"/>
                </a:lnTo>
                <a:lnTo>
                  <a:pt x="296" y="348"/>
                </a:lnTo>
                <a:lnTo>
                  <a:pt x="337" y="276"/>
                </a:lnTo>
                <a:lnTo>
                  <a:pt x="378" y="217"/>
                </a:lnTo>
                <a:lnTo>
                  <a:pt x="416" y="168"/>
                </a:lnTo>
                <a:lnTo>
                  <a:pt x="450" y="130"/>
                </a:lnTo>
                <a:lnTo>
                  <a:pt x="481" y="101"/>
                </a:lnTo>
                <a:lnTo>
                  <a:pt x="504" y="80"/>
                </a:lnTo>
                <a:lnTo>
                  <a:pt x="523" y="65"/>
                </a:lnTo>
                <a:lnTo>
                  <a:pt x="533" y="59"/>
                </a:lnTo>
                <a:lnTo>
                  <a:pt x="537" y="56"/>
                </a:lnTo>
                <a:lnTo>
                  <a:pt x="545" y="51"/>
                </a:lnTo>
                <a:lnTo>
                  <a:pt x="557" y="43"/>
                </a:lnTo>
                <a:lnTo>
                  <a:pt x="570" y="34"/>
                </a:lnTo>
                <a:lnTo>
                  <a:pt x="583" y="23"/>
                </a:lnTo>
                <a:lnTo>
                  <a:pt x="595" y="15"/>
                </a:lnTo>
                <a:lnTo>
                  <a:pt x="605" y="7"/>
                </a:lnTo>
                <a:lnTo>
                  <a:pt x="609" y="3"/>
                </a:lnTo>
                <a:lnTo>
                  <a:pt x="602" y="0"/>
                </a:lnTo>
                <a:lnTo>
                  <a:pt x="577" y="7"/>
                </a:lnTo>
                <a:lnTo>
                  <a:pt x="540" y="27"/>
                </a:lnTo>
                <a:lnTo>
                  <a:pt x="491" y="56"/>
                </a:lnTo>
                <a:lnTo>
                  <a:pt x="437" y="94"/>
                </a:lnTo>
                <a:lnTo>
                  <a:pt x="382" y="141"/>
                </a:lnTo>
                <a:lnTo>
                  <a:pt x="328" y="193"/>
                </a:lnTo>
                <a:lnTo>
                  <a:pt x="279" y="253"/>
                </a:lnTo>
                <a:lnTo>
                  <a:pt x="268" y="266"/>
                </a:lnTo>
                <a:lnTo>
                  <a:pt x="254" y="287"/>
                </a:lnTo>
                <a:lnTo>
                  <a:pt x="237" y="311"/>
                </a:lnTo>
                <a:lnTo>
                  <a:pt x="218" y="337"/>
                </a:lnTo>
                <a:lnTo>
                  <a:pt x="201" y="362"/>
                </a:lnTo>
                <a:lnTo>
                  <a:pt x="187" y="382"/>
                </a:lnTo>
                <a:lnTo>
                  <a:pt x="177" y="396"/>
                </a:lnTo>
                <a:lnTo>
                  <a:pt x="174" y="403"/>
                </a:lnTo>
                <a:lnTo>
                  <a:pt x="170" y="399"/>
                </a:lnTo>
                <a:lnTo>
                  <a:pt x="160" y="390"/>
                </a:lnTo>
                <a:lnTo>
                  <a:pt x="147" y="378"/>
                </a:lnTo>
                <a:lnTo>
                  <a:pt x="130" y="365"/>
                </a:lnTo>
                <a:lnTo>
                  <a:pt x="112" y="353"/>
                </a:lnTo>
                <a:lnTo>
                  <a:pt x="93" y="344"/>
                </a:lnTo>
                <a:lnTo>
                  <a:pt x="75" y="340"/>
                </a:lnTo>
                <a:lnTo>
                  <a:pt x="58" y="345"/>
                </a:lnTo>
                <a:lnTo>
                  <a:pt x="43" y="356"/>
                </a:lnTo>
                <a:lnTo>
                  <a:pt x="31" y="369"/>
                </a:lnTo>
                <a:lnTo>
                  <a:pt x="21" y="383"/>
                </a:lnTo>
                <a:lnTo>
                  <a:pt x="13" y="398"/>
                </a:lnTo>
                <a:lnTo>
                  <a:pt x="7" y="411"/>
                </a:lnTo>
                <a:lnTo>
                  <a:pt x="3" y="423"/>
                </a:lnTo>
                <a:lnTo>
                  <a:pt x="1" y="431"/>
                </a:lnTo>
                <a:lnTo>
                  <a:pt x="0" y="433"/>
                </a:lnTo>
                <a:lnTo>
                  <a:pt x="88" y="470"/>
                </a:lnTo>
              </a:path>
            </a:pathLst>
          </a:custGeom>
          <a:solidFill>
            <a:srgbClr val="33CC33"/>
          </a:solidFill>
          <a:ln w="9525" cap="rnd">
            <a:noFill/>
            <a:round/>
            <a:headEnd/>
            <a:tailEnd/>
          </a:ln>
        </p:spPr>
        <p:txBody>
          <a:bodyPr/>
          <a:lstStyle/>
          <a:p>
            <a:endParaRPr lang="zh-CN" altLang="en-US"/>
          </a:p>
        </p:txBody>
      </p:sp>
      <p:sp>
        <p:nvSpPr>
          <p:cNvPr id="25" name="Freeform 16"/>
          <p:cNvSpPr>
            <a:spLocks/>
          </p:cNvSpPr>
          <p:nvPr/>
        </p:nvSpPr>
        <p:spPr bwMode="auto">
          <a:xfrm>
            <a:off x="7107829" y="3746937"/>
            <a:ext cx="501655" cy="311548"/>
          </a:xfrm>
          <a:custGeom>
            <a:avLst/>
            <a:gdLst>
              <a:gd name="T0" fmla="*/ 142875 w 610"/>
              <a:gd name="T1" fmla="*/ 749300 h 609"/>
              <a:gd name="T2" fmla="*/ 166687 w 610"/>
              <a:gd name="T3" fmla="*/ 763588 h 609"/>
              <a:gd name="T4" fmla="*/ 200025 w 610"/>
              <a:gd name="T5" fmla="*/ 788988 h 609"/>
              <a:gd name="T6" fmla="*/ 238125 w 610"/>
              <a:gd name="T7" fmla="*/ 825500 h 609"/>
              <a:gd name="T8" fmla="*/ 266700 w 610"/>
              <a:gd name="T9" fmla="*/ 874713 h 609"/>
              <a:gd name="T10" fmla="*/ 290512 w 610"/>
              <a:gd name="T11" fmla="*/ 914400 h 609"/>
              <a:gd name="T12" fmla="*/ 306387 w 610"/>
              <a:gd name="T13" fmla="*/ 946150 h 609"/>
              <a:gd name="T14" fmla="*/ 317500 w 610"/>
              <a:gd name="T15" fmla="*/ 962025 h 609"/>
              <a:gd name="T16" fmla="*/ 322262 w 610"/>
              <a:gd name="T17" fmla="*/ 954088 h 609"/>
              <a:gd name="T18" fmla="*/ 339725 w 610"/>
              <a:gd name="T19" fmla="*/ 877888 h 609"/>
              <a:gd name="T20" fmla="*/ 379412 w 610"/>
              <a:gd name="T21" fmla="*/ 758825 h 609"/>
              <a:gd name="T22" fmla="*/ 434975 w 610"/>
              <a:gd name="T23" fmla="*/ 620713 h 609"/>
              <a:gd name="T24" fmla="*/ 534987 w 610"/>
              <a:gd name="T25" fmla="*/ 438150 h 609"/>
              <a:gd name="T26" fmla="*/ 660400 w 610"/>
              <a:gd name="T27" fmla="*/ 266700 h 609"/>
              <a:gd name="T28" fmla="*/ 763587 w 610"/>
              <a:gd name="T29" fmla="*/ 160338 h 609"/>
              <a:gd name="T30" fmla="*/ 830263 w 610"/>
              <a:gd name="T31" fmla="*/ 103188 h 609"/>
              <a:gd name="T32" fmla="*/ 852488 w 610"/>
              <a:gd name="T33" fmla="*/ 88900 h 609"/>
              <a:gd name="T34" fmla="*/ 884238 w 610"/>
              <a:gd name="T35" fmla="*/ 68263 h 609"/>
              <a:gd name="T36" fmla="*/ 925513 w 610"/>
              <a:gd name="T37" fmla="*/ 36513 h 609"/>
              <a:gd name="T38" fmla="*/ 960438 w 610"/>
              <a:gd name="T39" fmla="*/ 11113 h 609"/>
              <a:gd name="T40" fmla="*/ 955675 w 610"/>
              <a:gd name="T41" fmla="*/ 0 h 609"/>
              <a:gd name="T42" fmla="*/ 857250 w 610"/>
              <a:gd name="T43" fmla="*/ 42863 h 609"/>
              <a:gd name="T44" fmla="*/ 693737 w 610"/>
              <a:gd name="T45" fmla="*/ 149225 h 609"/>
              <a:gd name="T46" fmla="*/ 520700 w 610"/>
              <a:gd name="T47" fmla="*/ 306388 h 609"/>
              <a:gd name="T48" fmla="*/ 425450 w 610"/>
              <a:gd name="T49" fmla="*/ 422275 h 609"/>
              <a:gd name="T50" fmla="*/ 376237 w 610"/>
              <a:gd name="T51" fmla="*/ 493713 h 609"/>
              <a:gd name="T52" fmla="*/ 319087 w 610"/>
              <a:gd name="T53" fmla="*/ 574675 h 609"/>
              <a:gd name="T54" fmla="*/ 280987 w 610"/>
              <a:gd name="T55" fmla="*/ 628650 h 609"/>
              <a:gd name="T56" fmla="*/ 269875 w 610"/>
              <a:gd name="T57" fmla="*/ 633413 h 609"/>
              <a:gd name="T58" fmla="*/ 233363 w 610"/>
              <a:gd name="T59" fmla="*/ 600075 h 609"/>
              <a:gd name="T60" fmla="*/ 177800 w 610"/>
              <a:gd name="T61" fmla="*/ 560388 h 609"/>
              <a:gd name="T62" fmla="*/ 119063 w 610"/>
              <a:gd name="T63" fmla="*/ 539750 h 609"/>
              <a:gd name="T64" fmla="*/ 68262 w 610"/>
              <a:gd name="T65" fmla="*/ 565150 h 609"/>
              <a:gd name="T66" fmla="*/ 33337 w 610"/>
              <a:gd name="T67" fmla="*/ 608013 h 609"/>
              <a:gd name="T68" fmla="*/ 11112 w 610"/>
              <a:gd name="T69" fmla="*/ 652463 h 609"/>
              <a:gd name="T70" fmla="*/ 1588 w 610"/>
              <a:gd name="T71" fmla="*/ 684213 h 609"/>
              <a:gd name="T72" fmla="*/ 139700 w 610"/>
              <a:gd name="T73" fmla="*/ 746125 h 6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10"/>
              <a:gd name="T112" fmla="*/ 0 h 609"/>
              <a:gd name="T113" fmla="*/ 610 w 610"/>
              <a:gd name="T114" fmla="*/ 609 h 6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10" h="609">
                <a:moveTo>
                  <a:pt x="88" y="470"/>
                </a:moveTo>
                <a:lnTo>
                  <a:pt x="90" y="472"/>
                </a:lnTo>
                <a:lnTo>
                  <a:pt x="96" y="476"/>
                </a:lnTo>
                <a:lnTo>
                  <a:pt x="105" y="481"/>
                </a:lnTo>
                <a:lnTo>
                  <a:pt x="116" y="487"/>
                </a:lnTo>
                <a:lnTo>
                  <a:pt x="126" y="497"/>
                </a:lnTo>
                <a:lnTo>
                  <a:pt x="138" y="509"/>
                </a:lnTo>
                <a:lnTo>
                  <a:pt x="150" y="520"/>
                </a:lnTo>
                <a:lnTo>
                  <a:pt x="159" y="535"/>
                </a:lnTo>
                <a:lnTo>
                  <a:pt x="168" y="551"/>
                </a:lnTo>
                <a:lnTo>
                  <a:pt x="176" y="564"/>
                </a:lnTo>
                <a:lnTo>
                  <a:pt x="183" y="576"/>
                </a:lnTo>
                <a:lnTo>
                  <a:pt x="189" y="586"/>
                </a:lnTo>
                <a:lnTo>
                  <a:pt x="193" y="596"/>
                </a:lnTo>
                <a:lnTo>
                  <a:pt x="197" y="601"/>
                </a:lnTo>
                <a:lnTo>
                  <a:pt x="200" y="606"/>
                </a:lnTo>
                <a:lnTo>
                  <a:pt x="200" y="608"/>
                </a:lnTo>
                <a:lnTo>
                  <a:pt x="203" y="601"/>
                </a:lnTo>
                <a:lnTo>
                  <a:pt x="206" y="582"/>
                </a:lnTo>
                <a:lnTo>
                  <a:pt x="214" y="553"/>
                </a:lnTo>
                <a:lnTo>
                  <a:pt x="226" y="519"/>
                </a:lnTo>
                <a:lnTo>
                  <a:pt x="239" y="478"/>
                </a:lnTo>
                <a:lnTo>
                  <a:pt x="255" y="435"/>
                </a:lnTo>
                <a:lnTo>
                  <a:pt x="274" y="391"/>
                </a:lnTo>
                <a:lnTo>
                  <a:pt x="296" y="348"/>
                </a:lnTo>
                <a:lnTo>
                  <a:pt x="337" y="276"/>
                </a:lnTo>
                <a:lnTo>
                  <a:pt x="378" y="217"/>
                </a:lnTo>
                <a:lnTo>
                  <a:pt x="416" y="168"/>
                </a:lnTo>
                <a:lnTo>
                  <a:pt x="450" y="130"/>
                </a:lnTo>
                <a:lnTo>
                  <a:pt x="481" y="101"/>
                </a:lnTo>
                <a:lnTo>
                  <a:pt x="504" y="80"/>
                </a:lnTo>
                <a:lnTo>
                  <a:pt x="523" y="65"/>
                </a:lnTo>
                <a:lnTo>
                  <a:pt x="533" y="59"/>
                </a:lnTo>
                <a:lnTo>
                  <a:pt x="537" y="56"/>
                </a:lnTo>
                <a:lnTo>
                  <a:pt x="545" y="51"/>
                </a:lnTo>
                <a:lnTo>
                  <a:pt x="557" y="43"/>
                </a:lnTo>
                <a:lnTo>
                  <a:pt x="570" y="34"/>
                </a:lnTo>
                <a:lnTo>
                  <a:pt x="583" y="23"/>
                </a:lnTo>
                <a:lnTo>
                  <a:pt x="595" y="15"/>
                </a:lnTo>
                <a:lnTo>
                  <a:pt x="605" y="7"/>
                </a:lnTo>
                <a:lnTo>
                  <a:pt x="609" y="3"/>
                </a:lnTo>
                <a:lnTo>
                  <a:pt x="602" y="0"/>
                </a:lnTo>
                <a:lnTo>
                  <a:pt x="577" y="7"/>
                </a:lnTo>
                <a:lnTo>
                  <a:pt x="540" y="27"/>
                </a:lnTo>
                <a:lnTo>
                  <a:pt x="491" y="56"/>
                </a:lnTo>
                <a:lnTo>
                  <a:pt x="437" y="94"/>
                </a:lnTo>
                <a:lnTo>
                  <a:pt x="382" y="141"/>
                </a:lnTo>
                <a:lnTo>
                  <a:pt x="328" y="193"/>
                </a:lnTo>
                <a:lnTo>
                  <a:pt x="279" y="253"/>
                </a:lnTo>
                <a:lnTo>
                  <a:pt x="268" y="266"/>
                </a:lnTo>
                <a:lnTo>
                  <a:pt x="254" y="287"/>
                </a:lnTo>
                <a:lnTo>
                  <a:pt x="237" y="311"/>
                </a:lnTo>
                <a:lnTo>
                  <a:pt x="218" y="337"/>
                </a:lnTo>
                <a:lnTo>
                  <a:pt x="201" y="362"/>
                </a:lnTo>
                <a:lnTo>
                  <a:pt x="187" y="382"/>
                </a:lnTo>
                <a:lnTo>
                  <a:pt x="177" y="396"/>
                </a:lnTo>
                <a:lnTo>
                  <a:pt x="174" y="403"/>
                </a:lnTo>
                <a:lnTo>
                  <a:pt x="170" y="399"/>
                </a:lnTo>
                <a:lnTo>
                  <a:pt x="160" y="390"/>
                </a:lnTo>
                <a:lnTo>
                  <a:pt x="147" y="378"/>
                </a:lnTo>
                <a:lnTo>
                  <a:pt x="130" y="365"/>
                </a:lnTo>
                <a:lnTo>
                  <a:pt x="112" y="353"/>
                </a:lnTo>
                <a:lnTo>
                  <a:pt x="93" y="344"/>
                </a:lnTo>
                <a:lnTo>
                  <a:pt x="75" y="340"/>
                </a:lnTo>
                <a:lnTo>
                  <a:pt x="58" y="345"/>
                </a:lnTo>
                <a:lnTo>
                  <a:pt x="43" y="356"/>
                </a:lnTo>
                <a:lnTo>
                  <a:pt x="31" y="369"/>
                </a:lnTo>
                <a:lnTo>
                  <a:pt x="21" y="383"/>
                </a:lnTo>
                <a:lnTo>
                  <a:pt x="13" y="398"/>
                </a:lnTo>
                <a:lnTo>
                  <a:pt x="7" y="411"/>
                </a:lnTo>
                <a:lnTo>
                  <a:pt x="3" y="423"/>
                </a:lnTo>
                <a:lnTo>
                  <a:pt x="1" y="431"/>
                </a:lnTo>
                <a:lnTo>
                  <a:pt x="0" y="433"/>
                </a:lnTo>
                <a:lnTo>
                  <a:pt x="88" y="470"/>
                </a:lnTo>
              </a:path>
            </a:pathLst>
          </a:custGeom>
          <a:solidFill>
            <a:srgbClr val="33CC33"/>
          </a:solidFill>
          <a:ln w="9525" cap="rnd">
            <a:noFill/>
            <a:round/>
            <a:headEnd/>
            <a:tailEnd/>
          </a:ln>
        </p:spPr>
        <p:txBody>
          <a:bodyPr/>
          <a:lstStyle/>
          <a:p>
            <a:endParaRPr lang="zh-CN" altLang="en-US"/>
          </a:p>
        </p:txBody>
      </p:sp>
      <p:grpSp>
        <p:nvGrpSpPr>
          <p:cNvPr id="4" name="组合 189"/>
          <p:cNvGrpSpPr>
            <a:grpSpLocks noChangeAspect="1"/>
          </p:cNvGrpSpPr>
          <p:nvPr/>
        </p:nvGrpSpPr>
        <p:grpSpPr>
          <a:xfrm>
            <a:off x="10843188" y="3529712"/>
            <a:ext cx="553558" cy="553558"/>
            <a:chOff x="13655675" y="2825750"/>
            <a:chExt cx="406400" cy="415925"/>
          </a:xfrm>
          <a:solidFill>
            <a:srgbClr val="92D050"/>
          </a:solidFill>
        </p:grpSpPr>
        <p:sp>
          <p:nvSpPr>
            <p:cNvPr id="15" name="Freeform 24"/>
            <p:cNvSpPr>
              <a:spLocks/>
            </p:cNvSpPr>
            <p:nvPr/>
          </p:nvSpPr>
          <p:spPr bwMode="auto">
            <a:xfrm>
              <a:off x="13804900" y="3019425"/>
              <a:ext cx="79375" cy="79375"/>
            </a:xfrm>
            <a:custGeom>
              <a:avLst/>
              <a:gdLst/>
              <a:ahLst/>
              <a:cxnLst>
                <a:cxn ang="0">
                  <a:pos x="50" y="18"/>
                </a:cxn>
                <a:cxn ang="0">
                  <a:pos x="18" y="50"/>
                </a:cxn>
                <a:cxn ang="0">
                  <a:pos x="0" y="30"/>
                </a:cxn>
                <a:cxn ang="0">
                  <a:pos x="32" y="0"/>
                </a:cxn>
                <a:cxn ang="0">
                  <a:pos x="50" y="18"/>
                </a:cxn>
              </a:cxnLst>
              <a:rect l="0" t="0" r="r" b="b"/>
              <a:pathLst>
                <a:path w="50" h="50">
                  <a:moveTo>
                    <a:pt x="50" y="18"/>
                  </a:moveTo>
                  <a:lnTo>
                    <a:pt x="18" y="50"/>
                  </a:lnTo>
                  <a:lnTo>
                    <a:pt x="0" y="30"/>
                  </a:lnTo>
                  <a:lnTo>
                    <a:pt x="32" y="0"/>
                  </a:lnTo>
                  <a:lnTo>
                    <a:pt x="50" y="1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6" name="Freeform 25"/>
            <p:cNvSpPr>
              <a:spLocks noEditPoints="1"/>
            </p:cNvSpPr>
            <p:nvPr/>
          </p:nvSpPr>
          <p:spPr bwMode="auto">
            <a:xfrm>
              <a:off x="13808075" y="2825750"/>
              <a:ext cx="254000" cy="254000"/>
            </a:xfrm>
            <a:custGeom>
              <a:avLst/>
              <a:gdLst/>
              <a:ahLst/>
              <a:cxnLst>
                <a:cxn ang="0">
                  <a:pos x="80" y="0"/>
                </a:cxn>
                <a:cxn ang="0">
                  <a:pos x="50" y="8"/>
                </a:cxn>
                <a:cxn ang="0">
                  <a:pos x="24" y="24"/>
                </a:cxn>
                <a:cxn ang="0">
                  <a:pos x="6" y="50"/>
                </a:cxn>
                <a:cxn ang="0">
                  <a:pos x="0" y="80"/>
                </a:cxn>
                <a:cxn ang="0">
                  <a:pos x="2" y="96"/>
                </a:cxn>
                <a:cxn ang="0">
                  <a:pos x="14" y="126"/>
                </a:cxn>
                <a:cxn ang="0">
                  <a:pos x="36" y="148"/>
                </a:cxn>
                <a:cxn ang="0">
                  <a:pos x="64" y="160"/>
                </a:cxn>
                <a:cxn ang="0">
                  <a:pos x="80" y="160"/>
                </a:cxn>
                <a:cxn ang="0">
                  <a:pos x="112" y="154"/>
                </a:cxn>
                <a:cxn ang="0">
                  <a:pos x="136" y="138"/>
                </a:cxn>
                <a:cxn ang="0">
                  <a:pos x="154" y="112"/>
                </a:cxn>
                <a:cxn ang="0">
                  <a:pos x="160" y="80"/>
                </a:cxn>
                <a:cxn ang="0">
                  <a:pos x="158" y="64"/>
                </a:cxn>
                <a:cxn ang="0">
                  <a:pos x="146" y="36"/>
                </a:cxn>
                <a:cxn ang="0">
                  <a:pos x="126" y="14"/>
                </a:cxn>
                <a:cxn ang="0">
                  <a:pos x="96" y="2"/>
                </a:cxn>
                <a:cxn ang="0">
                  <a:pos x="80" y="0"/>
                </a:cxn>
                <a:cxn ang="0">
                  <a:pos x="80" y="138"/>
                </a:cxn>
                <a:cxn ang="0">
                  <a:pos x="58" y="134"/>
                </a:cxn>
                <a:cxn ang="0">
                  <a:pos x="40" y="122"/>
                </a:cxn>
                <a:cxn ang="0">
                  <a:pos x="28" y="102"/>
                </a:cxn>
                <a:cxn ang="0">
                  <a:pos x="24" y="80"/>
                </a:cxn>
                <a:cxn ang="0">
                  <a:pos x="24" y="70"/>
                </a:cxn>
                <a:cxn ang="0">
                  <a:pos x="32" y="48"/>
                </a:cxn>
                <a:cxn ang="0">
                  <a:pos x="48" y="34"/>
                </a:cxn>
                <a:cxn ang="0">
                  <a:pos x="68" y="24"/>
                </a:cxn>
                <a:cxn ang="0">
                  <a:pos x="80" y="24"/>
                </a:cxn>
                <a:cxn ang="0">
                  <a:pos x="102" y="28"/>
                </a:cxn>
                <a:cxn ang="0">
                  <a:pos x="120" y="40"/>
                </a:cxn>
                <a:cxn ang="0">
                  <a:pos x="134" y="58"/>
                </a:cxn>
                <a:cxn ang="0">
                  <a:pos x="138" y="80"/>
                </a:cxn>
                <a:cxn ang="0">
                  <a:pos x="136" y="92"/>
                </a:cxn>
                <a:cxn ang="0">
                  <a:pos x="128" y="112"/>
                </a:cxn>
                <a:cxn ang="0">
                  <a:pos x="112" y="128"/>
                </a:cxn>
                <a:cxn ang="0">
                  <a:pos x="92" y="136"/>
                </a:cxn>
                <a:cxn ang="0">
                  <a:pos x="80" y="138"/>
                </a:cxn>
              </a:cxnLst>
              <a:rect l="0" t="0" r="r" b="b"/>
              <a:pathLst>
                <a:path w="160" h="160">
                  <a:moveTo>
                    <a:pt x="80" y="0"/>
                  </a:moveTo>
                  <a:lnTo>
                    <a:pt x="80" y="0"/>
                  </a:lnTo>
                  <a:lnTo>
                    <a:pt x="64" y="2"/>
                  </a:lnTo>
                  <a:lnTo>
                    <a:pt x="50" y="8"/>
                  </a:lnTo>
                  <a:lnTo>
                    <a:pt x="36" y="14"/>
                  </a:lnTo>
                  <a:lnTo>
                    <a:pt x="24" y="24"/>
                  </a:lnTo>
                  <a:lnTo>
                    <a:pt x="14" y="36"/>
                  </a:lnTo>
                  <a:lnTo>
                    <a:pt x="6" y="50"/>
                  </a:lnTo>
                  <a:lnTo>
                    <a:pt x="2" y="64"/>
                  </a:lnTo>
                  <a:lnTo>
                    <a:pt x="0" y="80"/>
                  </a:lnTo>
                  <a:lnTo>
                    <a:pt x="0" y="80"/>
                  </a:lnTo>
                  <a:lnTo>
                    <a:pt x="2" y="96"/>
                  </a:lnTo>
                  <a:lnTo>
                    <a:pt x="6" y="112"/>
                  </a:lnTo>
                  <a:lnTo>
                    <a:pt x="14" y="126"/>
                  </a:lnTo>
                  <a:lnTo>
                    <a:pt x="24" y="138"/>
                  </a:lnTo>
                  <a:lnTo>
                    <a:pt x="36" y="148"/>
                  </a:lnTo>
                  <a:lnTo>
                    <a:pt x="50" y="154"/>
                  </a:lnTo>
                  <a:lnTo>
                    <a:pt x="64" y="160"/>
                  </a:lnTo>
                  <a:lnTo>
                    <a:pt x="80" y="160"/>
                  </a:lnTo>
                  <a:lnTo>
                    <a:pt x="80" y="160"/>
                  </a:lnTo>
                  <a:lnTo>
                    <a:pt x="96" y="160"/>
                  </a:lnTo>
                  <a:lnTo>
                    <a:pt x="112" y="154"/>
                  </a:lnTo>
                  <a:lnTo>
                    <a:pt x="126" y="148"/>
                  </a:lnTo>
                  <a:lnTo>
                    <a:pt x="136" y="138"/>
                  </a:lnTo>
                  <a:lnTo>
                    <a:pt x="146" y="126"/>
                  </a:lnTo>
                  <a:lnTo>
                    <a:pt x="154" y="112"/>
                  </a:lnTo>
                  <a:lnTo>
                    <a:pt x="158" y="96"/>
                  </a:lnTo>
                  <a:lnTo>
                    <a:pt x="160" y="80"/>
                  </a:lnTo>
                  <a:lnTo>
                    <a:pt x="160" y="80"/>
                  </a:lnTo>
                  <a:lnTo>
                    <a:pt x="158" y="64"/>
                  </a:lnTo>
                  <a:lnTo>
                    <a:pt x="154" y="50"/>
                  </a:lnTo>
                  <a:lnTo>
                    <a:pt x="146" y="36"/>
                  </a:lnTo>
                  <a:lnTo>
                    <a:pt x="136" y="24"/>
                  </a:lnTo>
                  <a:lnTo>
                    <a:pt x="126" y="14"/>
                  </a:lnTo>
                  <a:lnTo>
                    <a:pt x="112" y="8"/>
                  </a:lnTo>
                  <a:lnTo>
                    <a:pt x="96" y="2"/>
                  </a:lnTo>
                  <a:lnTo>
                    <a:pt x="80" y="0"/>
                  </a:lnTo>
                  <a:lnTo>
                    <a:pt x="80" y="0"/>
                  </a:lnTo>
                  <a:close/>
                  <a:moveTo>
                    <a:pt x="80" y="138"/>
                  </a:moveTo>
                  <a:lnTo>
                    <a:pt x="80" y="138"/>
                  </a:lnTo>
                  <a:lnTo>
                    <a:pt x="68" y="136"/>
                  </a:lnTo>
                  <a:lnTo>
                    <a:pt x="58" y="134"/>
                  </a:lnTo>
                  <a:lnTo>
                    <a:pt x="48" y="128"/>
                  </a:lnTo>
                  <a:lnTo>
                    <a:pt x="40" y="122"/>
                  </a:lnTo>
                  <a:lnTo>
                    <a:pt x="32" y="112"/>
                  </a:lnTo>
                  <a:lnTo>
                    <a:pt x="28" y="102"/>
                  </a:lnTo>
                  <a:lnTo>
                    <a:pt x="24" y="92"/>
                  </a:lnTo>
                  <a:lnTo>
                    <a:pt x="24" y="80"/>
                  </a:lnTo>
                  <a:lnTo>
                    <a:pt x="24" y="80"/>
                  </a:lnTo>
                  <a:lnTo>
                    <a:pt x="24" y="70"/>
                  </a:lnTo>
                  <a:lnTo>
                    <a:pt x="28" y="58"/>
                  </a:lnTo>
                  <a:lnTo>
                    <a:pt x="32" y="48"/>
                  </a:lnTo>
                  <a:lnTo>
                    <a:pt x="40" y="40"/>
                  </a:lnTo>
                  <a:lnTo>
                    <a:pt x="48" y="34"/>
                  </a:lnTo>
                  <a:lnTo>
                    <a:pt x="58" y="28"/>
                  </a:lnTo>
                  <a:lnTo>
                    <a:pt x="68" y="24"/>
                  </a:lnTo>
                  <a:lnTo>
                    <a:pt x="80" y="24"/>
                  </a:lnTo>
                  <a:lnTo>
                    <a:pt x="80" y="24"/>
                  </a:lnTo>
                  <a:lnTo>
                    <a:pt x="92" y="24"/>
                  </a:lnTo>
                  <a:lnTo>
                    <a:pt x="102" y="28"/>
                  </a:lnTo>
                  <a:lnTo>
                    <a:pt x="112" y="34"/>
                  </a:lnTo>
                  <a:lnTo>
                    <a:pt x="120" y="40"/>
                  </a:lnTo>
                  <a:lnTo>
                    <a:pt x="128" y="48"/>
                  </a:lnTo>
                  <a:lnTo>
                    <a:pt x="134" y="58"/>
                  </a:lnTo>
                  <a:lnTo>
                    <a:pt x="136" y="70"/>
                  </a:lnTo>
                  <a:lnTo>
                    <a:pt x="138" y="80"/>
                  </a:lnTo>
                  <a:lnTo>
                    <a:pt x="138" y="80"/>
                  </a:lnTo>
                  <a:lnTo>
                    <a:pt x="136" y="92"/>
                  </a:lnTo>
                  <a:lnTo>
                    <a:pt x="134" y="102"/>
                  </a:lnTo>
                  <a:lnTo>
                    <a:pt x="128" y="112"/>
                  </a:lnTo>
                  <a:lnTo>
                    <a:pt x="120" y="122"/>
                  </a:lnTo>
                  <a:lnTo>
                    <a:pt x="112" y="128"/>
                  </a:lnTo>
                  <a:lnTo>
                    <a:pt x="102" y="134"/>
                  </a:lnTo>
                  <a:lnTo>
                    <a:pt x="92" y="136"/>
                  </a:lnTo>
                  <a:lnTo>
                    <a:pt x="80" y="138"/>
                  </a:lnTo>
                  <a:lnTo>
                    <a:pt x="80" y="13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7" name="Freeform 26"/>
            <p:cNvSpPr>
              <a:spLocks/>
            </p:cNvSpPr>
            <p:nvPr/>
          </p:nvSpPr>
          <p:spPr bwMode="auto">
            <a:xfrm>
              <a:off x="13855700" y="2879725"/>
              <a:ext cx="92075" cy="88900"/>
            </a:xfrm>
            <a:custGeom>
              <a:avLst/>
              <a:gdLst/>
              <a:ahLst/>
              <a:cxnLst>
                <a:cxn ang="0">
                  <a:pos x="54" y="0"/>
                </a:cxn>
                <a:cxn ang="0">
                  <a:pos x="54" y="0"/>
                </a:cxn>
                <a:cxn ang="0">
                  <a:pos x="54" y="0"/>
                </a:cxn>
                <a:cxn ang="0">
                  <a:pos x="44" y="2"/>
                </a:cxn>
                <a:cxn ang="0">
                  <a:pos x="34" y="4"/>
                </a:cxn>
                <a:cxn ang="0">
                  <a:pos x="26" y="10"/>
                </a:cxn>
                <a:cxn ang="0">
                  <a:pos x="18" y="16"/>
                </a:cxn>
                <a:cxn ang="0">
                  <a:pos x="12" y="24"/>
                </a:cxn>
                <a:cxn ang="0">
                  <a:pos x="6" y="32"/>
                </a:cxn>
                <a:cxn ang="0">
                  <a:pos x="2" y="42"/>
                </a:cxn>
                <a:cxn ang="0">
                  <a:pos x="0" y="52"/>
                </a:cxn>
                <a:cxn ang="0">
                  <a:pos x="0" y="52"/>
                </a:cxn>
                <a:cxn ang="0">
                  <a:pos x="0" y="52"/>
                </a:cxn>
                <a:cxn ang="0">
                  <a:pos x="0" y="52"/>
                </a:cxn>
                <a:cxn ang="0">
                  <a:pos x="0" y="52"/>
                </a:cxn>
                <a:cxn ang="0">
                  <a:pos x="0" y="52"/>
                </a:cxn>
                <a:cxn ang="0">
                  <a:pos x="0" y="52"/>
                </a:cxn>
                <a:cxn ang="0">
                  <a:pos x="2" y="52"/>
                </a:cxn>
                <a:cxn ang="0">
                  <a:pos x="2" y="52"/>
                </a:cxn>
                <a:cxn ang="0">
                  <a:pos x="2" y="56"/>
                </a:cxn>
                <a:cxn ang="0">
                  <a:pos x="6" y="56"/>
                </a:cxn>
                <a:cxn ang="0">
                  <a:pos x="6" y="56"/>
                </a:cxn>
                <a:cxn ang="0">
                  <a:pos x="8" y="56"/>
                </a:cxn>
                <a:cxn ang="0">
                  <a:pos x="10" y="52"/>
                </a:cxn>
                <a:cxn ang="0">
                  <a:pos x="10" y="52"/>
                </a:cxn>
                <a:cxn ang="0">
                  <a:pos x="10" y="52"/>
                </a:cxn>
                <a:cxn ang="0">
                  <a:pos x="10" y="44"/>
                </a:cxn>
                <a:cxn ang="0">
                  <a:pos x="14" y="36"/>
                </a:cxn>
                <a:cxn ang="0">
                  <a:pos x="18" y="28"/>
                </a:cxn>
                <a:cxn ang="0">
                  <a:pos x="24" y="22"/>
                </a:cxn>
                <a:cxn ang="0">
                  <a:pos x="30" y="16"/>
                </a:cxn>
                <a:cxn ang="0">
                  <a:pos x="38" y="12"/>
                </a:cxn>
                <a:cxn ang="0">
                  <a:pos x="46" y="10"/>
                </a:cxn>
                <a:cxn ang="0">
                  <a:pos x="54" y="8"/>
                </a:cxn>
                <a:cxn ang="0">
                  <a:pos x="54" y="8"/>
                </a:cxn>
                <a:cxn ang="0">
                  <a:pos x="54" y="8"/>
                </a:cxn>
                <a:cxn ang="0">
                  <a:pos x="58" y="6"/>
                </a:cxn>
                <a:cxn ang="0">
                  <a:pos x="58" y="4"/>
                </a:cxn>
                <a:cxn ang="0">
                  <a:pos x="58" y="4"/>
                </a:cxn>
                <a:cxn ang="0">
                  <a:pos x="58" y="0"/>
                </a:cxn>
                <a:cxn ang="0">
                  <a:pos x="54" y="0"/>
                </a:cxn>
                <a:cxn ang="0">
                  <a:pos x="54" y="0"/>
                </a:cxn>
              </a:cxnLst>
              <a:rect l="0" t="0" r="r" b="b"/>
              <a:pathLst>
                <a:path w="58" h="56">
                  <a:moveTo>
                    <a:pt x="54" y="0"/>
                  </a:moveTo>
                  <a:lnTo>
                    <a:pt x="54" y="0"/>
                  </a:lnTo>
                  <a:lnTo>
                    <a:pt x="54" y="0"/>
                  </a:lnTo>
                  <a:lnTo>
                    <a:pt x="44" y="2"/>
                  </a:lnTo>
                  <a:lnTo>
                    <a:pt x="34" y="4"/>
                  </a:lnTo>
                  <a:lnTo>
                    <a:pt x="26" y="10"/>
                  </a:lnTo>
                  <a:lnTo>
                    <a:pt x="18" y="16"/>
                  </a:lnTo>
                  <a:lnTo>
                    <a:pt x="12" y="24"/>
                  </a:lnTo>
                  <a:lnTo>
                    <a:pt x="6" y="32"/>
                  </a:lnTo>
                  <a:lnTo>
                    <a:pt x="2" y="42"/>
                  </a:lnTo>
                  <a:lnTo>
                    <a:pt x="0" y="52"/>
                  </a:lnTo>
                  <a:lnTo>
                    <a:pt x="0" y="52"/>
                  </a:lnTo>
                  <a:lnTo>
                    <a:pt x="0" y="52"/>
                  </a:lnTo>
                  <a:lnTo>
                    <a:pt x="0" y="52"/>
                  </a:lnTo>
                  <a:lnTo>
                    <a:pt x="0" y="52"/>
                  </a:lnTo>
                  <a:lnTo>
                    <a:pt x="0" y="52"/>
                  </a:lnTo>
                  <a:lnTo>
                    <a:pt x="0" y="52"/>
                  </a:lnTo>
                  <a:lnTo>
                    <a:pt x="2" y="52"/>
                  </a:lnTo>
                  <a:lnTo>
                    <a:pt x="2" y="52"/>
                  </a:lnTo>
                  <a:lnTo>
                    <a:pt x="2" y="56"/>
                  </a:lnTo>
                  <a:lnTo>
                    <a:pt x="6" y="56"/>
                  </a:lnTo>
                  <a:lnTo>
                    <a:pt x="6" y="56"/>
                  </a:lnTo>
                  <a:lnTo>
                    <a:pt x="8" y="56"/>
                  </a:lnTo>
                  <a:lnTo>
                    <a:pt x="10" y="52"/>
                  </a:lnTo>
                  <a:lnTo>
                    <a:pt x="10" y="52"/>
                  </a:lnTo>
                  <a:lnTo>
                    <a:pt x="10" y="52"/>
                  </a:lnTo>
                  <a:lnTo>
                    <a:pt x="10" y="44"/>
                  </a:lnTo>
                  <a:lnTo>
                    <a:pt x="14" y="36"/>
                  </a:lnTo>
                  <a:lnTo>
                    <a:pt x="18" y="28"/>
                  </a:lnTo>
                  <a:lnTo>
                    <a:pt x="24" y="22"/>
                  </a:lnTo>
                  <a:lnTo>
                    <a:pt x="30" y="16"/>
                  </a:lnTo>
                  <a:lnTo>
                    <a:pt x="38" y="12"/>
                  </a:lnTo>
                  <a:lnTo>
                    <a:pt x="46" y="10"/>
                  </a:lnTo>
                  <a:lnTo>
                    <a:pt x="54" y="8"/>
                  </a:lnTo>
                  <a:lnTo>
                    <a:pt x="54" y="8"/>
                  </a:lnTo>
                  <a:lnTo>
                    <a:pt x="54" y="8"/>
                  </a:lnTo>
                  <a:lnTo>
                    <a:pt x="58" y="6"/>
                  </a:lnTo>
                  <a:lnTo>
                    <a:pt x="58" y="4"/>
                  </a:lnTo>
                  <a:lnTo>
                    <a:pt x="58" y="4"/>
                  </a:lnTo>
                  <a:lnTo>
                    <a:pt x="58" y="0"/>
                  </a:lnTo>
                  <a:lnTo>
                    <a:pt x="54" y="0"/>
                  </a:lnTo>
                  <a:lnTo>
                    <a:pt x="54"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8" name="Freeform 27"/>
            <p:cNvSpPr>
              <a:spLocks/>
            </p:cNvSpPr>
            <p:nvPr/>
          </p:nvSpPr>
          <p:spPr bwMode="auto">
            <a:xfrm>
              <a:off x="13655675" y="3070225"/>
              <a:ext cx="174625" cy="171450"/>
            </a:xfrm>
            <a:custGeom>
              <a:avLst/>
              <a:gdLst/>
              <a:ahLst/>
              <a:cxnLst>
                <a:cxn ang="0">
                  <a:pos x="78" y="0"/>
                </a:cxn>
                <a:cxn ang="0">
                  <a:pos x="8" y="68"/>
                </a:cxn>
                <a:cxn ang="0">
                  <a:pos x="8" y="68"/>
                </a:cxn>
                <a:cxn ang="0">
                  <a:pos x="2" y="76"/>
                </a:cxn>
                <a:cxn ang="0">
                  <a:pos x="0" y="84"/>
                </a:cxn>
                <a:cxn ang="0">
                  <a:pos x="2" y="94"/>
                </a:cxn>
                <a:cxn ang="0">
                  <a:pos x="8" y="100"/>
                </a:cxn>
                <a:cxn ang="0">
                  <a:pos x="8" y="100"/>
                </a:cxn>
                <a:cxn ang="0">
                  <a:pos x="14" y="106"/>
                </a:cxn>
                <a:cxn ang="0">
                  <a:pos x="24" y="108"/>
                </a:cxn>
                <a:cxn ang="0">
                  <a:pos x="32" y="106"/>
                </a:cxn>
                <a:cxn ang="0">
                  <a:pos x="40" y="102"/>
                </a:cxn>
                <a:cxn ang="0">
                  <a:pos x="110" y="32"/>
                </a:cxn>
                <a:cxn ang="0">
                  <a:pos x="78" y="0"/>
                </a:cxn>
              </a:cxnLst>
              <a:rect l="0" t="0" r="r" b="b"/>
              <a:pathLst>
                <a:path w="110" h="108">
                  <a:moveTo>
                    <a:pt x="78" y="0"/>
                  </a:moveTo>
                  <a:lnTo>
                    <a:pt x="8" y="68"/>
                  </a:lnTo>
                  <a:lnTo>
                    <a:pt x="8" y="68"/>
                  </a:lnTo>
                  <a:lnTo>
                    <a:pt x="2" y="76"/>
                  </a:lnTo>
                  <a:lnTo>
                    <a:pt x="0" y="84"/>
                  </a:lnTo>
                  <a:lnTo>
                    <a:pt x="2" y="94"/>
                  </a:lnTo>
                  <a:lnTo>
                    <a:pt x="8" y="100"/>
                  </a:lnTo>
                  <a:lnTo>
                    <a:pt x="8" y="100"/>
                  </a:lnTo>
                  <a:lnTo>
                    <a:pt x="14" y="106"/>
                  </a:lnTo>
                  <a:lnTo>
                    <a:pt x="24" y="108"/>
                  </a:lnTo>
                  <a:lnTo>
                    <a:pt x="32" y="106"/>
                  </a:lnTo>
                  <a:lnTo>
                    <a:pt x="40" y="102"/>
                  </a:lnTo>
                  <a:lnTo>
                    <a:pt x="110" y="32"/>
                  </a:lnTo>
                  <a:lnTo>
                    <a:pt x="78"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grpSp>
      <p:sp>
        <p:nvSpPr>
          <p:cNvPr id="12"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14"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10</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Protection Coordination for Dual Failure</a:t>
            </a:r>
            <a:endParaRPr lang="en-US" dirty="0"/>
          </a:p>
        </p:txBody>
      </p:sp>
      <p:sp>
        <p:nvSpPr>
          <p:cNvPr id="3" name="Content Placeholder 2"/>
          <p:cNvSpPr>
            <a:spLocks noGrp="1"/>
          </p:cNvSpPr>
          <p:nvPr>
            <p:ph idx="1"/>
          </p:nvPr>
        </p:nvSpPr>
        <p:spPr/>
        <p:txBody>
          <a:bodyPr/>
          <a:lstStyle/>
          <a:p>
            <a:r>
              <a:rPr lang="en-US" dirty="0" smtClean="0"/>
              <a:t>Two Layer Networks where each layer has its single failure protection</a:t>
            </a:r>
          </a:p>
          <a:p>
            <a:r>
              <a:rPr lang="en-US" dirty="0" smtClean="0"/>
              <a:t>Protection Coordination provides ultimate dual failure resiliency  across layers</a:t>
            </a:r>
            <a:endParaRPr lang="en-US" dirty="0"/>
          </a:p>
        </p:txBody>
      </p:sp>
      <p:graphicFrame>
        <p:nvGraphicFramePr>
          <p:cNvPr id="4" name="Table 3"/>
          <p:cNvGraphicFramePr>
            <a:graphicFrameLocks noGrp="1"/>
          </p:cNvGraphicFramePr>
          <p:nvPr/>
        </p:nvGraphicFramePr>
        <p:xfrm>
          <a:off x="1219201" y="2743200"/>
          <a:ext cx="9848851" cy="2296524"/>
        </p:xfrm>
        <a:graphic>
          <a:graphicData uri="http://schemas.openxmlformats.org/drawingml/2006/table">
            <a:tbl>
              <a:tblPr firstRow="1" bandRow="1">
                <a:tableStyleId>{5C22544A-7EE6-4342-B048-85BDC9FD1C3A}</a:tableStyleId>
              </a:tblPr>
              <a:tblGrid>
                <a:gridCol w="1641475"/>
                <a:gridCol w="2206624"/>
                <a:gridCol w="2476500"/>
                <a:gridCol w="1739900"/>
                <a:gridCol w="1784352"/>
              </a:tblGrid>
              <a:tr h="58180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Protection Coordination</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Top Layer Single Failure Protection</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Bottom Layer Single Failure Protection</a:t>
                      </a:r>
                    </a:p>
                  </a:txBody>
                  <a:tcPr horzOverflow="overflow"/>
                </a:tc>
                <a:tc>
                  <a:txBody>
                    <a:bodyPr/>
                    <a:lstStyle/>
                    <a:p>
                      <a:r>
                        <a:rPr lang="en-US" dirty="0" smtClean="0">
                          <a:solidFill>
                            <a:srgbClr val="FF0000"/>
                          </a:solidFill>
                        </a:rPr>
                        <a:t>Dua</a:t>
                      </a:r>
                      <a:r>
                        <a:rPr lang="en-US" baseline="0" dirty="0" smtClean="0">
                          <a:solidFill>
                            <a:srgbClr val="FF0000"/>
                          </a:solidFill>
                        </a:rPr>
                        <a:t>l Failure </a:t>
                      </a:r>
                      <a:r>
                        <a:rPr lang="en-US" dirty="0" smtClean="0">
                          <a:solidFill>
                            <a:srgbClr val="FF0000"/>
                          </a:solidFill>
                        </a:rPr>
                        <a:t>Restorability</a:t>
                      </a:r>
                      <a:endParaRPr lang="en-US" dirty="0">
                        <a:solidFill>
                          <a:srgbClr val="FF0000"/>
                        </a:solidFill>
                      </a:endParaRPr>
                    </a:p>
                  </a:txBody>
                  <a:tcPr/>
                </a:tc>
                <a:tc>
                  <a:txBody>
                    <a:bodyPr/>
                    <a:lstStyle/>
                    <a:p>
                      <a:r>
                        <a:rPr lang="en-US" dirty="0" smtClean="0"/>
                        <a:t>Notes</a:t>
                      </a:r>
                      <a:endParaRPr lang="en-US" dirty="0"/>
                    </a:p>
                  </a:txBody>
                  <a:tcPr/>
                </a:tc>
              </a:tr>
              <a:tr h="5521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SimHei" pitchFamily="49" charset="-122"/>
                        </a:rPr>
                        <a:t>None</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Enabled</a:t>
                      </a:r>
                    </a:p>
                  </a:txBody>
                  <a:tcPr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None</a:t>
                      </a:r>
                    </a:p>
                  </a:txBody>
                  <a:tcPr horzOverflow="overflow"/>
                </a:tc>
                <a:tc>
                  <a:txBody>
                    <a:bodyPr/>
                    <a:lstStyle/>
                    <a:p>
                      <a:r>
                        <a:rPr lang="en-US" dirty="0" smtClean="0">
                          <a:solidFill>
                            <a:srgbClr val="FF0000"/>
                          </a:solidFill>
                        </a:rPr>
                        <a:t>41%-94%</a:t>
                      </a:r>
                      <a:endParaRPr lang="en-US" dirty="0">
                        <a:solidFill>
                          <a:srgbClr val="FF0000"/>
                        </a:solidFill>
                      </a:endParaRPr>
                    </a:p>
                  </a:txBody>
                  <a:tcPr/>
                </a:tc>
                <a:tc>
                  <a:txBody>
                    <a:bodyPr/>
                    <a:lstStyle/>
                    <a:p>
                      <a:endParaRPr lang="en-US" dirty="0"/>
                    </a:p>
                  </a:txBody>
                  <a:tcPr/>
                </a:tc>
              </a:tr>
              <a:tr h="552148">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SimHei" pitchFamily="49" charset="-122"/>
                        </a:rPr>
                        <a:t>None</a:t>
                      </a:r>
                    </a:p>
                  </a:txBody>
                  <a:tcPr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Enabled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Enabled</a:t>
                      </a:r>
                    </a:p>
                  </a:txBody>
                  <a:tcPr horzOverflow="overflow"/>
                </a:tc>
                <a:tc>
                  <a:txBody>
                    <a:bodyPr/>
                    <a:lstStyle/>
                    <a:p>
                      <a:r>
                        <a:rPr lang="en-US" dirty="0" smtClean="0">
                          <a:solidFill>
                            <a:srgbClr val="FFC000"/>
                          </a:solidFill>
                        </a:rPr>
                        <a:t>94%-99.7% </a:t>
                      </a:r>
                      <a:r>
                        <a:rPr lang="en-US" dirty="0" smtClean="0">
                          <a:solidFill>
                            <a:schemeClr val="tx1"/>
                          </a:solidFill>
                        </a:rPr>
                        <a:t>[1]</a:t>
                      </a:r>
                      <a:endParaRPr lang="en-US" dirty="0">
                        <a:solidFill>
                          <a:schemeClr val="tx1"/>
                        </a:solidFill>
                      </a:endParaRPr>
                    </a:p>
                  </a:txBody>
                  <a:tcPr/>
                </a:tc>
                <a:tc>
                  <a:txBody>
                    <a:bodyPr/>
                    <a:lstStyle/>
                    <a:p>
                      <a:endParaRPr lang="en-US" dirty="0"/>
                    </a:p>
                  </a:txBody>
                  <a:tcPr/>
                </a:tc>
              </a:tr>
              <a:tr h="552148">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Enabled</a:t>
                      </a:r>
                    </a:p>
                  </a:txBody>
                  <a:tcPr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Enabled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Enabled</a:t>
                      </a:r>
                    </a:p>
                  </a:txBody>
                  <a:tcPr horzOverflow="overflow"/>
                </a:tc>
                <a:tc>
                  <a:txBody>
                    <a:bodyPr/>
                    <a:lstStyle/>
                    <a:p>
                      <a:r>
                        <a:rPr lang="en-US" dirty="0" smtClean="0">
                          <a:solidFill>
                            <a:srgbClr val="00B050"/>
                          </a:solidFill>
                        </a:rPr>
                        <a:t>100%</a:t>
                      </a:r>
                      <a:endParaRPr lang="en-US" dirty="0">
                        <a:solidFill>
                          <a:srgbClr val="00B050"/>
                        </a:solidFill>
                      </a:endParaRPr>
                    </a:p>
                  </a:txBody>
                  <a:tcPr/>
                </a:tc>
                <a:tc>
                  <a:txBody>
                    <a:bodyPr/>
                    <a:lstStyle/>
                    <a:p>
                      <a:endParaRPr lang="en-US" dirty="0"/>
                    </a:p>
                  </a:txBody>
                  <a:tcPr/>
                </a:tc>
              </a:tr>
            </a:tbl>
          </a:graphicData>
        </a:graphic>
      </p:graphicFrame>
      <p:sp>
        <p:nvSpPr>
          <p:cNvPr id="5" name="Rectangle 4"/>
          <p:cNvSpPr/>
          <p:nvPr/>
        </p:nvSpPr>
        <p:spPr>
          <a:xfrm>
            <a:off x="9451545" y="3862685"/>
            <a:ext cx="1369285"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1+1</a:t>
            </a: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sym typeface="Symbol"/>
              </a:rPr>
              <a:t>2</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Rectangle 6"/>
          <p:cNvSpPr/>
          <p:nvPr/>
        </p:nvSpPr>
        <p:spPr>
          <a:xfrm>
            <a:off x="9444517" y="4472285"/>
            <a:ext cx="1345240"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1+1</a:t>
            </a: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sym typeface="Symbol"/>
              </a:rPr>
              <a:t>=2</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TextBox 8"/>
          <p:cNvSpPr txBox="1"/>
          <p:nvPr/>
        </p:nvSpPr>
        <p:spPr>
          <a:xfrm>
            <a:off x="1219200" y="5257801"/>
            <a:ext cx="10115550" cy="738664"/>
          </a:xfrm>
          <a:prstGeom prst="rect">
            <a:avLst/>
          </a:prstGeom>
          <a:noFill/>
        </p:spPr>
        <p:txBody>
          <a:bodyPr wrap="square" rtlCol="0">
            <a:spAutoFit/>
          </a:bodyPr>
          <a:lstStyle/>
          <a:p>
            <a:r>
              <a:rPr lang="en-US" sz="1400" dirty="0" smtClean="0"/>
              <a:t>Source: </a:t>
            </a:r>
          </a:p>
          <a:p>
            <a:r>
              <a:rPr lang="en-US" sz="1400" dirty="0" smtClean="0"/>
              <a:t>[1] Z. Sui and V. Liu, “Dual failure resiliency on single failure protected  packet optical integrated networks, ” in 11th Intl. Conf. on Design of Reliable Communications Network (DRCN), Kansas City, MO, USA, March 25-27, 2015.</a:t>
            </a:r>
          </a:p>
        </p:txBody>
      </p:sp>
      <p:grpSp>
        <p:nvGrpSpPr>
          <p:cNvPr id="8" name="组合 189"/>
          <p:cNvGrpSpPr>
            <a:grpSpLocks noChangeAspect="1"/>
          </p:cNvGrpSpPr>
          <p:nvPr/>
        </p:nvGrpSpPr>
        <p:grpSpPr>
          <a:xfrm>
            <a:off x="2217078" y="4608993"/>
            <a:ext cx="562097" cy="562097"/>
            <a:chOff x="13655675" y="2825750"/>
            <a:chExt cx="406400" cy="415925"/>
          </a:xfrm>
          <a:solidFill>
            <a:srgbClr val="92D050"/>
          </a:solidFill>
        </p:grpSpPr>
        <p:sp>
          <p:nvSpPr>
            <p:cNvPr id="10" name="Freeform 24"/>
            <p:cNvSpPr>
              <a:spLocks/>
            </p:cNvSpPr>
            <p:nvPr/>
          </p:nvSpPr>
          <p:spPr bwMode="auto">
            <a:xfrm>
              <a:off x="13804900" y="3019425"/>
              <a:ext cx="79375" cy="79375"/>
            </a:xfrm>
            <a:custGeom>
              <a:avLst/>
              <a:gdLst/>
              <a:ahLst/>
              <a:cxnLst>
                <a:cxn ang="0">
                  <a:pos x="50" y="18"/>
                </a:cxn>
                <a:cxn ang="0">
                  <a:pos x="18" y="50"/>
                </a:cxn>
                <a:cxn ang="0">
                  <a:pos x="0" y="30"/>
                </a:cxn>
                <a:cxn ang="0">
                  <a:pos x="32" y="0"/>
                </a:cxn>
                <a:cxn ang="0">
                  <a:pos x="50" y="18"/>
                </a:cxn>
              </a:cxnLst>
              <a:rect l="0" t="0" r="r" b="b"/>
              <a:pathLst>
                <a:path w="50" h="50">
                  <a:moveTo>
                    <a:pt x="50" y="18"/>
                  </a:moveTo>
                  <a:lnTo>
                    <a:pt x="18" y="50"/>
                  </a:lnTo>
                  <a:lnTo>
                    <a:pt x="0" y="30"/>
                  </a:lnTo>
                  <a:lnTo>
                    <a:pt x="32" y="0"/>
                  </a:lnTo>
                  <a:lnTo>
                    <a:pt x="50" y="1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1" name="Freeform 25"/>
            <p:cNvSpPr>
              <a:spLocks noEditPoints="1"/>
            </p:cNvSpPr>
            <p:nvPr/>
          </p:nvSpPr>
          <p:spPr bwMode="auto">
            <a:xfrm>
              <a:off x="13808075" y="2825750"/>
              <a:ext cx="254000" cy="254000"/>
            </a:xfrm>
            <a:custGeom>
              <a:avLst/>
              <a:gdLst/>
              <a:ahLst/>
              <a:cxnLst>
                <a:cxn ang="0">
                  <a:pos x="80" y="0"/>
                </a:cxn>
                <a:cxn ang="0">
                  <a:pos x="50" y="8"/>
                </a:cxn>
                <a:cxn ang="0">
                  <a:pos x="24" y="24"/>
                </a:cxn>
                <a:cxn ang="0">
                  <a:pos x="6" y="50"/>
                </a:cxn>
                <a:cxn ang="0">
                  <a:pos x="0" y="80"/>
                </a:cxn>
                <a:cxn ang="0">
                  <a:pos x="2" y="96"/>
                </a:cxn>
                <a:cxn ang="0">
                  <a:pos x="14" y="126"/>
                </a:cxn>
                <a:cxn ang="0">
                  <a:pos x="36" y="148"/>
                </a:cxn>
                <a:cxn ang="0">
                  <a:pos x="64" y="160"/>
                </a:cxn>
                <a:cxn ang="0">
                  <a:pos x="80" y="160"/>
                </a:cxn>
                <a:cxn ang="0">
                  <a:pos x="112" y="154"/>
                </a:cxn>
                <a:cxn ang="0">
                  <a:pos x="136" y="138"/>
                </a:cxn>
                <a:cxn ang="0">
                  <a:pos x="154" y="112"/>
                </a:cxn>
                <a:cxn ang="0">
                  <a:pos x="160" y="80"/>
                </a:cxn>
                <a:cxn ang="0">
                  <a:pos x="158" y="64"/>
                </a:cxn>
                <a:cxn ang="0">
                  <a:pos x="146" y="36"/>
                </a:cxn>
                <a:cxn ang="0">
                  <a:pos x="126" y="14"/>
                </a:cxn>
                <a:cxn ang="0">
                  <a:pos x="96" y="2"/>
                </a:cxn>
                <a:cxn ang="0">
                  <a:pos x="80" y="0"/>
                </a:cxn>
                <a:cxn ang="0">
                  <a:pos x="80" y="138"/>
                </a:cxn>
                <a:cxn ang="0">
                  <a:pos x="58" y="134"/>
                </a:cxn>
                <a:cxn ang="0">
                  <a:pos x="40" y="122"/>
                </a:cxn>
                <a:cxn ang="0">
                  <a:pos x="28" y="102"/>
                </a:cxn>
                <a:cxn ang="0">
                  <a:pos x="24" y="80"/>
                </a:cxn>
                <a:cxn ang="0">
                  <a:pos x="24" y="70"/>
                </a:cxn>
                <a:cxn ang="0">
                  <a:pos x="32" y="48"/>
                </a:cxn>
                <a:cxn ang="0">
                  <a:pos x="48" y="34"/>
                </a:cxn>
                <a:cxn ang="0">
                  <a:pos x="68" y="24"/>
                </a:cxn>
                <a:cxn ang="0">
                  <a:pos x="80" y="24"/>
                </a:cxn>
                <a:cxn ang="0">
                  <a:pos x="102" y="28"/>
                </a:cxn>
                <a:cxn ang="0">
                  <a:pos x="120" y="40"/>
                </a:cxn>
                <a:cxn ang="0">
                  <a:pos x="134" y="58"/>
                </a:cxn>
                <a:cxn ang="0">
                  <a:pos x="138" y="80"/>
                </a:cxn>
                <a:cxn ang="0">
                  <a:pos x="136" y="92"/>
                </a:cxn>
                <a:cxn ang="0">
                  <a:pos x="128" y="112"/>
                </a:cxn>
                <a:cxn ang="0">
                  <a:pos x="112" y="128"/>
                </a:cxn>
                <a:cxn ang="0">
                  <a:pos x="92" y="136"/>
                </a:cxn>
                <a:cxn ang="0">
                  <a:pos x="80" y="138"/>
                </a:cxn>
              </a:cxnLst>
              <a:rect l="0" t="0" r="r" b="b"/>
              <a:pathLst>
                <a:path w="160" h="160">
                  <a:moveTo>
                    <a:pt x="80" y="0"/>
                  </a:moveTo>
                  <a:lnTo>
                    <a:pt x="80" y="0"/>
                  </a:lnTo>
                  <a:lnTo>
                    <a:pt x="64" y="2"/>
                  </a:lnTo>
                  <a:lnTo>
                    <a:pt x="50" y="8"/>
                  </a:lnTo>
                  <a:lnTo>
                    <a:pt x="36" y="14"/>
                  </a:lnTo>
                  <a:lnTo>
                    <a:pt x="24" y="24"/>
                  </a:lnTo>
                  <a:lnTo>
                    <a:pt x="14" y="36"/>
                  </a:lnTo>
                  <a:lnTo>
                    <a:pt x="6" y="50"/>
                  </a:lnTo>
                  <a:lnTo>
                    <a:pt x="2" y="64"/>
                  </a:lnTo>
                  <a:lnTo>
                    <a:pt x="0" y="80"/>
                  </a:lnTo>
                  <a:lnTo>
                    <a:pt x="0" y="80"/>
                  </a:lnTo>
                  <a:lnTo>
                    <a:pt x="2" y="96"/>
                  </a:lnTo>
                  <a:lnTo>
                    <a:pt x="6" y="112"/>
                  </a:lnTo>
                  <a:lnTo>
                    <a:pt x="14" y="126"/>
                  </a:lnTo>
                  <a:lnTo>
                    <a:pt x="24" y="138"/>
                  </a:lnTo>
                  <a:lnTo>
                    <a:pt x="36" y="148"/>
                  </a:lnTo>
                  <a:lnTo>
                    <a:pt x="50" y="154"/>
                  </a:lnTo>
                  <a:lnTo>
                    <a:pt x="64" y="160"/>
                  </a:lnTo>
                  <a:lnTo>
                    <a:pt x="80" y="160"/>
                  </a:lnTo>
                  <a:lnTo>
                    <a:pt x="80" y="160"/>
                  </a:lnTo>
                  <a:lnTo>
                    <a:pt x="96" y="160"/>
                  </a:lnTo>
                  <a:lnTo>
                    <a:pt x="112" y="154"/>
                  </a:lnTo>
                  <a:lnTo>
                    <a:pt x="126" y="148"/>
                  </a:lnTo>
                  <a:lnTo>
                    <a:pt x="136" y="138"/>
                  </a:lnTo>
                  <a:lnTo>
                    <a:pt x="146" y="126"/>
                  </a:lnTo>
                  <a:lnTo>
                    <a:pt x="154" y="112"/>
                  </a:lnTo>
                  <a:lnTo>
                    <a:pt x="158" y="96"/>
                  </a:lnTo>
                  <a:lnTo>
                    <a:pt x="160" y="80"/>
                  </a:lnTo>
                  <a:lnTo>
                    <a:pt x="160" y="80"/>
                  </a:lnTo>
                  <a:lnTo>
                    <a:pt x="158" y="64"/>
                  </a:lnTo>
                  <a:lnTo>
                    <a:pt x="154" y="50"/>
                  </a:lnTo>
                  <a:lnTo>
                    <a:pt x="146" y="36"/>
                  </a:lnTo>
                  <a:lnTo>
                    <a:pt x="136" y="24"/>
                  </a:lnTo>
                  <a:lnTo>
                    <a:pt x="126" y="14"/>
                  </a:lnTo>
                  <a:lnTo>
                    <a:pt x="112" y="8"/>
                  </a:lnTo>
                  <a:lnTo>
                    <a:pt x="96" y="2"/>
                  </a:lnTo>
                  <a:lnTo>
                    <a:pt x="80" y="0"/>
                  </a:lnTo>
                  <a:lnTo>
                    <a:pt x="80" y="0"/>
                  </a:lnTo>
                  <a:close/>
                  <a:moveTo>
                    <a:pt x="80" y="138"/>
                  </a:moveTo>
                  <a:lnTo>
                    <a:pt x="80" y="138"/>
                  </a:lnTo>
                  <a:lnTo>
                    <a:pt x="68" y="136"/>
                  </a:lnTo>
                  <a:lnTo>
                    <a:pt x="58" y="134"/>
                  </a:lnTo>
                  <a:lnTo>
                    <a:pt x="48" y="128"/>
                  </a:lnTo>
                  <a:lnTo>
                    <a:pt x="40" y="122"/>
                  </a:lnTo>
                  <a:lnTo>
                    <a:pt x="32" y="112"/>
                  </a:lnTo>
                  <a:lnTo>
                    <a:pt x="28" y="102"/>
                  </a:lnTo>
                  <a:lnTo>
                    <a:pt x="24" y="92"/>
                  </a:lnTo>
                  <a:lnTo>
                    <a:pt x="24" y="80"/>
                  </a:lnTo>
                  <a:lnTo>
                    <a:pt x="24" y="80"/>
                  </a:lnTo>
                  <a:lnTo>
                    <a:pt x="24" y="70"/>
                  </a:lnTo>
                  <a:lnTo>
                    <a:pt x="28" y="58"/>
                  </a:lnTo>
                  <a:lnTo>
                    <a:pt x="32" y="48"/>
                  </a:lnTo>
                  <a:lnTo>
                    <a:pt x="40" y="40"/>
                  </a:lnTo>
                  <a:lnTo>
                    <a:pt x="48" y="34"/>
                  </a:lnTo>
                  <a:lnTo>
                    <a:pt x="58" y="28"/>
                  </a:lnTo>
                  <a:lnTo>
                    <a:pt x="68" y="24"/>
                  </a:lnTo>
                  <a:lnTo>
                    <a:pt x="80" y="24"/>
                  </a:lnTo>
                  <a:lnTo>
                    <a:pt x="80" y="24"/>
                  </a:lnTo>
                  <a:lnTo>
                    <a:pt x="92" y="24"/>
                  </a:lnTo>
                  <a:lnTo>
                    <a:pt x="102" y="28"/>
                  </a:lnTo>
                  <a:lnTo>
                    <a:pt x="112" y="34"/>
                  </a:lnTo>
                  <a:lnTo>
                    <a:pt x="120" y="40"/>
                  </a:lnTo>
                  <a:lnTo>
                    <a:pt x="128" y="48"/>
                  </a:lnTo>
                  <a:lnTo>
                    <a:pt x="134" y="58"/>
                  </a:lnTo>
                  <a:lnTo>
                    <a:pt x="136" y="70"/>
                  </a:lnTo>
                  <a:lnTo>
                    <a:pt x="138" y="80"/>
                  </a:lnTo>
                  <a:lnTo>
                    <a:pt x="138" y="80"/>
                  </a:lnTo>
                  <a:lnTo>
                    <a:pt x="136" y="92"/>
                  </a:lnTo>
                  <a:lnTo>
                    <a:pt x="134" y="102"/>
                  </a:lnTo>
                  <a:lnTo>
                    <a:pt x="128" y="112"/>
                  </a:lnTo>
                  <a:lnTo>
                    <a:pt x="120" y="122"/>
                  </a:lnTo>
                  <a:lnTo>
                    <a:pt x="112" y="128"/>
                  </a:lnTo>
                  <a:lnTo>
                    <a:pt x="102" y="134"/>
                  </a:lnTo>
                  <a:lnTo>
                    <a:pt x="92" y="136"/>
                  </a:lnTo>
                  <a:lnTo>
                    <a:pt x="80" y="138"/>
                  </a:lnTo>
                  <a:lnTo>
                    <a:pt x="80" y="13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2" name="Freeform 26"/>
            <p:cNvSpPr>
              <a:spLocks/>
            </p:cNvSpPr>
            <p:nvPr/>
          </p:nvSpPr>
          <p:spPr bwMode="auto">
            <a:xfrm>
              <a:off x="13855700" y="2879725"/>
              <a:ext cx="92075" cy="88900"/>
            </a:xfrm>
            <a:custGeom>
              <a:avLst/>
              <a:gdLst/>
              <a:ahLst/>
              <a:cxnLst>
                <a:cxn ang="0">
                  <a:pos x="54" y="0"/>
                </a:cxn>
                <a:cxn ang="0">
                  <a:pos x="54" y="0"/>
                </a:cxn>
                <a:cxn ang="0">
                  <a:pos x="54" y="0"/>
                </a:cxn>
                <a:cxn ang="0">
                  <a:pos x="44" y="2"/>
                </a:cxn>
                <a:cxn ang="0">
                  <a:pos x="34" y="4"/>
                </a:cxn>
                <a:cxn ang="0">
                  <a:pos x="26" y="10"/>
                </a:cxn>
                <a:cxn ang="0">
                  <a:pos x="18" y="16"/>
                </a:cxn>
                <a:cxn ang="0">
                  <a:pos x="12" y="24"/>
                </a:cxn>
                <a:cxn ang="0">
                  <a:pos x="6" y="32"/>
                </a:cxn>
                <a:cxn ang="0">
                  <a:pos x="2" y="42"/>
                </a:cxn>
                <a:cxn ang="0">
                  <a:pos x="0" y="52"/>
                </a:cxn>
                <a:cxn ang="0">
                  <a:pos x="0" y="52"/>
                </a:cxn>
                <a:cxn ang="0">
                  <a:pos x="0" y="52"/>
                </a:cxn>
                <a:cxn ang="0">
                  <a:pos x="0" y="52"/>
                </a:cxn>
                <a:cxn ang="0">
                  <a:pos x="0" y="52"/>
                </a:cxn>
                <a:cxn ang="0">
                  <a:pos x="0" y="52"/>
                </a:cxn>
                <a:cxn ang="0">
                  <a:pos x="0" y="52"/>
                </a:cxn>
                <a:cxn ang="0">
                  <a:pos x="2" y="52"/>
                </a:cxn>
                <a:cxn ang="0">
                  <a:pos x="2" y="52"/>
                </a:cxn>
                <a:cxn ang="0">
                  <a:pos x="2" y="56"/>
                </a:cxn>
                <a:cxn ang="0">
                  <a:pos x="6" y="56"/>
                </a:cxn>
                <a:cxn ang="0">
                  <a:pos x="6" y="56"/>
                </a:cxn>
                <a:cxn ang="0">
                  <a:pos x="8" y="56"/>
                </a:cxn>
                <a:cxn ang="0">
                  <a:pos x="10" y="52"/>
                </a:cxn>
                <a:cxn ang="0">
                  <a:pos x="10" y="52"/>
                </a:cxn>
                <a:cxn ang="0">
                  <a:pos x="10" y="52"/>
                </a:cxn>
                <a:cxn ang="0">
                  <a:pos x="10" y="44"/>
                </a:cxn>
                <a:cxn ang="0">
                  <a:pos x="14" y="36"/>
                </a:cxn>
                <a:cxn ang="0">
                  <a:pos x="18" y="28"/>
                </a:cxn>
                <a:cxn ang="0">
                  <a:pos x="24" y="22"/>
                </a:cxn>
                <a:cxn ang="0">
                  <a:pos x="30" y="16"/>
                </a:cxn>
                <a:cxn ang="0">
                  <a:pos x="38" y="12"/>
                </a:cxn>
                <a:cxn ang="0">
                  <a:pos x="46" y="10"/>
                </a:cxn>
                <a:cxn ang="0">
                  <a:pos x="54" y="8"/>
                </a:cxn>
                <a:cxn ang="0">
                  <a:pos x="54" y="8"/>
                </a:cxn>
                <a:cxn ang="0">
                  <a:pos x="54" y="8"/>
                </a:cxn>
                <a:cxn ang="0">
                  <a:pos x="58" y="6"/>
                </a:cxn>
                <a:cxn ang="0">
                  <a:pos x="58" y="4"/>
                </a:cxn>
                <a:cxn ang="0">
                  <a:pos x="58" y="4"/>
                </a:cxn>
                <a:cxn ang="0">
                  <a:pos x="58" y="0"/>
                </a:cxn>
                <a:cxn ang="0">
                  <a:pos x="54" y="0"/>
                </a:cxn>
                <a:cxn ang="0">
                  <a:pos x="54" y="0"/>
                </a:cxn>
              </a:cxnLst>
              <a:rect l="0" t="0" r="r" b="b"/>
              <a:pathLst>
                <a:path w="58" h="56">
                  <a:moveTo>
                    <a:pt x="54" y="0"/>
                  </a:moveTo>
                  <a:lnTo>
                    <a:pt x="54" y="0"/>
                  </a:lnTo>
                  <a:lnTo>
                    <a:pt x="54" y="0"/>
                  </a:lnTo>
                  <a:lnTo>
                    <a:pt x="44" y="2"/>
                  </a:lnTo>
                  <a:lnTo>
                    <a:pt x="34" y="4"/>
                  </a:lnTo>
                  <a:lnTo>
                    <a:pt x="26" y="10"/>
                  </a:lnTo>
                  <a:lnTo>
                    <a:pt x="18" y="16"/>
                  </a:lnTo>
                  <a:lnTo>
                    <a:pt x="12" y="24"/>
                  </a:lnTo>
                  <a:lnTo>
                    <a:pt x="6" y="32"/>
                  </a:lnTo>
                  <a:lnTo>
                    <a:pt x="2" y="42"/>
                  </a:lnTo>
                  <a:lnTo>
                    <a:pt x="0" y="52"/>
                  </a:lnTo>
                  <a:lnTo>
                    <a:pt x="0" y="52"/>
                  </a:lnTo>
                  <a:lnTo>
                    <a:pt x="0" y="52"/>
                  </a:lnTo>
                  <a:lnTo>
                    <a:pt x="0" y="52"/>
                  </a:lnTo>
                  <a:lnTo>
                    <a:pt x="0" y="52"/>
                  </a:lnTo>
                  <a:lnTo>
                    <a:pt x="0" y="52"/>
                  </a:lnTo>
                  <a:lnTo>
                    <a:pt x="0" y="52"/>
                  </a:lnTo>
                  <a:lnTo>
                    <a:pt x="2" y="52"/>
                  </a:lnTo>
                  <a:lnTo>
                    <a:pt x="2" y="52"/>
                  </a:lnTo>
                  <a:lnTo>
                    <a:pt x="2" y="56"/>
                  </a:lnTo>
                  <a:lnTo>
                    <a:pt x="6" y="56"/>
                  </a:lnTo>
                  <a:lnTo>
                    <a:pt x="6" y="56"/>
                  </a:lnTo>
                  <a:lnTo>
                    <a:pt x="8" y="56"/>
                  </a:lnTo>
                  <a:lnTo>
                    <a:pt x="10" y="52"/>
                  </a:lnTo>
                  <a:lnTo>
                    <a:pt x="10" y="52"/>
                  </a:lnTo>
                  <a:lnTo>
                    <a:pt x="10" y="52"/>
                  </a:lnTo>
                  <a:lnTo>
                    <a:pt x="10" y="44"/>
                  </a:lnTo>
                  <a:lnTo>
                    <a:pt x="14" y="36"/>
                  </a:lnTo>
                  <a:lnTo>
                    <a:pt x="18" y="28"/>
                  </a:lnTo>
                  <a:lnTo>
                    <a:pt x="24" y="22"/>
                  </a:lnTo>
                  <a:lnTo>
                    <a:pt x="30" y="16"/>
                  </a:lnTo>
                  <a:lnTo>
                    <a:pt x="38" y="12"/>
                  </a:lnTo>
                  <a:lnTo>
                    <a:pt x="46" y="10"/>
                  </a:lnTo>
                  <a:lnTo>
                    <a:pt x="54" y="8"/>
                  </a:lnTo>
                  <a:lnTo>
                    <a:pt x="54" y="8"/>
                  </a:lnTo>
                  <a:lnTo>
                    <a:pt x="54" y="8"/>
                  </a:lnTo>
                  <a:lnTo>
                    <a:pt x="58" y="6"/>
                  </a:lnTo>
                  <a:lnTo>
                    <a:pt x="58" y="4"/>
                  </a:lnTo>
                  <a:lnTo>
                    <a:pt x="58" y="4"/>
                  </a:lnTo>
                  <a:lnTo>
                    <a:pt x="58" y="0"/>
                  </a:lnTo>
                  <a:lnTo>
                    <a:pt x="54" y="0"/>
                  </a:lnTo>
                  <a:lnTo>
                    <a:pt x="54"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3" name="Freeform 27"/>
            <p:cNvSpPr>
              <a:spLocks/>
            </p:cNvSpPr>
            <p:nvPr/>
          </p:nvSpPr>
          <p:spPr bwMode="auto">
            <a:xfrm>
              <a:off x="13655675" y="3070225"/>
              <a:ext cx="174625" cy="171450"/>
            </a:xfrm>
            <a:custGeom>
              <a:avLst/>
              <a:gdLst/>
              <a:ahLst/>
              <a:cxnLst>
                <a:cxn ang="0">
                  <a:pos x="78" y="0"/>
                </a:cxn>
                <a:cxn ang="0">
                  <a:pos x="8" y="68"/>
                </a:cxn>
                <a:cxn ang="0">
                  <a:pos x="8" y="68"/>
                </a:cxn>
                <a:cxn ang="0">
                  <a:pos x="2" y="76"/>
                </a:cxn>
                <a:cxn ang="0">
                  <a:pos x="0" y="84"/>
                </a:cxn>
                <a:cxn ang="0">
                  <a:pos x="2" y="94"/>
                </a:cxn>
                <a:cxn ang="0">
                  <a:pos x="8" y="100"/>
                </a:cxn>
                <a:cxn ang="0">
                  <a:pos x="8" y="100"/>
                </a:cxn>
                <a:cxn ang="0">
                  <a:pos x="14" y="106"/>
                </a:cxn>
                <a:cxn ang="0">
                  <a:pos x="24" y="108"/>
                </a:cxn>
                <a:cxn ang="0">
                  <a:pos x="32" y="106"/>
                </a:cxn>
                <a:cxn ang="0">
                  <a:pos x="40" y="102"/>
                </a:cxn>
                <a:cxn ang="0">
                  <a:pos x="110" y="32"/>
                </a:cxn>
                <a:cxn ang="0">
                  <a:pos x="78" y="0"/>
                </a:cxn>
              </a:cxnLst>
              <a:rect l="0" t="0" r="r" b="b"/>
              <a:pathLst>
                <a:path w="110" h="108">
                  <a:moveTo>
                    <a:pt x="78" y="0"/>
                  </a:moveTo>
                  <a:lnTo>
                    <a:pt x="8" y="68"/>
                  </a:lnTo>
                  <a:lnTo>
                    <a:pt x="8" y="68"/>
                  </a:lnTo>
                  <a:lnTo>
                    <a:pt x="2" y="76"/>
                  </a:lnTo>
                  <a:lnTo>
                    <a:pt x="0" y="84"/>
                  </a:lnTo>
                  <a:lnTo>
                    <a:pt x="2" y="94"/>
                  </a:lnTo>
                  <a:lnTo>
                    <a:pt x="8" y="100"/>
                  </a:lnTo>
                  <a:lnTo>
                    <a:pt x="8" y="100"/>
                  </a:lnTo>
                  <a:lnTo>
                    <a:pt x="14" y="106"/>
                  </a:lnTo>
                  <a:lnTo>
                    <a:pt x="24" y="108"/>
                  </a:lnTo>
                  <a:lnTo>
                    <a:pt x="32" y="106"/>
                  </a:lnTo>
                  <a:lnTo>
                    <a:pt x="40" y="102"/>
                  </a:lnTo>
                  <a:lnTo>
                    <a:pt x="110" y="32"/>
                  </a:lnTo>
                  <a:lnTo>
                    <a:pt x="78"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grpSp>
      <p:sp>
        <p:nvSpPr>
          <p:cNvPr id="14"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15" name="Slide Number Placeholder 86"/>
          <p:cNvSpPr txBox="1">
            <a:spLocks/>
          </p:cNvSpPr>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AEF9F6-0821-423E-9705-08445884767E}" type="slidenum">
              <a:rPr kumimoji="0" lang="en-US" sz="1200" b="0" i="0" u="none" strike="noStrike" kern="1200" cap="none" spc="0" normalizeH="0" baseline="0" noProof="0" smtClean="0">
                <a:ln>
                  <a:noFill/>
                </a:ln>
                <a:solidFill>
                  <a:schemeClr val="tx1"/>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chemeClr val="tx1"/>
              </a:solidFill>
              <a:effectLst/>
              <a:uLnTx/>
              <a:uFillTx/>
              <a:latin typeface="Calibri" pitchFamily="34" charset="0"/>
              <a:ea typeface="宋体"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Yu Liu\My Documents\icc01\twolayer.eps"/>
          <p:cNvPicPr>
            <a:picLocks noChangeAspect="1" noChangeArrowheads="1"/>
          </p:cNvPicPr>
          <p:nvPr/>
        </p:nvPicPr>
        <p:blipFill>
          <a:blip r:embed="rId2" cstate="print"/>
          <a:srcRect/>
          <a:stretch>
            <a:fillRect/>
          </a:stretch>
        </p:blipFill>
        <p:spPr bwMode="auto">
          <a:xfrm>
            <a:off x="7297884" y="3345904"/>
            <a:ext cx="4657879" cy="2819400"/>
          </a:xfrm>
          <a:prstGeom prst="rect">
            <a:avLst/>
          </a:prstGeom>
          <a:noFill/>
        </p:spPr>
      </p:pic>
      <p:sp>
        <p:nvSpPr>
          <p:cNvPr id="2" name="Title 1"/>
          <p:cNvSpPr>
            <a:spLocks noGrp="1"/>
          </p:cNvSpPr>
          <p:nvPr>
            <p:ph type="title"/>
          </p:nvPr>
        </p:nvSpPr>
        <p:spPr/>
        <p:txBody>
          <a:bodyPr/>
          <a:lstStyle/>
          <a:p>
            <a:r>
              <a:rPr lang="en-US" altLang="zh-CN" dirty="0" smtClean="0"/>
              <a:t>Survivable Topology Mapping for Single Failure Protection</a:t>
            </a:r>
            <a:endParaRPr lang="en-US" dirty="0"/>
          </a:p>
        </p:txBody>
      </p:sp>
      <p:sp>
        <p:nvSpPr>
          <p:cNvPr id="3" name="Content Placeholder 2"/>
          <p:cNvSpPr>
            <a:spLocks noGrp="1"/>
          </p:cNvSpPr>
          <p:nvPr>
            <p:ph idx="1"/>
          </p:nvPr>
        </p:nvSpPr>
        <p:spPr>
          <a:xfrm>
            <a:off x="1007697" y="1268761"/>
            <a:ext cx="10755995" cy="4194175"/>
          </a:xfrm>
        </p:spPr>
        <p:txBody>
          <a:bodyPr/>
          <a:lstStyle/>
          <a:p>
            <a:r>
              <a:rPr lang="en-US" dirty="0" smtClean="0"/>
              <a:t>Topology mapping is shown in the interlayer information matrix </a:t>
            </a:r>
            <a:r>
              <a:rPr lang="en-US" b="1" i="1" dirty="0" smtClean="0">
                <a:latin typeface="Times New Roman" pitchFamily="18" charset="0"/>
                <a:cs typeface="Times New Roman" pitchFamily="18" charset="0"/>
              </a:rPr>
              <a:t>H</a:t>
            </a:r>
          </a:p>
          <a:p>
            <a:pPr lvl="1"/>
            <a:r>
              <a:rPr lang="en-US" dirty="0" smtClean="0"/>
              <a:t>Links/nodes are indexed numerically/alphabetically</a:t>
            </a:r>
          </a:p>
          <a:p>
            <a:pPr lvl="1"/>
            <a:r>
              <a:rPr lang="en-US" dirty="0" smtClean="0"/>
              <a:t>1 indicates the upper link has its path over the lower link</a:t>
            </a:r>
          </a:p>
          <a:p>
            <a:r>
              <a:rPr lang="en-US" dirty="0" smtClean="0">
                <a:solidFill>
                  <a:srgbClr val="FF0000"/>
                </a:solidFill>
              </a:rPr>
              <a:t>Survivable Topology Mapping </a:t>
            </a:r>
            <a:r>
              <a:rPr lang="en-US" dirty="0" smtClean="0"/>
              <a:t>is to optimize </a:t>
            </a:r>
            <a:r>
              <a:rPr lang="en-US" b="1" i="1" dirty="0" smtClean="0">
                <a:latin typeface="Times New Roman" pitchFamily="18" charset="0"/>
                <a:cs typeface="Times New Roman" pitchFamily="18" charset="0"/>
              </a:rPr>
              <a:t>H</a:t>
            </a:r>
            <a:r>
              <a:rPr lang="en-US" dirty="0" smtClean="0"/>
              <a:t> to</a:t>
            </a:r>
          </a:p>
          <a:p>
            <a:pPr lvl="1"/>
            <a:r>
              <a:rPr lang="en-US" dirty="0" smtClean="0"/>
              <a:t>Guarantee the upper layer connected under any single lower failures</a:t>
            </a:r>
          </a:p>
          <a:p>
            <a:pPr lvl="1"/>
            <a:r>
              <a:rPr lang="en-US" dirty="0" smtClean="0"/>
              <a:t>Minimize total capacity used at the lower layer</a:t>
            </a:r>
          </a:p>
          <a:p>
            <a:endParaRPr lang="en-US" dirty="0"/>
          </a:p>
        </p:txBody>
      </p:sp>
      <p:pic>
        <p:nvPicPr>
          <p:cNvPr id="5" name="Picture 5" descr="C:\Documents and Settings\Yu Liu\My Documents\icc01\H2layer.eps"/>
          <p:cNvPicPr>
            <a:picLocks noChangeAspect="1" noChangeArrowheads="1"/>
          </p:cNvPicPr>
          <p:nvPr/>
        </p:nvPicPr>
        <p:blipFill>
          <a:blip r:embed="rId3" cstate="print"/>
          <a:srcRect/>
          <a:stretch>
            <a:fillRect/>
          </a:stretch>
        </p:blipFill>
        <p:spPr bwMode="auto">
          <a:xfrm>
            <a:off x="3455300" y="4591076"/>
            <a:ext cx="3876627" cy="1646237"/>
          </a:xfrm>
          <a:prstGeom prst="rect">
            <a:avLst/>
          </a:prstGeom>
          <a:noFill/>
        </p:spPr>
      </p:pic>
      <p:grpSp>
        <p:nvGrpSpPr>
          <p:cNvPr id="11" name="Group 30"/>
          <p:cNvGrpSpPr/>
          <p:nvPr/>
        </p:nvGrpSpPr>
        <p:grpSpPr>
          <a:xfrm>
            <a:off x="623554" y="3861048"/>
            <a:ext cx="9329941" cy="2304256"/>
            <a:chOff x="672710" y="3566939"/>
            <a:chExt cx="6995634" cy="2304256"/>
          </a:xfrm>
        </p:grpSpPr>
        <p:sp>
          <p:nvSpPr>
            <p:cNvPr id="7" name="Text Box 8"/>
            <p:cNvSpPr txBox="1">
              <a:spLocks noChangeArrowheads="1"/>
            </p:cNvSpPr>
            <p:nvPr/>
          </p:nvSpPr>
          <p:spPr bwMode="auto">
            <a:xfrm>
              <a:off x="672710" y="3638947"/>
              <a:ext cx="4187321" cy="369332"/>
            </a:xfrm>
            <a:prstGeom prst="rect">
              <a:avLst/>
            </a:prstGeom>
            <a:noFill/>
            <a:ln w="9525">
              <a:noFill/>
              <a:miter lim="800000"/>
              <a:headEnd/>
              <a:tailEnd/>
            </a:ln>
            <a:effectLst/>
          </p:spPr>
          <p:txBody>
            <a:bodyPr wrap="square">
              <a:spAutoFit/>
            </a:bodyPr>
            <a:lstStyle/>
            <a:p>
              <a:pPr algn="r"/>
              <a:r>
                <a:rPr lang="en-US" dirty="0"/>
                <a:t>Columns are indexed by lower layer links</a:t>
              </a:r>
            </a:p>
          </p:txBody>
        </p:sp>
        <p:sp>
          <p:nvSpPr>
            <p:cNvPr id="8" name="Line 9"/>
            <p:cNvSpPr>
              <a:spLocks noChangeShapeType="1"/>
            </p:cNvSpPr>
            <p:nvPr/>
          </p:nvSpPr>
          <p:spPr bwMode="auto">
            <a:xfrm flipH="1">
              <a:off x="3985078" y="4070995"/>
              <a:ext cx="0" cy="360040"/>
            </a:xfrm>
            <a:prstGeom prst="line">
              <a:avLst/>
            </a:prstGeom>
            <a:noFill/>
            <a:ln w="9525">
              <a:solidFill>
                <a:schemeClr val="tx1"/>
              </a:solidFill>
              <a:round/>
              <a:headEnd/>
              <a:tailEnd type="triangle" w="med" len="med"/>
            </a:ln>
            <a:effectLst/>
          </p:spPr>
          <p:txBody>
            <a:bodyPr wrap="none"/>
            <a:lstStyle/>
            <a:p>
              <a:endParaRPr lang="en-US"/>
            </a:p>
          </p:txBody>
        </p:sp>
        <p:sp>
          <p:nvSpPr>
            <p:cNvPr id="10" name="Explosion 1 9"/>
            <p:cNvSpPr/>
            <p:nvPr/>
          </p:nvSpPr>
          <p:spPr>
            <a:xfrm>
              <a:off x="6804248" y="5151115"/>
              <a:ext cx="288032" cy="313184"/>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xplosion 1 12"/>
            <p:cNvSpPr/>
            <p:nvPr/>
          </p:nvSpPr>
          <p:spPr>
            <a:xfrm>
              <a:off x="7164288" y="3926979"/>
              <a:ext cx="288032" cy="313184"/>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xplosion 1 13"/>
            <p:cNvSpPr/>
            <p:nvPr/>
          </p:nvSpPr>
          <p:spPr>
            <a:xfrm>
              <a:off x="7380312" y="3566939"/>
              <a:ext cx="288032" cy="313184"/>
            </a:xfrm>
            <a:prstGeom prst="irregularSeal1">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auto">
            <a:xfrm>
              <a:off x="3841062" y="4431035"/>
              <a:ext cx="216024" cy="1440160"/>
            </a:xfrm>
            <a:prstGeom prst="rect">
              <a:avLst/>
            </a:prstGeom>
            <a:solidFill>
              <a:srgbClr val="FFFF00">
                <a:alpha val="50000"/>
              </a:srgb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nvGrpSpPr>
          <p:cNvPr id="12" name="Group 19"/>
          <p:cNvGrpSpPr/>
          <p:nvPr/>
        </p:nvGrpSpPr>
        <p:grpSpPr>
          <a:xfrm>
            <a:off x="-240767" y="4293097"/>
            <a:ext cx="10467888" cy="1506091"/>
            <a:chOff x="-180528" y="4293096"/>
            <a:chExt cx="7848872" cy="1506091"/>
          </a:xfrm>
        </p:grpSpPr>
        <p:sp>
          <p:nvSpPr>
            <p:cNvPr id="6" name="Text Box 7"/>
            <p:cNvSpPr txBox="1">
              <a:spLocks noChangeArrowheads="1"/>
            </p:cNvSpPr>
            <p:nvPr/>
          </p:nvSpPr>
          <p:spPr bwMode="auto">
            <a:xfrm>
              <a:off x="-180528" y="4293096"/>
              <a:ext cx="3933755" cy="369332"/>
            </a:xfrm>
            <a:prstGeom prst="rect">
              <a:avLst/>
            </a:prstGeom>
            <a:noFill/>
            <a:ln w="9525">
              <a:noFill/>
              <a:miter lim="800000"/>
              <a:headEnd/>
              <a:tailEnd/>
            </a:ln>
            <a:effectLst/>
          </p:spPr>
          <p:txBody>
            <a:bodyPr wrap="square">
              <a:spAutoFit/>
            </a:bodyPr>
            <a:lstStyle/>
            <a:p>
              <a:pPr algn="r"/>
              <a:r>
                <a:rPr lang="en-US" dirty="0"/>
                <a:t>Rows are indexed by upper layer links</a:t>
              </a:r>
            </a:p>
          </p:txBody>
        </p:sp>
        <p:sp>
          <p:nvSpPr>
            <p:cNvPr id="9" name="Line 11"/>
            <p:cNvSpPr>
              <a:spLocks noChangeShapeType="1"/>
            </p:cNvSpPr>
            <p:nvPr/>
          </p:nvSpPr>
          <p:spPr bwMode="auto">
            <a:xfrm>
              <a:off x="2915816" y="4653136"/>
              <a:ext cx="286321" cy="230074"/>
            </a:xfrm>
            <a:prstGeom prst="line">
              <a:avLst/>
            </a:prstGeom>
            <a:noFill/>
            <a:ln w="9525">
              <a:solidFill>
                <a:schemeClr val="tx1"/>
              </a:solidFill>
              <a:round/>
              <a:headEnd/>
              <a:tailEnd type="triangle" w="med" len="med"/>
            </a:ln>
            <a:effectLst/>
          </p:spPr>
          <p:txBody>
            <a:bodyPr wrap="none"/>
            <a:lstStyle/>
            <a:p>
              <a:endParaRPr lang="en-US"/>
            </a:p>
          </p:txBody>
        </p:sp>
        <p:sp>
          <p:nvSpPr>
            <p:cNvPr id="17" name="Freeform 16"/>
            <p:cNvSpPr/>
            <p:nvPr/>
          </p:nvSpPr>
          <p:spPr bwMode="auto">
            <a:xfrm>
              <a:off x="6644891" y="4293096"/>
              <a:ext cx="957448" cy="284235"/>
            </a:xfrm>
            <a:custGeom>
              <a:avLst/>
              <a:gdLst>
                <a:gd name="connsiteX0" fmla="*/ 0 w 1021278"/>
                <a:gd name="connsiteY0" fmla="*/ 0 h 296883"/>
                <a:gd name="connsiteX1" fmla="*/ 498763 w 1021278"/>
                <a:gd name="connsiteY1" fmla="*/ 201880 h 296883"/>
                <a:gd name="connsiteX2" fmla="*/ 1021278 w 1021278"/>
                <a:gd name="connsiteY2" fmla="*/ 296883 h 296883"/>
              </a:gdLst>
              <a:ahLst/>
              <a:cxnLst>
                <a:cxn ang="0">
                  <a:pos x="connsiteX0" y="connsiteY0"/>
                </a:cxn>
                <a:cxn ang="0">
                  <a:pos x="connsiteX1" y="connsiteY1"/>
                </a:cxn>
                <a:cxn ang="0">
                  <a:pos x="connsiteX2" y="connsiteY2"/>
                </a:cxn>
              </a:cxnLst>
              <a:rect l="l" t="t" r="r" b="b"/>
              <a:pathLst>
                <a:path w="1021278" h="296883">
                  <a:moveTo>
                    <a:pt x="0" y="0"/>
                  </a:moveTo>
                  <a:cubicBezTo>
                    <a:pt x="164275" y="76200"/>
                    <a:pt x="328550" y="152400"/>
                    <a:pt x="498763" y="201880"/>
                  </a:cubicBezTo>
                  <a:cubicBezTo>
                    <a:pt x="668976" y="251360"/>
                    <a:pt x="1021278" y="296883"/>
                    <a:pt x="1021278" y="296883"/>
                  </a:cubicBezTo>
                </a:path>
              </a:pathLst>
            </a:custGeom>
            <a:ln>
              <a:solidFill>
                <a:srgbClr val="FF000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 name="Straight Connector 18"/>
            <p:cNvCxnSpPr/>
            <p:nvPr/>
          </p:nvCxnSpPr>
          <p:spPr bwMode="auto">
            <a:xfrm>
              <a:off x="6588223" y="5523426"/>
              <a:ext cx="270030" cy="206820"/>
            </a:xfrm>
            <a:prstGeom prst="line">
              <a:avLst/>
            </a:prstGeom>
            <a:ln>
              <a:solidFill>
                <a:srgbClr val="FF000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bwMode="auto">
            <a:xfrm>
              <a:off x="7060776" y="5799187"/>
              <a:ext cx="607568" cy="0"/>
            </a:xfrm>
            <a:prstGeom prst="line">
              <a:avLst/>
            </a:prstGeom>
            <a:ln>
              <a:solidFill>
                <a:srgbClr val="FF000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Rectangle 25"/>
            <p:cNvSpPr/>
            <p:nvPr/>
          </p:nvSpPr>
          <p:spPr bwMode="auto">
            <a:xfrm>
              <a:off x="3347863" y="4941168"/>
              <a:ext cx="1890210" cy="206820"/>
            </a:xfrm>
            <a:prstGeom prst="rect">
              <a:avLst/>
            </a:prstGeom>
            <a:solidFill>
              <a:srgbClr val="FF0000">
                <a:alpha val="25000"/>
              </a:srgb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sp>
        <p:nvSpPr>
          <p:cNvPr id="20" name="TextBox 19"/>
          <p:cNvSpPr txBox="1"/>
          <p:nvPr/>
        </p:nvSpPr>
        <p:spPr>
          <a:xfrm>
            <a:off x="3541980" y="5197367"/>
            <a:ext cx="383438" cy="400110"/>
          </a:xfrm>
          <a:prstGeom prst="rect">
            <a:avLst/>
          </a:prstGeom>
          <a:solidFill>
            <a:schemeClr val="bg1"/>
          </a:solidFill>
        </p:spPr>
        <p:txBody>
          <a:bodyPr wrap="none" rtlCol="0">
            <a:spAutoFit/>
          </a:bodyPr>
          <a:lstStyle/>
          <a:p>
            <a:r>
              <a:rPr lang="en-US" sz="2000" b="1" i="1" dirty="0" smtClean="0">
                <a:latin typeface="Times New Roman" pitchFamily="18" charset="0"/>
                <a:cs typeface="Times New Roman" pitchFamily="18" charset="0"/>
              </a:rPr>
              <a:t>H</a:t>
            </a:r>
            <a:endParaRPr lang="en-US" b="1" i="1" dirty="0">
              <a:latin typeface="Times New Roman" pitchFamily="18" charset="0"/>
              <a:cs typeface="Times New Roman" pitchFamily="18" charset="0"/>
            </a:endParaRPr>
          </a:p>
        </p:txBody>
      </p:sp>
      <p:sp>
        <p:nvSpPr>
          <p:cNvPr id="21"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22" name="Slide Number Placeholder 86"/>
          <p:cNvSpPr txBox="1">
            <a:spLocks/>
          </p:cNvSpPr>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AEF9F6-0821-423E-9705-08445884767E}" type="slidenum">
              <a:rPr kumimoji="0" lang="en-US" sz="1200" b="0" i="0" u="none" strike="noStrike" kern="1200" cap="none" spc="0" normalizeH="0" baseline="0" noProof="0" smtClean="0">
                <a:ln>
                  <a:noFill/>
                </a:ln>
                <a:solidFill>
                  <a:schemeClr val="tx1"/>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dirty="0">
              <a:ln>
                <a:noFill/>
              </a:ln>
              <a:solidFill>
                <a:schemeClr val="tx1"/>
              </a:solidFill>
              <a:effectLst/>
              <a:uLnTx/>
              <a:uFillTx/>
              <a:latin typeface="Calibri" pitchFamily="34" charset="0"/>
              <a:ea typeface="宋体" charset="-122"/>
              <a:cs typeface="+mn-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Yu Liu\My Documents\icc01\twolayer.eps"/>
          <p:cNvPicPr>
            <a:picLocks noChangeAspect="1" noChangeArrowheads="1"/>
          </p:cNvPicPr>
          <p:nvPr/>
        </p:nvPicPr>
        <p:blipFill>
          <a:blip r:embed="rId3" cstate="print"/>
          <a:srcRect/>
          <a:stretch>
            <a:fillRect/>
          </a:stretch>
        </p:blipFill>
        <p:spPr bwMode="auto">
          <a:xfrm>
            <a:off x="7537296" y="3267077"/>
            <a:ext cx="4657879" cy="2819400"/>
          </a:xfrm>
          <a:prstGeom prst="rect">
            <a:avLst/>
          </a:prstGeom>
          <a:noFill/>
        </p:spPr>
      </p:pic>
      <p:pic>
        <p:nvPicPr>
          <p:cNvPr id="20" name="Picture 5" descr="C:\Documents and Settings\Yu Liu\My Documents\icc01\H2layer.eps"/>
          <p:cNvPicPr>
            <a:picLocks noChangeAspect="1" noChangeArrowheads="1"/>
          </p:cNvPicPr>
          <p:nvPr/>
        </p:nvPicPr>
        <p:blipFill>
          <a:blip r:embed="rId4" cstate="print"/>
          <a:srcRect/>
          <a:stretch>
            <a:fillRect/>
          </a:stretch>
        </p:blipFill>
        <p:spPr bwMode="auto">
          <a:xfrm>
            <a:off x="4007090" y="3850096"/>
            <a:ext cx="3876627" cy="1646237"/>
          </a:xfrm>
          <a:prstGeom prst="rect">
            <a:avLst/>
          </a:prstGeom>
          <a:noFill/>
        </p:spPr>
      </p:pic>
      <p:grpSp>
        <p:nvGrpSpPr>
          <p:cNvPr id="28" name="Group 4"/>
          <p:cNvGrpSpPr>
            <a:grpSpLocks noChangeAspect="1"/>
          </p:cNvGrpSpPr>
          <p:nvPr/>
        </p:nvGrpSpPr>
        <p:grpSpPr bwMode="auto">
          <a:xfrm>
            <a:off x="3783724" y="4102782"/>
            <a:ext cx="3909849" cy="1761990"/>
            <a:chOff x="1632" y="2892"/>
            <a:chExt cx="1831" cy="1037"/>
          </a:xfrm>
        </p:grpSpPr>
        <p:sp>
          <p:nvSpPr>
            <p:cNvPr id="32" name="AutoShape 3"/>
            <p:cNvSpPr>
              <a:spLocks noChangeAspect="1" noChangeArrowheads="1" noTextEdit="1"/>
            </p:cNvSpPr>
            <p:nvPr/>
          </p:nvSpPr>
          <p:spPr bwMode="auto">
            <a:xfrm>
              <a:off x="1632" y="2892"/>
              <a:ext cx="1831" cy="1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5"/>
            <p:cNvSpPr>
              <a:spLocks noChangeArrowheads="1"/>
            </p:cNvSpPr>
            <p:nvPr/>
          </p:nvSpPr>
          <p:spPr bwMode="auto">
            <a:xfrm>
              <a:off x="1632" y="2892"/>
              <a:ext cx="1831" cy="1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4" name="Picture 6"/>
            <p:cNvPicPr>
              <a:picLocks noChangeAspect="1" noChangeArrowheads="1"/>
            </p:cNvPicPr>
            <p:nvPr/>
          </p:nvPicPr>
          <p:blipFill>
            <a:blip r:embed="rId5" cstate="print"/>
            <a:srcRect/>
            <a:stretch>
              <a:fillRect/>
            </a:stretch>
          </p:blipFill>
          <p:spPr bwMode="auto">
            <a:xfrm>
              <a:off x="1632" y="2892"/>
              <a:ext cx="1831" cy="1037"/>
            </a:xfrm>
            <a:prstGeom prst="rect">
              <a:avLst/>
            </a:prstGeom>
            <a:noFill/>
            <a:ln w="9525">
              <a:noFill/>
              <a:miter lim="800000"/>
              <a:headEnd/>
              <a:tailEnd/>
            </a:ln>
          </p:spPr>
        </p:pic>
        <p:sp>
          <p:nvSpPr>
            <p:cNvPr id="35" name="Rectangle 7"/>
            <p:cNvSpPr>
              <a:spLocks noChangeArrowheads="1"/>
            </p:cNvSpPr>
            <p:nvPr/>
          </p:nvSpPr>
          <p:spPr bwMode="auto">
            <a:xfrm>
              <a:off x="1632" y="2892"/>
              <a:ext cx="1831" cy="1037"/>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9" name="TextBox 28"/>
          <p:cNvSpPr txBox="1"/>
          <p:nvPr/>
        </p:nvSpPr>
        <p:spPr>
          <a:xfrm>
            <a:off x="5164678" y="4162729"/>
            <a:ext cx="388551" cy="362359"/>
          </a:xfrm>
          <a:prstGeom prst="rect">
            <a:avLst/>
          </a:prstGeom>
          <a:solidFill>
            <a:schemeClr val="bg1"/>
          </a:solidFill>
        </p:spPr>
        <p:txBody>
          <a:bodyPr wrap="none" rtlCol="0">
            <a:spAutoFit/>
          </a:bodyPr>
          <a:lstStyle/>
          <a:p>
            <a:r>
              <a:rPr lang="en-US" sz="1600" dirty="0" smtClean="0"/>
              <a:t>1</a:t>
            </a:r>
            <a:endParaRPr lang="en-US" sz="1600" dirty="0"/>
          </a:p>
        </p:txBody>
      </p:sp>
      <p:sp>
        <p:nvSpPr>
          <p:cNvPr id="30" name="TextBox 29"/>
          <p:cNvSpPr txBox="1"/>
          <p:nvPr/>
        </p:nvSpPr>
        <p:spPr>
          <a:xfrm>
            <a:off x="5939548" y="4162729"/>
            <a:ext cx="388551" cy="362359"/>
          </a:xfrm>
          <a:prstGeom prst="rect">
            <a:avLst/>
          </a:prstGeom>
          <a:solidFill>
            <a:schemeClr val="bg1"/>
          </a:solidFill>
        </p:spPr>
        <p:txBody>
          <a:bodyPr wrap="none" rtlCol="0">
            <a:spAutoFit/>
          </a:bodyPr>
          <a:lstStyle/>
          <a:p>
            <a:r>
              <a:rPr lang="en-US" sz="1600" dirty="0" smtClean="0"/>
              <a:t>1</a:t>
            </a:r>
            <a:endParaRPr lang="en-US" sz="1600" dirty="0"/>
          </a:p>
        </p:txBody>
      </p:sp>
      <p:sp>
        <p:nvSpPr>
          <p:cNvPr id="31" name="TextBox 30"/>
          <p:cNvSpPr txBox="1"/>
          <p:nvPr/>
        </p:nvSpPr>
        <p:spPr>
          <a:xfrm>
            <a:off x="4769784" y="4162729"/>
            <a:ext cx="388551" cy="362359"/>
          </a:xfrm>
          <a:prstGeom prst="rect">
            <a:avLst/>
          </a:prstGeom>
          <a:solidFill>
            <a:schemeClr val="bg1"/>
          </a:solidFill>
        </p:spPr>
        <p:txBody>
          <a:bodyPr wrap="none" rtlCol="0">
            <a:spAutoFit/>
          </a:bodyPr>
          <a:lstStyle/>
          <a:p>
            <a:r>
              <a:rPr lang="en-US" sz="1600" dirty="0" smtClean="0"/>
              <a:t>0</a:t>
            </a:r>
            <a:endParaRPr lang="en-US" sz="1600" dirty="0"/>
          </a:p>
        </p:txBody>
      </p:sp>
      <p:sp>
        <p:nvSpPr>
          <p:cNvPr id="2" name="Title 1"/>
          <p:cNvSpPr>
            <a:spLocks noGrp="1"/>
          </p:cNvSpPr>
          <p:nvPr>
            <p:ph type="title"/>
          </p:nvPr>
        </p:nvSpPr>
        <p:spPr/>
        <p:txBody>
          <a:bodyPr/>
          <a:lstStyle/>
          <a:p>
            <a:r>
              <a:rPr lang="en-US" altLang="zh-CN" dirty="0" smtClean="0"/>
              <a:t>How to Accomplish the Protection Coordination</a:t>
            </a:r>
            <a:endParaRPr lang="en-US" dirty="0"/>
          </a:p>
        </p:txBody>
      </p:sp>
      <p:sp>
        <p:nvSpPr>
          <p:cNvPr id="3" name="Content Placeholder 2"/>
          <p:cNvSpPr>
            <a:spLocks noGrp="1"/>
          </p:cNvSpPr>
          <p:nvPr>
            <p:ph idx="1"/>
          </p:nvPr>
        </p:nvSpPr>
        <p:spPr>
          <a:xfrm>
            <a:off x="1007697" y="1268761"/>
            <a:ext cx="10755995" cy="4194175"/>
          </a:xfrm>
        </p:spPr>
        <p:txBody>
          <a:bodyPr>
            <a:normAutofit lnSpcReduction="10000"/>
          </a:bodyPr>
          <a:lstStyle/>
          <a:p>
            <a:r>
              <a:rPr lang="en-US" dirty="0" smtClean="0"/>
              <a:t>Optical Layer has two paths to support each packet links</a:t>
            </a:r>
          </a:p>
          <a:p>
            <a:pPr lvl="1"/>
            <a:r>
              <a:rPr lang="en-US" dirty="0" smtClean="0"/>
              <a:t>In addition to the topology mapping matrix </a:t>
            </a:r>
            <a:r>
              <a:rPr lang="en-US" b="1" i="1" dirty="0" smtClean="0">
                <a:latin typeface="Times New Roman" pitchFamily="18" charset="0"/>
                <a:cs typeface="Times New Roman" pitchFamily="18" charset="0"/>
              </a:rPr>
              <a:t>H,</a:t>
            </a:r>
          </a:p>
          <a:p>
            <a:pPr lvl="1"/>
            <a:r>
              <a:rPr lang="en-US" dirty="0" smtClean="0"/>
              <a:t>A secondary topology mapping matrix </a:t>
            </a:r>
            <a:r>
              <a:rPr lang="en-US" b="1" i="1" dirty="0" smtClean="0">
                <a:latin typeface="Times New Roman" pitchFamily="18" charset="0"/>
                <a:cs typeface="Times New Roman" pitchFamily="18" charset="0"/>
              </a:rPr>
              <a:t>W</a:t>
            </a:r>
            <a:r>
              <a:rPr lang="en-US" dirty="0" smtClean="0">
                <a:latin typeface="Times New Roman" pitchFamily="18" charset="0"/>
                <a:cs typeface="Times New Roman" pitchFamily="18" charset="0"/>
              </a:rPr>
              <a:t> is used to</a:t>
            </a:r>
            <a:r>
              <a:rPr lang="en-US" dirty="0" smtClean="0"/>
              <a:t> represent the secondary path of each packet link</a:t>
            </a:r>
          </a:p>
          <a:p>
            <a:pPr lvl="1"/>
            <a:r>
              <a:rPr lang="en-US" dirty="0" smtClean="0"/>
              <a:t>So that the optical layer is capable to protect any single failure cases</a:t>
            </a:r>
          </a:p>
          <a:p>
            <a:r>
              <a:rPr lang="en-US" dirty="0" smtClean="0"/>
              <a:t>The packet layer is two connected and is capable to restore any single packet link failure</a:t>
            </a:r>
          </a:p>
          <a:p>
            <a:pPr lvl="1"/>
            <a:r>
              <a:rPr lang="en-US" dirty="0" smtClean="0"/>
              <a:t>A packet-link failure only happens on the case of two optical failures </a:t>
            </a:r>
            <a:br>
              <a:rPr lang="en-US" dirty="0" smtClean="0"/>
            </a:br>
            <a:r>
              <a:rPr lang="en-US" dirty="0" smtClean="0"/>
              <a:t>tear down both of optical paths of this packet link</a:t>
            </a:r>
          </a:p>
          <a:p>
            <a:pPr lvl="1"/>
            <a:endParaRPr lang="en-US" dirty="0" smtClean="0"/>
          </a:p>
          <a:p>
            <a:pPr>
              <a:buNone/>
            </a:pPr>
            <a:r>
              <a:rPr lang="en-US" sz="2400" dirty="0" smtClean="0"/>
              <a:t>Design </a:t>
            </a:r>
            <a:r>
              <a:rPr lang="en-US" sz="2400" b="1" i="1" dirty="0" smtClean="0">
                <a:latin typeface="Times New Roman" pitchFamily="18" charset="0"/>
                <a:cs typeface="Times New Roman" pitchFamily="18" charset="0"/>
              </a:rPr>
              <a:t>H</a:t>
            </a:r>
            <a:r>
              <a:rPr lang="en-US" sz="2400" dirty="0" smtClean="0"/>
              <a:t> and </a:t>
            </a:r>
            <a:r>
              <a:rPr lang="en-US" sz="2400" b="1" i="1" dirty="0" smtClean="0">
                <a:latin typeface="Times New Roman" pitchFamily="18" charset="0"/>
                <a:cs typeface="Times New Roman" pitchFamily="18" charset="0"/>
              </a:rPr>
              <a:t>W</a:t>
            </a:r>
            <a:r>
              <a:rPr lang="en-US" sz="2400" dirty="0" smtClean="0"/>
              <a:t> wisely </a:t>
            </a:r>
            <a:br>
              <a:rPr lang="en-US" sz="2400" dirty="0" smtClean="0"/>
            </a:br>
            <a:r>
              <a:rPr lang="en-US" sz="2400" dirty="0" smtClean="0"/>
              <a:t>is the key!</a:t>
            </a:r>
            <a:endParaRPr lang="en-US" sz="2400" dirty="0"/>
          </a:p>
        </p:txBody>
      </p:sp>
      <p:sp>
        <p:nvSpPr>
          <p:cNvPr id="22" name="TextBox 21"/>
          <p:cNvSpPr txBox="1"/>
          <p:nvPr/>
        </p:nvSpPr>
        <p:spPr>
          <a:xfrm>
            <a:off x="3894082" y="4855778"/>
            <a:ext cx="412292" cy="400110"/>
          </a:xfrm>
          <a:prstGeom prst="rect">
            <a:avLst/>
          </a:prstGeom>
          <a:solidFill>
            <a:schemeClr val="bg1"/>
          </a:solidFill>
        </p:spPr>
        <p:txBody>
          <a:bodyPr wrap="none" rtlCol="0">
            <a:spAutoFit/>
          </a:bodyPr>
          <a:lstStyle/>
          <a:p>
            <a:r>
              <a:rPr lang="en-US" sz="2000" b="1" i="1" dirty="0" smtClean="0">
                <a:latin typeface="Times New Roman" pitchFamily="18" charset="0"/>
                <a:cs typeface="Times New Roman" pitchFamily="18" charset="0"/>
              </a:rPr>
              <a:t>W</a:t>
            </a:r>
            <a:endParaRPr lang="en-US" b="1" i="1" dirty="0">
              <a:latin typeface="Times New Roman" pitchFamily="18" charset="0"/>
              <a:cs typeface="Times New Roman" pitchFamily="18" charset="0"/>
            </a:endParaRPr>
          </a:p>
        </p:txBody>
      </p:sp>
      <p:sp>
        <p:nvSpPr>
          <p:cNvPr id="24" name="TextBox 23"/>
          <p:cNvSpPr txBox="1"/>
          <p:nvPr/>
        </p:nvSpPr>
        <p:spPr>
          <a:xfrm>
            <a:off x="4141069" y="4377559"/>
            <a:ext cx="383438" cy="400110"/>
          </a:xfrm>
          <a:prstGeom prst="rect">
            <a:avLst/>
          </a:prstGeom>
          <a:solidFill>
            <a:schemeClr val="bg1"/>
          </a:solidFill>
        </p:spPr>
        <p:txBody>
          <a:bodyPr wrap="none" rtlCol="0">
            <a:spAutoFit/>
          </a:bodyPr>
          <a:lstStyle/>
          <a:p>
            <a:r>
              <a:rPr lang="en-US" sz="2000" b="1" i="1" dirty="0" smtClean="0">
                <a:latin typeface="Times New Roman" pitchFamily="18" charset="0"/>
                <a:cs typeface="Times New Roman" pitchFamily="18" charset="0"/>
              </a:rPr>
              <a:t>H</a:t>
            </a:r>
            <a:endParaRPr lang="en-US" b="1" i="1" dirty="0">
              <a:latin typeface="Times New Roman" pitchFamily="18" charset="0"/>
              <a:cs typeface="Times New Roman" pitchFamily="18" charset="0"/>
            </a:endParaRPr>
          </a:p>
        </p:txBody>
      </p:sp>
      <p:cxnSp>
        <p:nvCxnSpPr>
          <p:cNvPr id="37" name="Straight Connector 36"/>
          <p:cNvCxnSpPr/>
          <p:nvPr/>
        </p:nvCxnSpPr>
        <p:spPr bwMode="auto">
          <a:xfrm flipV="1">
            <a:off x="9033641" y="3799490"/>
            <a:ext cx="2144111" cy="299544"/>
          </a:xfrm>
          <a:prstGeom prst="lin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Freeform 38"/>
          <p:cNvSpPr/>
          <p:nvPr/>
        </p:nvSpPr>
        <p:spPr bwMode="auto">
          <a:xfrm>
            <a:off x="9049407" y="4850524"/>
            <a:ext cx="2128345" cy="352097"/>
          </a:xfrm>
          <a:custGeom>
            <a:avLst/>
            <a:gdLst>
              <a:gd name="connsiteX0" fmla="*/ 0 w 2128345"/>
              <a:gd name="connsiteY0" fmla="*/ 352097 h 352097"/>
              <a:gd name="connsiteX1" fmla="*/ 1040524 w 2128345"/>
              <a:gd name="connsiteY1" fmla="*/ 52552 h 352097"/>
              <a:gd name="connsiteX2" fmla="*/ 2128345 w 2128345"/>
              <a:gd name="connsiteY2" fmla="*/ 36786 h 352097"/>
            </a:gdLst>
            <a:ahLst/>
            <a:cxnLst>
              <a:cxn ang="0">
                <a:pos x="connsiteX0" y="connsiteY0"/>
              </a:cxn>
              <a:cxn ang="0">
                <a:pos x="connsiteX1" y="connsiteY1"/>
              </a:cxn>
              <a:cxn ang="0">
                <a:pos x="connsiteX2" y="connsiteY2"/>
              </a:cxn>
            </a:cxnLst>
            <a:rect l="l" t="t" r="r" b="b"/>
            <a:pathLst>
              <a:path w="2128345" h="352097">
                <a:moveTo>
                  <a:pt x="0" y="352097"/>
                </a:moveTo>
                <a:cubicBezTo>
                  <a:pt x="342900" y="228600"/>
                  <a:pt x="685800" y="105104"/>
                  <a:pt x="1040524" y="52552"/>
                </a:cubicBezTo>
                <a:cubicBezTo>
                  <a:pt x="1395248" y="0"/>
                  <a:pt x="1761796" y="18393"/>
                  <a:pt x="2128345" y="36786"/>
                </a:cubicBezTo>
              </a:path>
            </a:pathLst>
          </a:cu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42" name="Straight Arrow Connector 41"/>
          <p:cNvCxnSpPr/>
          <p:nvPr/>
        </p:nvCxnSpPr>
        <p:spPr bwMode="auto">
          <a:xfrm>
            <a:off x="9317421" y="4067503"/>
            <a:ext cx="47296" cy="1024759"/>
          </a:xfrm>
          <a:prstGeom prst="straightConnector1">
            <a:avLst/>
          </a:prstGeom>
          <a:noFill/>
          <a:ln w="38100" cmpd="dbl">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3" name="Straight Arrow Connector 42"/>
          <p:cNvCxnSpPr/>
          <p:nvPr/>
        </p:nvCxnSpPr>
        <p:spPr bwMode="auto">
          <a:xfrm flipH="1">
            <a:off x="9096703" y="4078014"/>
            <a:ext cx="168168" cy="1534510"/>
          </a:xfrm>
          <a:prstGeom prst="straightConnector1">
            <a:avLst/>
          </a:prstGeom>
          <a:noFill/>
          <a:ln w="38100" cmpd="dbl">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TextBox 44"/>
          <p:cNvSpPr txBox="1"/>
          <p:nvPr/>
        </p:nvSpPr>
        <p:spPr>
          <a:xfrm>
            <a:off x="9306904" y="4372304"/>
            <a:ext cx="553357" cy="400110"/>
          </a:xfrm>
          <a:prstGeom prst="rect">
            <a:avLst/>
          </a:prstGeom>
          <a:noFill/>
        </p:spPr>
        <p:txBody>
          <a:bodyPr wrap="none" rtlCol="0">
            <a:spAutoFit/>
          </a:bodyPr>
          <a:lstStyle/>
          <a:p>
            <a:r>
              <a:rPr lang="en-US" sz="2000" b="1" i="1" dirty="0" smtClean="0">
                <a:latin typeface="Times New Roman" pitchFamily="18" charset="0"/>
                <a:cs typeface="Times New Roman" pitchFamily="18" charset="0"/>
              </a:rPr>
              <a:t>H</a:t>
            </a:r>
            <a:r>
              <a:rPr lang="en-US" sz="2000" b="1" i="1" baseline="-25000" dirty="0" smtClean="0">
                <a:latin typeface="Times New Roman" pitchFamily="18" charset="0"/>
                <a:cs typeface="Times New Roman" pitchFamily="18" charset="0"/>
              </a:rPr>
              <a:t>6*</a:t>
            </a:r>
            <a:endParaRPr lang="en-US" b="1" i="1" baseline="-25000" dirty="0">
              <a:latin typeface="Times New Roman" pitchFamily="18" charset="0"/>
              <a:cs typeface="Times New Roman" pitchFamily="18" charset="0"/>
            </a:endParaRPr>
          </a:p>
        </p:txBody>
      </p:sp>
      <p:sp>
        <p:nvSpPr>
          <p:cNvPr id="47" name="TextBox 46"/>
          <p:cNvSpPr txBox="1"/>
          <p:nvPr/>
        </p:nvSpPr>
        <p:spPr>
          <a:xfrm>
            <a:off x="8655260" y="4682360"/>
            <a:ext cx="582211" cy="400110"/>
          </a:xfrm>
          <a:prstGeom prst="rect">
            <a:avLst/>
          </a:prstGeom>
          <a:noFill/>
        </p:spPr>
        <p:txBody>
          <a:bodyPr wrap="none" rtlCol="0">
            <a:spAutoFit/>
          </a:bodyPr>
          <a:lstStyle/>
          <a:p>
            <a:r>
              <a:rPr lang="en-US" sz="2000" b="1" i="1" dirty="0" smtClean="0">
                <a:latin typeface="Times New Roman" pitchFamily="18" charset="0"/>
                <a:cs typeface="Times New Roman" pitchFamily="18" charset="0"/>
              </a:rPr>
              <a:t>W</a:t>
            </a:r>
            <a:r>
              <a:rPr lang="en-US" sz="2000" b="1" i="1" baseline="-25000" dirty="0" smtClean="0">
                <a:latin typeface="Times New Roman" pitchFamily="18" charset="0"/>
                <a:cs typeface="Times New Roman" pitchFamily="18" charset="0"/>
              </a:rPr>
              <a:t>6*</a:t>
            </a:r>
            <a:endParaRPr lang="en-US" b="1" i="1" baseline="-25000" dirty="0">
              <a:latin typeface="Times New Roman" pitchFamily="18" charset="0"/>
              <a:cs typeface="Times New Roman" pitchFamily="18" charset="0"/>
            </a:endParaRPr>
          </a:p>
        </p:txBody>
      </p:sp>
      <p:sp>
        <p:nvSpPr>
          <p:cNvPr id="48" name="Freeform 47"/>
          <p:cNvSpPr/>
          <p:nvPr/>
        </p:nvSpPr>
        <p:spPr bwMode="auto">
          <a:xfrm>
            <a:off x="8923283" y="5044966"/>
            <a:ext cx="2159876" cy="746234"/>
          </a:xfrm>
          <a:custGeom>
            <a:avLst/>
            <a:gdLst>
              <a:gd name="connsiteX0" fmla="*/ 0 w 2159876"/>
              <a:gd name="connsiteY0" fmla="*/ 315310 h 746234"/>
              <a:gd name="connsiteX1" fmla="*/ 646386 w 2159876"/>
              <a:gd name="connsiteY1" fmla="*/ 693682 h 746234"/>
              <a:gd name="connsiteX2" fmla="*/ 2159876 w 2159876"/>
              <a:gd name="connsiteY2" fmla="*/ 0 h 746234"/>
            </a:gdLst>
            <a:ahLst/>
            <a:cxnLst>
              <a:cxn ang="0">
                <a:pos x="connsiteX0" y="connsiteY0"/>
              </a:cxn>
              <a:cxn ang="0">
                <a:pos x="connsiteX1" y="connsiteY1"/>
              </a:cxn>
              <a:cxn ang="0">
                <a:pos x="connsiteX2" y="connsiteY2"/>
              </a:cxn>
            </a:cxnLst>
            <a:rect l="l" t="t" r="r" b="b"/>
            <a:pathLst>
              <a:path w="2159876" h="746234">
                <a:moveTo>
                  <a:pt x="0" y="315310"/>
                </a:moveTo>
                <a:cubicBezTo>
                  <a:pt x="143203" y="530772"/>
                  <a:pt x="286407" y="746234"/>
                  <a:pt x="646386" y="693682"/>
                </a:cubicBezTo>
                <a:cubicBezTo>
                  <a:pt x="1006365" y="641130"/>
                  <a:pt x="1583120" y="320565"/>
                  <a:pt x="2159876" y="0"/>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3"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25" name="Slide Number Placeholder 86"/>
          <p:cNvSpPr txBox="1">
            <a:spLocks/>
          </p:cNvSpPr>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AEF9F6-0821-423E-9705-08445884767E}" type="slidenum">
              <a:rPr kumimoji="0" lang="en-US" sz="1200" b="0" i="0" u="none" strike="noStrike" kern="1200" cap="none" spc="0" normalizeH="0" baseline="0" noProof="0" smtClean="0">
                <a:ln>
                  <a:noFill/>
                </a:ln>
                <a:solidFill>
                  <a:schemeClr val="tx1"/>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dirty="0">
              <a:ln>
                <a:noFill/>
              </a:ln>
              <a:solidFill>
                <a:schemeClr val="tx1"/>
              </a:solidFill>
              <a:effectLst/>
              <a:uLnTx/>
              <a:uFillTx/>
              <a:latin typeface="Calibri" pitchFamily="34" charset="0"/>
              <a:ea typeface="宋体" charset="-122"/>
              <a:cs typeface="+mn-cs"/>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ILP Formulation for Survivable Mapping</a:t>
            </a:r>
            <a:endParaRPr lang="en-US" dirty="0"/>
          </a:p>
        </p:txBody>
      </p:sp>
      <p:sp>
        <p:nvSpPr>
          <p:cNvPr id="3" name="Content Placeholder 2"/>
          <p:cNvSpPr>
            <a:spLocks noGrp="1"/>
          </p:cNvSpPr>
          <p:nvPr>
            <p:ph idx="1"/>
          </p:nvPr>
        </p:nvSpPr>
        <p:spPr>
          <a:xfrm>
            <a:off x="1007796" y="1355834"/>
            <a:ext cx="10179584" cy="4325223"/>
          </a:xfrm>
        </p:spPr>
        <p:txBody>
          <a:bodyPr/>
          <a:lstStyle/>
          <a:p>
            <a:r>
              <a:rPr lang="en-US" dirty="0" smtClean="0"/>
              <a:t>Previously, how to design </a:t>
            </a:r>
            <a:r>
              <a:rPr lang="en-US" i="1" dirty="0" smtClean="0">
                <a:latin typeface="Times New Roman" pitchFamily="18" charset="0"/>
                <a:cs typeface="Times New Roman" pitchFamily="18" charset="0"/>
              </a:rPr>
              <a:t>H</a:t>
            </a:r>
            <a:r>
              <a:rPr lang="en-US" dirty="0" smtClean="0"/>
              <a:t>, to satisfy packet layer is resilient to any optical link failures [7]:</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Solution </a:t>
            </a:r>
            <a:r>
              <a:rPr lang="en-US" dirty="0" smtClean="0"/>
              <a:t>algorithms: SMART [8], and SMART related [13], etc.</a:t>
            </a:r>
            <a:endParaRPr lang="en-US" dirty="0"/>
          </a:p>
        </p:txBody>
      </p:sp>
      <p:sp>
        <p:nvSpPr>
          <p:cNvPr id="6" name="TextBox 5"/>
          <p:cNvSpPr txBox="1"/>
          <p:nvPr/>
        </p:nvSpPr>
        <p:spPr>
          <a:xfrm>
            <a:off x="7089228" y="1765726"/>
            <a:ext cx="3610303" cy="707886"/>
          </a:xfrm>
          <a:prstGeom prst="rect">
            <a:avLst/>
          </a:prstGeom>
          <a:noFill/>
        </p:spPr>
        <p:txBody>
          <a:bodyPr wrap="square" rtlCol="0">
            <a:spAutoFit/>
          </a:bodyPr>
          <a:lstStyle/>
          <a:p>
            <a:r>
              <a:rPr lang="en-US" sz="2000" dirty="0" smtClean="0">
                <a:solidFill>
                  <a:srgbClr val="0070C0"/>
                </a:solidFill>
              </a:rPr>
              <a:t>Minimize total resource used by primary optical paths</a:t>
            </a:r>
            <a:endParaRPr lang="en-US" sz="2000" dirty="0">
              <a:solidFill>
                <a:srgbClr val="0070C0"/>
              </a:solidFill>
            </a:endParaRPr>
          </a:p>
        </p:txBody>
      </p:sp>
      <p:cxnSp>
        <p:nvCxnSpPr>
          <p:cNvPr id="8" name="Straight Arrow Connector 7"/>
          <p:cNvCxnSpPr>
            <a:stCxn id="6" idx="1"/>
          </p:cNvCxnSpPr>
          <p:nvPr/>
        </p:nvCxnSpPr>
        <p:spPr bwMode="auto">
          <a:xfrm flipH="1">
            <a:off x="6479628" y="2119669"/>
            <a:ext cx="609600" cy="119026"/>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TextBox 19"/>
          <p:cNvSpPr txBox="1"/>
          <p:nvPr/>
        </p:nvSpPr>
        <p:spPr>
          <a:xfrm>
            <a:off x="7089228" y="2501447"/>
            <a:ext cx="3610303" cy="707886"/>
          </a:xfrm>
          <a:prstGeom prst="rect">
            <a:avLst/>
          </a:prstGeom>
          <a:noFill/>
        </p:spPr>
        <p:txBody>
          <a:bodyPr wrap="square" rtlCol="0">
            <a:spAutoFit/>
          </a:bodyPr>
          <a:lstStyle/>
          <a:p>
            <a:r>
              <a:rPr lang="en-US" sz="2000" dirty="0" smtClean="0">
                <a:solidFill>
                  <a:srgbClr val="0070C0"/>
                </a:solidFill>
              </a:rPr>
              <a:t>Flow conservation constraints for primary optical paths</a:t>
            </a:r>
            <a:endParaRPr lang="en-US" sz="2000" dirty="0">
              <a:solidFill>
                <a:srgbClr val="0070C0"/>
              </a:solidFill>
            </a:endParaRPr>
          </a:p>
        </p:txBody>
      </p:sp>
      <p:sp>
        <p:nvSpPr>
          <p:cNvPr id="31" name="TextBox 30"/>
          <p:cNvSpPr txBox="1"/>
          <p:nvPr/>
        </p:nvSpPr>
        <p:spPr>
          <a:xfrm>
            <a:off x="7073462" y="3195130"/>
            <a:ext cx="3915104" cy="707886"/>
          </a:xfrm>
          <a:prstGeom prst="rect">
            <a:avLst/>
          </a:prstGeom>
          <a:noFill/>
        </p:spPr>
        <p:txBody>
          <a:bodyPr wrap="square" rtlCol="0">
            <a:spAutoFit/>
          </a:bodyPr>
          <a:lstStyle/>
          <a:p>
            <a:r>
              <a:rPr lang="en-US" sz="2000" dirty="0" smtClean="0">
                <a:solidFill>
                  <a:srgbClr val="0070C0"/>
                </a:solidFill>
              </a:rPr>
              <a:t>Guarantee any failure will not disconnect any cuts on packet layer</a:t>
            </a:r>
            <a:endParaRPr lang="en-US" sz="2000" dirty="0">
              <a:solidFill>
                <a:srgbClr val="0070C0"/>
              </a:solidFill>
            </a:endParaRPr>
          </a:p>
        </p:txBody>
      </p:sp>
      <p:cxnSp>
        <p:nvCxnSpPr>
          <p:cNvPr id="34" name="Straight Arrow Connector 33"/>
          <p:cNvCxnSpPr>
            <a:stCxn id="20" idx="1"/>
          </p:cNvCxnSpPr>
          <p:nvPr/>
        </p:nvCxnSpPr>
        <p:spPr bwMode="auto">
          <a:xfrm flipH="1">
            <a:off x="6474372" y="2855390"/>
            <a:ext cx="614856" cy="55967"/>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p:cNvCxnSpPr>
            <a:stCxn id="31" idx="1"/>
          </p:cNvCxnSpPr>
          <p:nvPr/>
        </p:nvCxnSpPr>
        <p:spPr bwMode="auto">
          <a:xfrm flipH="1" flipV="1">
            <a:off x="6458608" y="3463151"/>
            <a:ext cx="614854" cy="85922"/>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075" name="Picture 3"/>
          <p:cNvPicPr>
            <a:picLocks noChangeAspect="1" noChangeArrowheads="1"/>
          </p:cNvPicPr>
          <p:nvPr/>
        </p:nvPicPr>
        <p:blipFill>
          <a:blip r:embed="rId2" cstate="print"/>
          <a:srcRect/>
          <a:stretch>
            <a:fillRect/>
          </a:stretch>
        </p:blipFill>
        <p:spPr bwMode="auto">
          <a:xfrm>
            <a:off x="1605729" y="2036207"/>
            <a:ext cx="4587240" cy="1560195"/>
          </a:xfrm>
          <a:prstGeom prst="rect">
            <a:avLst/>
          </a:prstGeom>
          <a:noFill/>
          <a:ln w="9525">
            <a:noFill/>
            <a:miter lim="800000"/>
            <a:headEnd/>
            <a:tailEnd/>
          </a:ln>
        </p:spPr>
      </p:pic>
      <p:sp>
        <p:nvSpPr>
          <p:cNvPr id="46" name="TextBox 45"/>
          <p:cNvSpPr txBox="1"/>
          <p:nvPr/>
        </p:nvSpPr>
        <p:spPr>
          <a:xfrm>
            <a:off x="1171903" y="4753305"/>
            <a:ext cx="10115550" cy="1600438"/>
          </a:xfrm>
          <a:prstGeom prst="rect">
            <a:avLst/>
          </a:prstGeom>
          <a:noFill/>
        </p:spPr>
        <p:txBody>
          <a:bodyPr wrap="square" rtlCol="0">
            <a:spAutoFit/>
          </a:bodyPr>
          <a:lstStyle/>
          <a:p>
            <a:r>
              <a:rPr lang="en-US" sz="1400" dirty="0" smtClean="0"/>
              <a:t>Source: </a:t>
            </a:r>
          </a:p>
          <a:p>
            <a:pPr marL="236538" indent="-236538"/>
            <a:r>
              <a:rPr lang="en-US" sz="1400" dirty="0" smtClean="0"/>
              <a:t>[7] E. </a:t>
            </a:r>
            <a:r>
              <a:rPr lang="en-US" sz="1400" dirty="0" err="1" smtClean="0"/>
              <a:t>Modiano</a:t>
            </a:r>
            <a:r>
              <a:rPr lang="en-US" sz="1400" dirty="0" smtClean="0"/>
              <a:t> and A. </a:t>
            </a:r>
            <a:r>
              <a:rPr lang="en-US" sz="1400" dirty="0" err="1" smtClean="0"/>
              <a:t>Narula</a:t>
            </a:r>
            <a:r>
              <a:rPr lang="en-US" sz="1400" dirty="0" smtClean="0"/>
              <a:t>-Tam, "Survivable </a:t>
            </a:r>
            <a:r>
              <a:rPr lang="en-US" sz="1400" dirty="0" err="1" smtClean="0"/>
              <a:t>lightpath</a:t>
            </a:r>
            <a:r>
              <a:rPr lang="en-US" sz="1400" dirty="0" smtClean="0"/>
              <a:t> routing: a new approach to the design of WDM-based networks," IEEE Journal of Selected Areas in Communication, May 2002.</a:t>
            </a:r>
          </a:p>
          <a:p>
            <a:pPr marL="236538" indent="-236538"/>
            <a:r>
              <a:rPr lang="en-US" sz="1400" dirty="0" smtClean="0"/>
              <a:t>[8] M. </a:t>
            </a:r>
            <a:r>
              <a:rPr lang="en-US" sz="1400" dirty="0" err="1" smtClean="0"/>
              <a:t>Kurant</a:t>
            </a:r>
            <a:r>
              <a:rPr lang="en-US" sz="1400" dirty="0" smtClean="0"/>
              <a:t> and P. </a:t>
            </a:r>
            <a:r>
              <a:rPr lang="en-US" sz="1400" dirty="0" err="1" smtClean="0"/>
              <a:t>Thiran</a:t>
            </a:r>
            <a:r>
              <a:rPr lang="en-US" sz="1400" dirty="0" smtClean="0"/>
              <a:t>, “Survivable Routing of Mesh Topologies in IP-over-WDM Networks by Recursive Graph Contraction,” IEEE Journal on Selected Areas in Communications, vol. 25, no. 5, June 2007. </a:t>
            </a:r>
          </a:p>
          <a:p>
            <a:pPr marL="236538" indent="-236538"/>
            <a:r>
              <a:rPr lang="en-US" sz="1400" dirty="0" smtClean="0"/>
              <a:t>[13] K. Thulasiraman, M. S. </a:t>
            </a:r>
            <a:r>
              <a:rPr lang="en-US" sz="1400" dirty="0" err="1" smtClean="0"/>
              <a:t>Javed</a:t>
            </a:r>
            <a:r>
              <a:rPr lang="en-US" sz="1400" dirty="0" smtClean="0"/>
              <a:t>, and G. </a:t>
            </a:r>
            <a:r>
              <a:rPr lang="en-US" sz="1400" dirty="0" err="1" smtClean="0"/>
              <a:t>Xue</a:t>
            </a:r>
            <a:r>
              <a:rPr lang="en-US" sz="1400" dirty="0" smtClean="0"/>
              <a:t>, “Circuits/</a:t>
            </a:r>
            <a:r>
              <a:rPr lang="en-US" sz="1400" dirty="0" err="1" smtClean="0"/>
              <a:t>Cutsets</a:t>
            </a:r>
            <a:r>
              <a:rPr lang="en-US" sz="1400" dirty="0" smtClean="0"/>
              <a:t> duality and a unified algorithmic framework for survivable logical topology design in IP-over-WDM optical networks,” in IEEE INFOCOM, 2009.</a:t>
            </a:r>
          </a:p>
        </p:txBody>
      </p:sp>
      <p:sp>
        <p:nvSpPr>
          <p:cNvPr id="47" name="Slide Number Placeholder 86"/>
          <p:cNvSpPr txBox="1">
            <a:spLocks/>
          </p:cNvSpPr>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AEF9F6-0821-423E-9705-08445884767E}" type="slidenum">
              <a:rPr kumimoji="0" lang="en-US" sz="1200" b="0" i="0" u="none" strike="noStrike" kern="1200" cap="none" spc="0" normalizeH="0" baseline="0" noProof="0" smtClean="0">
                <a:ln>
                  <a:noFill/>
                </a:ln>
                <a:solidFill>
                  <a:schemeClr val="tx1"/>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chemeClr val="tx1"/>
              </a:solidFill>
              <a:effectLst/>
              <a:uLnTx/>
              <a:uFillTx/>
              <a:latin typeface="Calibri" pitchFamily="34" charset="0"/>
              <a:ea typeface="宋体" charset="-122"/>
              <a:cs typeface="+mn-cs"/>
            </a:endParaRPr>
          </a:p>
        </p:txBody>
      </p:sp>
      <p:sp>
        <p:nvSpPr>
          <p:cNvPr id="48"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736945" y="3643963"/>
            <a:ext cx="4440555" cy="413385"/>
          </a:xfrm>
          <a:prstGeom prst="rect">
            <a:avLst/>
          </a:prstGeom>
          <a:noFill/>
          <a:ln w="9525">
            <a:noFill/>
            <a:miter lim="800000"/>
            <a:headEnd/>
            <a:tailEnd/>
          </a:ln>
        </p:spPr>
      </p:pic>
      <p:sp>
        <p:nvSpPr>
          <p:cNvPr id="17" name="TextBox 16"/>
          <p:cNvSpPr txBox="1"/>
          <p:nvPr/>
        </p:nvSpPr>
        <p:spPr>
          <a:xfrm>
            <a:off x="7068202" y="3804744"/>
            <a:ext cx="4078019" cy="707886"/>
          </a:xfrm>
          <a:prstGeom prst="rect">
            <a:avLst/>
          </a:prstGeom>
          <a:noFill/>
        </p:spPr>
        <p:txBody>
          <a:bodyPr wrap="square" rtlCol="0">
            <a:spAutoFit/>
          </a:bodyPr>
          <a:lstStyle/>
          <a:p>
            <a:r>
              <a:rPr lang="en-US" sz="2000" dirty="0" smtClean="0">
                <a:solidFill>
                  <a:srgbClr val="0070C0"/>
                </a:solidFill>
              </a:rPr>
              <a:t>Compute the impacted packet links of all optical links </a:t>
            </a:r>
            <a:endParaRPr lang="en-US" sz="2000" dirty="0">
              <a:solidFill>
                <a:srgbClr val="0070C0"/>
              </a:solidFill>
            </a:endParaRPr>
          </a:p>
        </p:txBody>
      </p:sp>
      <p:sp>
        <p:nvSpPr>
          <p:cNvPr id="5" name="Oval 4"/>
          <p:cNvSpPr/>
          <p:nvPr/>
        </p:nvSpPr>
        <p:spPr bwMode="auto">
          <a:xfrm>
            <a:off x="2822023" y="2995448"/>
            <a:ext cx="346845" cy="614851"/>
          </a:xfrm>
          <a:prstGeom prst="ellips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18" name="Straight Arrow Connector 17"/>
          <p:cNvCxnSpPr>
            <a:stCxn id="17" idx="1"/>
          </p:cNvCxnSpPr>
          <p:nvPr/>
        </p:nvCxnSpPr>
        <p:spPr bwMode="auto">
          <a:xfrm flipH="1" flipV="1">
            <a:off x="6469118" y="3867799"/>
            <a:ext cx="599084" cy="290888"/>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Formulation for Protection Coordination</a:t>
            </a:r>
            <a:endParaRPr lang="en-US" dirty="0"/>
          </a:p>
        </p:txBody>
      </p:sp>
      <p:sp>
        <p:nvSpPr>
          <p:cNvPr id="3" name="Content Placeholder 2"/>
          <p:cNvSpPr>
            <a:spLocks noGrp="1"/>
          </p:cNvSpPr>
          <p:nvPr>
            <p:ph idx="1"/>
          </p:nvPr>
        </p:nvSpPr>
        <p:spPr/>
        <p:txBody>
          <a:bodyPr/>
          <a:lstStyle/>
          <a:p>
            <a:r>
              <a:rPr lang="en-US" dirty="0" smtClean="0"/>
              <a:t>Given </a:t>
            </a:r>
            <a:r>
              <a:rPr lang="en-US" i="1" dirty="0" smtClean="0">
                <a:latin typeface="Times New Roman" pitchFamily="18" charset="0"/>
                <a:cs typeface="Times New Roman" pitchFamily="18" charset="0"/>
              </a:rPr>
              <a:t>H</a:t>
            </a:r>
            <a:r>
              <a:rPr lang="en-US" dirty="0" smtClean="0"/>
              <a:t>, Find </a:t>
            </a:r>
            <a:r>
              <a:rPr lang="en-US" i="1" dirty="0" smtClean="0">
                <a:latin typeface="Times New Roman" pitchFamily="18" charset="0"/>
                <a:cs typeface="Times New Roman" pitchFamily="18" charset="0"/>
              </a:rPr>
              <a:t>W</a:t>
            </a:r>
            <a:r>
              <a:rPr lang="en-US" dirty="0" smtClean="0"/>
              <a:t> to satisfy following constraints: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30788" y="2322790"/>
            <a:ext cx="5387340" cy="3627120"/>
          </a:xfrm>
          <a:prstGeom prst="rect">
            <a:avLst/>
          </a:prstGeom>
          <a:noFill/>
          <a:ln w="9525">
            <a:noFill/>
            <a:miter lim="800000"/>
            <a:headEnd/>
            <a:tailEnd/>
          </a:ln>
        </p:spPr>
      </p:pic>
      <p:sp>
        <p:nvSpPr>
          <p:cNvPr id="5" name="Oval 4"/>
          <p:cNvSpPr/>
          <p:nvPr/>
        </p:nvSpPr>
        <p:spPr bwMode="auto">
          <a:xfrm>
            <a:off x="2617073" y="5297219"/>
            <a:ext cx="315310" cy="788276"/>
          </a:xfrm>
          <a:prstGeom prst="ellipse">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TextBox 5"/>
          <p:cNvSpPr txBox="1"/>
          <p:nvPr/>
        </p:nvSpPr>
        <p:spPr>
          <a:xfrm>
            <a:off x="7089228" y="2049514"/>
            <a:ext cx="3610303" cy="707886"/>
          </a:xfrm>
          <a:prstGeom prst="rect">
            <a:avLst/>
          </a:prstGeom>
          <a:noFill/>
        </p:spPr>
        <p:txBody>
          <a:bodyPr wrap="square" rtlCol="0">
            <a:spAutoFit/>
          </a:bodyPr>
          <a:lstStyle/>
          <a:p>
            <a:r>
              <a:rPr lang="en-US" sz="2000" dirty="0" smtClean="0">
                <a:solidFill>
                  <a:srgbClr val="0070C0"/>
                </a:solidFill>
              </a:rPr>
              <a:t>Minimize total resource used by secondary optical paths</a:t>
            </a:r>
            <a:endParaRPr lang="en-US" sz="2000" dirty="0">
              <a:solidFill>
                <a:srgbClr val="0070C0"/>
              </a:solidFill>
            </a:endParaRPr>
          </a:p>
        </p:txBody>
      </p:sp>
      <p:cxnSp>
        <p:nvCxnSpPr>
          <p:cNvPr id="8" name="Straight Arrow Connector 7"/>
          <p:cNvCxnSpPr>
            <a:stCxn id="6" idx="1"/>
          </p:cNvCxnSpPr>
          <p:nvPr/>
        </p:nvCxnSpPr>
        <p:spPr bwMode="auto">
          <a:xfrm flipH="1">
            <a:off x="6479628" y="2403457"/>
            <a:ext cx="609600" cy="119026"/>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0" name="TextBox 19"/>
          <p:cNvSpPr txBox="1"/>
          <p:nvPr/>
        </p:nvSpPr>
        <p:spPr>
          <a:xfrm>
            <a:off x="7089228" y="2785235"/>
            <a:ext cx="3610303" cy="707886"/>
          </a:xfrm>
          <a:prstGeom prst="rect">
            <a:avLst/>
          </a:prstGeom>
          <a:noFill/>
        </p:spPr>
        <p:txBody>
          <a:bodyPr wrap="square" rtlCol="0">
            <a:spAutoFit/>
          </a:bodyPr>
          <a:lstStyle/>
          <a:p>
            <a:r>
              <a:rPr lang="en-US" sz="2000" dirty="0" smtClean="0">
                <a:solidFill>
                  <a:srgbClr val="0070C0"/>
                </a:solidFill>
              </a:rPr>
              <a:t>Flow conservation constraints for secondary optical paths</a:t>
            </a:r>
            <a:endParaRPr lang="en-US" sz="2000" dirty="0">
              <a:solidFill>
                <a:srgbClr val="0070C0"/>
              </a:solidFill>
            </a:endParaRPr>
          </a:p>
        </p:txBody>
      </p:sp>
      <p:sp>
        <p:nvSpPr>
          <p:cNvPr id="21" name="TextBox 20"/>
          <p:cNvSpPr txBox="1"/>
          <p:nvPr/>
        </p:nvSpPr>
        <p:spPr>
          <a:xfrm>
            <a:off x="7089228" y="3473663"/>
            <a:ext cx="3610303" cy="707886"/>
          </a:xfrm>
          <a:prstGeom prst="rect">
            <a:avLst/>
          </a:prstGeom>
          <a:noFill/>
        </p:spPr>
        <p:txBody>
          <a:bodyPr wrap="square" rtlCol="0">
            <a:spAutoFit/>
          </a:bodyPr>
          <a:lstStyle/>
          <a:p>
            <a:r>
              <a:rPr lang="en-US" sz="2000" dirty="0" smtClean="0">
                <a:solidFill>
                  <a:srgbClr val="0070C0"/>
                </a:solidFill>
              </a:rPr>
              <a:t>Disjoint constraints for secondary optical paths</a:t>
            </a:r>
            <a:endParaRPr lang="en-US" sz="2000" dirty="0">
              <a:solidFill>
                <a:srgbClr val="0070C0"/>
              </a:solidFill>
            </a:endParaRPr>
          </a:p>
        </p:txBody>
      </p:sp>
      <p:sp>
        <p:nvSpPr>
          <p:cNvPr id="29" name="TextBox 28"/>
          <p:cNvSpPr txBox="1"/>
          <p:nvPr/>
        </p:nvSpPr>
        <p:spPr>
          <a:xfrm>
            <a:off x="7089228" y="4088518"/>
            <a:ext cx="3610303" cy="707886"/>
          </a:xfrm>
          <a:prstGeom prst="rect">
            <a:avLst/>
          </a:prstGeom>
          <a:noFill/>
        </p:spPr>
        <p:txBody>
          <a:bodyPr wrap="square" rtlCol="0">
            <a:spAutoFit/>
          </a:bodyPr>
          <a:lstStyle/>
          <a:p>
            <a:r>
              <a:rPr lang="en-US" sz="2000" dirty="0" smtClean="0">
                <a:solidFill>
                  <a:srgbClr val="0070C0"/>
                </a:solidFill>
              </a:rPr>
              <a:t>Compute Spare Capacity for secondary optical paths</a:t>
            </a:r>
            <a:endParaRPr lang="en-US" sz="2000" dirty="0">
              <a:solidFill>
                <a:srgbClr val="0070C0"/>
              </a:solidFill>
            </a:endParaRPr>
          </a:p>
        </p:txBody>
      </p:sp>
      <p:sp>
        <p:nvSpPr>
          <p:cNvPr id="30" name="TextBox 29"/>
          <p:cNvSpPr txBox="1"/>
          <p:nvPr/>
        </p:nvSpPr>
        <p:spPr>
          <a:xfrm>
            <a:off x="7089228" y="4776945"/>
            <a:ext cx="3610303" cy="707886"/>
          </a:xfrm>
          <a:prstGeom prst="rect">
            <a:avLst/>
          </a:prstGeom>
          <a:noFill/>
        </p:spPr>
        <p:txBody>
          <a:bodyPr wrap="square" rtlCol="0">
            <a:spAutoFit/>
          </a:bodyPr>
          <a:lstStyle/>
          <a:p>
            <a:r>
              <a:rPr lang="en-US" sz="2000" dirty="0" smtClean="0">
                <a:solidFill>
                  <a:srgbClr val="0070C0"/>
                </a:solidFill>
              </a:rPr>
              <a:t>Compute Shared Spare Capacity for secondary optical paths</a:t>
            </a:r>
            <a:endParaRPr lang="en-US" sz="2000" dirty="0">
              <a:solidFill>
                <a:srgbClr val="0070C0"/>
              </a:solidFill>
            </a:endParaRPr>
          </a:p>
        </p:txBody>
      </p:sp>
      <p:sp>
        <p:nvSpPr>
          <p:cNvPr id="31" name="TextBox 30"/>
          <p:cNvSpPr txBox="1"/>
          <p:nvPr/>
        </p:nvSpPr>
        <p:spPr>
          <a:xfrm>
            <a:off x="7089228" y="5386545"/>
            <a:ext cx="4529958" cy="707886"/>
          </a:xfrm>
          <a:prstGeom prst="rect">
            <a:avLst/>
          </a:prstGeom>
          <a:noFill/>
        </p:spPr>
        <p:txBody>
          <a:bodyPr wrap="square" rtlCol="0">
            <a:spAutoFit/>
          </a:bodyPr>
          <a:lstStyle/>
          <a:p>
            <a:r>
              <a:rPr lang="en-US" sz="2000" dirty="0" smtClean="0">
                <a:solidFill>
                  <a:srgbClr val="0070C0"/>
                </a:solidFill>
              </a:rPr>
              <a:t>Guarantee Any Dual Failure will not disconnect any cuts on packet layer</a:t>
            </a:r>
            <a:endParaRPr lang="en-US" sz="2000" dirty="0">
              <a:solidFill>
                <a:srgbClr val="0070C0"/>
              </a:solidFill>
            </a:endParaRPr>
          </a:p>
        </p:txBody>
      </p:sp>
      <p:cxnSp>
        <p:nvCxnSpPr>
          <p:cNvPr id="34" name="Straight Arrow Connector 33"/>
          <p:cNvCxnSpPr>
            <a:stCxn id="20" idx="1"/>
          </p:cNvCxnSpPr>
          <p:nvPr/>
        </p:nvCxnSpPr>
        <p:spPr bwMode="auto">
          <a:xfrm flipH="1">
            <a:off x="6474372" y="3139178"/>
            <a:ext cx="614856" cy="55967"/>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34"/>
          <p:cNvCxnSpPr>
            <a:stCxn id="21" idx="1"/>
          </p:cNvCxnSpPr>
          <p:nvPr/>
        </p:nvCxnSpPr>
        <p:spPr bwMode="auto">
          <a:xfrm flipH="1">
            <a:off x="6458607" y="3827606"/>
            <a:ext cx="630621" cy="29691"/>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Straight Arrow Connector 37"/>
          <p:cNvCxnSpPr>
            <a:stCxn id="29" idx="1"/>
          </p:cNvCxnSpPr>
          <p:nvPr/>
        </p:nvCxnSpPr>
        <p:spPr bwMode="auto">
          <a:xfrm flipH="1" flipV="1">
            <a:off x="6474372" y="4440621"/>
            <a:ext cx="614856" cy="1840"/>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Straight Arrow Connector 39"/>
          <p:cNvCxnSpPr>
            <a:stCxn id="30" idx="1"/>
          </p:cNvCxnSpPr>
          <p:nvPr/>
        </p:nvCxnSpPr>
        <p:spPr bwMode="auto">
          <a:xfrm flipH="1" flipV="1">
            <a:off x="6442842" y="5087007"/>
            <a:ext cx="646386" cy="43881"/>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Straight Arrow Connector 41"/>
          <p:cNvCxnSpPr>
            <a:stCxn id="31" idx="1"/>
          </p:cNvCxnSpPr>
          <p:nvPr/>
        </p:nvCxnSpPr>
        <p:spPr bwMode="auto">
          <a:xfrm flipH="1" flipV="1">
            <a:off x="6474373" y="5654566"/>
            <a:ext cx="614855" cy="85922"/>
          </a:xfrm>
          <a:prstGeom prst="straightConnector1">
            <a:avLst/>
          </a:prstGeom>
          <a:noFill/>
          <a:ln>
            <a:solidFill>
              <a:srgbClr val="002060"/>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Slide Number Placeholder 86"/>
          <p:cNvSpPr txBox="1">
            <a:spLocks/>
          </p:cNvSpPr>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AEF9F6-0821-423E-9705-08445884767E}" type="slidenum">
              <a:rPr kumimoji="0" lang="en-US" sz="1200" b="0" i="0" u="none" strike="noStrike" kern="1200" cap="none" spc="0" normalizeH="0" baseline="0" noProof="0" smtClean="0">
                <a:ln>
                  <a:noFill/>
                </a:ln>
                <a:solidFill>
                  <a:schemeClr val="tx1"/>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schemeClr val="tx1"/>
              </a:solidFill>
              <a:effectLst/>
              <a:uLnTx/>
              <a:uFillTx/>
              <a:latin typeface="Calibri" pitchFamily="34" charset="0"/>
              <a:ea typeface="宋体" charset="-122"/>
              <a:cs typeface="+mn-cs"/>
            </a:endParaRPr>
          </a:p>
        </p:txBody>
      </p:sp>
      <p:sp>
        <p:nvSpPr>
          <p:cNvPr id="19"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6600456" y="2758959"/>
            <a:ext cx="5421293" cy="358133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Compute Dual Failure Matrix</a:t>
            </a:r>
            <a:endParaRPr lang="en-US" dirty="0"/>
          </a:p>
        </p:txBody>
      </p:sp>
      <p:sp>
        <p:nvSpPr>
          <p:cNvPr id="3" name="Content Placeholder 2"/>
          <p:cNvSpPr>
            <a:spLocks noGrp="1"/>
          </p:cNvSpPr>
          <p:nvPr>
            <p:ph sz="quarter" idx="13"/>
          </p:nvPr>
        </p:nvSpPr>
        <p:spPr>
          <a:xfrm>
            <a:off x="609599" y="1587500"/>
            <a:ext cx="6500649" cy="4165600"/>
          </a:xfrm>
        </p:spPr>
        <p:txBody>
          <a:bodyPr/>
          <a:lstStyle/>
          <a:p>
            <a:r>
              <a:rPr lang="en-US" dirty="0" smtClean="0"/>
              <a:t>Dual Failure Matrix </a:t>
            </a:r>
            <a:r>
              <a:rPr lang="en-US" i="1" dirty="0" smtClean="0">
                <a:latin typeface="Times New Roman" pitchFamily="18" charset="0"/>
                <a:cs typeface="Times New Roman" pitchFamily="18" charset="0"/>
              </a:rPr>
              <a:t>F</a:t>
            </a:r>
          </a:p>
          <a:p>
            <a:pPr lvl="1"/>
            <a:r>
              <a:rPr lang="en-US" dirty="0" smtClean="0"/>
              <a:t>Depends on topology mappings </a:t>
            </a:r>
            <a:r>
              <a:rPr lang="en-US" i="1" dirty="0" smtClean="0">
                <a:latin typeface="Times New Roman" pitchFamily="18" charset="0"/>
                <a:cs typeface="Times New Roman" pitchFamily="18" charset="0"/>
              </a:rPr>
              <a:t>H</a:t>
            </a:r>
            <a:r>
              <a:rPr lang="en-US" dirty="0" smtClean="0"/>
              <a:t> and </a:t>
            </a:r>
            <a:r>
              <a:rPr lang="en-US" i="1" dirty="0" smtClean="0">
                <a:latin typeface="Times New Roman" pitchFamily="18" charset="0"/>
                <a:cs typeface="Times New Roman" pitchFamily="18" charset="0"/>
              </a:rPr>
              <a:t>W</a:t>
            </a:r>
          </a:p>
          <a:p>
            <a:pPr lvl="1"/>
            <a:r>
              <a:rPr lang="en-US" dirty="0" smtClean="0"/>
              <a:t>Dual failure won’t partition packet topology</a:t>
            </a:r>
            <a:endParaRPr lang="en-US" i="1"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3" cstate="print"/>
          <a:srcRect/>
          <a:stretch>
            <a:fillRect/>
          </a:stretch>
        </p:blipFill>
        <p:spPr bwMode="auto">
          <a:xfrm>
            <a:off x="317062" y="4056773"/>
            <a:ext cx="6120765" cy="706755"/>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196851" y="4786641"/>
            <a:ext cx="6280785" cy="1186815"/>
          </a:xfrm>
          <a:prstGeom prst="rect">
            <a:avLst/>
          </a:prstGeom>
          <a:noFill/>
          <a:ln w="9525">
            <a:noFill/>
            <a:miter lim="800000"/>
            <a:headEnd/>
            <a:tailEnd/>
          </a:ln>
        </p:spPr>
      </p:pic>
      <p:sp>
        <p:nvSpPr>
          <p:cNvPr id="7"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16</a:t>
            </a:fld>
            <a:endParaRPr lang="en-US" dirty="0"/>
          </a:p>
        </p:txBody>
      </p:sp>
      <p:sp>
        <p:nvSpPr>
          <p:cNvPr id="8"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Networks under Study</a:t>
            </a:r>
            <a:endParaRPr lang="en-US" dirty="0"/>
          </a:p>
        </p:txBody>
      </p:sp>
      <p:sp>
        <p:nvSpPr>
          <p:cNvPr id="3" name="Content Placeholder 2"/>
          <p:cNvSpPr>
            <a:spLocks noGrp="1"/>
          </p:cNvSpPr>
          <p:nvPr>
            <p:ph sz="quarter" idx="13"/>
          </p:nvPr>
        </p:nvSpPr>
        <p:spPr/>
        <p:txBody>
          <a:bodyPr/>
          <a:lstStyle/>
          <a:p>
            <a:r>
              <a:rPr lang="en-US" dirty="0" smtClean="0"/>
              <a:t>Cut-pairs: a pair of links forming a cut</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808022" y="271858"/>
            <a:ext cx="4937287" cy="204074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50716" y="3070500"/>
            <a:ext cx="2796540" cy="307086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2991995" y="3113186"/>
            <a:ext cx="2825473" cy="3035366"/>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5762729" y="3110707"/>
            <a:ext cx="2908301" cy="3006610"/>
          </a:xfrm>
          <a:prstGeom prst="rect">
            <a:avLst/>
          </a:prstGeom>
          <a:noFill/>
          <a:ln w="9525">
            <a:noFill/>
            <a:miter lim="800000"/>
            <a:headEnd/>
            <a:tailEnd/>
          </a:ln>
        </p:spPr>
      </p:pic>
      <p:pic>
        <p:nvPicPr>
          <p:cNvPr id="5126" name="Picture 6"/>
          <p:cNvPicPr>
            <a:picLocks noChangeAspect="1" noChangeArrowheads="1"/>
          </p:cNvPicPr>
          <p:nvPr/>
        </p:nvPicPr>
        <p:blipFill>
          <a:blip r:embed="rId6" cstate="print"/>
          <a:srcRect/>
          <a:stretch>
            <a:fillRect/>
          </a:stretch>
        </p:blipFill>
        <p:spPr bwMode="auto">
          <a:xfrm>
            <a:off x="8606506" y="2317532"/>
            <a:ext cx="3075737" cy="3796338"/>
          </a:xfrm>
          <a:prstGeom prst="rect">
            <a:avLst/>
          </a:prstGeom>
          <a:noFill/>
          <a:ln w="9525">
            <a:noFill/>
            <a:miter lim="800000"/>
            <a:headEnd/>
            <a:tailEnd/>
          </a:ln>
        </p:spPr>
      </p:pic>
      <p:sp>
        <p:nvSpPr>
          <p:cNvPr id="9"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17</a:t>
            </a:fld>
            <a:endParaRPr lang="en-US" dirty="0"/>
          </a:p>
        </p:txBody>
      </p:sp>
      <p:sp>
        <p:nvSpPr>
          <p:cNvPr id="10"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Different Methods for </a:t>
            </a:r>
            <a:r>
              <a:rPr lang="en-US" i="1" dirty="0" smtClean="0">
                <a:latin typeface="Times New Roman" pitchFamily="18" charset="0"/>
                <a:cs typeface="Times New Roman" pitchFamily="18" charset="0"/>
              </a:rPr>
              <a:t>H</a:t>
            </a:r>
            <a:endParaRPr lang="en-US" i="1" dirty="0">
              <a:latin typeface="Times New Roman" pitchFamily="18" charset="0"/>
              <a:cs typeface="Times New Roman" pitchFamily="18" charset="0"/>
            </a:endParaRPr>
          </a:p>
        </p:txBody>
      </p:sp>
      <p:sp>
        <p:nvSpPr>
          <p:cNvPr id="5" name="Slide Number Placeholder 86"/>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18</a:t>
            </a:fld>
            <a:endParaRPr lang="en-US" dirty="0"/>
          </a:p>
        </p:txBody>
      </p:sp>
      <p:sp>
        <p:nvSpPr>
          <p:cNvPr id="3" name="Content Placeholder 2"/>
          <p:cNvSpPr>
            <a:spLocks noGrp="1"/>
          </p:cNvSpPr>
          <p:nvPr>
            <p:ph sz="quarter" idx="13"/>
          </p:nvPr>
        </p:nvSpPr>
        <p:spPr/>
        <p:txBody>
          <a:bodyPr/>
          <a:lstStyle/>
          <a:p>
            <a:r>
              <a:rPr lang="en-US" dirty="0" smtClean="0"/>
              <a:t>Two methods to find H</a:t>
            </a:r>
          </a:p>
          <a:p>
            <a:pPr lvl="1"/>
            <a:r>
              <a:rPr lang="en-US" dirty="0" smtClean="0"/>
              <a:t>Using shortest paths</a:t>
            </a:r>
          </a:p>
          <a:p>
            <a:pPr lvl="1"/>
            <a:r>
              <a:rPr lang="en-US" dirty="0" smtClean="0"/>
              <a:t>Using survivable topology</a:t>
            </a:r>
            <a:br>
              <a:rPr lang="en-US" dirty="0" smtClean="0"/>
            </a:br>
            <a:r>
              <a:rPr lang="en-US" dirty="0" smtClean="0"/>
              <a:t>mapping</a:t>
            </a:r>
          </a:p>
          <a:p>
            <a:r>
              <a:rPr lang="en-US" dirty="0" smtClean="0"/>
              <a:t>Slightly longer paths</a:t>
            </a:r>
            <a:br>
              <a:rPr lang="en-US" dirty="0" smtClean="0"/>
            </a:br>
            <a:r>
              <a:rPr lang="en-US" dirty="0" smtClean="0"/>
              <a:t>on </a:t>
            </a:r>
            <a:r>
              <a:rPr lang="en-US" i="1" dirty="0" smtClean="0"/>
              <a:t>W</a:t>
            </a:r>
            <a:r>
              <a:rPr lang="en-US" dirty="0" smtClean="0"/>
              <a:t> when using the </a:t>
            </a:r>
            <a:br>
              <a:rPr lang="en-US" dirty="0" smtClean="0"/>
            </a:br>
            <a:r>
              <a:rPr lang="en-US" dirty="0" smtClean="0"/>
              <a:t>shortest path for </a:t>
            </a:r>
            <a:r>
              <a:rPr lang="en-US" i="1" dirty="0" smtClean="0"/>
              <a:t>H</a:t>
            </a:r>
          </a:p>
        </p:txBody>
      </p:sp>
      <p:pic>
        <p:nvPicPr>
          <p:cNvPr id="6146" name="Picture 2"/>
          <p:cNvPicPr>
            <a:picLocks noChangeAspect="1" noChangeArrowheads="1"/>
          </p:cNvPicPr>
          <p:nvPr/>
        </p:nvPicPr>
        <p:blipFill>
          <a:blip r:embed="rId2" cstate="print"/>
          <a:srcRect/>
          <a:stretch>
            <a:fillRect/>
          </a:stretch>
        </p:blipFill>
        <p:spPr bwMode="auto">
          <a:xfrm>
            <a:off x="4855780" y="1063843"/>
            <a:ext cx="7031421" cy="5073519"/>
          </a:xfrm>
          <a:prstGeom prst="rect">
            <a:avLst/>
          </a:prstGeom>
          <a:noFill/>
          <a:ln w="9525">
            <a:noFill/>
            <a:miter lim="800000"/>
            <a:headEnd/>
            <a:tailEnd/>
          </a:ln>
        </p:spPr>
      </p:pic>
      <p:sp>
        <p:nvSpPr>
          <p:cNvPr id="6"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cSld>
  <p:clrMapOvr>
    <a:masterClrMapping/>
  </p:clrMapOvr>
  <p:transition advClick="0" advTm="8000">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7" descr="Cloud1"/>
          <p:cNvPicPr>
            <a:picLocks noChangeAspect="1" noChangeArrowheads="1"/>
          </p:cNvPicPr>
          <p:nvPr/>
        </p:nvPicPr>
        <p:blipFill>
          <a:blip r:embed="rId2" cstate="print"/>
          <a:srcRect/>
          <a:stretch>
            <a:fillRect/>
          </a:stretch>
        </p:blipFill>
        <p:spPr bwMode="auto">
          <a:xfrm>
            <a:off x="7330965" y="3081806"/>
            <a:ext cx="4864209" cy="2846028"/>
          </a:xfrm>
          <a:prstGeom prst="rect">
            <a:avLst/>
          </a:prstGeom>
          <a:noFill/>
        </p:spPr>
      </p:pic>
      <p:pic>
        <p:nvPicPr>
          <p:cNvPr id="16" name="Picture 7" descr="Cloud1"/>
          <p:cNvPicPr>
            <a:picLocks noChangeAspect="1" noChangeArrowheads="1"/>
          </p:cNvPicPr>
          <p:nvPr/>
        </p:nvPicPr>
        <p:blipFill>
          <a:blip r:embed="rId2" cstate="print"/>
          <a:srcRect/>
          <a:stretch>
            <a:fillRect/>
          </a:stretch>
        </p:blipFill>
        <p:spPr bwMode="auto">
          <a:xfrm>
            <a:off x="8368958" y="1655380"/>
            <a:ext cx="3826217" cy="2238703"/>
          </a:xfrm>
          <a:prstGeom prst="rect">
            <a:avLst/>
          </a:prstGeom>
          <a:noFill/>
        </p:spPr>
      </p:pic>
      <p:sp>
        <p:nvSpPr>
          <p:cNvPr id="2" name="Title 1"/>
          <p:cNvSpPr>
            <a:spLocks noGrp="1"/>
          </p:cNvSpPr>
          <p:nvPr>
            <p:ph type="title"/>
          </p:nvPr>
        </p:nvSpPr>
        <p:spPr/>
        <p:txBody>
          <a:bodyPr>
            <a:normAutofit/>
          </a:bodyPr>
          <a:lstStyle/>
          <a:p>
            <a:r>
              <a:rPr lang="en-US" dirty="0" smtClean="0"/>
              <a:t>Protection Coordination across Layers</a:t>
            </a:r>
            <a:endParaRPr lang="en-US" dirty="0"/>
          </a:p>
        </p:txBody>
      </p:sp>
      <p:pic>
        <p:nvPicPr>
          <p:cNvPr id="6" name="Picture 7" descr="Cloud1"/>
          <p:cNvPicPr>
            <a:picLocks noChangeAspect="1" noChangeArrowheads="1"/>
          </p:cNvPicPr>
          <p:nvPr/>
        </p:nvPicPr>
        <p:blipFill>
          <a:blip r:embed="rId2" cstate="print"/>
          <a:srcRect/>
          <a:stretch>
            <a:fillRect/>
          </a:stretch>
        </p:blipFill>
        <p:spPr bwMode="auto">
          <a:xfrm>
            <a:off x="10436227" y="2332414"/>
            <a:ext cx="1393823" cy="815520"/>
          </a:xfrm>
          <a:prstGeom prst="rect">
            <a:avLst/>
          </a:prstGeom>
          <a:noFill/>
        </p:spPr>
      </p:pic>
      <p:pic>
        <p:nvPicPr>
          <p:cNvPr id="7" name="Picture 7" descr="Cloud1"/>
          <p:cNvPicPr>
            <a:picLocks noChangeAspect="1" noChangeArrowheads="1"/>
          </p:cNvPicPr>
          <p:nvPr/>
        </p:nvPicPr>
        <p:blipFill>
          <a:blip r:embed="rId2" cstate="print"/>
          <a:srcRect/>
          <a:stretch>
            <a:fillRect/>
          </a:stretch>
        </p:blipFill>
        <p:spPr bwMode="auto">
          <a:xfrm>
            <a:off x="7958413" y="3776929"/>
            <a:ext cx="1393823" cy="815520"/>
          </a:xfrm>
          <a:prstGeom prst="rect">
            <a:avLst/>
          </a:prstGeom>
          <a:noFill/>
        </p:spPr>
      </p:pic>
      <p:pic>
        <p:nvPicPr>
          <p:cNvPr id="8" name="Picture 7" descr="Cloud1"/>
          <p:cNvPicPr>
            <a:picLocks noChangeAspect="1" noChangeArrowheads="1"/>
          </p:cNvPicPr>
          <p:nvPr/>
        </p:nvPicPr>
        <p:blipFill>
          <a:blip r:embed="rId2" cstate="print"/>
          <a:srcRect/>
          <a:stretch>
            <a:fillRect/>
          </a:stretch>
        </p:blipFill>
        <p:spPr bwMode="auto">
          <a:xfrm>
            <a:off x="10306052" y="3564314"/>
            <a:ext cx="1393823" cy="815520"/>
          </a:xfrm>
          <a:prstGeom prst="rect">
            <a:avLst/>
          </a:prstGeom>
          <a:noFill/>
        </p:spPr>
      </p:pic>
      <p:pic>
        <p:nvPicPr>
          <p:cNvPr id="9" name="Picture 7" descr="Cloud1"/>
          <p:cNvPicPr>
            <a:picLocks noChangeAspect="1" noChangeArrowheads="1"/>
          </p:cNvPicPr>
          <p:nvPr/>
        </p:nvPicPr>
        <p:blipFill>
          <a:blip r:embed="rId2" cstate="print"/>
          <a:srcRect/>
          <a:stretch>
            <a:fillRect/>
          </a:stretch>
        </p:blipFill>
        <p:spPr bwMode="auto">
          <a:xfrm>
            <a:off x="8474077" y="2561014"/>
            <a:ext cx="1393823" cy="815520"/>
          </a:xfrm>
          <a:prstGeom prst="rect">
            <a:avLst/>
          </a:prstGeom>
          <a:noFill/>
        </p:spPr>
      </p:pic>
      <p:cxnSp>
        <p:nvCxnSpPr>
          <p:cNvPr id="11" name="Straight Connector 10"/>
          <p:cNvCxnSpPr>
            <a:stCxn id="7" idx="0"/>
            <a:endCxn id="9" idx="2"/>
          </p:cNvCxnSpPr>
          <p:nvPr/>
        </p:nvCxnSpPr>
        <p:spPr bwMode="auto">
          <a:xfrm flipV="1">
            <a:off x="8655325" y="3376534"/>
            <a:ext cx="515664" cy="400395"/>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Straight Connector 11"/>
          <p:cNvCxnSpPr>
            <a:stCxn id="8" idx="0"/>
            <a:endCxn id="6" idx="2"/>
          </p:cNvCxnSpPr>
          <p:nvPr/>
        </p:nvCxnSpPr>
        <p:spPr bwMode="auto">
          <a:xfrm flipV="1">
            <a:off x="11002964" y="3147934"/>
            <a:ext cx="130175" cy="41638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Straight Connector 14"/>
          <p:cNvCxnSpPr>
            <a:stCxn id="7" idx="3"/>
            <a:endCxn id="8" idx="1"/>
          </p:cNvCxnSpPr>
          <p:nvPr/>
        </p:nvCxnSpPr>
        <p:spPr bwMode="auto">
          <a:xfrm flipV="1">
            <a:off x="9352236" y="3972074"/>
            <a:ext cx="953816" cy="212615"/>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Connector 17"/>
          <p:cNvCxnSpPr>
            <a:stCxn id="9" idx="3"/>
            <a:endCxn id="6" idx="1"/>
          </p:cNvCxnSpPr>
          <p:nvPr/>
        </p:nvCxnSpPr>
        <p:spPr bwMode="auto">
          <a:xfrm flipV="1">
            <a:off x="9867900" y="2740174"/>
            <a:ext cx="568327" cy="228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Straight Connector 22"/>
          <p:cNvCxnSpPr/>
          <p:nvPr/>
        </p:nvCxnSpPr>
        <p:spPr bwMode="auto">
          <a:xfrm flipH="1" flipV="1">
            <a:off x="9696450" y="3238500"/>
            <a:ext cx="762000" cy="60960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6" name="Picture 25" descr="Cloud1"/>
          <p:cNvPicPr>
            <a:picLocks noChangeAspect="1" noChangeArrowheads="1"/>
          </p:cNvPicPr>
          <p:nvPr/>
        </p:nvPicPr>
        <p:blipFill>
          <a:blip r:embed="rId2" cstate="print"/>
          <a:srcRect/>
          <a:stretch>
            <a:fillRect/>
          </a:stretch>
        </p:blipFill>
        <p:spPr bwMode="auto">
          <a:xfrm>
            <a:off x="9915527" y="4739064"/>
            <a:ext cx="1393823" cy="815520"/>
          </a:xfrm>
          <a:prstGeom prst="rect">
            <a:avLst/>
          </a:prstGeom>
          <a:noFill/>
        </p:spPr>
      </p:pic>
      <p:cxnSp>
        <p:nvCxnSpPr>
          <p:cNvPr id="27" name="Straight Connector 26"/>
          <p:cNvCxnSpPr>
            <a:stCxn id="7" idx="2"/>
            <a:endCxn id="26" idx="1"/>
          </p:cNvCxnSpPr>
          <p:nvPr/>
        </p:nvCxnSpPr>
        <p:spPr bwMode="auto">
          <a:xfrm>
            <a:off x="8655325" y="4592449"/>
            <a:ext cx="1260202" cy="554375"/>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Straight Connector 29"/>
          <p:cNvCxnSpPr>
            <a:stCxn id="26" idx="0"/>
            <a:endCxn id="8" idx="2"/>
          </p:cNvCxnSpPr>
          <p:nvPr/>
        </p:nvCxnSpPr>
        <p:spPr bwMode="auto">
          <a:xfrm flipV="1">
            <a:off x="10612439" y="4379834"/>
            <a:ext cx="390525" cy="359230"/>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2" name="Picture 7" descr="Cloud1"/>
          <p:cNvPicPr>
            <a:picLocks noChangeAspect="1" noChangeArrowheads="1"/>
          </p:cNvPicPr>
          <p:nvPr/>
        </p:nvPicPr>
        <p:blipFill>
          <a:blip r:embed="rId2" cstate="print"/>
          <a:srcRect/>
          <a:stretch>
            <a:fillRect/>
          </a:stretch>
        </p:blipFill>
        <p:spPr bwMode="auto">
          <a:xfrm>
            <a:off x="7905862" y="5253632"/>
            <a:ext cx="1393823" cy="815520"/>
          </a:xfrm>
          <a:prstGeom prst="rect">
            <a:avLst/>
          </a:prstGeom>
          <a:noFill/>
        </p:spPr>
      </p:pic>
      <p:cxnSp>
        <p:nvCxnSpPr>
          <p:cNvPr id="24" name="Straight Connector 23"/>
          <p:cNvCxnSpPr>
            <a:stCxn id="7" idx="2"/>
            <a:endCxn id="22" idx="0"/>
          </p:cNvCxnSpPr>
          <p:nvPr/>
        </p:nvCxnSpPr>
        <p:spPr bwMode="auto">
          <a:xfrm flipH="1">
            <a:off x="8602774" y="4592449"/>
            <a:ext cx="52551" cy="661183"/>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Connector 28"/>
          <p:cNvCxnSpPr>
            <a:stCxn id="22" idx="3"/>
          </p:cNvCxnSpPr>
          <p:nvPr/>
        </p:nvCxnSpPr>
        <p:spPr bwMode="auto">
          <a:xfrm flipV="1">
            <a:off x="9299685" y="5265683"/>
            <a:ext cx="601060" cy="395709"/>
          </a:xfrm>
          <a:prstGeom prst="lin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Freeform 33"/>
          <p:cNvSpPr/>
          <p:nvPr/>
        </p:nvSpPr>
        <p:spPr bwMode="auto">
          <a:xfrm>
            <a:off x="7803931" y="1939159"/>
            <a:ext cx="4067503" cy="4130565"/>
          </a:xfrm>
          <a:custGeom>
            <a:avLst/>
            <a:gdLst>
              <a:gd name="connsiteX0" fmla="*/ 0 w 4067503"/>
              <a:gd name="connsiteY0" fmla="*/ 4130565 h 4130565"/>
              <a:gd name="connsiteX1" fmla="*/ 1087821 w 4067503"/>
              <a:gd name="connsiteY1" fmla="*/ 3689131 h 4130565"/>
              <a:gd name="connsiteX2" fmla="*/ 2822028 w 4067503"/>
              <a:gd name="connsiteY2" fmla="*/ 3090041 h 4130565"/>
              <a:gd name="connsiteX3" fmla="*/ 3042745 w 4067503"/>
              <a:gd name="connsiteY3" fmla="*/ 2128344 h 4130565"/>
              <a:gd name="connsiteX4" fmla="*/ 1797269 w 4067503"/>
              <a:gd name="connsiteY4" fmla="*/ 1119351 h 4130565"/>
              <a:gd name="connsiteX5" fmla="*/ 3358055 w 4067503"/>
              <a:gd name="connsiteY5" fmla="*/ 614855 h 4130565"/>
              <a:gd name="connsiteX6" fmla="*/ 4067503 w 4067503"/>
              <a:gd name="connsiteY6" fmla="*/ 0 h 413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503" h="4130565">
                <a:moveTo>
                  <a:pt x="0" y="4130565"/>
                </a:moveTo>
                <a:cubicBezTo>
                  <a:pt x="308741" y="3996558"/>
                  <a:pt x="617483" y="3862552"/>
                  <a:pt x="1087821" y="3689131"/>
                </a:cubicBezTo>
                <a:cubicBezTo>
                  <a:pt x="1558159" y="3515710"/>
                  <a:pt x="2496207" y="3350172"/>
                  <a:pt x="2822028" y="3090041"/>
                </a:cubicBezTo>
                <a:cubicBezTo>
                  <a:pt x="3147849" y="2829910"/>
                  <a:pt x="3213538" y="2456792"/>
                  <a:pt x="3042745" y="2128344"/>
                </a:cubicBezTo>
                <a:cubicBezTo>
                  <a:pt x="2871952" y="1799896"/>
                  <a:pt x="1744717" y="1371599"/>
                  <a:pt x="1797269" y="1119351"/>
                </a:cubicBezTo>
                <a:cubicBezTo>
                  <a:pt x="1849821" y="867103"/>
                  <a:pt x="2979683" y="801413"/>
                  <a:pt x="3358055" y="614855"/>
                </a:cubicBezTo>
                <a:cubicBezTo>
                  <a:pt x="3736427" y="428297"/>
                  <a:pt x="3901965" y="214148"/>
                  <a:pt x="4067503" y="0"/>
                </a:cubicBezTo>
              </a:path>
            </a:pathLst>
          </a:custGeom>
          <a:noFill/>
          <a:ln w="25400" cmpd="dbl">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5" name="Freeform 34"/>
          <p:cNvSpPr/>
          <p:nvPr/>
        </p:nvSpPr>
        <p:spPr bwMode="auto">
          <a:xfrm>
            <a:off x="7851228" y="1891862"/>
            <a:ext cx="4162096" cy="4162097"/>
          </a:xfrm>
          <a:custGeom>
            <a:avLst/>
            <a:gdLst>
              <a:gd name="connsiteX0" fmla="*/ 0 w 4162096"/>
              <a:gd name="connsiteY0" fmla="*/ 4162097 h 4162097"/>
              <a:gd name="connsiteX1" fmla="*/ 945931 w 4162096"/>
              <a:gd name="connsiteY1" fmla="*/ 3641835 h 4162097"/>
              <a:gd name="connsiteX2" fmla="*/ 1119351 w 4162096"/>
              <a:gd name="connsiteY2" fmla="*/ 2364828 h 4162097"/>
              <a:gd name="connsiteX3" fmla="*/ 1340069 w 4162096"/>
              <a:gd name="connsiteY3" fmla="*/ 1245476 h 4162097"/>
              <a:gd name="connsiteX4" fmla="*/ 3263462 w 4162096"/>
              <a:gd name="connsiteY4" fmla="*/ 2065283 h 4162097"/>
              <a:gd name="connsiteX5" fmla="*/ 3641834 w 4162096"/>
              <a:gd name="connsiteY5" fmla="*/ 867104 h 4162097"/>
              <a:gd name="connsiteX6" fmla="*/ 4162096 w 4162096"/>
              <a:gd name="connsiteY6" fmla="*/ 0 h 416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2096" h="4162097">
                <a:moveTo>
                  <a:pt x="0" y="4162097"/>
                </a:moveTo>
                <a:cubicBezTo>
                  <a:pt x="379686" y="4051738"/>
                  <a:pt x="759373" y="3941380"/>
                  <a:pt x="945931" y="3641835"/>
                </a:cubicBezTo>
                <a:cubicBezTo>
                  <a:pt x="1132489" y="3342290"/>
                  <a:pt x="1053661" y="2764221"/>
                  <a:pt x="1119351" y="2364828"/>
                </a:cubicBezTo>
                <a:cubicBezTo>
                  <a:pt x="1185041" y="1965435"/>
                  <a:pt x="982717" y="1295400"/>
                  <a:pt x="1340069" y="1245476"/>
                </a:cubicBezTo>
                <a:cubicBezTo>
                  <a:pt x="1697421" y="1195552"/>
                  <a:pt x="2879835" y="2128345"/>
                  <a:pt x="3263462" y="2065283"/>
                </a:cubicBezTo>
                <a:cubicBezTo>
                  <a:pt x="3647089" y="2002221"/>
                  <a:pt x="3492062" y="1211318"/>
                  <a:pt x="3641834" y="867104"/>
                </a:cubicBezTo>
                <a:cubicBezTo>
                  <a:pt x="3791606" y="522890"/>
                  <a:pt x="3976851" y="261445"/>
                  <a:pt x="4162096" y="0"/>
                </a:cubicBezTo>
              </a:path>
            </a:pathLst>
          </a:custGeom>
          <a:noFill/>
          <a:ln w="25400" cmpd="dbl">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Freeform 37"/>
          <p:cNvSpPr/>
          <p:nvPr/>
        </p:nvSpPr>
        <p:spPr bwMode="auto">
          <a:xfrm>
            <a:off x="7819697" y="2017986"/>
            <a:ext cx="4146331" cy="4004442"/>
          </a:xfrm>
          <a:custGeom>
            <a:avLst/>
            <a:gdLst>
              <a:gd name="connsiteX0" fmla="*/ 0 w 4146331"/>
              <a:gd name="connsiteY0" fmla="*/ 4004442 h 4004442"/>
              <a:gd name="connsiteX1" fmla="*/ 867103 w 4146331"/>
              <a:gd name="connsiteY1" fmla="*/ 3484180 h 4004442"/>
              <a:gd name="connsiteX2" fmla="*/ 1056289 w 4146331"/>
              <a:gd name="connsiteY2" fmla="*/ 2286000 h 4004442"/>
              <a:gd name="connsiteX3" fmla="*/ 3499944 w 4146331"/>
              <a:gd name="connsiteY3" fmla="*/ 2033752 h 4004442"/>
              <a:gd name="connsiteX4" fmla="*/ 3783724 w 4146331"/>
              <a:gd name="connsiteY4" fmla="*/ 709448 h 4004442"/>
              <a:gd name="connsiteX5" fmla="*/ 4146331 w 4146331"/>
              <a:gd name="connsiteY5" fmla="*/ 0 h 4004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331" h="4004442">
                <a:moveTo>
                  <a:pt x="0" y="4004442"/>
                </a:moveTo>
                <a:cubicBezTo>
                  <a:pt x="345527" y="3887514"/>
                  <a:pt x="691055" y="3770587"/>
                  <a:pt x="867103" y="3484180"/>
                </a:cubicBezTo>
                <a:cubicBezTo>
                  <a:pt x="1043151" y="3197773"/>
                  <a:pt x="617482" y="2527738"/>
                  <a:pt x="1056289" y="2286000"/>
                </a:cubicBezTo>
                <a:cubicBezTo>
                  <a:pt x="1495096" y="2044262"/>
                  <a:pt x="3045372" y="2296511"/>
                  <a:pt x="3499944" y="2033752"/>
                </a:cubicBezTo>
                <a:cubicBezTo>
                  <a:pt x="3954516" y="1770993"/>
                  <a:pt x="3675993" y="1048407"/>
                  <a:pt x="3783724" y="709448"/>
                </a:cubicBezTo>
                <a:cubicBezTo>
                  <a:pt x="3891455" y="370489"/>
                  <a:pt x="4018893" y="185244"/>
                  <a:pt x="4146331" y="0"/>
                </a:cubicBezTo>
              </a:path>
            </a:pathLst>
          </a:custGeom>
          <a:noFill/>
          <a:ln w="25400" cmpd="dbl">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9" name="Freeform 38"/>
          <p:cNvSpPr/>
          <p:nvPr/>
        </p:nvSpPr>
        <p:spPr bwMode="auto">
          <a:xfrm>
            <a:off x="7819697" y="1891862"/>
            <a:ext cx="4114800" cy="4146331"/>
          </a:xfrm>
          <a:custGeom>
            <a:avLst/>
            <a:gdLst>
              <a:gd name="connsiteX0" fmla="*/ 0 w 4114800"/>
              <a:gd name="connsiteY0" fmla="*/ 4146331 h 4146331"/>
              <a:gd name="connsiteX1" fmla="*/ 1056289 w 4114800"/>
              <a:gd name="connsiteY1" fmla="*/ 3862552 h 4146331"/>
              <a:gd name="connsiteX2" fmla="*/ 2002220 w 4114800"/>
              <a:gd name="connsiteY2" fmla="*/ 2554014 h 4146331"/>
              <a:gd name="connsiteX3" fmla="*/ 2443655 w 4114800"/>
              <a:gd name="connsiteY3" fmla="*/ 1340069 h 4146331"/>
              <a:gd name="connsiteX4" fmla="*/ 3531475 w 4114800"/>
              <a:gd name="connsiteY4" fmla="*/ 819807 h 4146331"/>
              <a:gd name="connsiteX5" fmla="*/ 4114800 w 4114800"/>
              <a:gd name="connsiteY5" fmla="*/ 0 h 41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4800" h="4146331">
                <a:moveTo>
                  <a:pt x="0" y="4146331"/>
                </a:moveTo>
                <a:cubicBezTo>
                  <a:pt x="361293" y="4137134"/>
                  <a:pt x="722586" y="4127938"/>
                  <a:pt x="1056289" y="3862552"/>
                </a:cubicBezTo>
                <a:cubicBezTo>
                  <a:pt x="1389992" y="3597166"/>
                  <a:pt x="1770992" y="2974428"/>
                  <a:pt x="2002220" y="2554014"/>
                </a:cubicBezTo>
                <a:cubicBezTo>
                  <a:pt x="2233448" y="2133600"/>
                  <a:pt x="2188779" y="1629103"/>
                  <a:pt x="2443655" y="1340069"/>
                </a:cubicBezTo>
                <a:cubicBezTo>
                  <a:pt x="2698531" y="1051035"/>
                  <a:pt x="3252951" y="1043152"/>
                  <a:pt x="3531475" y="819807"/>
                </a:cubicBezTo>
                <a:cubicBezTo>
                  <a:pt x="3809999" y="596462"/>
                  <a:pt x="3962399" y="298231"/>
                  <a:pt x="4114800" y="0"/>
                </a:cubicBezTo>
              </a:path>
            </a:pathLst>
          </a:custGeom>
          <a:noFill/>
          <a:ln w="25400" cmpd="dbl">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5"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28" name="Rectangle 27"/>
          <p:cNvSpPr/>
          <p:nvPr/>
        </p:nvSpPr>
        <p:spPr>
          <a:xfrm>
            <a:off x="1363829" y="5581133"/>
            <a:ext cx="1369285"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1+1</a:t>
            </a: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sym typeface="Symbol"/>
              </a:rPr>
              <a:t>2</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1" name="Rectangle 30"/>
          <p:cNvSpPr/>
          <p:nvPr/>
        </p:nvSpPr>
        <p:spPr>
          <a:xfrm>
            <a:off x="3642801" y="5581133"/>
            <a:ext cx="1345240"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1+1</a:t>
            </a: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sym typeface="Symbol"/>
              </a:rPr>
              <a:t>=2</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2" name="Right Arrow 31"/>
          <p:cNvSpPr/>
          <p:nvPr/>
        </p:nvSpPr>
        <p:spPr bwMode="auto">
          <a:xfrm>
            <a:off x="2900850" y="5770186"/>
            <a:ext cx="677917" cy="252248"/>
          </a:xfrm>
          <a:prstGeom prst="rightArrow">
            <a:avLst/>
          </a:prstGeom>
          <a:solidFill>
            <a:schemeClr val="accent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 name="Content Placeholder 2"/>
          <p:cNvSpPr>
            <a:spLocks noGrp="1"/>
          </p:cNvSpPr>
          <p:nvPr>
            <p:ph idx="1"/>
          </p:nvPr>
        </p:nvSpPr>
        <p:spPr/>
        <p:txBody>
          <a:bodyPr>
            <a:normAutofit/>
          </a:bodyPr>
          <a:lstStyle/>
          <a:p>
            <a:r>
              <a:rPr lang="en-US" sz="3200" dirty="0" smtClean="0"/>
              <a:t>Layers with Packet and Optical Separation</a:t>
            </a:r>
          </a:p>
          <a:p>
            <a:pPr lvl="1"/>
            <a:r>
              <a:rPr lang="en-US" sz="3000" dirty="0" smtClean="0"/>
              <a:t>Will last for an extended period of time</a:t>
            </a:r>
          </a:p>
          <a:p>
            <a:pPr lvl="1"/>
            <a:r>
              <a:rPr lang="en-US" sz="3000" dirty="0" smtClean="0"/>
              <a:t>Both have build-in restoration schemes</a:t>
            </a:r>
          </a:p>
          <a:p>
            <a:r>
              <a:rPr lang="en-US" sz="3200" dirty="0" smtClean="0"/>
              <a:t>Protection coordination</a:t>
            </a:r>
          </a:p>
          <a:p>
            <a:pPr lvl="1">
              <a:buNone/>
            </a:pPr>
            <a:r>
              <a:rPr lang="en-US" sz="3200" dirty="0" smtClean="0">
                <a:solidFill>
                  <a:srgbClr val="0070C0"/>
                </a:solidFill>
              </a:rPr>
              <a:t>+</a:t>
            </a:r>
            <a:r>
              <a:rPr lang="en-US" sz="3200" dirty="0" smtClean="0"/>
              <a:t>: Reuse single failure protection on both layers</a:t>
            </a:r>
            <a:endParaRPr lang="en-US" sz="3600" dirty="0" smtClean="0"/>
          </a:p>
          <a:p>
            <a:pPr lvl="1">
              <a:buNone/>
            </a:pPr>
            <a:r>
              <a:rPr lang="en-US" sz="3000" dirty="0" smtClean="0">
                <a:solidFill>
                  <a:srgbClr val="0070C0"/>
                </a:solidFill>
              </a:rPr>
              <a:t>=</a:t>
            </a:r>
            <a:r>
              <a:rPr lang="en-US" sz="3000" dirty="0" smtClean="0"/>
              <a:t>: Complete 100% coverage on </a:t>
            </a:r>
            <a:r>
              <a:rPr lang="en-US" sz="2800" dirty="0" smtClean="0"/>
              <a:t>dual failure</a:t>
            </a:r>
          </a:p>
          <a:p>
            <a:endParaRPr lang="en-US"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Contents</a:t>
            </a:r>
            <a:endParaRPr lang="en-US" dirty="0"/>
          </a:p>
        </p:txBody>
      </p:sp>
      <p:sp>
        <p:nvSpPr>
          <p:cNvPr id="5" name="Content Placeholder 4"/>
          <p:cNvSpPr>
            <a:spLocks noGrp="1"/>
          </p:cNvSpPr>
          <p:nvPr>
            <p:ph sz="quarter" idx="13"/>
          </p:nvPr>
        </p:nvSpPr>
        <p:spPr/>
        <p:txBody>
          <a:bodyPr/>
          <a:lstStyle/>
          <a:p>
            <a:r>
              <a:rPr lang="en-US" dirty="0" smtClean="0"/>
              <a:t>Goals and Motivations</a:t>
            </a:r>
          </a:p>
          <a:p>
            <a:pPr lvl="1"/>
            <a:r>
              <a:rPr lang="en-US" dirty="0" smtClean="0"/>
              <a:t>Reuse Existing Single Failure Protection for Dual-Failure </a:t>
            </a:r>
            <a:r>
              <a:rPr lang="en-US" dirty="0" smtClean="0"/>
              <a:t>Protection </a:t>
            </a:r>
            <a:r>
              <a:rPr lang="en-US" dirty="0" smtClean="0">
                <a:sym typeface="Wingdings" pitchFamily="2" charset="2"/>
              </a:rPr>
              <a:t> “1+1”</a:t>
            </a:r>
            <a:endParaRPr lang="en-US" dirty="0" smtClean="0"/>
          </a:p>
          <a:p>
            <a:pPr lvl="1"/>
            <a:r>
              <a:rPr lang="en-US" dirty="0" smtClean="0"/>
              <a:t>Protect All Possible Dual-Failures on Two-Layer </a:t>
            </a:r>
            <a:r>
              <a:rPr lang="en-US" dirty="0" smtClean="0"/>
              <a:t>Networks	</a:t>
            </a:r>
            <a:r>
              <a:rPr lang="en-US" dirty="0" smtClean="0">
                <a:sym typeface="Wingdings" pitchFamily="2" charset="2"/>
              </a:rPr>
              <a:t> “=2”</a:t>
            </a:r>
            <a:endParaRPr lang="en-US" dirty="0" smtClean="0"/>
          </a:p>
          <a:p>
            <a:r>
              <a:rPr lang="en-US" dirty="0" smtClean="0"/>
              <a:t>Protection Coordination on Two-Layer Networks: from 1+1 </a:t>
            </a:r>
            <a:r>
              <a:rPr lang="en-US" dirty="0" smtClean="0">
                <a:sym typeface="Symbol"/>
              </a:rPr>
              <a:t></a:t>
            </a:r>
            <a:r>
              <a:rPr lang="en-US" dirty="0" smtClean="0"/>
              <a:t> 2 </a:t>
            </a:r>
            <a:r>
              <a:rPr lang="en-US" dirty="0" smtClean="0">
                <a:sym typeface="Wingdings" pitchFamily="2" charset="2"/>
              </a:rPr>
              <a:t>to</a:t>
            </a:r>
            <a:r>
              <a:rPr lang="en-US" dirty="0" smtClean="0"/>
              <a:t> 1+1=2</a:t>
            </a:r>
          </a:p>
          <a:p>
            <a:endParaRPr lang="en-US" dirty="0" smtClean="0"/>
          </a:p>
        </p:txBody>
      </p:sp>
      <p:sp>
        <p:nvSpPr>
          <p:cNvPr id="13" name="Footer Placeholder 85"/>
          <p:cNvSpPr>
            <a:spLocks noGrp="1"/>
          </p:cNvSpPr>
          <p:nvPr>
            <p:ph type="ftr" sz="quarter" idx="3"/>
          </p:nvPr>
        </p:nvSpPr>
        <p:spPr/>
        <p:txBody>
          <a:bodyPr/>
          <a:lstStyle>
            <a:lvl1pPr algn="ctr">
              <a:defRPr sz="1100" b="0">
                <a:solidFill>
                  <a:schemeClr val="tx1">
                    <a:tint val="75000"/>
                  </a:schemeClr>
                </a:solidFill>
                <a:latin typeface="Calibri" pitchFamily="34" charset="0"/>
              </a:defRPr>
            </a:lvl1pPr>
          </a:lstStyle>
          <a:p>
            <a:r>
              <a:rPr lang="en-US" altLang="zh-CN" smtClean="0"/>
              <a:t>Copyright ©  2015 Huawei Technologies, CO., Ltd.  All Rights Reserved.</a:t>
            </a:r>
            <a:endParaRPr lang="en-US" altLang="zh-CN" dirty="0" smtClean="0"/>
          </a:p>
        </p:txBody>
      </p:sp>
      <p:sp>
        <p:nvSpPr>
          <p:cNvPr id="9"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2</a:t>
            </a:fld>
            <a:endParaRPr lang="en-US" dirty="0"/>
          </a:p>
        </p:txBody>
      </p:sp>
    </p:spTree>
    <p:extLst>
      <p:ext uri="{BB962C8B-B14F-4D97-AF65-F5344CB8AC3E}">
        <p14:creationId xmlns:p14="http://schemas.microsoft.com/office/powerpoint/2010/main" xmlns="" val="2815531269"/>
      </p:ext>
    </p:extLst>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30" y="1886202"/>
            <a:ext cx="10179584" cy="871537"/>
          </a:xfrm>
        </p:spPr>
        <p:txBody>
          <a:bodyPr>
            <a:noAutofit/>
          </a:bodyPr>
          <a:lstStyle/>
          <a:p>
            <a:pPr algn="ctr"/>
            <a:r>
              <a:rPr lang="en-US" sz="5400" dirty="0" smtClean="0"/>
              <a:t>Thank You!</a:t>
            </a:r>
            <a:endParaRPr lang="en-US" sz="5400" dirty="0"/>
          </a:p>
        </p:txBody>
      </p:sp>
      <p:sp>
        <p:nvSpPr>
          <p:cNvPr id="4" name="Content Placeholder 3"/>
          <p:cNvSpPr txBox="1">
            <a:spLocks noGrp="1"/>
          </p:cNvSpPr>
          <p:nvPr>
            <p:ph idx="1"/>
          </p:nvPr>
        </p:nvSpPr>
        <p:spPr>
          <a:xfrm>
            <a:off x="1007796" y="4135570"/>
            <a:ext cx="10179584" cy="1641507"/>
          </a:xfrm>
          <a:prstGeom prst="rect">
            <a:avLst/>
          </a:prstGeom>
          <a:noFill/>
        </p:spPr>
        <p:txBody>
          <a:bodyPr wrap="square" lIns="86393" tIns="43196" rIns="86393" bIns="43196" rtlCol="0">
            <a:spAutoFit/>
          </a:bodyPr>
          <a:lstStyle/>
          <a:p>
            <a:pPr marL="0" marR="0" lvl="0" indent="0" algn="just" defTabSz="863925" eaLnBrk="1" fontAlgn="auto" latinLnBrk="0" hangingPunct="1">
              <a:lnSpc>
                <a:spcPct val="100000"/>
              </a:lnSpc>
              <a:spcBef>
                <a:spcPts val="0"/>
              </a:spcBef>
              <a:spcAft>
                <a:spcPts val="567"/>
              </a:spcAft>
              <a:buClrTx/>
              <a:buSzTx/>
              <a:buFontTx/>
              <a:buNone/>
              <a:tabLst/>
              <a:defRPr/>
            </a:pPr>
            <a:r>
              <a:rPr kumimoji="0" lang="en-US" altLang="zh-CN" sz="1600" b="0" i="0" u="none" strike="noStrike" kern="1200" cap="none" spc="0" normalizeH="0" baseline="0" noProof="0" dirty="0" smtClean="0">
                <a:ln>
                  <a:noFill/>
                </a:ln>
                <a:effectLst/>
                <a:uLnTx/>
                <a:uFillTx/>
                <a:latin typeface="+mj-lt"/>
                <a:ea typeface="宋体" charset="-122"/>
                <a:cs typeface="+mn-cs"/>
              </a:rPr>
              <a:t>Copyright©2015 Huawei Technologies Co., Ltd. All Rights Reserved.</a:t>
            </a:r>
            <a:endParaRPr kumimoji="0" lang="zh-CN" altLang="zh-CN" sz="1600" b="0" i="0" u="none" strike="noStrike" kern="1200" cap="none" spc="0" normalizeH="0" baseline="0" noProof="0" dirty="0" smtClean="0">
              <a:ln>
                <a:noFill/>
              </a:ln>
              <a:effectLst/>
              <a:uLnTx/>
              <a:uFillTx/>
              <a:latin typeface="+mj-lt"/>
              <a:ea typeface="宋体" charset="-122"/>
              <a:cs typeface="+mn-cs"/>
            </a:endParaRPr>
          </a:p>
          <a:p>
            <a:pPr marL="0" marR="0" lvl="0" indent="0" algn="just" defTabSz="863925"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effectLst/>
                <a:uLnTx/>
                <a:uFillTx/>
                <a:latin typeface="+mn-lt"/>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600" b="0" i="0" u="none" strike="noStrike" kern="1200" cap="none" spc="0" normalizeH="0" baseline="0" noProof="0" dirty="0">
              <a:ln>
                <a:noFill/>
              </a:ln>
              <a:effectLst/>
              <a:uLnTx/>
              <a:uFillTx/>
              <a:latin typeface="+mn-lt"/>
              <a:ea typeface="宋体" charset="-122"/>
              <a:cs typeface="+mn-cs"/>
            </a:endParaRPr>
          </a:p>
        </p:txBody>
      </p:sp>
      <p:sp>
        <p:nvSpPr>
          <p:cNvPr id="5" name="Slide Number Placeholder 86"/>
          <p:cNvSpPr txBox="1">
            <a:spLocks/>
          </p:cNvSpPr>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DAEF9F6-0821-423E-9705-08445884767E}" type="slidenum">
              <a:rPr kumimoji="0" lang="en-US" sz="1200" b="0" i="0" u="none" strike="noStrike" kern="1200" cap="none" spc="0" normalizeH="0" baseline="0" noProof="0" smtClean="0">
                <a:ln>
                  <a:noFill/>
                </a:ln>
                <a:solidFill>
                  <a:schemeClr val="tx1"/>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schemeClr val="tx1"/>
              </a:solidFill>
              <a:effectLst/>
              <a:uLnTx/>
              <a:uFillTx/>
              <a:latin typeface="Calibri" pitchFamily="34" charset="0"/>
              <a:ea typeface="宋体"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85366" y="527142"/>
            <a:ext cx="6557963" cy="5835505"/>
            <a:chOff x="2454275" y="514616"/>
            <a:chExt cx="6557963" cy="5835505"/>
          </a:xfrm>
        </p:grpSpPr>
        <p:pic>
          <p:nvPicPr>
            <p:cNvPr id="5" name="Picture 2"/>
            <p:cNvPicPr>
              <a:picLocks noChangeAspect="1" noChangeArrowheads="1"/>
            </p:cNvPicPr>
            <p:nvPr/>
          </p:nvPicPr>
          <p:blipFill>
            <a:blip r:embed="rId3" cstate="print"/>
            <a:srcRect/>
            <a:stretch>
              <a:fillRect/>
            </a:stretch>
          </p:blipFill>
          <p:spPr bwMode="auto">
            <a:xfrm>
              <a:off x="2454275" y="1609528"/>
              <a:ext cx="6557963" cy="4740593"/>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498899" y="514616"/>
              <a:ext cx="6455093" cy="1097280"/>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dirty="0" smtClean="0"/>
              <a:t>Goals and Motivations</a:t>
            </a:r>
            <a:endParaRPr lang="en-US" dirty="0"/>
          </a:p>
        </p:txBody>
      </p:sp>
      <p:sp>
        <p:nvSpPr>
          <p:cNvPr id="8" name="Content Placeholder 7"/>
          <p:cNvSpPr>
            <a:spLocks noGrp="1"/>
          </p:cNvSpPr>
          <p:nvPr>
            <p:ph sz="quarter" idx="13"/>
          </p:nvPr>
        </p:nvSpPr>
        <p:spPr>
          <a:xfrm>
            <a:off x="438149" y="1371600"/>
            <a:ext cx="5268967" cy="4381500"/>
          </a:xfrm>
        </p:spPr>
        <p:txBody>
          <a:bodyPr>
            <a:noAutofit/>
          </a:bodyPr>
          <a:lstStyle/>
          <a:p>
            <a:pPr marL="0" indent="0">
              <a:buNone/>
            </a:pPr>
            <a:r>
              <a:rPr lang="en-US" sz="2400" dirty="0" smtClean="0"/>
              <a:t>Protect Dual Failures on </a:t>
            </a:r>
            <a:br>
              <a:rPr lang="en-US" sz="2400" dirty="0" smtClean="0"/>
            </a:br>
            <a:r>
              <a:rPr lang="en-US" sz="2400" dirty="0" smtClean="0"/>
              <a:t>  Two-Layer Networks</a:t>
            </a:r>
          </a:p>
          <a:p>
            <a:r>
              <a:rPr lang="en-US" sz="2400" dirty="0" smtClean="0"/>
              <a:t>Why </a:t>
            </a:r>
            <a:r>
              <a:rPr lang="en-US" sz="2400" dirty="0" smtClean="0">
                <a:sym typeface="Wingdings" pitchFamily="2" charset="2"/>
              </a:rPr>
              <a:t>Dual Failures </a:t>
            </a:r>
          </a:p>
          <a:p>
            <a:pPr lvl="1"/>
            <a:r>
              <a:rPr lang="en-US" sz="2000" dirty="0" smtClean="0">
                <a:sym typeface="Wingdings" pitchFamily="2" charset="2"/>
              </a:rPr>
              <a:t>For </a:t>
            </a:r>
            <a:r>
              <a:rPr lang="en-US" sz="2000" dirty="0" smtClean="0"/>
              <a:t>Enhanced Service Reliability</a:t>
            </a:r>
          </a:p>
          <a:p>
            <a:pPr lvl="1"/>
            <a:r>
              <a:rPr lang="en-US" sz="2000" dirty="0" smtClean="0"/>
              <a:t>Single failure might not be enough</a:t>
            </a:r>
          </a:p>
          <a:p>
            <a:r>
              <a:rPr lang="en-US" sz="2400" dirty="0" smtClean="0"/>
              <a:t>Two-Layer Protection Coordination</a:t>
            </a:r>
          </a:p>
          <a:p>
            <a:pPr lvl="1"/>
            <a:r>
              <a:rPr lang="en-US" sz="2000" dirty="0" smtClean="0"/>
              <a:t>Reusing Single failure Protection Scheme</a:t>
            </a:r>
          </a:p>
          <a:p>
            <a:pPr lvl="1"/>
            <a:r>
              <a:rPr lang="en-US" sz="2000" dirty="0" smtClean="0"/>
              <a:t>Coordination across Two Layers </a:t>
            </a:r>
          </a:p>
          <a:p>
            <a:pPr lvl="1"/>
            <a:endParaRPr lang="en-US" sz="1400" dirty="0" smtClean="0"/>
          </a:p>
        </p:txBody>
      </p:sp>
      <p:sp>
        <p:nvSpPr>
          <p:cNvPr id="7" name="TextBox 6"/>
          <p:cNvSpPr txBox="1"/>
          <p:nvPr/>
        </p:nvSpPr>
        <p:spPr>
          <a:xfrm>
            <a:off x="408122" y="5264338"/>
            <a:ext cx="5040178" cy="923330"/>
          </a:xfrm>
          <a:prstGeom prst="rect">
            <a:avLst/>
          </a:prstGeom>
          <a:noFill/>
        </p:spPr>
        <p:txBody>
          <a:bodyPr wrap="square" rtlCol="0">
            <a:spAutoFit/>
          </a:bodyPr>
          <a:lstStyle/>
          <a:p>
            <a:r>
              <a:rPr lang="en-US" dirty="0" smtClean="0"/>
              <a:t>Source: J. P. Fernandez-Palacios, et. al., </a:t>
            </a:r>
            <a:r>
              <a:rPr lang="en-US" i="1" dirty="0" smtClean="0"/>
              <a:t>IP and Optical Convergence: Use Cases and Technical Requirements</a:t>
            </a:r>
            <a:r>
              <a:rPr lang="en-US" dirty="0" smtClean="0"/>
              <a:t>, Jan. 31, 2014.</a:t>
            </a:r>
            <a:endParaRPr lang="en-US" dirty="0"/>
          </a:p>
        </p:txBody>
      </p:sp>
      <p:sp>
        <p:nvSpPr>
          <p:cNvPr id="9" name="Rounded Rectangle 8"/>
          <p:cNvSpPr/>
          <p:nvPr/>
        </p:nvSpPr>
        <p:spPr bwMode="auto">
          <a:xfrm>
            <a:off x="5499100" y="3519814"/>
            <a:ext cx="1904999" cy="277486"/>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Rounded Rectangle 9"/>
          <p:cNvSpPr/>
          <p:nvPr/>
        </p:nvSpPr>
        <p:spPr bwMode="auto">
          <a:xfrm>
            <a:off x="5511800" y="4386198"/>
            <a:ext cx="1879600" cy="223902"/>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 name="Rounded Rectangle 10"/>
          <p:cNvSpPr/>
          <p:nvPr/>
        </p:nvSpPr>
        <p:spPr bwMode="auto">
          <a:xfrm>
            <a:off x="8043799" y="3572006"/>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 name="Rounded Rectangle 11"/>
          <p:cNvSpPr/>
          <p:nvPr/>
        </p:nvSpPr>
        <p:spPr bwMode="auto">
          <a:xfrm>
            <a:off x="9498906" y="3574094"/>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 name="Rounded Rectangle 12"/>
          <p:cNvSpPr/>
          <p:nvPr/>
        </p:nvSpPr>
        <p:spPr bwMode="auto">
          <a:xfrm>
            <a:off x="8935235" y="356156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4" name="Rounded Rectangle 13"/>
          <p:cNvSpPr/>
          <p:nvPr/>
        </p:nvSpPr>
        <p:spPr bwMode="auto">
          <a:xfrm>
            <a:off x="8070939" y="435070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5" name="Rounded Rectangle 14"/>
          <p:cNvSpPr/>
          <p:nvPr/>
        </p:nvSpPr>
        <p:spPr bwMode="auto">
          <a:xfrm>
            <a:off x="8922709" y="435070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6" name="Rounded Rectangle 15"/>
          <p:cNvSpPr/>
          <p:nvPr/>
        </p:nvSpPr>
        <p:spPr bwMode="auto">
          <a:xfrm>
            <a:off x="9511432" y="4350708"/>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7" name="Rounded Rectangle 16"/>
          <p:cNvSpPr/>
          <p:nvPr/>
        </p:nvSpPr>
        <p:spPr bwMode="auto">
          <a:xfrm>
            <a:off x="8948487" y="198347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8" name="Rounded Rectangle 17"/>
          <p:cNvSpPr/>
          <p:nvPr/>
        </p:nvSpPr>
        <p:spPr bwMode="auto">
          <a:xfrm>
            <a:off x="5511800" y="2095500"/>
            <a:ext cx="1878555" cy="221815"/>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9" name="Rounded Rectangle 18"/>
          <p:cNvSpPr/>
          <p:nvPr/>
        </p:nvSpPr>
        <p:spPr bwMode="auto">
          <a:xfrm>
            <a:off x="5496296" y="4004426"/>
            <a:ext cx="1920504" cy="351674"/>
          </a:xfrm>
          <a:prstGeom prst="roundRect">
            <a:avLst/>
          </a:prstGeom>
          <a:no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0" name="Rounded Rectangle 19"/>
          <p:cNvSpPr/>
          <p:nvPr/>
        </p:nvSpPr>
        <p:spPr bwMode="auto">
          <a:xfrm>
            <a:off x="8077567" y="398628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1" name="Rounded Rectangle 20"/>
          <p:cNvSpPr/>
          <p:nvPr/>
        </p:nvSpPr>
        <p:spPr bwMode="auto">
          <a:xfrm>
            <a:off x="8929337" y="398628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2" name="Rounded Rectangle 21"/>
          <p:cNvSpPr/>
          <p:nvPr/>
        </p:nvSpPr>
        <p:spPr bwMode="auto">
          <a:xfrm>
            <a:off x="9518060" y="3986280"/>
            <a:ext cx="361166" cy="160750"/>
          </a:xfrm>
          <a:prstGeom prst="roundRect">
            <a:avLst/>
          </a:prstGeom>
          <a:solidFill>
            <a:schemeClr val="accent1">
              <a:alpha val="3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4"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23"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3</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 Single Failure </a:t>
            </a:r>
            <a:r>
              <a:rPr lang="en-US" dirty="0" smtClean="0">
                <a:sym typeface="Wingdings" pitchFamily="2" charset="2"/>
              </a:rPr>
              <a:t>– Topology and Connectivity</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3780123" y="4143637"/>
            <a:ext cx="1826976" cy="1876163"/>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118993" y="4254652"/>
            <a:ext cx="1815336" cy="1441298"/>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1782408" y="4237278"/>
            <a:ext cx="1622713" cy="1496772"/>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8481984" y="4016559"/>
            <a:ext cx="2700366" cy="1785584"/>
          </a:xfrm>
          <a:prstGeom prst="rect">
            <a:avLst/>
          </a:prstGeom>
          <a:noFill/>
          <a:ln w="9525">
            <a:noFill/>
            <a:miter lim="800000"/>
            <a:headEnd/>
            <a:tailEnd/>
          </a:ln>
        </p:spPr>
      </p:pic>
      <p:sp>
        <p:nvSpPr>
          <p:cNvPr id="3" name="Content Placeholder 2"/>
          <p:cNvSpPr>
            <a:spLocks noGrp="1"/>
          </p:cNvSpPr>
          <p:nvPr>
            <p:ph sz="quarter" idx="13"/>
          </p:nvPr>
        </p:nvSpPr>
        <p:spPr>
          <a:xfrm>
            <a:off x="609599" y="1587500"/>
            <a:ext cx="11277601" cy="4165600"/>
          </a:xfrm>
        </p:spPr>
        <p:txBody>
          <a:bodyPr>
            <a:normAutofit/>
          </a:bodyPr>
          <a:lstStyle/>
          <a:p>
            <a:r>
              <a:rPr lang="en-US" dirty="0" smtClean="0"/>
              <a:t>Protect single failure is commonly available</a:t>
            </a:r>
          </a:p>
          <a:p>
            <a:r>
              <a:rPr lang="en-US" dirty="0" smtClean="0"/>
              <a:t>Topology and connectivity</a:t>
            </a:r>
          </a:p>
          <a:p>
            <a:pPr lvl="1"/>
            <a:r>
              <a:rPr lang="en-US" dirty="0" smtClean="0"/>
              <a:t>bi-connected, might not be tri-connected yet</a:t>
            </a:r>
          </a:p>
          <a:p>
            <a:pPr lvl="1"/>
            <a:r>
              <a:rPr lang="en-US" i="1" dirty="0" smtClean="0"/>
              <a:t>Ring, multi-ring, full-mesh, partial-mesh</a:t>
            </a:r>
          </a:p>
        </p:txBody>
      </p:sp>
      <p:sp>
        <p:nvSpPr>
          <p:cNvPr id="9"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10"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4</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83"/>
          <p:cNvGrpSpPr/>
          <p:nvPr/>
        </p:nvGrpSpPr>
        <p:grpSpPr>
          <a:xfrm>
            <a:off x="7020345" y="2775792"/>
            <a:ext cx="3606765" cy="197644"/>
            <a:chOff x="8194237" y="4212432"/>
            <a:chExt cx="3606765" cy="197644"/>
          </a:xfrm>
        </p:grpSpPr>
        <p:sp>
          <p:nvSpPr>
            <p:cNvPr id="77" name="Rectangle 76"/>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5" name="Group 78"/>
            <p:cNvGrpSpPr/>
            <p:nvPr/>
          </p:nvGrpSpPr>
          <p:grpSpPr>
            <a:xfrm>
              <a:off x="11489530" y="4212432"/>
              <a:ext cx="311472" cy="197644"/>
              <a:chOff x="11475243" y="3826669"/>
              <a:chExt cx="311472" cy="197644"/>
            </a:xfrm>
          </p:grpSpPr>
          <p:sp>
            <p:nvSpPr>
              <p:cNvPr id="80" name="Rectangle 79"/>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1" name="Freeform 80"/>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2" name="Title 1"/>
          <p:cNvSpPr>
            <a:spLocks noGrp="1"/>
          </p:cNvSpPr>
          <p:nvPr>
            <p:ph type="title"/>
          </p:nvPr>
        </p:nvSpPr>
        <p:spPr/>
        <p:txBody>
          <a:bodyPr>
            <a:normAutofit/>
          </a:bodyPr>
          <a:lstStyle/>
          <a:p>
            <a:r>
              <a:rPr lang="en-US" dirty="0" smtClean="0"/>
              <a:t>Protect Single Failure  - </a:t>
            </a:r>
            <a:r>
              <a:rPr lang="en-US" dirty="0" smtClean="0">
                <a:sym typeface="Wingdings" pitchFamily="2" charset="2"/>
              </a:rPr>
              <a:t>Protection and Restoration</a:t>
            </a:r>
            <a:endParaRPr lang="en-US" dirty="0"/>
          </a:p>
        </p:txBody>
      </p:sp>
      <p:sp>
        <p:nvSpPr>
          <p:cNvPr id="3" name="Content Placeholder 2"/>
          <p:cNvSpPr>
            <a:spLocks noGrp="1"/>
          </p:cNvSpPr>
          <p:nvPr>
            <p:ph sz="quarter" idx="13"/>
          </p:nvPr>
        </p:nvSpPr>
        <p:spPr>
          <a:xfrm>
            <a:off x="609600" y="1587500"/>
            <a:ext cx="6762750" cy="4165600"/>
          </a:xfrm>
        </p:spPr>
        <p:txBody>
          <a:bodyPr>
            <a:normAutofit/>
          </a:bodyPr>
          <a:lstStyle/>
          <a:p>
            <a:r>
              <a:rPr lang="en-US" dirty="0" smtClean="0"/>
              <a:t>Protection versus Restoration</a:t>
            </a:r>
          </a:p>
          <a:p>
            <a:pPr lvl="1"/>
            <a:r>
              <a:rPr lang="en-US" dirty="0" smtClean="0"/>
              <a:t>Route Planning: </a:t>
            </a:r>
            <a:br>
              <a:rPr lang="en-US" dirty="0" smtClean="0"/>
            </a:br>
            <a:r>
              <a:rPr lang="en-US" dirty="0" smtClean="0"/>
              <a:t>Preventive or Reactive</a:t>
            </a:r>
          </a:p>
          <a:p>
            <a:pPr lvl="1"/>
            <a:r>
              <a:rPr lang="en-US" dirty="0" smtClean="0"/>
              <a:t>Spare Resource Reservation: </a:t>
            </a:r>
            <a:br>
              <a:rPr lang="en-US" dirty="0" smtClean="0"/>
            </a:br>
            <a:r>
              <a:rPr lang="en-US" dirty="0" smtClean="0"/>
              <a:t>Pre-planned or Dynamic</a:t>
            </a:r>
          </a:p>
          <a:p>
            <a:pPr lvl="1"/>
            <a:r>
              <a:rPr lang="en-US" dirty="0" smtClean="0"/>
              <a:t>Spare Resource Overbooking: </a:t>
            </a:r>
            <a:br>
              <a:rPr lang="en-US" dirty="0" smtClean="0"/>
            </a:br>
            <a:r>
              <a:rPr lang="en-US" dirty="0" smtClean="0"/>
              <a:t>Dedicated or Shared</a:t>
            </a:r>
          </a:p>
          <a:p>
            <a:pPr lvl="1"/>
            <a:endParaRPr lang="en-US" dirty="0" smtClean="0"/>
          </a:p>
        </p:txBody>
      </p:sp>
      <p:sp>
        <p:nvSpPr>
          <p:cNvPr id="40" name="Oval 39"/>
          <p:cNvSpPr/>
          <p:nvPr/>
        </p:nvSpPr>
        <p:spPr bwMode="auto">
          <a:xfrm>
            <a:off x="7163543" y="2754032"/>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3" name="Oval 42"/>
          <p:cNvSpPr/>
          <p:nvPr/>
        </p:nvSpPr>
        <p:spPr bwMode="auto">
          <a:xfrm>
            <a:off x="10377032" y="2757414"/>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4" name="Rectangle 43"/>
          <p:cNvSpPr/>
          <p:nvPr/>
        </p:nvSpPr>
        <p:spPr bwMode="auto">
          <a:xfrm>
            <a:off x="7215430" y="2753780"/>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47" name="Freeform 46"/>
          <p:cNvSpPr/>
          <p:nvPr/>
        </p:nvSpPr>
        <p:spPr bwMode="auto">
          <a:xfrm>
            <a:off x="7215248" y="2751173"/>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48" name="Freeform 47"/>
          <p:cNvSpPr/>
          <p:nvPr/>
        </p:nvSpPr>
        <p:spPr bwMode="auto">
          <a:xfrm>
            <a:off x="7211100" y="2986347"/>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2" name="Lightning Bolt 61"/>
          <p:cNvSpPr/>
          <p:nvPr/>
        </p:nvSpPr>
        <p:spPr bwMode="auto">
          <a:xfrm>
            <a:off x="8556420" y="2296114"/>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72" name="Rectangle 71"/>
          <p:cNvSpPr/>
          <p:nvPr/>
        </p:nvSpPr>
        <p:spPr bwMode="auto">
          <a:xfrm>
            <a:off x="7006058" y="241396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8" name="Group 75"/>
          <p:cNvGrpSpPr/>
          <p:nvPr/>
        </p:nvGrpSpPr>
        <p:grpSpPr>
          <a:xfrm>
            <a:off x="10301351" y="2390029"/>
            <a:ext cx="311472" cy="197644"/>
            <a:chOff x="11475243" y="3826669"/>
            <a:chExt cx="311472" cy="197644"/>
          </a:xfrm>
        </p:grpSpPr>
        <p:sp>
          <p:nvSpPr>
            <p:cNvPr id="69" name="Rectangle 68"/>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5" name="Freeform 74"/>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25" name="Oval 24"/>
          <p:cNvSpPr/>
          <p:nvPr/>
        </p:nvSpPr>
        <p:spPr bwMode="auto">
          <a:xfrm>
            <a:off x="7147330" y="2373133"/>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15" name="Straight Connector 14"/>
          <p:cNvCxnSpPr/>
          <p:nvPr/>
        </p:nvCxnSpPr>
        <p:spPr bwMode="auto">
          <a:xfrm flipV="1">
            <a:off x="7204143" y="2372065"/>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Straight Connector 20"/>
          <p:cNvCxnSpPr/>
          <p:nvPr/>
        </p:nvCxnSpPr>
        <p:spPr bwMode="auto">
          <a:xfrm flipV="1">
            <a:off x="7208048" y="2608604"/>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Rectangle 23"/>
          <p:cNvSpPr/>
          <p:nvPr/>
        </p:nvSpPr>
        <p:spPr bwMode="auto">
          <a:xfrm>
            <a:off x="7203345" y="2382885"/>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2" name="Oval 21"/>
          <p:cNvSpPr/>
          <p:nvPr/>
        </p:nvSpPr>
        <p:spPr bwMode="auto">
          <a:xfrm>
            <a:off x="10360819" y="2373133"/>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10" name="Group 84"/>
          <p:cNvGrpSpPr/>
          <p:nvPr/>
        </p:nvGrpSpPr>
        <p:grpSpPr>
          <a:xfrm>
            <a:off x="7048994" y="4422235"/>
            <a:ext cx="3606765" cy="197644"/>
            <a:chOff x="8194237" y="4212432"/>
            <a:chExt cx="3606765" cy="197644"/>
          </a:xfrm>
        </p:grpSpPr>
        <p:sp>
          <p:nvSpPr>
            <p:cNvPr id="86" name="Rectangle 85"/>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11" name="Group 78"/>
            <p:cNvGrpSpPr/>
            <p:nvPr/>
          </p:nvGrpSpPr>
          <p:grpSpPr>
            <a:xfrm>
              <a:off x="11489530" y="4212432"/>
              <a:ext cx="311472" cy="197644"/>
              <a:chOff x="11475243" y="3826669"/>
              <a:chExt cx="311472" cy="197644"/>
            </a:xfrm>
          </p:grpSpPr>
          <p:sp>
            <p:nvSpPr>
              <p:cNvPr id="88" name="Rectangle 87"/>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9" name="Freeform 88"/>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91" name="Oval 90"/>
          <p:cNvSpPr/>
          <p:nvPr/>
        </p:nvSpPr>
        <p:spPr bwMode="auto">
          <a:xfrm>
            <a:off x="7192192" y="4400475"/>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2" name="Oval 91"/>
          <p:cNvSpPr/>
          <p:nvPr/>
        </p:nvSpPr>
        <p:spPr bwMode="auto">
          <a:xfrm>
            <a:off x="10405681" y="4403857"/>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3" name="Rectangle 92"/>
          <p:cNvSpPr/>
          <p:nvPr/>
        </p:nvSpPr>
        <p:spPr bwMode="auto">
          <a:xfrm>
            <a:off x="7244079" y="4400223"/>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4" name="Freeform 93"/>
          <p:cNvSpPr/>
          <p:nvPr/>
        </p:nvSpPr>
        <p:spPr bwMode="auto">
          <a:xfrm>
            <a:off x="7243897" y="4397616"/>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95" name="Freeform 94"/>
          <p:cNvSpPr/>
          <p:nvPr/>
        </p:nvSpPr>
        <p:spPr bwMode="auto">
          <a:xfrm>
            <a:off x="7239749" y="4632790"/>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prstDash val="dash"/>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6" name="Lightning Bolt 95"/>
          <p:cNvSpPr/>
          <p:nvPr/>
        </p:nvSpPr>
        <p:spPr bwMode="auto">
          <a:xfrm>
            <a:off x="8585069" y="3942557"/>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13" name="Group 96"/>
          <p:cNvGrpSpPr/>
          <p:nvPr/>
        </p:nvGrpSpPr>
        <p:grpSpPr>
          <a:xfrm>
            <a:off x="7034707" y="4036472"/>
            <a:ext cx="3606765" cy="197644"/>
            <a:chOff x="8179950" y="3826669"/>
            <a:chExt cx="3606765" cy="197644"/>
          </a:xfrm>
        </p:grpSpPr>
        <p:sp>
          <p:nvSpPr>
            <p:cNvPr id="98" name="Rectangle 97"/>
            <p:cNvSpPr/>
            <p:nvPr/>
          </p:nvSpPr>
          <p:spPr bwMode="auto">
            <a:xfrm>
              <a:off x="8179950" y="385060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14" name="Group 75"/>
            <p:cNvGrpSpPr/>
            <p:nvPr/>
          </p:nvGrpSpPr>
          <p:grpSpPr>
            <a:xfrm>
              <a:off x="11475243" y="3826669"/>
              <a:ext cx="311472" cy="197644"/>
              <a:chOff x="11475243" y="3826669"/>
              <a:chExt cx="311472" cy="197644"/>
            </a:xfrm>
          </p:grpSpPr>
          <p:sp>
            <p:nvSpPr>
              <p:cNvPr id="100" name="Rectangle 99"/>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1" name="Freeform 100"/>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103" name="Oval 102"/>
          <p:cNvSpPr/>
          <p:nvPr/>
        </p:nvSpPr>
        <p:spPr bwMode="auto">
          <a:xfrm>
            <a:off x="7175979" y="4019576"/>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104" name="Straight Connector 103"/>
          <p:cNvCxnSpPr/>
          <p:nvPr/>
        </p:nvCxnSpPr>
        <p:spPr bwMode="auto">
          <a:xfrm flipV="1">
            <a:off x="7232792" y="4018508"/>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5" name="Straight Connector 104"/>
          <p:cNvCxnSpPr/>
          <p:nvPr/>
        </p:nvCxnSpPr>
        <p:spPr bwMode="auto">
          <a:xfrm flipV="1">
            <a:off x="7236697" y="4255047"/>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6" name="Rectangle 105"/>
          <p:cNvSpPr/>
          <p:nvPr/>
        </p:nvSpPr>
        <p:spPr bwMode="auto">
          <a:xfrm>
            <a:off x="7231994" y="4029328"/>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7" name="Oval 106"/>
          <p:cNvSpPr/>
          <p:nvPr/>
        </p:nvSpPr>
        <p:spPr bwMode="auto">
          <a:xfrm>
            <a:off x="10389468" y="4019576"/>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8" name="TextBox 107"/>
          <p:cNvSpPr txBox="1"/>
          <p:nvPr/>
        </p:nvSpPr>
        <p:spPr>
          <a:xfrm>
            <a:off x="9741758" y="3249660"/>
            <a:ext cx="1182503" cy="369332"/>
          </a:xfrm>
          <a:prstGeom prst="rect">
            <a:avLst/>
          </a:prstGeom>
          <a:noFill/>
        </p:spPr>
        <p:txBody>
          <a:bodyPr wrap="none" rtlCol="0">
            <a:spAutoFit/>
          </a:bodyPr>
          <a:lstStyle/>
          <a:p>
            <a:r>
              <a:rPr lang="en-US" b="1" dirty="0" smtClean="0"/>
              <a:t>Protection</a:t>
            </a:r>
            <a:endParaRPr lang="en-US" b="1" dirty="0"/>
          </a:p>
        </p:txBody>
      </p:sp>
      <p:sp>
        <p:nvSpPr>
          <p:cNvPr id="109" name="TextBox 108"/>
          <p:cNvSpPr txBox="1"/>
          <p:nvPr/>
        </p:nvSpPr>
        <p:spPr>
          <a:xfrm>
            <a:off x="9665558" y="4983210"/>
            <a:ext cx="1288173" cy="369332"/>
          </a:xfrm>
          <a:prstGeom prst="rect">
            <a:avLst/>
          </a:prstGeom>
          <a:noFill/>
        </p:spPr>
        <p:txBody>
          <a:bodyPr wrap="none" rtlCol="0">
            <a:spAutoFit/>
          </a:bodyPr>
          <a:lstStyle/>
          <a:p>
            <a:r>
              <a:rPr lang="en-US" b="1" dirty="0" smtClean="0"/>
              <a:t>Restoration</a:t>
            </a:r>
            <a:endParaRPr lang="en-US" b="1" dirty="0"/>
          </a:p>
        </p:txBody>
      </p:sp>
      <p:sp>
        <p:nvSpPr>
          <p:cNvPr id="57" name="TextBox 56"/>
          <p:cNvSpPr txBox="1"/>
          <p:nvPr/>
        </p:nvSpPr>
        <p:spPr>
          <a:xfrm>
            <a:off x="6769958" y="1859010"/>
            <a:ext cx="1452064" cy="369332"/>
          </a:xfrm>
          <a:prstGeom prst="rect">
            <a:avLst/>
          </a:prstGeom>
          <a:noFill/>
        </p:spPr>
        <p:txBody>
          <a:bodyPr wrap="none" rtlCol="0">
            <a:spAutoFit/>
          </a:bodyPr>
          <a:lstStyle/>
          <a:p>
            <a:r>
              <a:rPr lang="en-US" dirty="0" smtClean="0"/>
              <a:t>Working path</a:t>
            </a:r>
            <a:endParaRPr lang="en-US" dirty="0"/>
          </a:p>
        </p:txBody>
      </p:sp>
      <p:sp>
        <p:nvSpPr>
          <p:cNvPr id="58" name="TextBox 57"/>
          <p:cNvSpPr txBox="1"/>
          <p:nvPr/>
        </p:nvSpPr>
        <p:spPr>
          <a:xfrm>
            <a:off x="6693758" y="3230610"/>
            <a:ext cx="1344984" cy="646331"/>
          </a:xfrm>
          <a:prstGeom prst="rect">
            <a:avLst/>
          </a:prstGeom>
          <a:noFill/>
        </p:spPr>
        <p:txBody>
          <a:bodyPr wrap="none" rtlCol="0">
            <a:spAutoFit/>
          </a:bodyPr>
          <a:lstStyle/>
          <a:p>
            <a:r>
              <a:rPr lang="en-US" dirty="0" smtClean="0"/>
              <a:t>Backup path</a:t>
            </a:r>
            <a:br>
              <a:rPr lang="en-US" dirty="0" smtClean="0"/>
            </a:br>
            <a:r>
              <a:rPr lang="en-US" dirty="0" smtClean="0"/>
              <a:t>pre-planned</a:t>
            </a:r>
            <a:endParaRPr lang="en-US" dirty="0"/>
          </a:p>
        </p:txBody>
      </p:sp>
      <p:cxnSp>
        <p:nvCxnSpPr>
          <p:cNvPr id="60" name="Straight Arrow Connector 59"/>
          <p:cNvCxnSpPr>
            <a:stCxn id="57" idx="2"/>
          </p:cNvCxnSpPr>
          <p:nvPr/>
        </p:nvCxnSpPr>
        <p:spPr bwMode="auto">
          <a:xfrm>
            <a:off x="7495990" y="2228342"/>
            <a:ext cx="169318" cy="16406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Arrow Connector 60"/>
          <p:cNvCxnSpPr>
            <a:stCxn id="58" idx="0"/>
            <a:endCxn id="48" idx="1"/>
          </p:cNvCxnSpPr>
          <p:nvPr/>
        </p:nvCxnSpPr>
        <p:spPr bwMode="auto">
          <a:xfrm flipV="1">
            <a:off x="7366250" y="3048463"/>
            <a:ext cx="265214" cy="18214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5" name="TextBox 54"/>
          <p:cNvSpPr txBox="1"/>
          <p:nvPr/>
        </p:nvSpPr>
        <p:spPr>
          <a:xfrm>
            <a:off x="6822304" y="4949416"/>
            <a:ext cx="2170851" cy="646331"/>
          </a:xfrm>
          <a:prstGeom prst="rect">
            <a:avLst/>
          </a:prstGeom>
          <a:noFill/>
        </p:spPr>
        <p:txBody>
          <a:bodyPr wrap="none" rtlCol="0">
            <a:spAutoFit/>
          </a:bodyPr>
          <a:lstStyle/>
          <a:p>
            <a:r>
              <a:rPr lang="en-US" dirty="0" smtClean="0"/>
              <a:t>Restoration path</a:t>
            </a:r>
            <a:br>
              <a:rPr lang="en-US" dirty="0" smtClean="0"/>
            </a:br>
            <a:r>
              <a:rPr lang="en-US" dirty="0" smtClean="0"/>
              <a:t>computed afterward</a:t>
            </a:r>
            <a:endParaRPr lang="en-US" dirty="0"/>
          </a:p>
        </p:txBody>
      </p:sp>
      <p:sp>
        <p:nvSpPr>
          <p:cNvPr id="53"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54"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5</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lowchart: Direct Access Storage 78"/>
          <p:cNvSpPr/>
          <p:nvPr/>
        </p:nvSpPr>
        <p:spPr bwMode="auto">
          <a:xfrm>
            <a:off x="9696450" y="3143250"/>
            <a:ext cx="1047750" cy="647700"/>
          </a:xfrm>
          <a:prstGeom prst="flowChartMagneticDrum">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2" name="Title 1"/>
          <p:cNvSpPr>
            <a:spLocks noGrp="1"/>
          </p:cNvSpPr>
          <p:nvPr>
            <p:ph type="title"/>
          </p:nvPr>
        </p:nvSpPr>
        <p:spPr/>
        <p:txBody>
          <a:bodyPr/>
          <a:lstStyle/>
          <a:p>
            <a:r>
              <a:rPr lang="en-US" dirty="0" smtClean="0"/>
              <a:t>Shared Backup Path Protection (SBPP)</a:t>
            </a:r>
            <a:endParaRPr lang="en-US" dirty="0"/>
          </a:p>
        </p:txBody>
      </p:sp>
      <p:sp>
        <p:nvSpPr>
          <p:cNvPr id="3" name="Content Placeholder 2"/>
          <p:cNvSpPr>
            <a:spLocks noGrp="1"/>
          </p:cNvSpPr>
          <p:nvPr>
            <p:ph sz="quarter" idx="13"/>
          </p:nvPr>
        </p:nvSpPr>
        <p:spPr>
          <a:xfrm>
            <a:off x="609600" y="1587500"/>
            <a:ext cx="7448550" cy="4165600"/>
          </a:xfrm>
        </p:spPr>
        <p:txBody>
          <a:bodyPr>
            <a:noAutofit/>
          </a:bodyPr>
          <a:lstStyle/>
          <a:p>
            <a:r>
              <a:rPr lang="en-US" sz="2400" dirty="0" smtClean="0"/>
              <a:t>Shared Backup Path Protection (SBPP): Reduces capacity used by sharing among backup paths</a:t>
            </a:r>
          </a:p>
          <a:p>
            <a:r>
              <a:rPr lang="en-US" sz="2400" dirty="0" smtClean="0"/>
              <a:t>End-to-end path protection versus local protection</a:t>
            </a:r>
          </a:p>
          <a:p>
            <a:pPr lvl="1"/>
            <a:r>
              <a:rPr lang="en-US" sz="1800" dirty="0" smtClean="0"/>
              <a:t>Path protection: pre-plan limited number of disjoint backup paths</a:t>
            </a:r>
            <a:br>
              <a:rPr lang="en-US" sz="1800" dirty="0" smtClean="0"/>
            </a:br>
            <a:r>
              <a:rPr lang="en-US" sz="1800" dirty="0" smtClean="0"/>
              <a:t> for fast and guaranteed traffic recovery upon failure</a:t>
            </a:r>
          </a:p>
          <a:p>
            <a:pPr lvl="1"/>
            <a:r>
              <a:rPr lang="en-US" sz="1800" dirty="0" smtClean="0"/>
              <a:t>Diversity requirements: link, node, shared risk link group (SRLG)</a:t>
            </a:r>
          </a:p>
          <a:p>
            <a:pPr lvl="1"/>
            <a:r>
              <a:rPr lang="en-US" sz="1800" dirty="0" smtClean="0"/>
              <a:t>Avoiding traps – working path excludes possible disjoint backup path</a:t>
            </a:r>
          </a:p>
          <a:p>
            <a:r>
              <a:rPr lang="en-US" sz="2200" dirty="0" smtClean="0"/>
              <a:t>Precise capacity assignment without loss of 100% protection coverage </a:t>
            </a:r>
          </a:p>
        </p:txBody>
      </p:sp>
      <p:grpSp>
        <p:nvGrpSpPr>
          <p:cNvPr id="5" name="Group 4"/>
          <p:cNvGrpSpPr/>
          <p:nvPr/>
        </p:nvGrpSpPr>
        <p:grpSpPr>
          <a:xfrm>
            <a:off x="8308537" y="2955132"/>
            <a:ext cx="3606765" cy="197644"/>
            <a:chOff x="8194237" y="4212432"/>
            <a:chExt cx="3606765" cy="197644"/>
          </a:xfrm>
        </p:grpSpPr>
        <p:sp>
          <p:nvSpPr>
            <p:cNvPr id="6" name="Rectangle 5"/>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7" name="Group 78"/>
            <p:cNvGrpSpPr/>
            <p:nvPr/>
          </p:nvGrpSpPr>
          <p:grpSpPr>
            <a:xfrm>
              <a:off x="11489530" y="4212432"/>
              <a:ext cx="311472" cy="197644"/>
              <a:chOff x="11475243" y="3826669"/>
              <a:chExt cx="311472" cy="197644"/>
            </a:xfrm>
          </p:grpSpPr>
          <p:sp>
            <p:nvSpPr>
              <p:cNvPr id="8" name="Rectangle 7"/>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Freeform 8"/>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11" name="Oval 10"/>
          <p:cNvSpPr/>
          <p:nvPr/>
        </p:nvSpPr>
        <p:spPr bwMode="auto">
          <a:xfrm>
            <a:off x="8451735" y="2933372"/>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 name="Oval 11"/>
          <p:cNvSpPr/>
          <p:nvPr/>
        </p:nvSpPr>
        <p:spPr bwMode="auto">
          <a:xfrm>
            <a:off x="11665224" y="2936754"/>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 name="Rectangle 12"/>
          <p:cNvSpPr/>
          <p:nvPr/>
        </p:nvSpPr>
        <p:spPr bwMode="auto">
          <a:xfrm>
            <a:off x="8503622" y="2933120"/>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4" name="Freeform 13"/>
          <p:cNvSpPr/>
          <p:nvPr/>
        </p:nvSpPr>
        <p:spPr bwMode="auto">
          <a:xfrm>
            <a:off x="8503440" y="2930513"/>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15" name="Freeform 14"/>
          <p:cNvSpPr/>
          <p:nvPr/>
        </p:nvSpPr>
        <p:spPr bwMode="auto">
          <a:xfrm>
            <a:off x="8499292" y="3165687"/>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6" name="Lightning Bolt 15"/>
          <p:cNvSpPr/>
          <p:nvPr/>
        </p:nvSpPr>
        <p:spPr bwMode="auto">
          <a:xfrm>
            <a:off x="9844612" y="2475454"/>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17" name="Group 16"/>
          <p:cNvGrpSpPr/>
          <p:nvPr/>
        </p:nvGrpSpPr>
        <p:grpSpPr>
          <a:xfrm>
            <a:off x="8294250" y="2569369"/>
            <a:ext cx="3606765" cy="197644"/>
            <a:chOff x="8179950" y="3826669"/>
            <a:chExt cx="3606765" cy="197644"/>
          </a:xfrm>
        </p:grpSpPr>
        <p:sp>
          <p:nvSpPr>
            <p:cNvPr id="18" name="Rectangle 17"/>
            <p:cNvSpPr/>
            <p:nvPr/>
          </p:nvSpPr>
          <p:spPr bwMode="auto">
            <a:xfrm>
              <a:off x="8179950" y="385060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19" name="Group 75"/>
            <p:cNvGrpSpPr/>
            <p:nvPr/>
          </p:nvGrpSpPr>
          <p:grpSpPr>
            <a:xfrm>
              <a:off x="11475243" y="3826669"/>
              <a:ext cx="311472" cy="197644"/>
              <a:chOff x="11475243" y="3826669"/>
              <a:chExt cx="311472" cy="197644"/>
            </a:xfrm>
          </p:grpSpPr>
          <p:sp>
            <p:nvSpPr>
              <p:cNvPr id="20" name="Rectangle 19"/>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1" name="Freeform 20"/>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sp>
        <p:nvSpPr>
          <p:cNvPr id="23" name="Oval 22"/>
          <p:cNvSpPr/>
          <p:nvPr/>
        </p:nvSpPr>
        <p:spPr bwMode="auto">
          <a:xfrm>
            <a:off x="8435522" y="2552473"/>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24" name="Straight Connector 23"/>
          <p:cNvCxnSpPr/>
          <p:nvPr/>
        </p:nvCxnSpPr>
        <p:spPr bwMode="auto">
          <a:xfrm flipV="1">
            <a:off x="8492335" y="2551405"/>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Straight Connector 24"/>
          <p:cNvCxnSpPr/>
          <p:nvPr/>
        </p:nvCxnSpPr>
        <p:spPr bwMode="auto">
          <a:xfrm flipV="1">
            <a:off x="8496240" y="2787944"/>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Rectangle 25"/>
          <p:cNvSpPr/>
          <p:nvPr/>
        </p:nvSpPr>
        <p:spPr bwMode="auto">
          <a:xfrm>
            <a:off x="8491537" y="2562225"/>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7" name="Oval 26"/>
          <p:cNvSpPr/>
          <p:nvPr/>
        </p:nvSpPr>
        <p:spPr bwMode="auto">
          <a:xfrm>
            <a:off x="11649011" y="2552473"/>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28" name="TextBox 27"/>
          <p:cNvSpPr txBox="1"/>
          <p:nvPr/>
        </p:nvSpPr>
        <p:spPr>
          <a:xfrm>
            <a:off x="9372600" y="2857500"/>
            <a:ext cx="1566647" cy="369332"/>
          </a:xfrm>
          <a:prstGeom prst="rect">
            <a:avLst/>
          </a:prstGeom>
          <a:noFill/>
        </p:spPr>
        <p:txBody>
          <a:bodyPr wrap="none" rtlCol="0">
            <a:spAutoFit/>
          </a:bodyPr>
          <a:lstStyle/>
          <a:p>
            <a:r>
              <a:rPr lang="en-US" dirty="0" smtClean="0"/>
              <a:t>Share Capacity</a:t>
            </a:r>
            <a:endParaRPr lang="en-US" dirty="0"/>
          </a:p>
        </p:txBody>
      </p:sp>
      <p:grpSp>
        <p:nvGrpSpPr>
          <p:cNvPr id="53" name="Group 52"/>
          <p:cNvGrpSpPr/>
          <p:nvPr/>
        </p:nvGrpSpPr>
        <p:grpSpPr>
          <a:xfrm flipV="1">
            <a:off x="8327587" y="3775395"/>
            <a:ext cx="3606765" cy="197644"/>
            <a:chOff x="8194237" y="4212432"/>
            <a:chExt cx="3606765" cy="197644"/>
          </a:xfrm>
        </p:grpSpPr>
        <p:sp>
          <p:nvSpPr>
            <p:cNvPr id="54" name="Rectangle 53"/>
            <p:cNvSpPr/>
            <p:nvPr/>
          </p:nvSpPr>
          <p:spPr bwMode="auto">
            <a:xfrm>
              <a:off x="8194237" y="4236364"/>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55" name="Group 78"/>
            <p:cNvGrpSpPr/>
            <p:nvPr/>
          </p:nvGrpSpPr>
          <p:grpSpPr>
            <a:xfrm>
              <a:off x="11489530" y="4212432"/>
              <a:ext cx="311472" cy="197644"/>
              <a:chOff x="11475243" y="3826669"/>
              <a:chExt cx="311472" cy="197644"/>
            </a:xfrm>
          </p:grpSpPr>
          <p:sp>
            <p:nvSpPr>
              <p:cNvPr id="56" name="Rectangle 55"/>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57" name="Freeform 56"/>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58" name="Group 57"/>
          <p:cNvGrpSpPr/>
          <p:nvPr/>
        </p:nvGrpSpPr>
        <p:grpSpPr>
          <a:xfrm flipV="1">
            <a:off x="8470785" y="3330563"/>
            <a:ext cx="3330532" cy="667095"/>
            <a:chOff x="8294904" y="4942725"/>
            <a:chExt cx="3330532" cy="667095"/>
          </a:xfrm>
        </p:grpSpPr>
        <p:sp>
          <p:nvSpPr>
            <p:cNvPr id="59" name="Oval 58"/>
            <p:cNvSpPr/>
            <p:nvPr/>
          </p:nvSpPr>
          <p:spPr bwMode="auto">
            <a:xfrm>
              <a:off x="8294904" y="4945584"/>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0" name="Oval 59"/>
            <p:cNvSpPr/>
            <p:nvPr/>
          </p:nvSpPr>
          <p:spPr bwMode="auto">
            <a:xfrm>
              <a:off x="11508393" y="4948966"/>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1" name="Rectangle 60"/>
            <p:cNvSpPr/>
            <p:nvPr/>
          </p:nvSpPr>
          <p:spPr bwMode="auto">
            <a:xfrm>
              <a:off x="8346791" y="4945332"/>
              <a:ext cx="106585" cy="22719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2" name="Freeform 61"/>
            <p:cNvSpPr/>
            <p:nvPr/>
          </p:nvSpPr>
          <p:spPr bwMode="auto">
            <a:xfrm>
              <a:off x="8346609" y="4942725"/>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63" name="Freeform 62"/>
            <p:cNvSpPr/>
            <p:nvPr/>
          </p:nvSpPr>
          <p:spPr bwMode="auto">
            <a:xfrm>
              <a:off x="8342461" y="5177899"/>
              <a:ext cx="3219901" cy="431921"/>
            </a:xfrm>
            <a:custGeom>
              <a:avLst/>
              <a:gdLst>
                <a:gd name="connsiteX0" fmla="*/ 0 w 3219901"/>
                <a:gd name="connsiteY0" fmla="*/ 1445 h 431921"/>
                <a:gd name="connsiteX1" fmla="*/ 420364 w 3219901"/>
                <a:gd name="connsiteY1" fmla="*/ 62116 h 431921"/>
                <a:gd name="connsiteX2" fmla="*/ 970737 w 3219901"/>
                <a:gd name="connsiteY2" fmla="*/ 374139 h 431921"/>
                <a:gd name="connsiteX3" fmla="*/ 2318502 w 3219901"/>
                <a:gd name="connsiteY3" fmla="*/ 382806 h 431921"/>
                <a:gd name="connsiteX4" fmla="*/ 2812538 w 3219901"/>
                <a:gd name="connsiteY4" fmla="*/ 79451 h 431921"/>
                <a:gd name="connsiteX5" fmla="*/ 3219901 w 3219901"/>
                <a:gd name="connsiteY5" fmla="*/ 5779 h 43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9901" h="431921">
                  <a:moveTo>
                    <a:pt x="0" y="1445"/>
                  </a:moveTo>
                  <a:cubicBezTo>
                    <a:pt x="129287" y="722"/>
                    <a:pt x="258575" y="0"/>
                    <a:pt x="420364" y="62116"/>
                  </a:cubicBezTo>
                  <a:cubicBezTo>
                    <a:pt x="582153" y="124232"/>
                    <a:pt x="654381" y="320691"/>
                    <a:pt x="970737" y="374139"/>
                  </a:cubicBezTo>
                  <a:cubicBezTo>
                    <a:pt x="1287093" y="427587"/>
                    <a:pt x="2011535" y="431921"/>
                    <a:pt x="2318502" y="382806"/>
                  </a:cubicBezTo>
                  <a:cubicBezTo>
                    <a:pt x="2625469" y="333691"/>
                    <a:pt x="2662305" y="142289"/>
                    <a:pt x="2812538" y="79451"/>
                  </a:cubicBezTo>
                  <a:cubicBezTo>
                    <a:pt x="2962771" y="16613"/>
                    <a:pt x="3091336" y="11196"/>
                    <a:pt x="3219901" y="5779"/>
                  </a:cubicBezTo>
                </a:path>
              </a:pathLst>
            </a:cu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64" name="Lightning Bolt 63"/>
          <p:cNvSpPr/>
          <p:nvPr/>
        </p:nvSpPr>
        <p:spPr bwMode="auto">
          <a:xfrm>
            <a:off x="9958912" y="4075654"/>
            <a:ext cx="297944" cy="387071"/>
          </a:xfrm>
          <a:prstGeom prst="lightningBolt">
            <a:avLst/>
          </a:prstGeom>
          <a:solidFill>
            <a:srgbClr val="FF0000"/>
          </a:solidFill>
          <a:ln>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grpSp>
        <p:nvGrpSpPr>
          <p:cNvPr id="65" name="Group 64"/>
          <p:cNvGrpSpPr/>
          <p:nvPr/>
        </p:nvGrpSpPr>
        <p:grpSpPr>
          <a:xfrm>
            <a:off x="8332350" y="4150519"/>
            <a:ext cx="3606765" cy="197644"/>
            <a:chOff x="8179950" y="3826669"/>
            <a:chExt cx="3606765" cy="197644"/>
          </a:xfrm>
        </p:grpSpPr>
        <p:sp>
          <p:nvSpPr>
            <p:cNvPr id="66" name="Rectangle 65"/>
            <p:cNvSpPr/>
            <p:nvPr/>
          </p:nvSpPr>
          <p:spPr bwMode="auto">
            <a:xfrm>
              <a:off x="8179950" y="3850601"/>
              <a:ext cx="183809"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nvGrpSpPr>
            <p:cNvPr id="67" name="Group 75"/>
            <p:cNvGrpSpPr/>
            <p:nvPr/>
          </p:nvGrpSpPr>
          <p:grpSpPr>
            <a:xfrm>
              <a:off x="11475243" y="3826669"/>
              <a:ext cx="311472" cy="197644"/>
              <a:chOff x="11475243" y="3826669"/>
              <a:chExt cx="311472" cy="197644"/>
            </a:xfrm>
          </p:grpSpPr>
          <p:sp>
            <p:nvSpPr>
              <p:cNvPr id="68" name="Rectangle 67"/>
              <p:cNvSpPr/>
              <p:nvPr/>
            </p:nvSpPr>
            <p:spPr bwMode="auto">
              <a:xfrm>
                <a:off x="11499850" y="3853543"/>
                <a:ext cx="286865" cy="140677"/>
              </a:xfrm>
              <a:prstGeom prst="rect">
                <a:avLst/>
              </a:prstGeom>
              <a:solidFill>
                <a:srgbClr val="00B0F0"/>
              </a:solidFill>
              <a:ln w="12700">
                <a:solidFill>
                  <a:srgbClr val="00B0F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9" name="Freeform 68"/>
              <p:cNvSpPr/>
              <p:nvPr/>
            </p:nvSpPr>
            <p:spPr bwMode="auto">
              <a:xfrm>
                <a:off x="11475243" y="3826669"/>
                <a:ext cx="78581" cy="197644"/>
              </a:xfrm>
              <a:custGeom>
                <a:avLst/>
                <a:gdLst>
                  <a:gd name="connsiteX0" fmla="*/ 78581 w 78581"/>
                  <a:gd name="connsiteY0" fmla="*/ 9525 h 197644"/>
                  <a:gd name="connsiteX1" fmla="*/ 59531 w 78581"/>
                  <a:gd name="connsiteY1" fmla="*/ 80962 h 197644"/>
                  <a:gd name="connsiteX2" fmla="*/ 61912 w 78581"/>
                  <a:gd name="connsiteY2" fmla="*/ 123825 h 197644"/>
                  <a:gd name="connsiteX3" fmla="*/ 76200 w 78581"/>
                  <a:gd name="connsiteY3" fmla="*/ 185737 h 197644"/>
                  <a:gd name="connsiteX4" fmla="*/ 76200 w 78581"/>
                  <a:gd name="connsiteY4" fmla="*/ 195262 h 197644"/>
                  <a:gd name="connsiteX5" fmla="*/ 0 w 78581"/>
                  <a:gd name="connsiteY5" fmla="*/ 197644 h 197644"/>
                  <a:gd name="connsiteX6" fmla="*/ 0 w 78581"/>
                  <a:gd name="connsiteY6" fmla="*/ 0 h 197644"/>
                  <a:gd name="connsiteX7" fmla="*/ 78581 w 78581"/>
                  <a:gd name="connsiteY7" fmla="*/ 9525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81" h="197644">
                    <a:moveTo>
                      <a:pt x="78581" y="9525"/>
                    </a:moveTo>
                    <a:lnTo>
                      <a:pt x="59531" y="80962"/>
                    </a:lnTo>
                    <a:lnTo>
                      <a:pt x="61912" y="123825"/>
                    </a:lnTo>
                    <a:lnTo>
                      <a:pt x="76200" y="185737"/>
                    </a:lnTo>
                    <a:lnTo>
                      <a:pt x="76200" y="195262"/>
                    </a:lnTo>
                    <a:lnTo>
                      <a:pt x="0" y="197644"/>
                    </a:lnTo>
                    <a:lnTo>
                      <a:pt x="0" y="0"/>
                    </a:lnTo>
                    <a:lnTo>
                      <a:pt x="78581" y="9525"/>
                    </a:lnTo>
                    <a:close/>
                  </a:path>
                </a:pathLst>
              </a:cu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grpSp>
      <p:grpSp>
        <p:nvGrpSpPr>
          <p:cNvPr id="70" name="Group 69"/>
          <p:cNvGrpSpPr/>
          <p:nvPr/>
        </p:nvGrpSpPr>
        <p:grpSpPr>
          <a:xfrm>
            <a:off x="8473622" y="4132555"/>
            <a:ext cx="3330532" cy="236540"/>
            <a:chOff x="8321222" y="3808705"/>
            <a:chExt cx="3330532" cy="236540"/>
          </a:xfrm>
        </p:grpSpPr>
        <p:sp>
          <p:nvSpPr>
            <p:cNvPr id="71" name="Oval 70"/>
            <p:cNvSpPr/>
            <p:nvPr/>
          </p:nvSpPr>
          <p:spPr bwMode="auto">
            <a:xfrm>
              <a:off x="8321222" y="3809773"/>
              <a:ext cx="117043" cy="234086"/>
            </a:xfrm>
            <a:prstGeom prst="ellipse">
              <a:avLst/>
            </a:prstGeom>
            <a:solidFill>
              <a:schemeClr val="bg1"/>
            </a:solid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72" name="Straight Connector 71"/>
            <p:cNvCxnSpPr/>
            <p:nvPr/>
          </p:nvCxnSpPr>
          <p:spPr bwMode="auto">
            <a:xfrm flipV="1">
              <a:off x="8378035" y="3808705"/>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3" name="Straight Connector 72"/>
            <p:cNvCxnSpPr/>
            <p:nvPr/>
          </p:nvCxnSpPr>
          <p:spPr bwMode="auto">
            <a:xfrm flipV="1">
              <a:off x="8381940" y="4045244"/>
              <a:ext cx="3208149" cy="1"/>
            </a:xfrm>
            <a:prstGeom prst="lin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4" name="Rectangle 73"/>
            <p:cNvSpPr/>
            <p:nvPr/>
          </p:nvSpPr>
          <p:spPr bwMode="auto">
            <a:xfrm>
              <a:off x="8377237" y="3819525"/>
              <a:ext cx="83344" cy="221455"/>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5" name="Oval 74"/>
            <p:cNvSpPr/>
            <p:nvPr/>
          </p:nvSpPr>
          <p:spPr bwMode="auto">
            <a:xfrm>
              <a:off x="11534711" y="3809773"/>
              <a:ext cx="117043" cy="234086"/>
            </a:xfrm>
            <a:prstGeom prst="ellipse">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grpSp>
      <p:sp>
        <p:nvSpPr>
          <p:cNvPr id="80" name="TextBox 79"/>
          <p:cNvSpPr txBox="1"/>
          <p:nvPr/>
        </p:nvSpPr>
        <p:spPr>
          <a:xfrm>
            <a:off x="7810500" y="2038350"/>
            <a:ext cx="1452064" cy="369332"/>
          </a:xfrm>
          <a:prstGeom prst="rect">
            <a:avLst/>
          </a:prstGeom>
          <a:noFill/>
        </p:spPr>
        <p:txBody>
          <a:bodyPr wrap="none" rtlCol="0">
            <a:spAutoFit/>
          </a:bodyPr>
          <a:lstStyle/>
          <a:p>
            <a:r>
              <a:rPr lang="en-US" dirty="0" smtClean="0"/>
              <a:t>Working path</a:t>
            </a:r>
            <a:endParaRPr lang="en-US" dirty="0"/>
          </a:p>
        </p:txBody>
      </p:sp>
      <p:sp>
        <p:nvSpPr>
          <p:cNvPr id="81" name="TextBox 80"/>
          <p:cNvSpPr txBox="1"/>
          <p:nvPr/>
        </p:nvSpPr>
        <p:spPr>
          <a:xfrm>
            <a:off x="7829550" y="3257550"/>
            <a:ext cx="1344984" cy="369332"/>
          </a:xfrm>
          <a:prstGeom prst="rect">
            <a:avLst/>
          </a:prstGeom>
          <a:noFill/>
        </p:spPr>
        <p:txBody>
          <a:bodyPr wrap="none" rtlCol="0">
            <a:spAutoFit/>
          </a:bodyPr>
          <a:lstStyle/>
          <a:p>
            <a:r>
              <a:rPr lang="en-US" dirty="0" smtClean="0"/>
              <a:t>Backup path</a:t>
            </a:r>
            <a:endParaRPr lang="en-US" dirty="0"/>
          </a:p>
        </p:txBody>
      </p:sp>
      <p:cxnSp>
        <p:nvCxnSpPr>
          <p:cNvPr id="82" name="Straight Arrow Connector 81"/>
          <p:cNvCxnSpPr>
            <a:stCxn id="80" idx="2"/>
          </p:cNvCxnSpPr>
          <p:nvPr/>
        </p:nvCxnSpPr>
        <p:spPr bwMode="auto">
          <a:xfrm>
            <a:off x="8536532" y="2407682"/>
            <a:ext cx="169318" cy="164068"/>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3" name="Straight Arrow Connector 82"/>
          <p:cNvCxnSpPr/>
          <p:nvPr/>
        </p:nvCxnSpPr>
        <p:spPr bwMode="auto">
          <a:xfrm flipV="1">
            <a:off x="8425842" y="3151603"/>
            <a:ext cx="265214" cy="18214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4" name="TextBox 83"/>
          <p:cNvSpPr txBox="1"/>
          <p:nvPr/>
        </p:nvSpPr>
        <p:spPr>
          <a:xfrm>
            <a:off x="7772400" y="4533900"/>
            <a:ext cx="1452064" cy="369332"/>
          </a:xfrm>
          <a:prstGeom prst="rect">
            <a:avLst/>
          </a:prstGeom>
          <a:noFill/>
        </p:spPr>
        <p:txBody>
          <a:bodyPr wrap="none" rtlCol="0">
            <a:spAutoFit/>
          </a:bodyPr>
          <a:lstStyle/>
          <a:p>
            <a:r>
              <a:rPr lang="en-US" dirty="0" smtClean="0"/>
              <a:t>Working path</a:t>
            </a:r>
            <a:endParaRPr lang="en-US" dirty="0"/>
          </a:p>
        </p:txBody>
      </p:sp>
      <p:cxnSp>
        <p:nvCxnSpPr>
          <p:cNvPr id="86" name="Straight Arrow Connector 85"/>
          <p:cNvCxnSpPr>
            <a:stCxn id="84" idx="0"/>
          </p:cNvCxnSpPr>
          <p:nvPr/>
        </p:nvCxnSpPr>
        <p:spPr bwMode="auto">
          <a:xfrm flipV="1">
            <a:off x="8498432" y="4362450"/>
            <a:ext cx="245518" cy="171450"/>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7" name="Straight Arrow Connector 86"/>
          <p:cNvCxnSpPr/>
          <p:nvPr/>
        </p:nvCxnSpPr>
        <p:spPr bwMode="auto">
          <a:xfrm>
            <a:off x="8292492" y="3551653"/>
            <a:ext cx="265214" cy="182147"/>
          </a:xfrm>
          <a:prstGeom prst="straightConnector1">
            <a:avLst/>
          </a:prstGeom>
          <a:noFill/>
          <a:ln>
            <a:solidFill>
              <a:schemeClr val="tx1"/>
            </a:solidFill>
            <a:tailEnd type="arrow"/>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7"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76"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6</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Protection of Dual Fiber-Cuts – SBPP</a:t>
            </a:r>
            <a:endParaRPr lang="en-US" dirty="0"/>
          </a:p>
        </p:txBody>
      </p:sp>
      <p:sp>
        <p:nvSpPr>
          <p:cNvPr id="3" name="Content Placeholder 2"/>
          <p:cNvSpPr>
            <a:spLocks noGrp="1"/>
          </p:cNvSpPr>
          <p:nvPr>
            <p:ph sz="quarter" idx="13"/>
          </p:nvPr>
        </p:nvSpPr>
        <p:spPr>
          <a:xfrm>
            <a:off x="609600" y="1587500"/>
            <a:ext cx="9582150" cy="4318000"/>
          </a:xfrm>
        </p:spPr>
        <p:txBody>
          <a:bodyPr>
            <a:noAutofit/>
          </a:bodyPr>
          <a:lstStyle/>
          <a:p>
            <a:r>
              <a:rPr lang="en-US" dirty="0" smtClean="0"/>
              <a:t>SBPP – Two backup paths protect one working path</a:t>
            </a:r>
          </a:p>
          <a:p>
            <a:pPr lvl="1"/>
            <a:r>
              <a:rPr lang="en-US" dirty="0" smtClean="0"/>
              <a:t>Three paths: mutually link disjoint</a:t>
            </a:r>
          </a:p>
          <a:p>
            <a:pPr lvl="1"/>
            <a:r>
              <a:rPr lang="en-US" dirty="0" smtClean="0"/>
              <a:t>Topology: </a:t>
            </a:r>
            <a:r>
              <a:rPr lang="en-US" i="1" dirty="0" smtClean="0"/>
              <a:t>tri-connected</a:t>
            </a:r>
          </a:p>
          <a:p>
            <a:pPr lvl="1"/>
            <a:r>
              <a:rPr lang="en-US" dirty="0" smtClean="0"/>
              <a:t>Minimize capacity by sharing among dual-failure cases</a:t>
            </a:r>
            <a:endParaRPr lang="en-US" sz="2000" dirty="0" smtClean="0"/>
          </a:p>
        </p:txBody>
      </p:sp>
      <p:sp>
        <p:nvSpPr>
          <p:cNvPr id="5" name="Flowchart: Connector 36"/>
          <p:cNvSpPr>
            <a:spLocks noChangeArrowheads="1"/>
          </p:cNvSpPr>
          <p:nvPr/>
        </p:nvSpPr>
        <p:spPr bwMode="auto">
          <a:xfrm>
            <a:off x="6589713" y="4235450"/>
            <a:ext cx="314035" cy="2705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1</a:t>
            </a:r>
          </a:p>
        </p:txBody>
      </p:sp>
      <p:sp>
        <p:nvSpPr>
          <p:cNvPr id="6" name="Flowchart: Connector 37"/>
          <p:cNvSpPr>
            <a:spLocks noChangeArrowheads="1"/>
          </p:cNvSpPr>
          <p:nvPr/>
        </p:nvSpPr>
        <p:spPr bwMode="auto">
          <a:xfrm>
            <a:off x="9799521" y="4362557"/>
            <a:ext cx="314035" cy="2705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2</a:t>
            </a:r>
          </a:p>
        </p:txBody>
      </p:sp>
      <p:cxnSp>
        <p:nvCxnSpPr>
          <p:cNvPr id="7" name="Curved Connector 38"/>
          <p:cNvCxnSpPr>
            <a:cxnSpLocks noChangeShapeType="1"/>
            <a:stCxn id="5" idx="7"/>
            <a:endCxn id="6" idx="1"/>
          </p:cNvCxnSpPr>
          <p:nvPr/>
        </p:nvCxnSpPr>
        <p:spPr bwMode="auto">
          <a:xfrm rot="16200000" flipH="1">
            <a:off x="8288081" y="2844742"/>
            <a:ext cx="127107" cy="2987752"/>
          </a:xfrm>
          <a:prstGeom prst="curvedConnector3">
            <a:avLst>
              <a:gd name="adj1" fmla="val -210949"/>
            </a:avLst>
          </a:prstGeom>
          <a:noFill/>
          <a:ln w="25400" algn="ctr">
            <a:solidFill>
              <a:srgbClr val="0070C0"/>
            </a:solidFill>
            <a:round/>
            <a:headEnd/>
            <a:tailEnd/>
          </a:ln>
        </p:spPr>
      </p:cxnSp>
      <p:sp>
        <p:nvSpPr>
          <p:cNvPr id="8" name="Flowchart: Connector 39"/>
          <p:cNvSpPr>
            <a:spLocks noChangeArrowheads="1"/>
          </p:cNvSpPr>
          <p:nvPr/>
        </p:nvSpPr>
        <p:spPr bwMode="auto">
          <a:xfrm>
            <a:off x="6607848" y="4643750"/>
            <a:ext cx="314035" cy="2705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3</a:t>
            </a:r>
          </a:p>
        </p:txBody>
      </p:sp>
      <p:cxnSp>
        <p:nvCxnSpPr>
          <p:cNvPr id="9" name="Curved Connector 40"/>
          <p:cNvCxnSpPr>
            <a:cxnSpLocks noChangeShapeType="1"/>
            <a:stCxn id="8" idx="7"/>
            <a:endCxn id="10" idx="1"/>
          </p:cNvCxnSpPr>
          <p:nvPr/>
        </p:nvCxnSpPr>
        <p:spPr bwMode="auto">
          <a:xfrm rot="16200000" flipH="1">
            <a:off x="8336428" y="3222829"/>
            <a:ext cx="55765" cy="2976835"/>
          </a:xfrm>
          <a:prstGeom prst="curvedConnector3">
            <a:avLst>
              <a:gd name="adj1" fmla="val 314639"/>
            </a:avLst>
          </a:prstGeom>
          <a:noFill/>
          <a:ln w="25400" algn="ctr">
            <a:solidFill>
              <a:srgbClr val="00B050"/>
            </a:solidFill>
            <a:round/>
            <a:headEnd/>
            <a:tailEnd/>
          </a:ln>
        </p:spPr>
      </p:cxnSp>
      <p:sp>
        <p:nvSpPr>
          <p:cNvPr id="10" name="Flowchart: Connector 41"/>
          <p:cNvSpPr>
            <a:spLocks noChangeArrowheads="1"/>
          </p:cNvSpPr>
          <p:nvPr/>
        </p:nvSpPr>
        <p:spPr bwMode="auto">
          <a:xfrm>
            <a:off x="9806739" y="4699516"/>
            <a:ext cx="314035" cy="2705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4</a:t>
            </a:r>
          </a:p>
        </p:txBody>
      </p:sp>
      <p:cxnSp>
        <p:nvCxnSpPr>
          <p:cNvPr id="11" name="Curved Connector 42"/>
          <p:cNvCxnSpPr>
            <a:cxnSpLocks noChangeShapeType="1"/>
            <a:stCxn id="8" idx="5"/>
            <a:endCxn id="10" idx="3"/>
          </p:cNvCxnSpPr>
          <p:nvPr/>
        </p:nvCxnSpPr>
        <p:spPr bwMode="auto">
          <a:xfrm rot="16200000" flipH="1">
            <a:off x="8336428" y="3414106"/>
            <a:ext cx="55765" cy="2976835"/>
          </a:xfrm>
          <a:prstGeom prst="curvedConnector3">
            <a:avLst>
              <a:gd name="adj1" fmla="val 580819"/>
            </a:avLst>
          </a:prstGeom>
          <a:noFill/>
          <a:ln w="25400" algn="ctr">
            <a:solidFill>
              <a:srgbClr val="0070C0"/>
            </a:solidFill>
            <a:round/>
            <a:headEnd/>
            <a:tailEnd/>
          </a:ln>
        </p:spPr>
      </p:cxnSp>
      <p:cxnSp>
        <p:nvCxnSpPr>
          <p:cNvPr id="12" name="Curved Connector 43"/>
          <p:cNvCxnSpPr>
            <a:cxnSpLocks noChangeShapeType="1"/>
            <a:stCxn id="5" idx="5"/>
            <a:endCxn id="6" idx="3"/>
          </p:cNvCxnSpPr>
          <p:nvPr/>
        </p:nvCxnSpPr>
        <p:spPr bwMode="auto">
          <a:xfrm rot="16200000" flipH="1">
            <a:off x="8288081" y="3036018"/>
            <a:ext cx="127107" cy="2987752"/>
          </a:xfrm>
          <a:prstGeom prst="curvedConnector3">
            <a:avLst>
              <a:gd name="adj1" fmla="val 310949"/>
            </a:avLst>
          </a:prstGeom>
          <a:noFill/>
          <a:ln w="25400" algn="ctr">
            <a:solidFill>
              <a:srgbClr val="00B050"/>
            </a:solidFill>
            <a:round/>
            <a:headEnd/>
            <a:tailEnd/>
          </a:ln>
        </p:spPr>
      </p:cxnSp>
      <p:sp>
        <p:nvSpPr>
          <p:cNvPr id="13" name="Flowchart: Connector 44"/>
          <p:cNvSpPr>
            <a:spLocks noChangeArrowheads="1"/>
          </p:cNvSpPr>
          <p:nvPr/>
        </p:nvSpPr>
        <p:spPr bwMode="auto">
          <a:xfrm>
            <a:off x="6615905" y="5101595"/>
            <a:ext cx="314035" cy="2705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5</a:t>
            </a:r>
          </a:p>
        </p:txBody>
      </p:sp>
      <p:cxnSp>
        <p:nvCxnSpPr>
          <p:cNvPr id="14" name="Curved Connector 45"/>
          <p:cNvCxnSpPr>
            <a:cxnSpLocks noChangeShapeType="1"/>
            <a:stCxn id="13" idx="7"/>
            <a:endCxn id="15" idx="1"/>
          </p:cNvCxnSpPr>
          <p:nvPr/>
        </p:nvCxnSpPr>
        <p:spPr bwMode="auto">
          <a:xfrm rot="5400000" flipH="1" flipV="1">
            <a:off x="8359311" y="3632377"/>
            <a:ext cx="33472" cy="2984193"/>
          </a:xfrm>
          <a:prstGeom prst="curvedConnector3">
            <a:avLst>
              <a:gd name="adj1" fmla="val 901065"/>
            </a:avLst>
          </a:prstGeom>
          <a:noFill/>
          <a:ln w="25400" algn="ctr">
            <a:solidFill>
              <a:srgbClr val="00B050"/>
            </a:solidFill>
            <a:round/>
            <a:headEnd/>
            <a:tailEnd/>
          </a:ln>
        </p:spPr>
      </p:cxnSp>
      <p:sp>
        <p:nvSpPr>
          <p:cNvPr id="15" name="Flowchart: Connector 46"/>
          <p:cNvSpPr>
            <a:spLocks noChangeArrowheads="1"/>
          </p:cNvSpPr>
          <p:nvPr/>
        </p:nvSpPr>
        <p:spPr bwMode="auto">
          <a:xfrm>
            <a:off x="9822153" y="5068123"/>
            <a:ext cx="314035" cy="270505"/>
          </a:xfrm>
          <a:prstGeom prst="flowChartConnector">
            <a:avLst/>
          </a:prstGeom>
          <a:solidFill>
            <a:schemeClr val="bg1"/>
          </a:solidFill>
          <a:ln w="12700"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r>
              <a:rPr lang="en-US" sz="1100">
                <a:latin typeface="FrutigerNext LT Regular" pitchFamily="34" charset="0"/>
                <a:ea typeface="MS PGothic" pitchFamily="34" charset="-128"/>
              </a:rPr>
              <a:t>6</a:t>
            </a:r>
          </a:p>
        </p:txBody>
      </p:sp>
      <p:cxnSp>
        <p:nvCxnSpPr>
          <p:cNvPr id="16" name="Curved Connector 47"/>
          <p:cNvCxnSpPr>
            <a:cxnSpLocks noChangeShapeType="1"/>
            <a:stCxn id="13" idx="5"/>
            <a:endCxn id="15" idx="3"/>
          </p:cNvCxnSpPr>
          <p:nvPr/>
        </p:nvCxnSpPr>
        <p:spPr bwMode="auto">
          <a:xfrm rot="5400000" flipH="1" flipV="1">
            <a:off x="8359311" y="3823654"/>
            <a:ext cx="33472" cy="2984193"/>
          </a:xfrm>
          <a:prstGeom prst="curvedConnector3">
            <a:avLst>
              <a:gd name="adj1" fmla="val -801065"/>
            </a:avLst>
          </a:prstGeom>
          <a:noFill/>
          <a:ln w="25400" algn="ctr">
            <a:solidFill>
              <a:srgbClr val="0070C0"/>
            </a:solidFill>
            <a:round/>
            <a:headEnd/>
            <a:tailEnd/>
          </a:ln>
        </p:spPr>
      </p:cxnSp>
      <p:sp>
        <p:nvSpPr>
          <p:cNvPr id="17" name="Flowchart: Direct Access Storage 48"/>
          <p:cNvSpPr>
            <a:spLocks noChangeArrowheads="1"/>
          </p:cNvSpPr>
          <p:nvPr/>
        </p:nvSpPr>
        <p:spPr bwMode="auto">
          <a:xfrm>
            <a:off x="8036352" y="4716622"/>
            <a:ext cx="625106" cy="261497"/>
          </a:xfrm>
          <a:prstGeom prst="flowChartMagneticDrum">
            <a:avLst/>
          </a:prstGeom>
          <a:solidFill>
            <a:schemeClr val="bg1"/>
          </a:solidFill>
          <a:ln w="9525" algn="ctr">
            <a:solidFill>
              <a:schemeClr val="tx1"/>
            </a:solidFill>
            <a:round/>
            <a:headEnd/>
            <a:tailEnd/>
          </a:ln>
        </p:spPr>
        <p:txBody>
          <a:bodyPr lIns="91425" tIns="45712" rIns="91425" bIns="45712">
            <a:spAutoFit/>
          </a:bodyPr>
          <a:lstStyle/>
          <a:p>
            <a:pPr defTabSz="858838" eaLnBrk="0" hangingPunct="0">
              <a:lnSpc>
                <a:spcPct val="100000"/>
              </a:lnSpc>
              <a:spcBef>
                <a:spcPct val="50000"/>
              </a:spcBef>
            </a:pPr>
            <a:endParaRPr lang="en-US" sz="1100">
              <a:latin typeface="FrutigerNext LT Regular" pitchFamily="34" charset="0"/>
              <a:ea typeface="MS PGothic" pitchFamily="34" charset="-128"/>
            </a:endParaRPr>
          </a:p>
        </p:txBody>
      </p:sp>
      <p:sp>
        <p:nvSpPr>
          <p:cNvPr id="18" name="TextBox 35"/>
          <p:cNvSpPr txBox="1">
            <a:spLocks noChangeArrowheads="1"/>
          </p:cNvSpPr>
          <p:nvPr/>
        </p:nvSpPr>
        <p:spPr bwMode="auto">
          <a:xfrm>
            <a:off x="8153156" y="4667293"/>
            <a:ext cx="290513" cy="307975"/>
          </a:xfrm>
          <a:prstGeom prst="rect">
            <a:avLst/>
          </a:prstGeom>
          <a:noFill/>
          <a:ln w="9525">
            <a:noFill/>
            <a:miter lim="800000"/>
            <a:headEnd/>
            <a:tailEnd/>
          </a:ln>
        </p:spPr>
        <p:txBody>
          <a:bodyPr wrap="none">
            <a:spAutoFit/>
          </a:bodyPr>
          <a:lstStyle/>
          <a:p>
            <a:r>
              <a:rPr lang="en-US" dirty="0"/>
              <a:t>2</a:t>
            </a:r>
          </a:p>
        </p:txBody>
      </p:sp>
      <p:sp>
        <p:nvSpPr>
          <p:cNvPr id="20" name="Flowchart: Connector 19"/>
          <p:cNvSpPr/>
          <p:nvPr/>
        </p:nvSpPr>
        <p:spPr bwMode="auto">
          <a:xfrm>
            <a:off x="1371600" y="4324350"/>
            <a:ext cx="350838" cy="330200"/>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1</a:t>
            </a:r>
          </a:p>
        </p:txBody>
      </p:sp>
      <p:cxnSp>
        <p:nvCxnSpPr>
          <p:cNvPr id="21" name="Curved Connector 61"/>
          <p:cNvCxnSpPr>
            <a:cxnSpLocks noChangeShapeType="1"/>
            <a:stCxn id="20" idx="6"/>
            <a:endCxn id="22" idx="2"/>
          </p:cNvCxnSpPr>
          <p:nvPr/>
        </p:nvCxnSpPr>
        <p:spPr bwMode="auto">
          <a:xfrm>
            <a:off x="1723232" y="4489346"/>
            <a:ext cx="2389842" cy="237757"/>
          </a:xfrm>
          <a:prstGeom prst="curvedConnector3">
            <a:avLst>
              <a:gd name="adj1" fmla="val 60647"/>
            </a:avLst>
          </a:prstGeom>
          <a:noFill/>
          <a:ln w="25400" algn="ctr">
            <a:solidFill>
              <a:srgbClr val="00B050"/>
            </a:solidFill>
            <a:round/>
            <a:headEnd/>
            <a:tailEnd/>
          </a:ln>
        </p:spPr>
      </p:cxnSp>
      <p:sp>
        <p:nvSpPr>
          <p:cNvPr id="22" name="Flowchart: Connector 21"/>
          <p:cNvSpPr/>
          <p:nvPr/>
        </p:nvSpPr>
        <p:spPr bwMode="auto">
          <a:xfrm>
            <a:off x="4113213" y="4562475"/>
            <a:ext cx="352425" cy="330200"/>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2</a:t>
            </a:r>
          </a:p>
        </p:txBody>
      </p:sp>
      <p:cxnSp>
        <p:nvCxnSpPr>
          <p:cNvPr id="23" name="Curved Connector 63"/>
          <p:cNvCxnSpPr>
            <a:cxnSpLocks noChangeShapeType="1"/>
            <a:stCxn id="20" idx="5"/>
            <a:endCxn id="22" idx="3"/>
          </p:cNvCxnSpPr>
          <p:nvPr/>
        </p:nvCxnSpPr>
        <p:spPr bwMode="auto">
          <a:xfrm rot="16200000" flipH="1">
            <a:off x="2799274" y="3478366"/>
            <a:ext cx="237757" cy="2493056"/>
          </a:xfrm>
          <a:prstGeom prst="curvedConnector3">
            <a:avLst>
              <a:gd name="adj1" fmla="val 120426"/>
            </a:avLst>
          </a:prstGeom>
          <a:noFill/>
          <a:ln w="25400" algn="ctr">
            <a:solidFill>
              <a:srgbClr val="FF0000"/>
            </a:solidFill>
            <a:round/>
            <a:headEnd/>
            <a:tailEnd/>
          </a:ln>
        </p:spPr>
      </p:cxnSp>
      <p:cxnSp>
        <p:nvCxnSpPr>
          <p:cNvPr id="24" name="Curved Connector 64"/>
          <p:cNvCxnSpPr>
            <a:cxnSpLocks noChangeShapeType="1"/>
            <a:stCxn id="20" idx="7"/>
            <a:endCxn id="22" idx="1"/>
          </p:cNvCxnSpPr>
          <p:nvPr/>
        </p:nvCxnSpPr>
        <p:spPr bwMode="auto">
          <a:xfrm rot="16200000" flipH="1">
            <a:off x="2799274" y="3245026"/>
            <a:ext cx="237757" cy="2493056"/>
          </a:xfrm>
          <a:prstGeom prst="curvedConnector3">
            <a:avLst>
              <a:gd name="adj1" fmla="val -106579"/>
            </a:avLst>
          </a:prstGeom>
          <a:noFill/>
          <a:ln w="25400" algn="ctr">
            <a:solidFill>
              <a:srgbClr val="0070C0"/>
            </a:solidFill>
            <a:round/>
            <a:headEnd/>
            <a:tailEnd/>
          </a:ln>
        </p:spPr>
      </p:cxnSp>
      <p:sp>
        <p:nvSpPr>
          <p:cNvPr id="25" name="Flowchart: Connector 24"/>
          <p:cNvSpPr/>
          <p:nvPr/>
        </p:nvSpPr>
        <p:spPr bwMode="auto">
          <a:xfrm>
            <a:off x="1330325" y="4949825"/>
            <a:ext cx="352425" cy="330200"/>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3</a:t>
            </a:r>
          </a:p>
        </p:txBody>
      </p:sp>
      <p:cxnSp>
        <p:nvCxnSpPr>
          <p:cNvPr id="26" name="Curved Connector 66"/>
          <p:cNvCxnSpPr>
            <a:cxnSpLocks noChangeShapeType="1"/>
            <a:stCxn id="25" idx="6"/>
            <a:endCxn id="27" idx="2"/>
          </p:cNvCxnSpPr>
          <p:nvPr/>
        </p:nvCxnSpPr>
        <p:spPr bwMode="auto">
          <a:xfrm>
            <a:off x="1682725" y="5114557"/>
            <a:ext cx="2438450" cy="149697"/>
          </a:xfrm>
          <a:prstGeom prst="curvedConnector3">
            <a:avLst>
              <a:gd name="adj1" fmla="val 50000"/>
            </a:avLst>
          </a:prstGeom>
          <a:noFill/>
          <a:ln w="25400" algn="ctr">
            <a:solidFill>
              <a:srgbClr val="00B050"/>
            </a:solidFill>
            <a:round/>
            <a:headEnd/>
            <a:tailEnd/>
          </a:ln>
        </p:spPr>
      </p:cxnSp>
      <p:sp>
        <p:nvSpPr>
          <p:cNvPr id="27" name="Flowchart: Connector 26"/>
          <p:cNvSpPr/>
          <p:nvPr/>
        </p:nvSpPr>
        <p:spPr bwMode="auto">
          <a:xfrm>
            <a:off x="4121150" y="5099050"/>
            <a:ext cx="352425" cy="330200"/>
          </a:xfrm>
          <a:prstGeom prst="flowChartConnector">
            <a:avLst/>
          </a:prstGeom>
          <a:solidFill>
            <a:schemeClr val="bg1"/>
          </a:solidFill>
          <a:ln w="12700"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r>
              <a:rPr lang="en-US" sz="1050" dirty="0">
                <a:latin typeface="FrutigerNext LT Regular" pitchFamily="34" charset="0"/>
                <a:ea typeface="MS PGothic" pitchFamily="34" charset="-128"/>
                <a:cs typeface="Arial" charset="0"/>
              </a:rPr>
              <a:t>4</a:t>
            </a:r>
          </a:p>
        </p:txBody>
      </p:sp>
      <p:cxnSp>
        <p:nvCxnSpPr>
          <p:cNvPr id="28" name="Curved Connector 68"/>
          <p:cNvCxnSpPr>
            <a:cxnSpLocks noChangeShapeType="1"/>
            <a:stCxn id="25" idx="5"/>
            <a:endCxn id="27" idx="3"/>
          </p:cNvCxnSpPr>
          <p:nvPr/>
        </p:nvCxnSpPr>
        <p:spPr bwMode="auto">
          <a:xfrm rot="16200000" flipH="1">
            <a:off x="2827101" y="4035243"/>
            <a:ext cx="149697" cy="2541665"/>
          </a:xfrm>
          <a:prstGeom prst="curvedConnector3">
            <a:avLst>
              <a:gd name="adj1" fmla="val 269273"/>
            </a:avLst>
          </a:prstGeom>
          <a:noFill/>
          <a:ln w="25400" algn="ctr">
            <a:solidFill>
              <a:srgbClr val="0070C0"/>
            </a:solidFill>
            <a:round/>
            <a:headEnd/>
            <a:tailEnd/>
          </a:ln>
        </p:spPr>
      </p:cxnSp>
      <p:cxnSp>
        <p:nvCxnSpPr>
          <p:cNvPr id="29" name="Curved Connector 69"/>
          <p:cNvCxnSpPr>
            <a:cxnSpLocks noChangeShapeType="1"/>
            <a:stCxn id="25" idx="7"/>
            <a:endCxn id="27" idx="1"/>
          </p:cNvCxnSpPr>
          <p:nvPr/>
        </p:nvCxnSpPr>
        <p:spPr bwMode="auto">
          <a:xfrm rot="16200000" flipH="1">
            <a:off x="2827101" y="3801903"/>
            <a:ext cx="149697" cy="2541665"/>
          </a:xfrm>
          <a:prstGeom prst="curvedConnector3">
            <a:avLst>
              <a:gd name="adj1" fmla="val -74542"/>
            </a:avLst>
          </a:prstGeom>
          <a:noFill/>
          <a:ln w="25400" algn="ctr">
            <a:solidFill>
              <a:srgbClr val="FF0000"/>
            </a:solidFill>
            <a:round/>
            <a:headEnd/>
            <a:tailEnd/>
          </a:ln>
        </p:spPr>
      </p:cxnSp>
      <p:grpSp>
        <p:nvGrpSpPr>
          <p:cNvPr id="47" name="Group 46"/>
          <p:cNvGrpSpPr/>
          <p:nvPr/>
        </p:nvGrpSpPr>
        <p:grpSpPr>
          <a:xfrm>
            <a:off x="2670175" y="4700534"/>
            <a:ext cx="504825" cy="307975"/>
            <a:chOff x="2670175" y="4700534"/>
            <a:chExt cx="504825" cy="307975"/>
          </a:xfrm>
        </p:grpSpPr>
        <p:sp>
          <p:nvSpPr>
            <p:cNvPr id="30" name="Flowchart: Direct Access Storage 29"/>
            <p:cNvSpPr/>
            <p:nvPr/>
          </p:nvSpPr>
          <p:spPr bwMode="auto">
            <a:xfrm>
              <a:off x="2670175" y="4749800"/>
              <a:ext cx="504825" cy="254000"/>
            </a:xfrm>
            <a:prstGeom prst="flowChartMagneticDrum">
              <a:avLst/>
            </a:prstGeom>
            <a:solidFill>
              <a:schemeClr val="bg1"/>
            </a:solidFill>
            <a:ln w="9525" cap="flat" cmpd="sng" algn="ctr">
              <a:solidFill>
                <a:schemeClr val="tx1"/>
              </a:solidFill>
              <a:prstDash val="solid"/>
              <a:round/>
              <a:headEnd type="none" w="med" len="med"/>
              <a:tailEnd type="none" w="med" len="med"/>
            </a:ln>
            <a:effectLst/>
          </p:spPr>
          <p:txBody>
            <a:bodyPr lIns="91425" tIns="45712" rIns="91425" bIns="45712">
              <a:spAutoFit/>
            </a:bodyPr>
            <a:lstStyle/>
            <a:p>
              <a:pPr defTabSz="858838" eaLnBrk="0" hangingPunct="0">
                <a:lnSpc>
                  <a:spcPct val="100000"/>
                </a:lnSpc>
                <a:spcBef>
                  <a:spcPct val="50000"/>
                </a:spcBef>
                <a:defRPr/>
              </a:pPr>
              <a:endParaRPr lang="en-US" sz="1050">
                <a:latin typeface="FrutigerNext LT Regular" pitchFamily="34" charset="0"/>
                <a:ea typeface="MS PGothic" pitchFamily="34" charset="-128"/>
                <a:cs typeface="Arial" charset="0"/>
              </a:endParaRPr>
            </a:p>
          </p:txBody>
        </p:sp>
        <p:sp>
          <p:nvSpPr>
            <p:cNvPr id="31" name="TextBox 49"/>
            <p:cNvSpPr txBox="1">
              <a:spLocks noChangeArrowheads="1"/>
            </p:cNvSpPr>
            <p:nvPr/>
          </p:nvSpPr>
          <p:spPr bwMode="auto">
            <a:xfrm>
              <a:off x="2732088" y="4700534"/>
              <a:ext cx="290512" cy="307975"/>
            </a:xfrm>
            <a:prstGeom prst="rect">
              <a:avLst/>
            </a:prstGeom>
            <a:noFill/>
            <a:ln w="9525">
              <a:noFill/>
              <a:miter lim="800000"/>
              <a:headEnd/>
              <a:tailEnd/>
            </a:ln>
          </p:spPr>
          <p:txBody>
            <a:bodyPr wrap="none">
              <a:spAutoFit/>
            </a:bodyPr>
            <a:lstStyle/>
            <a:p>
              <a:r>
                <a:rPr lang="en-US" dirty="0"/>
                <a:t>1</a:t>
              </a:r>
            </a:p>
          </p:txBody>
        </p:sp>
      </p:grpSp>
      <p:sp>
        <p:nvSpPr>
          <p:cNvPr id="37" name="Oval 36"/>
          <p:cNvSpPr/>
          <p:nvPr/>
        </p:nvSpPr>
        <p:spPr bwMode="auto">
          <a:xfrm>
            <a:off x="5105400" y="4743450"/>
            <a:ext cx="171450" cy="171450"/>
          </a:xfrm>
          <a:prstGeom prst="ellipse">
            <a:avLst/>
          </a:prstGeom>
          <a:solidFill>
            <a:schemeClr val="tx1">
              <a:lumMod val="85000"/>
              <a:lumOff val="1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8" name="Oval 37"/>
          <p:cNvSpPr/>
          <p:nvPr/>
        </p:nvSpPr>
        <p:spPr bwMode="auto">
          <a:xfrm>
            <a:off x="5381625" y="4743450"/>
            <a:ext cx="171450" cy="171450"/>
          </a:xfrm>
          <a:prstGeom prst="ellipse">
            <a:avLst/>
          </a:prstGeom>
          <a:solidFill>
            <a:schemeClr val="tx1">
              <a:lumMod val="85000"/>
              <a:lumOff val="1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39" name="Oval 38"/>
          <p:cNvSpPr/>
          <p:nvPr/>
        </p:nvSpPr>
        <p:spPr bwMode="auto">
          <a:xfrm>
            <a:off x="5657850" y="4743450"/>
            <a:ext cx="171450" cy="171450"/>
          </a:xfrm>
          <a:prstGeom prst="ellipse">
            <a:avLst/>
          </a:prstGeom>
          <a:solidFill>
            <a:schemeClr val="tx1">
              <a:lumMod val="85000"/>
              <a:lumOff val="15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40" name="Curved Connector 17"/>
          <p:cNvCxnSpPr>
            <a:cxnSpLocks noChangeShapeType="1"/>
          </p:cNvCxnSpPr>
          <p:nvPr/>
        </p:nvCxnSpPr>
        <p:spPr bwMode="auto">
          <a:xfrm>
            <a:off x="7964488" y="2389188"/>
            <a:ext cx="1355725" cy="266700"/>
          </a:xfrm>
          <a:prstGeom prst="curvedConnector3">
            <a:avLst>
              <a:gd name="adj1" fmla="val 50000"/>
            </a:avLst>
          </a:prstGeom>
          <a:noFill/>
          <a:ln w="25400" algn="ctr">
            <a:solidFill>
              <a:srgbClr val="0070C0"/>
            </a:solidFill>
            <a:round/>
            <a:headEnd/>
            <a:tailEnd/>
          </a:ln>
        </p:spPr>
      </p:cxnSp>
      <p:cxnSp>
        <p:nvCxnSpPr>
          <p:cNvPr id="41" name="Curved Connector 30"/>
          <p:cNvCxnSpPr>
            <a:cxnSpLocks noChangeShapeType="1"/>
          </p:cNvCxnSpPr>
          <p:nvPr/>
        </p:nvCxnSpPr>
        <p:spPr bwMode="auto">
          <a:xfrm>
            <a:off x="7964488" y="2808288"/>
            <a:ext cx="1355725" cy="268287"/>
          </a:xfrm>
          <a:prstGeom prst="curvedConnector3">
            <a:avLst>
              <a:gd name="adj1" fmla="val 50000"/>
            </a:avLst>
          </a:prstGeom>
          <a:noFill/>
          <a:ln w="25400" algn="ctr">
            <a:solidFill>
              <a:srgbClr val="00B050"/>
            </a:solidFill>
            <a:round/>
            <a:headEnd/>
            <a:tailEnd/>
          </a:ln>
        </p:spPr>
      </p:cxnSp>
      <p:cxnSp>
        <p:nvCxnSpPr>
          <p:cNvPr id="42" name="Curved Connector 31"/>
          <p:cNvCxnSpPr>
            <a:cxnSpLocks noChangeShapeType="1"/>
          </p:cNvCxnSpPr>
          <p:nvPr/>
        </p:nvCxnSpPr>
        <p:spPr bwMode="auto">
          <a:xfrm>
            <a:off x="7964488" y="3203575"/>
            <a:ext cx="1355725" cy="266700"/>
          </a:xfrm>
          <a:prstGeom prst="curvedConnector3">
            <a:avLst>
              <a:gd name="adj1" fmla="val 50000"/>
            </a:avLst>
          </a:prstGeom>
          <a:noFill/>
          <a:ln w="25400" algn="ctr">
            <a:solidFill>
              <a:srgbClr val="FF0000"/>
            </a:solidFill>
            <a:round/>
            <a:headEnd/>
            <a:tailEnd/>
          </a:ln>
        </p:spPr>
      </p:cxnSp>
      <p:sp>
        <p:nvSpPr>
          <p:cNvPr id="43" name="TextBox 42"/>
          <p:cNvSpPr txBox="1"/>
          <p:nvPr/>
        </p:nvSpPr>
        <p:spPr>
          <a:xfrm>
            <a:off x="9296400" y="2400300"/>
            <a:ext cx="1452064" cy="369332"/>
          </a:xfrm>
          <a:prstGeom prst="rect">
            <a:avLst/>
          </a:prstGeom>
          <a:noFill/>
        </p:spPr>
        <p:txBody>
          <a:bodyPr wrap="none" rtlCol="0">
            <a:spAutoFit/>
          </a:bodyPr>
          <a:lstStyle/>
          <a:p>
            <a:r>
              <a:rPr lang="en-US" dirty="0" smtClean="0"/>
              <a:t>Working path</a:t>
            </a:r>
            <a:endParaRPr lang="en-US" dirty="0"/>
          </a:p>
        </p:txBody>
      </p:sp>
      <p:sp>
        <p:nvSpPr>
          <p:cNvPr id="44" name="TextBox 43"/>
          <p:cNvSpPr txBox="1"/>
          <p:nvPr/>
        </p:nvSpPr>
        <p:spPr>
          <a:xfrm>
            <a:off x="9296400" y="3257550"/>
            <a:ext cx="2373342" cy="369332"/>
          </a:xfrm>
          <a:prstGeom prst="rect">
            <a:avLst/>
          </a:prstGeom>
          <a:noFill/>
        </p:spPr>
        <p:txBody>
          <a:bodyPr wrap="none" rtlCol="0">
            <a:spAutoFit/>
          </a:bodyPr>
          <a:lstStyle/>
          <a:p>
            <a:r>
              <a:rPr lang="en-US" dirty="0" smtClean="0"/>
              <a:t>Secondary backup path</a:t>
            </a:r>
            <a:endParaRPr lang="en-US" dirty="0"/>
          </a:p>
        </p:txBody>
      </p:sp>
      <p:sp>
        <p:nvSpPr>
          <p:cNvPr id="45" name="TextBox 44"/>
          <p:cNvSpPr txBox="1"/>
          <p:nvPr/>
        </p:nvSpPr>
        <p:spPr>
          <a:xfrm>
            <a:off x="9296400" y="2838450"/>
            <a:ext cx="2126801" cy="369332"/>
          </a:xfrm>
          <a:prstGeom prst="rect">
            <a:avLst/>
          </a:prstGeom>
          <a:noFill/>
        </p:spPr>
        <p:txBody>
          <a:bodyPr wrap="none" rtlCol="0">
            <a:spAutoFit/>
          </a:bodyPr>
          <a:lstStyle/>
          <a:p>
            <a:r>
              <a:rPr lang="en-US" dirty="0" smtClean="0"/>
              <a:t>Primary backup path</a:t>
            </a:r>
            <a:endParaRPr lang="en-US" dirty="0"/>
          </a:p>
        </p:txBody>
      </p:sp>
      <p:sp>
        <p:nvSpPr>
          <p:cNvPr id="48"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46"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7</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net14.JPG"/>
          <p:cNvPicPr>
            <a:picLocks noChangeAspect="1"/>
          </p:cNvPicPr>
          <p:nvPr/>
        </p:nvPicPr>
        <p:blipFill>
          <a:blip r:embed="rId2" cstate="print"/>
          <a:srcRect/>
          <a:stretch>
            <a:fillRect/>
          </a:stretch>
        </p:blipFill>
        <p:spPr bwMode="auto">
          <a:xfrm>
            <a:off x="9231915" y="1654625"/>
            <a:ext cx="2387272" cy="2054431"/>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Protection of Dual Fiber-Cuts – Benefit</a:t>
            </a:r>
            <a:endParaRPr lang="en-US" dirty="0"/>
          </a:p>
        </p:txBody>
      </p:sp>
      <p:sp>
        <p:nvSpPr>
          <p:cNvPr id="3" name="Content Placeholder 2"/>
          <p:cNvSpPr>
            <a:spLocks noGrp="1"/>
          </p:cNvSpPr>
          <p:nvPr>
            <p:ph sz="quarter" idx="13"/>
          </p:nvPr>
        </p:nvSpPr>
        <p:spPr>
          <a:xfrm>
            <a:off x="609599" y="1181100"/>
            <a:ext cx="11072649" cy="4724400"/>
          </a:xfrm>
        </p:spPr>
        <p:txBody>
          <a:bodyPr>
            <a:noAutofit/>
          </a:bodyPr>
          <a:lstStyle/>
          <a:p>
            <a:pPr>
              <a:buFont typeface="Wingdings" pitchFamily="2" charset="2"/>
              <a:buChar char="v"/>
            </a:pPr>
            <a:r>
              <a:rPr lang="en-US" dirty="0" smtClean="0"/>
              <a:t>Significantly reduced redundancy, ratio of spare to working capacity</a:t>
            </a:r>
            <a:endParaRPr lang="en-US" i="1" dirty="0" smtClean="0"/>
          </a:p>
        </p:txBody>
      </p:sp>
      <p:graphicFrame>
        <p:nvGraphicFramePr>
          <p:cNvPr id="34" name="Table 33"/>
          <p:cNvGraphicFramePr>
            <a:graphicFrameLocks noGrp="1"/>
          </p:cNvGraphicFramePr>
          <p:nvPr/>
        </p:nvGraphicFramePr>
        <p:xfrm>
          <a:off x="813327" y="1809750"/>
          <a:ext cx="7530572" cy="3400820"/>
        </p:xfrm>
        <a:graphic>
          <a:graphicData uri="http://schemas.openxmlformats.org/drawingml/2006/table">
            <a:tbl>
              <a:tblPr firstRow="1" bandRow="1">
                <a:tableStyleId>{5C22544A-7EE6-4342-B048-85BDC9FD1C3A}</a:tableStyleId>
              </a:tblPr>
              <a:tblGrid>
                <a:gridCol w="1882643"/>
                <a:gridCol w="1882643"/>
                <a:gridCol w="1882643"/>
                <a:gridCol w="1882643"/>
              </a:tblGrid>
              <a:tr h="581801">
                <a:tc>
                  <a:txBody>
                    <a:bodyPr/>
                    <a:lstStyle/>
                    <a:p>
                      <a:r>
                        <a:rPr lang="en-US" dirty="0" smtClean="0"/>
                        <a:t>Protection</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Primary Backup Path</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SimHei" pitchFamily="49" charset="-122"/>
                        </a:rPr>
                        <a:t>Secondary Backup Path</a:t>
                      </a:r>
                    </a:p>
                  </a:txBody>
                  <a:tcPr horzOverflow="overflow"/>
                </a:tc>
                <a:tc>
                  <a:txBody>
                    <a:bodyPr/>
                    <a:lstStyle/>
                    <a:p>
                      <a:r>
                        <a:rPr lang="en-US" dirty="0" smtClean="0"/>
                        <a:t>Redundancy</a:t>
                      </a:r>
                    </a:p>
                    <a:p>
                      <a:r>
                        <a:rPr lang="en-US" dirty="0" smtClean="0"/>
                        <a:t>in 5 networks</a:t>
                      </a:r>
                      <a:endParaRPr lang="en-US" dirty="0"/>
                    </a:p>
                  </a:txBody>
                  <a:tcPr/>
                </a:tc>
              </a:tr>
              <a:tr h="552148">
                <a:tc>
                  <a:txBody>
                    <a:bodyPr/>
                    <a:lstStyle/>
                    <a:p>
                      <a:r>
                        <a:rPr lang="en-US" dirty="0" smtClean="0"/>
                        <a:t>1+1+1</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r>
                        <a:rPr lang="en-US" dirty="0" smtClean="0"/>
                        <a:t>313–400%</a:t>
                      </a:r>
                      <a:endParaRPr lang="en-US" dirty="0"/>
                    </a:p>
                  </a:txBody>
                  <a:tcPr/>
                </a:tc>
              </a:tr>
              <a:tr h="552148">
                <a:tc>
                  <a:txBody>
                    <a:bodyPr/>
                    <a:lstStyle/>
                    <a:p>
                      <a:r>
                        <a:rPr lang="en-US" dirty="0" smtClean="0"/>
                        <a:t>1+1:1</a:t>
                      </a:r>
                      <a:endParaRPr lang="en-US" dirty="0"/>
                    </a:p>
                  </a:txBody>
                  <a:tcPr/>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r>
                        <a:rPr lang="en-US" dirty="0" smtClean="0"/>
                        <a:t>187–310%</a:t>
                      </a:r>
                      <a:endParaRPr lang="en-US" dirty="0"/>
                    </a:p>
                  </a:txBody>
                  <a:tcPr/>
                </a:tc>
              </a:tr>
              <a:tr h="552148">
                <a:tc>
                  <a:txBody>
                    <a:bodyPr/>
                    <a:lstStyle/>
                    <a:p>
                      <a:r>
                        <a:rPr lang="en-US" dirty="0" smtClean="0"/>
                        <a:t>1:1:1</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r>
                        <a:rPr lang="en-US" sz="1800" kern="1200" baseline="0" dirty="0" smtClean="0">
                          <a:solidFill>
                            <a:srgbClr val="0070C0"/>
                          </a:solidFill>
                          <a:latin typeface="+mn-lt"/>
                          <a:ea typeface="+mn-ea"/>
                          <a:cs typeface="+mn-cs"/>
                        </a:rPr>
                        <a:t>96–180%</a:t>
                      </a:r>
                      <a:endParaRPr lang="en-US" dirty="0">
                        <a:solidFill>
                          <a:srgbClr val="0070C0"/>
                        </a:solidFill>
                      </a:endParaRPr>
                    </a:p>
                  </a:txBody>
                  <a:tcPr/>
                </a:tc>
              </a:tr>
              <a:tr h="552148">
                <a:tc>
                  <a:txBody>
                    <a:bodyPr/>
                    <a:lstStyle/>
                    <a:p>
                      <a:r>
                        <a:rPr lang="en-US" dirty="0" smtClean="0"/>
                        <a:t>1+1</a:t>
                      </a:r>
                      <a:endParaRPr lang="en-US" dirty="0"/>
                    </a:p>
                  </a:txBody>
                  <a:tcPr/>
                </a:tc>
                <a:tc>
                  <a:txBody>
                    <a:bodyPr/>
                    <a:lstStyle/>
                    <a:p>
                      <a:pPr marL="0" marR="0" lvl="0" indent="0" algn="l" defTabSz="833438"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SimHei" pitchFamily="49" charset="-122"/>
                        </a:rPr>
                        <a:t>Dedicated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SimHei" pitchFamily="49" charset="-122"/>
                        </a:rPr>
                        <a:t>n.a</a:t>
                      </a:r>
                      <a:r>
                        <a:rPr kumimoji="0" lang="en-US" sz="1800" b="0" i="0" u="none" strike="noStrike" cap="none" normalizeH="0" baseline="0" dirty="0" smtClean="0">
                          <a:ln>
                            <a:noFill/>
                          </a:ln>
                          <a:solidFill>
                            <a:schemeClr val="tx1"/>
                          </a:solidFill>
                          <a:effectLst/>
                          <a:latin typeface="Arial" charset="0"/>
                          <a:ea typeface="SimHei" pitchFamily="49" charset="-122"/>
                        </a:rPr>
                        <a:t>.</a:t>
                      </a:r>
                    </a:p>
                  </a:txBody>
                  <a:tcPr horzOverflow="overflow"/>
                </a:tc>
                <a:tc>
                  <a:txBody>
                    <a:bodyPr/>
                    <a:lstStyle/>
                    <a:p>
                      <a:r>
                        <a:rPr lang="en-US" dirty="0" smtClean="0"/>
                        <a:t>130-200%</a:t>
                      </a:r>
                      <a:endParaRPr lang="en-US" dirty="0"/>
                    </a:p>
                  </a:txBody>
                  <a:tcPr/>
                </a:tc>
              </a:tr>
              <a:tr h="552148">
                <a:tc>
                  <a:txBody>
                    <a:bodyPr/>
                    <a:lstStyle/>
                    <a:p>
                      <a:r>
                        <a:rPr lang="en-US" dirty="0" smtClean="0"/>
                        <a:t>1:1</a:t>
                      </a:r>
                      <a:endParaRPr lang="en-US" dirty="0"/>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B050"/>
                          </a:solidFill>
                          <a:effectLst/>
                          <a:latin typeface="Arial" charset="0"/>
                          <a:ea typeface="SimHei" pitchFamily="49" charset="-122"/>
                        </a:rPr>
                        <a:t>Shared</a:t>
                      </a: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ea typeface="SimHei" pitchFamily="49" charset="-122"/>
                        </a:rPr>
                        <a:t>n.a</a:t>
                      </a:r>
                      <a:r>
                        <a:rPr kumimoji="0" lang="en-US" sz="1800" b="0" i="0" u="none" strike="noStrike" cap="none" normalizeH="0" baseline="0" dirty="0" smtClean="0">
                          <a:ln>
                            <a:noFill/>
                          </a:ln>
                          <a:solidFill>
                            <a:schemeClr val="tx1"/>
                          </a:solidFill>
                          <a:effectLst/>
                          <a:latin typeface="Arial" charset="0"/>
                          <a:ea typeface="SimHei" pitchFamily="49" charset="-122"/>
                        </a:rPr>
                        <a:t>.</a:t>
                      </a:r>
                    </a:p>
                  </a:txBody>
                  <a:tcPr horzOverflow="overflow"/>
                </a:tc>
                <a:tc>
                  <a:txBody>
                    <a:bodyPr/>
                    <a:lstStyle/>
                    <a:p>
                      <a:r>
                        <a:rPr lang="en-US" dirty="0" smtClean="0">
                          <a:solidFill>
                            <a:srgbClr val="0070C0"/>
                          </a:solidFill>
                        </a:rPr>
                        <a:t>33-50%</a:t>
                      </a:r>
                      <a:endParaRPr lang="en-US" dirty="0">
                        <a:solidFill>
                          <a:srgbClr val="0070C0"/>
                        </a:solidFill>
                      </a:endParaRPr>
                    </a:p>
                  </a:txBody>
                  <a:tcPr/>
                </a:tc>
              </a:tr>
            </a:tbl>
          </a:graphicData>
        </a:graphic>
      </p:graphicFrame>
      <p:sp>
        <p:nvSpPr>
          <p:cNvPr id="35" name="TextBox 34"/>
          <p:cNvSpPr txBox="1"/>
          <p:nvPr/>
        </p:nvSpPr>
        <p:spPr>
          <a:xfrm>
            <a:off x="857250" y="5295900"/>
            <a:ext cx="10937875" cy="923330"/>
          </a:xfrm>
          <a:prstGeom prst="rect">
            <a:avLst/>
          </a:prstGeom>
          <a:noFill/>
        </p:spPr>
        <p:txBody>
          <a:bodyPr wrap="square" rtlCol="0">
            <a:spAutoFit/>
          </a:bodyPr>
          <a:lstStyle/>
          <a:p>
            <a:r>
              <a:rPr lang="en-US" dirty="0" smtClean="0"/>
              <a:t>Source: V. Y Liu, D. Tipper “Spare capacity allocation using shared backup path protection for dual link failures,” Computer Communications, special issue on reliable network services, vol. 36, no. 6, March 15, 2013, pp. 666-677. http://dx.doi.org/10.1016/j.comcom.2012.09.007.</a:t>
            </a:r>
            <a:endParaRPr lang="en-US" dirty="0"/>
          </a:p>
        </p:txBody>
      </p:sp>
      <p:pic>
        <p:nvPicPr>
          <p:cNvPr id="7" name="Picture 4" descr="net5.JPG"/>
          <p:cNvPicPr>
            <a:picLocks noChangeAspect="1"/>
          </p:cNvPicPr>
          <p:nvPr/>
        </p:nvPicPr>
        <p:blipFill>
          <a:blip r:embed="rId3" cstate="print"/>
          <a:srcRect/>
          <a:stretch>
            <a:fillRect/>
          </a:stretch>
        </p:blipFill>
        <p:spPr bwMode="auto">
          <a:xfrm>
            <a:off x="9331763" y="3813635"/>
            <a:ext cx="2098237" cy="1477722"/>
          </a:xfrm>
          <a:prstGeom prst="rect">
            <a:avLst/>
          </a:prstGeom>
          <a:noFill/>
          <a:ln w="9525">
            <a:noFill/>
            <a:miter lim="800000"/>
            <a:headEnd/>
            <a:tailEnd/>
          </a:ln>
        </p:spPr>
      </p:pic>
      <p:sp>
        <p:nvSpPr>
          <p:cNvPr id="8"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
        <p:nvSpPr>
          <p:cNvPr id="9"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8</a:t>
            </a:fld>
            <a:endParaRPr lang="en-US" dirty="0"/>
          </a:p>
        </p:txBody>
      </p:sp>
    </p:spTree>
  </p:cSld>
  <p:clrMapOvr>
    <a:masterClrMapping/>
  </p:clrMapOvr>
  <p:transition advClick="0" advTm="8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3040"/>
            <a:ext cx="10421257" cy="770389"/>
          </a:xfrm>
        </p:spPr>
        <p:txBody>
          <a:bodyPr>
            <a:normAutofit/>
          </a:bodyPr>
          <a:lstStyle/>
          <a:p>
            <a:r>
              <a:rPr lang="en-US" dirty="0" smtClean="0"/>
              <a:t>Multi-Layer Protection</a:t>
            </a:r>
            <a:endParaRPr lang="en-US" dirty="0"/>
          </a:p>
        </p:txBody>
      </p:sp>
      <p:sp>
        <p:nvSpPr>
          <p:cNvPr id="3" name="Content Placeholder 2"/>
          <p:cNvSpPr>
            <a:spLocks noGrp="1"/>
          </p:cNvSpPr>
          <p:nvPr>
            <p:ph sz="quarter" idx="13"/>
          </p:nvPr>
        </p:nvSpPr>
        <p:spPr>
          <a:xfrm>
            <a:off x="914394" y="1095835"/>
            <a:ext cx="3323780" cy="558796"/>
          </a:xfrm>
        </p:spPr>
        <p:txBody>
          <a:bodyPr>
            <a:normAutofit fontScale="85000" lnSpcReduction="20000"/>
          </a:bodyPr>
          <a:lstStyle/>
          <a:p>
            <a:r>
              <a:rPr lang="en-US" dirty="0" smtClean="0"/>
              <a:t>Various Combinations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911725" y="1128713"/>
            <a:ext cx="6867525" cy="4600575"/>
          </a:xfrm>
          <a:prstGeom prst="rect">
            <a:avLst/>
          </a:prstGeom>
          <a:noFill/>
          <a:ln w="9525">
            <a:noFill/>
            <a:miter lim="800000"/>
            <a:headEnd/>
            <a:tailEnd/>
          </a:ln>
        </p:spPr>
      </p:pic>
      <p:sp>
        <p:nvSpPr>
          <p:cNvPr id="5" name="TextBox 4"/>
          <p:cNvSpPr txBox="1"/>
          <p:nvPr/>
        </p:nvSpPr>
        <p:spPr>
          <a:xfrm>
            <a:off x="1447800" y="5734051"/>
            <a:ext cx="10496550" cy="523220"/>
          </a:xfrm>
          <a:prstGeom prst="rect">
            <a:avLst/>
          </a:prstGeom>
          <a:noFill/>
        </p:spPr>
        <p:txBody>
          <a:bodyPr wrap="square" rtlCol="0">
            <a:spAutoFit/>
          </a:bodyPr>
          <a:lstStyle/>
          <a:p>
            <a:r>
              <a:rPr lang="en-US" sz="1400" dirty="0" smtClean="0"/>
              <a:t>Source: R.G. </a:t>
            </a:r>
            <a:r>
              <a:rPr lang="en-US" sz="1400" dirty="0" err="1" smtClean="0"/>
              <a:t>Prinz</a:t>
            </a:r>
            <a:r>
              <a:rPr lang="en-US" sz="1400" dirty="0" smtClean="0"/>
              <a:t>, A. </a:t>
            </a:r>
            <a:r>
              <a:rPr lang="en-US" sz="1400" dirty="0" err="1" smtClean="0"/>
              <a:t>Autenrieth</a:t>
            </a:r>
            <a:r>
              <a:rPr lang="en-US" sz="1400" dirty="0" smtClean="0"/>
              <a:t>, and D.A. </a:t>
            </a:r>
            <a:r>
              <a:rPr lang="en-US" sz="1400" dirty="0" err="1" smtClean="0"/>
              <a:t>Schupke</a:t>
            </a:r>
            <a:r>
              <a:rPr lang="en-US" sz="1400" dirty="0" smtClean="0"/>
              <a:t>, “Dual failure protection in multilayer networks based on overlay or augmented model,” in International Workshop on Design of Reliable Communication Networks (DRCN), Island of Ischia, Naples, Italy, Oct. 16–19 2005. </a:t>
            </a:r>
            <a:endParaRPr lang="en-US" sz="1400" dirty="0"/>
          </a:p>
        </p:txBody>
      </p:sp>
      <p:sp>
        <p:nvSpPr>
          <p:cNvPr id="6" name="Left Brace 5"/>
          <p:cNvSpPr/>
          <p:nvPr/>
        </p:nvSpPr>
        <p:spPr bwMode="auto">
          <a:xfrm>
            <a:off x="4591050" y="1943100"/>
            <a:ext cx="285750" cy="1085850"/>
          </a:xfrm>
          <a:prstGeom prst="leftBrac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Left Brace 6"/>
          <p:cNvSpPr/>
          <p:nvPr/>
        </p:nvSpPr>
        <p:spPr bwMode="auto">
          <a:xfrm>
            <a:off x="4552950" y="3124200"/>
            <a:ext cx="361950" cy="1504950"/>
          </a:xfrm>
          <a:prstGeom prst="leftBrac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8" name="TextBox 7"/>
          <p:cNvSpPr txBox="1"/>
          <p:nvPr/>
        </p:nvSpPr>
        <p:spPr>
          <a:xfrm>
            <a:off x="2286000" y="2280558"/>
            <a:ext cx="2089931" cy="369332"/>
          </a:xfrm>
          <a:prstGeom prst="rect">
            <a:avLst/>
          </a:prstGeom>
          <a:noFill/>
        </p:spPr>
        <p:txBody>
          <a:bodyPr wrap="none" rtlCol="0">
            <a:spAutoFit/>
          </a:bodyPr>
          <a:lstStyle/>
          <a:p>
            <a:r>
              <a:rPr lang="en-US" dirty="0" smtClean="0"/>
              <a:t>Single Layer Scheme</a:t>
            </a:r>
            <a:endParaRPr lang="en-US" dirty="0"/>
          </a:p>
        </p:txBody>
      </p:sp>
      <p:sp>
        <p:nvSpPr>
          <p:cNvPr id="9" name="Left Brace 8"/>
          <p:cNvSpPr/>
          <p:nvPr/>
        </p:nvSpPr>
        <p:spPr bwMode="auto">
          <a:xfrm>
            <a:off x="4591050" y="4724400"/>
            <a:ext cx="285750" cy="933450"/>
          </a:xfrm>
          <a:prstGeom prst="leftBrace">
            <a:avLst/>
          </a:prstGeom>
          <a:noFill/>
          <a:ln>
            <a:solidFill>
              <a:srgbClr val="0070C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2188938" y="4885872"/>
            <a:ext cx="2299284" cy="553998"/>
          </a:xfrm>
          <a:prstGeom prst="rect">
            <a:avLst/>
          </a:prstGeom>
          <a:noFill/>
        </p:spPr>
        <p:txBody>
          <a:bodyPr wrap="none" lIns="0" tIns="0" rIns="0" bIns="0" rtlCol="0">
            <a:spAutoFit/>
          </a:bodyPr>
          <a:lstStyle/>
          <a:p>
            <a:r>
              <a:rPr lang="en-US" dirty="0" smtClean="0"/>
              <a:t>Single Layer Scheme </a:t>
            </a:r>
            <a:br>
              <a:rPr lang="en-US" dirty="0" smtClean="0"/>
            </a:br>
            <a:r>
              <a:rPr lang="en-US" dirty="0" smtClean="0"/>
              <a:t>with SRLG disjoint needs</a:t>
            </a:r>
            <a:endParaRPr lang="en-US" dirty="0"/>
          </a:p>
        </p:txBody>
      </p:sp>
      <p:sp>
        <p:nvSpPr>
          <p:cNvPr id="11" name="TextBox 10"/>
          <p:cNvSpPr txBox="1"/>
          <p:nvPr/>
        </p:nvSpPr>
        <p:spPr>
          <a:xfrm>
            <a:off x="2247900" y="3676650"/>
            <a:ext cx="2401491" cy="369332"/>
          </a:xfrm>
          <a:prstGeom prst="rect">
            <a:avLst/>
          </a:prstGeom>
          <a:noFill/>
        </p:spPr>
        <p:txBody>
          <a:bodyPr wrap="none" rtlCol="0">
            <a:spAutoFit/>
          </a:bodyPr>
          <a:lstStyle/>
          <a:p>
            <a:r>
              <a:rPr lang="en-US" dirty="0" smtClean="0"/>
              <a:t>Two Layer </a:t>
            </a:r>
            <a:r>
              <a:rPr lang="en-US" dirty="0" smtClean="0">
                <a:solidFill>
                  <a:srgbClr val="FF0000"/>
                </a:solidFill>
              </a:rPr>
              <a:t>Coordination</a:t>
            </a:r>
            <a:endParaRPr lang="en-US" dirty="0">
              <a:solidFill>
                <a:srgbClr val="FF0000"/>
              </a:solidFill>
            </a:endParaRPr>
          </a:p>
        </p:txBody>
      </p:sp>
      <p:sp>
        <p:nvSpPr>
          <p:cNvPr id="13" name="Freeform 16"/>
          <p:cNvSpPr>
            <a:spLocks/>
          </p:cNvSpPr>
          <p:nvPr/>
        </p:nvSpPr>
        <p:spPr bwMode="auto">
          <a:xfrm>
            <a:off x="1784345" y="2057226"/>
            <a:ext cx="720000" cy="720000"/>
          </a:xfrm>
          <a:custGeom>
            <a:avLst/>
            <a:gdLst>
              <a:gd name="T0" fmla="*/ 142875 w 610"/>
              <a:gd name="T1" fmla="*/ 749300 h 609"/>
              <a:gd name="T2" fmla="*/ 166687 w 610"/>
              <a:gd name="T3" fmla="*/ 763588 h 609"/>
              <a:gd name="T4" fmla="*/ 200025 w 610"/>
              <a:gd name="T5" fmla="*/ 788988 h 609"/>
              <a:gd name="T6" fmla="*/ 238125 w 610"/>
              <a:gd name="T7" fmla="*/ 825500 h 609"/>
              <a:gd name="T8" fmla="*/ 266700 w 610"/>
              <a:gd name="T9" fmla="*/ 874713 h 609"/>
              <a:gd name="T10" fmla="*/ 290512 w 610"/>
              <a:gd name="T11" fmla="*/ 914400 h 609"/>
              <a:gd name="T12" fmla="*/ 306387 w 610"/>
              <a:gd name="T13" fmla="*/ 946150 h 609"/>
              <a:gd name="T14" fmla="*/ 317500 w 610"/>
              <a:gd name="T15" fmla="*/ 962025 h 609"/>
              <a:gd name="T16" fmla="*/ 322262 w 610"/>
              <a:gd name="T17" fmla="*/ 954088 h 609"/>
              <a:gd name="T18" fmla="*/ 339725 w 610"/>
              <a:gd name="T19" fmla="*/ 877888 h 609"/>
              <a:gd name="T20" fmla="*/ 379412 w 610"/>
              <a:gd name="T21" fmla="*/ 758825 h 609"/>
              <a:gd name="T22" fmla="*/ 434975 w 610"/>
              <a:gd name="T23" fmla="*/ 620713 h 609"/>
              <a:gd name="T24" fmla="*/ 534987 w 610"/>
              <a:gd name="T25" fmla="*/ 438150 h 609"/>
              <a:gd name="T26" fmla="*/ 660400 w 610"/>
              <a:gd name="T27" fmla="*/ 266700 h 609"/>
              <a:gd name="T28" fmla="*/ 763587 w 610"/>
              <a:gd name="T29" fmla="*/ 160338 h 609"/>
              <a:gd name="T30" fmla="*/ 830263 w 610"/>
              <a:gd name="T31" fmla="*/ 103188 h 609"/>
              <a:gd name="T32" fmla="*/ 852488 w 610"/>
              <a:gd name="T33" fmla="*/ 88900 h 609"/>
              <a:gd name="T34" fmla="*/ 884238 w 610"/>
              <a:gd name="T35" fmla="*/ 68263 h 609"/>
              <a:gd name="T36" fmla="*/ 925513 w 610"/>
              <a:gd name="T37" fmla="*/ 36513 h 609"/>
              <a:gd name="T38" fmla="*/ 960438 w 610"/>
              <a:gd name="T39" fmla="*/ 11113 h 609"/>
              <a:gd name="T40" fmla="*/ 955675 w 610"/>
              <a:gd name="T41" fmla="*/ 0 h 609"/>
              <a:gd name="T42" fmla="*/ 857250 w 610"/>
              <a:gd name="T43" fmla="*/ 42863 h 609"/>
              <a:gd name="T44" fmla="*/ 693737 w 610"/>
              <a:gd name="T45" fmla="*/ 149225 h 609"/>
              <a:gd name="T46" fmla="*/ 520700 w 610"/>
              <a:gd name="T47" fmla="*/ 306388 h 609"/>
              <a:gd name="T48" fmla="*/ 425450 w 610"/>
              <a:gd name="T49" fmla="*/ 422275 h 609"/>
              <a:gd name="T50" fmla="*/ 376237 w 610"/>
              <a:gd name="T51" fmla="*/ 493713 h 609"/>
              <a:gd name="T52" fmla="*/ 319087 w 610"/>
              <a:gd name="T53" fmla="*/ 574675 h 609"/>
              <a:gd name="T54" fmla="*/ 280987 w 610"/>
              <a:gd name="T55" fmla="*/ 628650 h 609"/>
              <a:gd name="T56" fmla="*/ 269875 w 610"/>
              <a:gd name="T57" fmla="*/ 633413 h 609"/>
              <a:gd name="T58" fmla="*/ 233363 w 610"/>
              <a:gd name="T59" fmla="*/ 600075 h 609"/>
              <a:gd name="T60" fmla="*/ 177800 w 610"/>
              <a:gd name="T61" fmla="*/ 560388 h 609"/>
              <a:gd name="T62" fmla="*/ 119063 w 610"/>
              <a:gd name="T63" fmla="*/ 539750 h 609"/>
              <a:gd name="T64" fmla="*/ 68262 w 610"/>
              <a:gd name="T65" fmla="*/ 565150 h 609"/>
              <a:gd name="T66" fmla="*/ 33337 w 610"/>
              <a:gd name="T67" fmla="*/ 608013 h 609"/>
              <a:gd name="T68" fmla="*/ 11112 w 610"/>
              <a:gd name="T69" fmla="*/ 652463 h 609"/>
              <a:gd name="T70" fmla="*/ 1588 w 610"/>
              <a:gd name="T71" fmla="*/ 684213 h 609"/>
              <a:gd name="T72" fmla="*/ 139700 w 610"/>
              <a:gd name="T73" fmla="*/ 746125 h 6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10"/>
              <a:gd name="T112" fmla="*/ 0 h 609"/>
              <a:gd name="T113" fmla="*/ 610 w 610"/>
              <a:gd name="T114" fmla="*/ 609 h 6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10" h="609">
                <a:moveTo>
                  <a:pt x="88" y="470"/>
                </a:moveTo>
                <a:lnTo>
                  <a:pt x="90" y="472"/>
                </a:lnTo>
                <a:lnTo>
                  <a:pt x="96" y="476"/>
                </a:lnTo>
                <a:lnTo>
                  <a:pt x="105" y="481"/>
                </a:lnTo>
                <a:lnTo>
                  <a:pt x="116" y="487"/>
                </a:lnTo>
                <a:lnTo>
                  <a:pt x="126" y="497"/>
                </a:lnTo>
                <a:lnTo>
                  <a:pt x="138" y="509"/>
                </a:lnTo>
                <a:lnTo>
                  <a:pt x="150" y="520"/>
                </a:lnTo>
                <a:lnTo>
                  <a:pt x="159" y="535"/>
                </a:lnTo>
                <a:lnTo>
                  <a:pt x="168" y="551"/>
                </a:lnTo>
                <a:lnTo>
                  <a:pt x="176" y="564"/>
                </a:lnTo>
                <a:lnTo>
                  <a:pt x="183" y="576"/>
                </a:lnTo>
                <a:lnTo>
                  <a:pt x="189" y="586"/>
                </a:lnTo>
                <a:lnTo>
                  <a:pt x="193" y="596"/>
                </a:lnTo>
                <a:lnTo>
                  <a:pt x="197" y="601"/>
                </a:lnTo>
                <a:lnTo>
                  <a:pt x="200" y="606"/>
                </a:lnTo>
                <a:lnTo>
                  <a:pt x="200" y="608"/>
                </a:lnTo>
                <a:lnTo>
                  <a:pt x="203" y="601"/>
                </a:lnTo>
                <a:lnTo>
                  <a:pt x="206" y="582"/>
                </a:lnTo>
                <a:lnTo>
                  <a:pt x="214" y="553"/>
                </a:lnTo>
                <a:lnTo>
                  <a:pt x="226" y="519"/>
                </a:lnTo>
                <a:lnTo>
                  <a:pt x="239" y="478"/>
                </a:lnTo>
                <a:lnTo>
                  <a:pt x="255" y="435"/>
                </a:lnTo>
                <a:lnTo>
                  <a:pt x="274" y="391"/>
                </a:lnTo>
                <a:lnTo>
                  <a:pt x="296" y="348"/>
                </a:lnTo>
                <a:lnTo>
                  <a:pt x="337" y="276"/>
                </a:lnTo>
                <a:lnTo>
                  <a:pt x="378" y="217"/>
                </a:lnTo>
                <a:lnTo>
                  <a:pt x="416" y="168"/>
                </a:lnTo>
                <a:lnTo>
                  <a:pt x="450" y="130"/>
                </a:lnTo>
                <a:lnTo>
                  <a:pt x="481" y="101"/>
                </a:lnTo>
                <a:lnTo>
                  <a:pt x="504" y="80"/>
                </a:lnTo>
                <a:lnTo>
                  <a:pt x="523" y="65"/>
                </a:lnTo>
                <a:lnTo>
                  <a:pt x="533" y="59"/>
                </a:lnTo>
                <a:lnTo>
                  <a:pt x="537" y="56"/>
                </a:lnTo>
                <a:lnTo>
                  <a:pt x="545" y="51"/>
                </a:lnTo>
                <a:lnTo>
                  <a:pt x="557" y="43"/>
                </a:lnTo>
                <a:lnTo>
                  <a:pt x="570" y="34"/>
                </a:lnTo>
                <a:lnTo>
                  <a:pt x="583" y="23"/>
                </a:lnTo>
                <a:lnTo>
                  <a:pt x="595" y="15"/>
                </a:lnTo>
                <a:lnTo>
                  <a:pt x="605" y="7"/>
                </a:lnTo>
                <a:lnTo>
                  <a:pt x="609" y="3"/>
                </a:lnTo>
                <a:lnTo>
                  <a:pt x="602" y="0"/>
                </a:lnTo>
                <a:lnTo>
                  <a:pt x="577" y="7"/>
                </a:lnTo>
                <a:lnTo>
                  <a:pt x="540" y="27"/>
                </a:lnTo>
                <a:lnTo>
                  <a:pt x="491" y="56"/>
                </a:lnTo>
                <a:lnTo>
                  <a:pt x="437" y="94"/>
                </a:lnTo>
                <a:lnTo>
                  <a:pt x="382" y="141"/>
                </a:lnTo>
                <a:lnTo>
                  <a:pt x="328" y="193"/>
                </a:lnTo>
                <a:lnTo>
                  <a:pt x="279" y="253"/>
                </a:lnTo>
                <a:lnTo>
                  <a:pt x="268" y="266"/>
                </a:lnTo>
                <a:lnTo>
                  <a:pt x="254" y="287"/>
                </a:lnTo>
                <a:lnTo>
                  <a:pt x="237" y="311"/>
                </a:lnTo>
                <a:lnTo>
                  <a:pt x="218" y="337"/>
                </a:lnTo>
                <a:lnTo>
                  <a:pt x="201" y="362"/>
                </a:lnTo>
                <a:lnTo>
                  <a:pt x="187" y="382"/>
                </a:lnTo>
                <a:lnTo>
                  <a:pt x="177" y="396"/>
                </a:lnTo>
                <a:lnTo>
                  <a:pt x="174" y="403"/>
                </a:lnTo>
                <a:lnTo>
                  <a:pt x="170" y="399"/>
                </a:lnTo>
                <a:lnTo>
                  <a:pt x="160" y="390"/>
                </a:lnTo>
                <a:lnTo>
                  <a:pt x="147" y="378"/>
                </a:lnTo>
                <a:lnTo>
                  <a:pt x="130" y="365"/>
                </a:lnTo>
                <a:lnTo>
                  <a:pt x="112" y="353"/>
                </a:lnTo>
                <a:lnTo>
                  <a:pt x="93" y="344"/>
                </a:lnTo>
                <a:lnTo>
                  <a:pt x="75" y="340"/>
                </a:lnTo>
                <a:lnTo>
                  <a:pt x="58" y="345"/>
                </a:lnTo>
                <a:lnTo>
                  <a:pt x="43" y="356"/>
                </a:lnTo>
                <a:lnTo>
                  <a:pt x="31" y="369"/>
                </a:lnTo>
                <a:lnTo>
                  <a:pt x="21" y="383"/>
                </a:lnTo>
                <a:lnTo>
                  <a:pt x="13" y="398"/>
                </a:lnTo>
                <a:lnTo>
                  <a:pt x="7" y="411"/>
                </a:lnTo>
                <a:lnTo>
                  <a:pt x="3" y="423"/>
                </a:lnTo>
                <a:lnTo>
                  <a:pt x="1" y="431"/>
                </a:lnTo>
                <a:lnTo>
                  <a:pt x="0" y="433"/>
                </a:lnTo>
                <a:lnTo>
                  <a:pt x="88" y="470"/>
                </a:lnTo>
              </a:path>
            </a:pathLst>
          </a:custGeom>
          <a:solidFill>
            <a:srgbClr val="33CC33"/>
          </a:solidFill>
          <a:ln w="9525" cap="rnd">
            <a:noFill/>
            <a:round/>
            <a:headEnd/>
            <a:tailEnd/>
          </a:ln>
        </p:spPr>
        <p:txBody>
          <a:bodyPr/>
          <a:lstStyle/>
          <a:p>
            <a:endParaRPr lang="zh-CN" altLang="en-US"/>
          </a:p>
        </p:txBody>
      </p:sp>
      <p:grpSp>
        <p:nvGrpSpPr>
          <p:cNvPr id="4" name="组合 189"/>
          <p:cNvGrpSpPr>
            <a:grpSpLocks noChangeAspect="1"/>
          </p:cNvGrpSpPr>
          <p:nvPr/>
        </p:nvGrpSpPr>
        <p:grpSpPr>
          <a:xfrm>
            <a:off x="1588838" y="3435118"/>
            <a:ext cx="720000" cy="720000"/>
            <a:chOff x="13655675" y="2825750"/>
            <a:chExt cx="406400" cy="415925"/>
          </a:xfrm>
          <a:solidFill>
            <a:srgbClr val="92D050"/>
          </a:solidFill>
        </p:grpSpPr>
        <p:sp>
          <p:nvSpPr>
            <p:cNvPr id="15" name="Freeform 24"/>
            <p:cNvSpPr>
              <a:spLocks/>
            </p:cNvSpPr>
            <p:nvPr/>
          </p:nvSpPr>
          <p:spPr bwMode="auto">
            <a:xfrm>
              <a:off x="13804900" y="3019425"/>
              <a:ext cx="79375" cy="79375"/>
            </a:xfrm>
            <a:custGeom>
              <a:avLst/>
              <a:gdLst/>
              <a:ahLst/>
              <a:cxnLst>
                <a:cxn ang="0">
                  <a:pos x="50" y="18"/>
                </a:cxn>
                <a:cxn ang="0">
                  <a:pos x="18" y="50"/>
                </a:cxn>
                <a:cxn ang="0">
                  <a:pos x="0" y="30"/>
                </a:cxn>
                <a:cxn ang="0">
                  <a:pos x="32" y="0"/>
                </a:cxn>
                <a:cxn ang="0">
                  <a:pos x="50" y="18"/>
                </a:cxn>
              </a:cxnLst>
              <a:rect l="0" t="0" r="r" b="b"/>
              <a:pathLst>
                <a:path w="50" h="50">
                  <a:moveTo>
                    <a:pt x="50" y="18"/>
                  </a:moveTo>
                  <a:lnTo>
                    <a:pt x="18" y="50"/>
                  </a:lnTo>
                  <a:lnTo>
                    <a:pt x="0" y="30"/>
                  </a:lnTo>
                  <a:lnTo>
                    <a:pt x="32" y="0"/>
                  </a:lnTo>
                  <a:lnTo>
                    <a:pt x="50" y="1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6" name="Freeform 25"/>
            <p:cNvSpPr>
              <a:spLocks noEditPoints="1"/>
            </p:cNvSpPr>
            <p:nvPr/>
          </p:nvSpPr>
          <p:spPr bwMode="auto">
            <a:xfrm>
              <a:off x="13808075" y="2825750"/>
              <a:ext cx="254000" cy="254000"/>
            </a:xfrm>
            <a:custGeom>
              <a:avLst/>
              <a:gdLst/>
              <a:ahLst/>
              <a:cxnLst>
                <a:cxn ang="0">
                  <a:pos x="80" y="0"/>
                </a:cxn>
                <a:cxn ang="0">
                  <a:pos x="50" y="8"/>
                </a:cxn>
                <a:cxn ang="0">
                  <a:pos x="24" y="24"/>
                </a:cxn>
                <a:cxn ang="0">
                  <a:pos x="6" y="50"/>
                </a:cxn>
                <a:cxn ang="0">
                  <a:pos x="0" y="80"/>
                </a:cxn>
                <a:cxn ang="0">
                  <a:pos x="2" y="96"/>
                </a:cxn>
                <a:cxn ang="0">
                  <a:pos x="14" y="126"/>
                </a:cxn>
                <a:cxn ang="0">
                  <a:pos x="36" y="148"/>
                </a:cxn>
                <a:cxn ang="0">
                  <a:pos x="64" y="160"/>
                </a:cxn>
                <a:cxn ang="0">
                  <a:pos x="80" y="160"/>
                </a:cxn>
                <a:cxn ang="0">
                  <a:pos x="112" y="154"/>
                </a:cxn>
                <a:cxn ang="0">
                  <a:pos x="136" y="138"/>
                </a:cxn>
                <a:cxn ang="0">
                  <a:pos x="154" y="112"/>
                </a:cxn>
                <a:cxn ang="0">
                  <a:pos x="160" y="80"/>
                </a:cxn>
                <a:cxn ang="0">
                  <a:pos x="158" y="64"/>
                </a:cxn>
                <a:cxn ang="0">
                  <a:pos x="146" y="36"/>
                </a:cxn>
                <a:cxn ang="0">
                  <a:pos x="126" y="14"/>
                </a:cxn>
                <a:cxn ang="0">
                  <a:pos x="96" y="2"/>
                </a:cxn>
                <a:cxn ang="0">
                  <a:pos x="80" y="0"/>
                </a:cxn>
                <a:cxn ang="0">
                  <a:pos x="80" y="138"/>
                </a:cxn>
                <a:cxn ang="0">
                  <a:pos x="58" y="134"/>
                </a:cxn>
                <a:cxn ang="0">
                  <a:pos x="40" y="122"/>
                </a:cxn>
                <a:cxn ang="0">
                  <a:pos x="28" y="102"/>
                </a:cxn>
                <a:cxn ang="0">
                  <a:pos x="24" y="80"/>
                </a:cxn>
                <a:cxn ang="0">
                  <a:pos x="24" y="70"/>
                </a:cxn>
                <a:cxn ang="0">
                  <a:pos x="32" y="48"/>
                </a:cxn>
                <a:cxn ang="0">
                  <a:pos x="48" y="34"/>
                </a:cxn>
                <a:cxn ang="0">
                  <a:pos x="68" y="24"/>
                </a:cxn>
                <a:cxn ang="0">
                  <a:pos x="80" y="24"/>
                </a:cxn>
                <a:cxn ang="0">
                  <a:pos x="102" y="28"/>
                </a:cxn>
                <a:cxn ang="0">
                  <a:pos x="120" y="40"/>
                </a:cxn>
                <a:cxn ang="0">
                  <a:pos x="134" y="58"/>
                </a:cxn>
                <a:cxn ang="0">
                  <a:pos x="138" y="80"/>
                </a:cxn>
                <a:cxn ang="0">
                  <a:pos x="136" y="92"/>
                </a:cxn>
                <a:cxn ang="0">
                  <a:pos x="128" y="112"/>
                </a:cxn>
                <a:cxn ang="0">
                  <a:pos x="112" y="128"/>
                </a:cxn>
                <a:cxn ang="0">
                  <a:pos x="92" y="136"/>
                </a:cxn>
                <a:cxn ang="0">
                  <a:pos x="80" y="138"/>
                </a:cxn>
              </a:cxnLst>
              <a:rect l="0" t="0" r="r" b="b"/>
              <a:pathLst>
                <a:path w="160" h="160">
                  <a:moveTo>
                    <a:pt x="80" y="0"/>
                  </a:moveTo>
                  <a:lnTo>
                    <a:pt x="80" y="0"/>
                  </a:lnTo>
                  <a:lnTo>
                    <a:pt x="64" y="2"/>
                  </a:lnTo>
                  <a:lnTo>
                    <a:pt x="50" y="8"/>
                  </a:lnTo>
                  <a:lnTo>
                    <a:pt x="36" y="14"/>
                  </a:lnTo>
                  <a:lnTo>
                    <a:pt x="24" y="24"/>
                  </a:lnTo>
                  <a:lnTo>
                    <a:pt x="14" y="36"/>
                  </a:lnTo>
                  <a:lnTo>
                    <a:pt x="6" y="50"/>
                  </a:lnTo>
                  <a:lnTo>
                    <a:pt x="2" y="64"/>
                  </a:lnTo>
                  <a:lnTo>
                    <a:pt x="0" y="80"/>
                  </a:lnTo>
                  <a:lnTo>
                    <a:pt x="0" y="80"/>
                  </a:lnTo>
                  <a:lnTo>
                    <a:pt x="2" y="96"/>
                  </a:lnTo>
                  <a:lnTo>
                    <a:pt x="6" y="112"/>
                  </a:lnTo>
                  <a:lnTo>
                    <a:pt x="14" y="126"/>
                  </a:lnTo>
                  <a:lnTo>
                    <a:pt x="24" y="138"/>
                  </a:lnTo>
                  <a:lnTo>
                    <a:pt x="36" y="148"/>
                  </a:lnTo>
                  <a:lnTo>
                    <a:pt x="50" y="154"/>
                  </a:lnTo>
                  <a:lnTo>
                    <a:pt x="64" y="160"/>
                  </a:lnTo>
                  <a:lnTo>
                    <a:pt x="80" y="160"/>
                  </a:lnTo>
                  <a:lnTo>
                    <a:pt x="80" y="160"/>
                  </a:lnTo>
                  <a:lnTo>
                    <a:pt x="96" y="160"/>
                  </a:lnTo>
                  <a:lnTo>
                    <a:pt x="112" y="154"/>
                  </a:lnTo>
                  <a:lnTo>
                    <a:pt x="126" y="148"/>
                  </a:lnTo>
                  <a:lnTo>
                    <a:pt x="136" y="138"/>
                  </a:lnTo>
                  <a:lnTo>
                    <a:pt x="146" y="126"/>
                  </a:lnTo>
                  <a:lnTo>
                    <a:pt x="154" y="112"/>
                  </a:lnTo>
                  <a:lnTo>
                    <a:pt x="158" y="96"/>
                  </a:lnTo>
                  <a:lnTo>
                    <a:pt x="160" y="80"/>
                  </a:lnTo>
                  <a:lnTo>
                    <a:pt x="160" y="80"/>
                  </a:lnTo>
                  <a:lnTo>
                    <a:pt x="158" y="64"/>
                  </a:lnTo>
                  <a:lnTo>
                    <a:pt x="154" y="50"/>
                  </a:lnTo>
                  <a:lnTo>
                    <a:pt x="146" y="36"/>
                  </a:lnTo>
                  <a:lnTo>
                    <a:pt x="136" y="24"/>
                  </a:lnTo>
                  <a:lnTo>
                    <a:pt x="126" y="14"/>
                  </a:lnTo>
                  <a:lnTo>
                    <a:pt x="112" y="8"/>
                  </a:lnTo>
                  <a:lnTo>
                    <a:pt x="96" y="2"/>
                  </a:lnTo>
                  <a:lnTo>
                    <a:pt x="80" y="0"/>
                  </a:lnTo>
                  <a:lnTo>
                    <a:pt x="80" y="0"/>
                  </a:lnTo>
                  <a:close/>
                  <a:moveTo>
                    <a:pt x="80" y="138"/>
                  </a:moveTo>
                  <a:lnTo>
                    <a:pt x="80" y="138"/>
                  </a:lnTo>
                  <a:lnTo>
                    <a:pt x="68" y="136"/>
                  </a:lnTo>
                  <a:lnTo>
                    <a:pt x="58" y="134"/>
                  </a:lnTo>
                  <a:lnTo>
                    <a:pt x="48" y="128"/>
                  </a:lnTo>
                  <a:lnTo>
                    <a:pt x="40" y="122"/>
                  </a:lnTo>
                  <a:lnTo>
                    <a:pt x="32" y="112"/>
                  </a:lnTo>
                  <a:lnTo>
                    <a:pt x="28" y="102"/>
                  </a:lnTo>
                  <a:lnTo>
                    <a:pt x="24" y="92"/>
                  </a:lnTo>
                  <a:lnTo>
                    <a:pt x="24" y="80"/>
                  </a:lnTo>
                  <a:lnTo>
                    <a:pt x="24" y="80"/>
                  </a:lnTo>
                  <a:lnTo>
                    <a:pt x="24" y="70"/>
                  </a:lnTo>
                  <a:lnTo>
                    <a:pt x="28" y="58"/>
                  </a:lnTo>
                  <a:lnTo>
                    <a:pt x="32" y="48"/>
                  </a:lnTo>
                  <a:lnTo>
                    <a:pt x="40" y="40"/>
                  </a:lnTo>
                  <a:lnTo>
                    <a:pt x="48" y="34"/>
                  </a:lnTo>
                  <a:lnTo>
                    <a:pt x="58" y="28"/>
                  </a:lnTo>
                  <a:lnTo>
                    <a:pt x="68" y="24"/>
                  </a:lnTo>
                  <a:lnTo>
                    <a:pt x="80" y="24"/>
                  </a:lnTo>
                  <a:lnTo>
                    <a:pt x="80" y="24"/>
                  </a:lnTo>
                  <a:lnTo>
                    <a:pt x="92" y="24"/>
                  </a:lnTo>
                  <a:lnTo>
                    <a:pt x="102" y="28"/>
                  </a:lnTo>
                  <a:lnTo>
                    <a:pt x="112" y="34"/>
                  </a:lnTo>
                  <a:lnTo>
                    <a:pt x="120" y="40"/>
                  </a:lnTo>
                  <a:lnTo>
                    <a:pt x="128" y="48"/>
                  </a:lnTo>
                  <a:lnTo>
                    <a:pt x="134" y="58"/>
                  </a:lnTo>
                  <a:lnTo>
                    <a:pt x="136" y="70"/>
                  </a:lnTo>
                  <a:lnTo>
                    <a:pt x="138" y="80"/>
                  </a:lnTo>
                  <a:lnTo>
                    <a:pt x="138" y="80"/>
                  </a:lnTo>
                  <a:lnTo>
                    <a:pt x="136" y="92"/>
                  </a:lnTo>
                  <a:lnTo>
                    <a:pt x="134" y="102"/>
                  </a:lnTo>
                  <a:lnTo>
                    <a:pt x="128" y="112"/>
                  </a:lnTo>
                  <a:lnTo>
                    <a:pt x="120" y="122"/>
                  </a:lnTo>
                  <a:lnTo>
                    <a:pt x="112" y="128"/>
                  </a:lnTo>
                  <a:lnTo>
                    <a:pt x="102" y="134"/>
                  </a:lnTo>
                  <a:lnTo>
                    <a:pt x="92" y="136"/>
                  </a:lnTo>
                  <a:lnTo>
                    <a:pt x="80" y="138"/>
                  </a:lnTo>
                  <a:lnTo>
                    <a:pt x="80" y="13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7" name="Freeform 26"/>
            <p:cNvSpPr>
              <a:spLocks/>
            </p:cNvSpPr>
            <p:nvPr/>
          </p:nvSpPr>
          <p:spPr bwMode="auto">
            <a:xfrm>
              <a:off x="13855700" y="2879725"/>
              <a:ext cx="92075" cy="88900"/>
            </a:xfrm>
            <a:custGeom>
              <a:avLst/>
              <a:gdLst/>
              <a:ahLst/>
              <a:cxnLst>
                <a:cxn ang="0">
                  <a:pos x="54" y="0"/>
                </a:cxn>
                <a:cxn ang="0">
                  <a:pos x="54" y="0"/>
                </a:cxn>
                <a:cxn ang="0">
                  <a:pos x="54" y="0"/>
                </a:cxn>
                <a:cxn ang="0">
                  <a:pos x="44" y="2"/>
                </a:cxn>
                <a:cxn ang="0">
                  <a:pos x="34" y="4"/>
                </a:cxn>
                <a:cxn ang="0">
                  <a:pos x="26" y="10"/>
                </a:cxn>
                <a:cxn ang="0">
                  <a:pos x="18" y="16"/>
                </a:cxn>
                <a:cxn ang="0">
                  <a:pos x="12" y="24"/>
                </a:cxn>
                <a:cxn ang="0">
                  <a:pos x="6" y="32"/>
                </a:cxn>
                <a:cxn ang="0">
                  <a:pos x="2" y="42"/>
                </a:cxn>
                <a:cxn ang="0">
                  <a:pos x="0" y="52"/>
                </a:cxn>
                <a:cxn ang="0">
                  <a:pos x="0" y="52"/>
                </a:cxn>
                <a:cxn ang="0">
                  <a:pos x="0" y="52"/>
                </a:cxn>
                <a:cxn ang="0">
                  <a:pos x="0" y="52"/>
                </a:cxn>
                <a:cxn ang="0">
                  <a:pos x="0" y="52"/>
                </a:cxn>
                <a:cxn ang="0">
                  <a:pos x="0" y="52"/>
                </a:cxn>
                <a:cxn ang="0">
                  <a:pos x="0" y="52"/>
                </a:cxn>
                <a:cxn ang="0">
                  <a:pos x="2" y="52"/>
                </a:cxn>
                <a:cxn ang="0">
                  <a:pos x="2" y="52"/>
                </a:cxn>
                <a:cxn ang="0">
                  <a:pos x="2" y="56"/>
                </a:cxn>
                <a:cxn ang="0">
                  <a:pos x="6" y="56"/>
                </a:cxn>
                <a:cxn ang="0">
                  <a:pos x="6" y="56"/>
                </a:cxn>
                <a:cxn ang="0">
                  <a:pos x="8" y="56"/>
                </a:cxn>
                <a:cxn ang="0">
                  <a:pos x="10" y="52"/>
                </a:cxn>
                <a:cxn ang="0">
                  <a:pos x="10" y="52"/>
                </a:cxn>
                <a:cxn ang="0">
                  <a:pos x="10" y="52"/>
                </a:cxn>
                <a:cxn ang="0">
                  <a:pos x="10" y="44"/>
                </a:cxn>
                <a:cxn ang="0">
                  <a:pos x="14" y="36"/>
                </a:cxn>
                <a:cxn ang="0">
                  <a:pos x="18" y="28"/>
                </a:cxn>
                <a:cxn ang="0">
                  <a:pos x="24" y="22"/>
                </a:cxn>
                <a:cxn ang="0">
                  <a:pos x="30" y="16"/>
                </a:cxn>
                <a:cxn ang="0">
                  <a:pos x="38" y="12"/>
                </a:cxn>
                <a:cxn ang="0">
                  <a:pos x="46" y="10"/>
                </a:cxn>
                <a:cxn ang="0">
                  <a:pos x="54" y="8"/>
                </a:cxn>
                <a:cxn ang="0">
                  <a:pos x="54" y="8"/>
                </a:cxn>
                <a:cxn ang="0">
                  <a:pos x="54" y="8"/>
                </a:cxn>
                <a:cxn ang="0">
                  <a:pos x="58" y="6"/>
                </a:cxn>
                <a:cxn ang="0">
                  <a:pos x="58" y="4"/>
                </a:cxn>
                <a:cxn ang="0">
                  <a:pos x="58" y="4"/>
                </a:cxn>
                <a:cxn ang="0">
                  <a:pos x="58" y="0"/>
                </a:cxn>
                <a:cxn ang="0">
                  <a:pos x="54" y="0"/>
                </a:cxn>
                <a:cxn ang="0">
                  <a:pos x="54" y="0"/>
                </a:cxn>
              </a:cxnLst>
              <a:rect l="0" t="0" r="r" b="b"/>
              <a:pathLst>
                <a:path w="58" h="56">
                  <a:moveTo>
                    <a:pt x="54" y="0"/>
                  </a:moveTo>
                  <a:lnTo>
                    <a:pt x="54" y="0"/>
                  </a:lnTo>
                  <a:lnTo>
                    <a:pt x="54" y="0"/>
                  </a:lnTo>
                  <a:lnTo>
                    <a:pt x="44" y="2"/>
                  </a:lnTo>
                  <a:lnTo>
                    <a:pt x="34" y="4"/>
                  </a:lnTo>
                  <a:lnTo>
                    <a:pt x="26" y="10"/>
                  </a:lnTo>
                  <a:lnTo>
                    <a:pt x="18" y="16"/>
                  </a:lnTo>
                  <a:lnTo>
                    <a:pt x="12" y="24"/>
                  </a:lnTo>
                  <a:lnTo>
                    <a:pt x="6" y="32"/>
                  </a:lnTo>
                  <a:lnTo>
                    <a:pt x="2" y="42"/>
                  </a:lnTo>
                  <a:lnTo>
                    <a:pt x="0" y="52"/>
                  </a:lnTo>
                  <a:lnTo>
                    <a:pt x="0" y="52"/>
                  </a:lnTo>
                  <a:lnTo>
                    <a:pt x="0" y="52"/>
                  </a:lnTo>
                  <a:lnTo>
                    <a:pt x="0" y="52"/>
                  </a:lnTo>
                  <a:lnTo>
                    <a:pt x="0" y="52"/>
                  </a:lnTo>
                  <a:lnTo>
                    <a:pt x="0" y="52"/>
                  </a:lnTo>
                  <a:lnTo>
                    <a:pt x="0" y="52"/>
                  </a:lnTo>
                  <a:lnTo>
                    <a:pt x="2" y="52"/>
                  </a:lnTo>
                  <a:lnTo>
                    <a:pt x="2" y="52"/>
                  </a:lnTo>
                  <a:lnTo>
                    <a:pt x="2" y="56"/>
                  </a:lnTo>
                  <a:lnTo>
                    <a:pt x="6" y="56"/>
                  </a:lnTo>
                  <a:lnTo>
                    <a:pt x="6" y="56"/>
                  </a:lnTo>
                  <a:lnTo>
                    <a:pt x="8" y="56"/>
                  </a:lnTo>
                  <a:lnTo>
                    <a:pt x="10" y="52"/>
                  </a:lnTo>
                  <a:lnTo>
                    <a:pt x="10" y="52"/>
                  </a:lnTo>
                  <a:lnTo>
                    <a:pt x="10" y="52"/>
                  </a:lnTo>
                  <a:lnTo>
                    <a:pt x="10" y="44"/>
                  </a:lnTo>
                  <a:lnTo>
                    <a:pt x="14" y="36"/>
                  </a:lnTo>
                  <a:lnTo>
                    <a:pt x="18" y="28"/>
                  </a:lnTo>
                  <a:lnTo>
                    <a:pt x="24" y="22"/>
                  </a:lnTo>
                  <a:lnTo>
                    <a:pt x="30" y="16"/>
                  </a:lnTo>
                  <a:lnTo>
                    <a:pt x="38" y="12"/>
                  </a:lnTo>
                  <a:lnTo>
                    <a:pt x="46" y="10"/>
                  </a:lnTo>
                  <a:lnTo>
                    <a:pt x="54" y="8"/>
                  </a:lnTo>
                  <a:lnTo>
                    <a:pt x="54" y="8"/>
                  </a:lnTo>
                  <a:lnTo>
                    <a:pt x="54" y="8"/>
                  </a:lnTo>
                  <a:lnTo>
                    <a:pt x="58" y="6"/>
                  </a:lnTo>
                  <a:lnTo>
                    <a:pt x="58" y="4"/>
                  </a:lnTo>
                  <a:lnTo>
                    <a:pt x="58" y="4"/>
                  </a:lnTo>
                  <a:lnTo>
                    <a:pt x="58" y="0"/>
                  </a:lnTo>
                  <a:lnTo>
                    <a:pt x="54" y="0"/>
                  </a:lnTo>
                  <a:lnTo>
                    <a:pt x="54"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18" name="Freeform 27"/>
            <p:cNvSpPr>
              <a:spLocks/>
            </p:cNvSpPr>
            <p:nvPr/>
          </p:nvSpPr>
          <p:spPr bwMode="auto">
            <a:xfrm>
              <a:off x="13655675" y="3070225"/>
              <a:ext cx="174625" cy="171450"/>
            </a:xfrm>
            <a:custGeom>
              <a:avLst/>
              <a:gdLst/>
              <a:ahLst/>
              <a:cxnLst>
                <a:cxn ang="0">
                  <a:pos x="78" y="0"/>
                </a:cxn>
                <a:cxn ang="0">
                  <a:pos x="8" y="68"/>
                </a:cxn>
                <a:cxn ang="0">
                  <a:pos x="8" y="68"/>
                </a:cxn>
                <a:cxn ang="0">
                  <a:pos x="2" y="76"/>
                </a:cxn>
                <a:cxn ang="0">
                  <a:pos x="0" y="84"/>
                </a:cxn>
                <a:cxn ang="0">
                  <a:pos x="2" y="94"/>
                </a:cxn>
                <a:cxn ang="0">
                  <a:pos x="8" y="100"/>
                </a:cxn>
                <a:cxn ang="0">
                  <a:pos x="8" y="100"/>
                </a:cxn>
                <a:cxn ang="0">
                  <a:pos x="14" y="106"/>
                </a:cxn>
                <a:cxn ang="0">
                  <a:pos x="24" y="108"/>
                </a:cxn>
                <a:cxn ang="0">
                  <a:pos x="32" y="106"/>
                </a:cxn>
                <a:cxn ang="0">
                  <a:pos x="40" y="102"/>
                </a:cxn>
                <a:cxn ang="0">
                  <a:pos x="110" y="32"/>
                </a:cxn>
                <a:cxn ang="0">
                  <a:pos x="78" y="0"/>
                </a:cxn>
              </a:cxnLst>
              <a:rect l="0" t="0" r="r" b="b"/>
              <a:pathLst>
                <a:path w="110" h="108">
                  <a:moveTo>
                    <a:pt x="78" y="0"/>
                  </a:moveTo>
                  <a:lnTo>
                    <a:pt x="8" y="68"/>
                  </a:lnTo>
                  <a:lnTo>
                    <a:pt x="8" y="68"/>
                  </a:lnTo>
                  <a:lnTo>
                    <a:pt x="2" y="76"/>
                  </a:lnTo>
                  <a:lnTo>
                    <a:pt x="0" y="84"/>
                  </a:lnTo>
                  <a:lnTo>
                    <a:pt x="2" y="94"/>
                  </a:lnTo>
                  <a:lnTo>
                    <a:pt x="8" y="100"/>
                  </a:lnTo>
                  <a:lnTo>
                    <a:pt x="8" y="100"/>
                  </a:lnTo>
                  <a:lnTo>
                    <a:pt x="14" y="106"/>
                  </a:lnTo>
                  <a:lnTo>
                    <a:pt x="24" y="108"/>
                  </a:lnTo>
                  <a:lnTo>
                    <a:pt x="32" y="106"/>
                  </a:lnTo>
                  <a:lnTo>
                    <a:pt x="40" y="102"/>
                  </a:lnTo>
                  <a:lnTo>
                    <a:pt x="110" y="32"/>
                  </a:lnTo>
                  <a:lnTo>
                    <a:pt x="78"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grpSp>
      <p:grpSp>
        <p:nvGrpSpPr>
          <p:cNvPr id="12" name="组合 189"/>
          <p:cNvGrpSpPr>
            <a:grpSpLocks noChangeAspect="1"/>
          </p:cNvGrpSpPr>
          <p:nvPr/>
        </p:nvGrpSpPr>
        <p:grpSpPr>
          <a:xfrm>
            <a:off x="9588701" y="3478336"/>
            <a:ext cx="720000" cy="720000"/>
            <a:chOff x="13655675" y="2825750"/>
            <a:chExt cx="406400" cy="415925"/>
          </a:xfrm>
          <a:solidFill>
            <a:srgbClr val="92D050"/>
          </a:solidFill>
        </p:grpSpPr>
        <p:sp>
          <p:nvSpPr>
            <p:cNvPr id="27" name="Freeform 24"/>
            <p:cNvSpPr>
              <a:spLocks/>
            </p:cNvSpPr>
            <p:nvPr/>
          </p:nvSpPr>
          <p:spPr bwMode="auto">
            <a:xfrm>
              <a:off x="13804900" y="3019425"/>
              <a:ext cx="79375" cy="79375"/>
            </a:xfrm>
            <a:custGeom>
              <a:avLst/>
              <a:gdLst/>
              <a:ahLst/>
              <a:cxnLst>
                <a:cxn ang="0">
                  <a:pos x="50" y="18"/>
                </a:cxn>
                <a:cxn ang="0">
                  <a:pos x="18" y="50"/>
                </a:cxn>
                <a:cxn ang="0">
                  <a:pos x="0" y="30"/>
                </a:cxn>
                <a:cxn ang="0">
                  <a:pos x="32" y="0"/>
                </a:cxn>
                <a:cxn ang="0">
                  <a:pos x="50" y="18"/>
                </a:cxn>
              </a:cxnLst>
              <a:rect l="0" t="0" r="r" b="b"/>
              <a:pathLst>
                <a:path w="50" h="50">
                  <a:moveTo>
                    <a:pt x="50" y="18"/>
                  </a:moveTo>
                  <a:lnTo>
                    <a:pt x="18" y="50"/>
                  </a:lnTo>
                  <a:lnTo>
                    <a:pt x="0" y="30"/>
                  </a:lnTo>
                  <a:lnTo>
                    <a:pt x="32" y="0"/>
                  </a:lnTo>
                  <a:lnTo>
                    <a:pt x="50" y="1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28" name="Freeform 25"/>
            <p:cNvSpPr>
              <a:spLocks noEditPoints="1"/>
            </p:cNvSpPr>
            <p:nvPr/>
          </p:nvSpPr>
          <p:spPr bwMode="auto">
            <a:xfrm>
              <a:off x="13808075" y="2825750"/>
              <a:ext cx="254000" cy="254000"/>
            </a:xfrm>
            <a:custGeom>
              <a:avLst/>
              <a:gdLst/>
              <a:ahLst/>
              <a:cxnLst>
                <a:cxn ang="0">
                  <a:pos x="80" y="0"/>
                </a:cxn>
                <a:cxn ang="0">
                  <a:pos x="50" y="8"/>
                </a:cxn>
                <a:cxn ang="0">
                  <a:pos x="24" y="24"/>
                </a:cxn>
                <a:cxn ang="0">
                  <a:pos x="6" y="50"/>
                </a:cxn>
                <a:cxn ang="0">
                  <a:pos x="0" y="80"/>
                </a:cxn>
                <a:cxn ang="0">
                  <a:pos x="2" y="96"/>
                </a:cxn>
                <a:cxn ang="0">
                  <a:pos x="14" y="126"/>
                </a:cxn>
                <a:cxn ang="0">
                  <a:pos x="36" y="148"/>
                </a:cxn>
                <a:cxn ang="0">
                  <a:pos x="64" y="160"/>
                </a:cxn>
                <a:cxn ang="0">
                  <a:pos x="80" y="160"/>
                </a:cxn>
                <a:cxn ang="0">
                  <a:pos x="112" y="154"/>
                </a:cxn>
                <a:cxn ang="0">
                  <a:pos x="136" y="138"/>
                </a:cxn>
                <a:cxn ang="0">
                  <a:pos x="154" y="112"/>
                </a:cxn>
                <a:cxn ang="0">
                  <a:pos x="160" y="80"/>
                </a:cxn>
                <a:cxn ang="0">
                  <a:pos x="158" y="64"/>
                </a:cxn>
                <a:cxn ang="0">
                  <a:pos x="146" y="36"/>
                </a:cxn>
                <a:cxn ang="0">
                  <a:pos x="126" y="14"/>
                </a:cxn>
                <a:cxn ang="0">
                  <a:pos x="96" y="2"/>
                </a:cxn>
                <a:cxn ang="0">
                  <a:pos x="80" y="0"/>
                </a:cxn>
                <a:cxn ang="0">
                  <a:pos x="80" y="138"/>
                </a:cxn>
                <a:cxn ang="0">
                  <a:pos x="58" y="134"/>
                </a:cxn>
                <a:cxn ang="0">
                  <a:pos x="40" y="122"/>
                </a:cxn>
                <a:cxn ang="0">
                  <a:pos x="28" y="102"/>
                </a:cxn>
                <a:cxn ang="0">
                  <a:pos x="24" y="80"/>
                </a:cxn>
                <a:cxn ang="0">
                  <a:pos x="24" y="70"/>
                </a:cxn>
                <a:cxn ang="0">
                  <a:pos x="32" y="48"/>
                </a:cxn>
                <a:cxn ang="0">
                  <a:pos x="48" y="34"/>
                </a:cxn>
                <a:cxn ang="0">
                  <a:pos x="68" y="24"/>
                </a:cxn>
                <a:cxn ang="0">
                  <a:pos x="80" y="24"/>
                </a:cxn>
                <a:cxn ang="0">
                  <a:pos x="102" y="28"/>
                </a:cxn>
                <a:cxn ang="0">
                  <a:pos x="120" y="40"/>
                </a:cxn>
                <a:cxn ang="0">
                  <a:pos x="134" y="58"/>
                </a:cxn>
                <a:cxn ang="0">
                  <a:pos x="138" y="80"/>
                </a:cxn>
                <a:cxn ang="0">
                  <a:pos x="136" y="92"/>
                </a:cxn>
                <a:cxn ang="0">
                  <a:pos x="128" y="112"/>
                </a:cxn>
                <a:cxn ang="0">
                  <a:pos x="112" y="128"/>
                </a:cxn>
                <a:cxn ang="0">
                  <a:pos x="92" y="136"/>
                </a:cxn>
                <a:cxn ang="0">
                  <a:pos x="80" y="138"/>
                </a:cxn>
              </a:cxnLst>
              <a:rect l="0" t="0" r="r" b="b"/>
              <a:pathLst>
                <a:path w="160" h="160">
                  <a:moveTo>
                    <a:pt x="80" y="0"/>
                  </a:moveTo>
                  <a:lnTo>
                    <a:pt x="80" y="0"/>
                  </a:lnTo>
                  <a:lnTo>
                    <a:pt x="64" y="2"/>
                  </a:lnTo>
                  <a:lnTo>
                    <a:pt x="50" y="8"/>
                  </a:lnTo>
                  <a:lnTo>
                    <a:pt x="36" y="14"/>
                  </a:lnTo>
                  <a:lnTo>
                    <a:pt x="24" y="24"/>
                  </a:lnTo>
                  <a:lnTo>
                    <a:pt x="14" y="36"/>
                  </a:lnTo>
                  <a:lnTo>
                    <a:pt x="6" y="50"/>
                  </a:lnTo>
                  <a:lnTo>
                    <a:pt x="2" y="64"/>
                  </a:lnTo>
                  <a:lnTo>
                    <a:pt x="0" y="80"/>
                  </a:lnTo>
                  <a:lnTo>
                    <a:pt x="0" y="80"/>
                  </a:lnTo>
                  <a:lnTo>
                    <a:pt x="2" y="96"/>
                  </a:lnTo>
                  <a:lnTo>
                    <a:pt x="6" y="112"/>
                  </a:lnTo>
                  <a:lnTo>
                    <a:pt x="14" y="126"/>
                  </a:lnTo>
                  <a:lnTo>
                    <a:pt x="24" y="138"/>
                  </a:lnTo>
                  <a:lnTo>
                    <a:pt x="36" y="148"/>
                  </a:lnTo>
                  <a:lnTo>
                    <a:pt x="50" y="154"/>
                  </a:lnTo>
                  <a:lnTo>
                    <a:pt x="64" y="160"/>
                  </a:lnTo>
                  <a:lnTo>
                    <a:pt x="80" y="160"/>
                  </a:lnTo>
                  <a:lnTo>
                    <a:pt x="80" y="160"/>
                  </a:lnTo>
                  <a:lnTo>
                    <a:pt x="96" y="160"/>
                  </a:lnTo>
                  <a:lnTo>
                    <a:pt x="112" y="154"/>
                  </a:lnTo>
                  <a:lnTo>
                    <a:pt x="126" y="148"/>
                  </a:lnTo>
                  <a:lnTo>
                    <a:pt x="136" y="138"/>
                  </a:lnTo>
                  <a:lnTo>
                    <a:pt x="146" y="126"/>
                  </a:lnTo>
                  <a:lnTo>
                    <a:pt x="154" y="112"/>
                  </a:lnTo>
                  <a:lnTo>
                    <a:pt x="158" y="96"/>
                  </a:lnTo>
                  <a:lnTo>
                    <a:pt x="160" y="80"/>
                  </a:lnTo>
                  <a:lnTo>
                    <a:pt x="160" y="80"/>
                  </a:lnTo>
                  <a:lnTo>
                    <a:pt x="158" y="64"/>
                  </a:lnTo>
                  <a:lnTo>
                    <a:pt x="154" y="50"/>
                  </a:lnTo>
                  <a:lnTo>
                    <a:pt x="146" y="36"/>
                  </a:lnTo>
                  <a:lnTo>
                    <a:pt x="136" y="24"/>
                  </a:lnTo>
                  <a:lnTo>
                    <a:pt x="126" y="14"/>
                  </a:lnTo>
                  <a:lnTo>
                    <a:pt x="112" y="8"/>
                  </a:lnTo>
                  <a:lnTo>
                    <a:pt x="96" y="2"/>
                  </a:lnTo>
                  <a:lnTo>
                    <a:pt x="80" y="0"/>
                  </a:lnTo>
                  <a:lnTo>
                    <a:pt x="80" y="0"/>
                  </a:lnTo>
                  <a:close/>
                  <a:moveTo>
                    <a:pt x="80" y="138"/>
                  </a:moveTo>
                  <a:lnTo>
                    <a:pt x="80" y="138"/>
                  </a:lnTo>
                  <a:lnTo>
                    <a:pt x="68" y="136"/>
                  </a:lnTo>
                  <a:lnTo>
                    <a:pt x="58" y="134"/>
                  </a:lnTo>
                  <a:lnTo>
                    <a:pt x="48" y="128"/>
                  </a:lnTo>
                  <a:lnTo>
                    <a:pt x="40" y="122"/>
                  </a:lnTo>
                  <a:lnTo>
                    <a:pt x="32" y="112"/>
                  </a:lnTo>
                  <a:lnTo>
                    <a:pt x="28" y="102"/>
                  </a:lnTo>
                  <a:lnTo>
                    <a:pt x="24" y="92"/>
                  </a:lnTo>
                  <a:lnTo>
                    <a:pt x="24" y="80"/>
                  </a:lnTo>
                  <a:lnTo>
                    <a:pt x="24" y="80"/>
                  </a:lnTo>
                  <a:lnTo>
                    <a:pt x="24" y="70"/>
                  </a:lnTo>
                  <a:lnTo>
                    <a:pt x="28" y="58"/>
                  </a:lnTo>
                  <a:lnTo>
                    <a:pt x="32" y="48"/>
                  </a:lnTo>
                  <a:lnTo>
                    <a:pt x="40" y="40"/>
                  </a:lnTo>
                  <a:lnTo>
                    <a:pt x="48" y="34"/>
                  </a:lnTo>
                  <a:lnTo>
                    <a:pt x="58" y="28"/>
                  </a:lnTo>
                  <a:lnTo>
                    <a:pt x="68" y="24"/>
                  </a:lnTo>
                  <a:lnTo>
                    <a:pt x="80" y="24"/>
                  </a:lnTo>
                  <a:lnTo>
                    <a:pt x="80" y="24"/>
                  </a:lnTo>
                  <a:lnTo>
                    <a:pt x="92" y="24"/>
                  </a:lnTo>
                  <a:lnTo>
                    <a:pt x="102" y="28"/>
                  </a:lnTo>
                  <a:lnTo>
                    <a:pt x="112" y="34"/>
                  </a:lnTo>
                  <a:lnTo>
                    <a:pt x="120" y="40"/>
                  </a:lnTo>
                  <a:lnTo>
                    <a:pt x="128" y="48"/>
                  </a:lnTo>
                  <a:lnTo>
                    <a:pt x="134" y="58"/>
                  </a:lnTo>
                  <a:lnTo>
                    <a:pt x="136" y="70"/>
                  </a:lnTo>
                  <a:lnTo>
                    <a:pt x="138" y="80"/>
                  </a:lnTo>
                  <a:lnTo>
                    <a:pt x="138" y="80"/>
                  </a:lnTo>
                  <a:lnTo>
                    <a:pt x="136" y="92"/>
                  </a:lnTo>
                  <a:lnTo>
                    <a:pt x="134" y="102"/>
                  </a:lnTo>
                  <a:lnTo>
                    <a:pt x="128" y="112"/>
                  </a:lnTo>
                  <a:lnTo>
                    <a:pt x="120" y="122"/>
                  </a:lnTo>
                  <a:lnTo>
                    <a:pt x="112" y="128"/>
                  </a:lnTo>
                  <a:lnTo>
                    <a:pt x="102" y="134"/>
                  </a:lnTo>
                  <a:lnTo>
                    <a:pt x="92" y="136"/>
                  </a:lnTo>
                  <a:lnTo>
                    <a:pt x="80" y="138"/>
                  </a:lnTo>
                  <a:lnTo>
                    <a:pt x="80" y="138"/>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29" name="Freeform 26"/>
            <p:cNvSpPr>
              <a:spLocks/>
            </p:cNvSpPr>
            <p:nvPr/>
          </p:nvSpPr>
          <p:spPr bwMode="auto">
            <a:xfrm>
              <a:off x="13855700" y="2879725"/>
              <a:ext cx="92075" cy="88900"/>
            </a:xfrm>
            <a:custGeom>
              <a:avLst/>
              <a:gdLst/>
              <a:ahLst/>
              <a:cxnLst>
                <a:cxn ang="0">
                  <a:pos x="54" y="0"/>
                </a:cxn>
                <a:cxn ang="0">
                  <a:pos x="54" y="0"/>
                </a:cxn>
                <a:cxn ang="0">
                  <a:pos x="54" y="0"/>
                </a:cxn>
                <a:cxn ang="0">
                  <a:pos x="44" y="2"/>
                </a:cxn>
                <a:cxn ang="0">
                  <a:pos x="34" y="4"/>
                </a:cxn>
                <a:cxn ang="0">
                  <a:pos x="26" y="10"/>
                </a:cxn>
                <a:cxn ang="0">
                  <a:pos x="18" y="16"/>
                </a:cxn>
                <a:cxn ang="0">
                  <a:pos x="12" y="24"/>
                </a:cxn>
                <a:cxn ang="0">
                  <a:pos x="6" y="32"/>
                </a:cxn>
                <a:cxn ang="0">
                  <a:pos x="2" y="42"/>
                </a:cxn>
                <a:cxn ang="0">
                  <a:pos x="0" y="52"/>
                </a:cxn>
                <a:cxn ang="0">
                  <a:pos x="0" y="52"/>
                </a:cxn>
                <a:cxn ang="0">
                  <a:pos x="0" y="52"/>
                </a:cxn>
                <a:cxn ang="0">
                  <a:pos x="0" y="52"/>
                </a:cxn>
                <a:cxn ang="0">
                  <a:pos x="0" y="52"/>
                </a:cxn>
                <a:cxn ang="0">
                  <a:pos x="0" y="52"/>
                </a:cxn>
                <a:cxn ang="0">
                  <a:pos x="0" y="52"/>
                </a:cxn>
                <a:cxn ang="0">
                  <a:pos x="2" y="52"/>
                </a:cxn>
                <a:cxn ang="0">
                  <a:pos x="2" y="52"/>
                </a:cxn>
                <a:cxn ang="0">
                  <a:pos x="2" y="56"/>
                </a:cxn>
                <a:cxn ang="0">
                  <a:pos x="6" y="56"/>
                </a:cxn>
                <a:cxn ang="0">
                  <a:pos x="6" y="56"/>
                </a:cxn>
                <a:cxn ang="0">
                  <a:pos x="8" y="56"/>
                </a:cxn>
                <a:cxn ang="0">
                  <a:pos x="10" y="52"/>
                </a:cxn>
                <a:cxn ang="0">
                  <a:pos x="10" y="52"/>
                </a:cxn>
                <a:cxn ang="0">
                  <a:pos x="10" y="52"/>
                </a:cxn>
                <a:cxn ang="0">
                  <a:pos x="10" y="44"/>
                </a:cxn>
                <a:cxn ang="0">
                  <a:pos x="14" y="36"/>
                </a:cxn>
                <a:cxn ang="0">
                  <a:pos x="18" y="28"/>
                </a:cxn>
                <a:cxn ang="0">
                  <a:pos x="24" y="22"/>
                </a:cxn>
                <a:cxn ang="0">
                  <a:pos x="30" y="16"/>
                </a:cxn>
                <a:cxn ang="0">
                  <a:pos x="38" y="12"/>
                </a:cxn>
                <a:cxn ang="0">
                  <a:pos x="46" y="10"/>
                </a:cxn>
                <a:cxn ang="0">
                  <a:pos x="54" y="8"/>
                </a:cxn>
                <a:cxn ang="0">
                  <a:pos x="54" y="8"/>
                </a:cxn>
                <a:cxn ang="0">
                  <a:pos x="54" y="8"/>
                </a:cxn>
                <a:cxn ang="0">
                  <a:pos x="58" y="6"/>
                </a:cxn>
                <a:cxn ang="0">
                  <a:pos x="58" y="4"/>
                </a:cxn>
                <a:cxn ang="0">
                  <a:pos x="58" y="4"/>
                </a:cxn>
                <a:cxn ang="0">
                  <a:pos x="58" y="0"/>
                </a:cxn>
                <a:cxn ang="0">
                  <a:pos x="54" y="0"/>
                </a:cxn>
                <a:cxn ang="0">
                  <a:pos x="54" y="0"/>
                </a:cxn>
              </a:cxnLst>
              <a:rect l="0" t="0" r="r" b="b"/>
              <a:pathLst>
                <a:path w="58" h="56">
                  <a:moveTo>
                    <a:pt x="54" y="0"/>
                  </a:moveTo>
                  <a:lnTo>
                    <a:pt x="54" y="0"/>
                  </a:lnTo>
                  <a:lnTo>
                    <a:pt x="54" y="0"/>
                  </a:lnTo>
                  <a:lnTo>
                    <a:pt x="44" y="2"/>
                  </a:lnTo>
                  <a:lnTo>
                    <a:pt x="34" y="4"/>
                  </a:lnTo>
                  <a:lnTo>
                    <a:pt x="26" y="10"/>
                  </a:lnTo>
                  <a:lnTo>
                    <a:pt x="18" y="16"/>
                  </a:lnTo>
                  <a:lnTo>
                    <a:pt x="12" y="24"/>
                  </a:lnTo>
                  <a:lnTo>
                    <a:pt x="6" y="32"/>
                  </a:lnTo>
                  <a:lnTo>
                    <a:pt x="2" y="42"/>
                  </a:lnTo>
                  <a:lnTo>
                    <a:pt x="0" y="52"/>
                  </a:lnTo>
                  <a:lnTo>
                    <a:pt x="0" y="52"/>
                  </a:lnTo>
                  <a:lnTo>
                    <a:pt x="0" y="52"/>
                  </a:lnTo>
                  <a:lnTo>
                    <a:pt x="0" y="52"/>
                  </a:lnTo>
                  <a:lnTo>
                    <a:pt x="0" y="52"/>
                  </a:lnTo>
                  <a:lnTo>
                    <a:pt x="0" y="52"/>
                  </a:lnTo>
                  <a:lnTo>
                    <a:pt x="0" y="52"/>
                  </a:lnTo>
                  <a:lnTo>
                    <a:pt x="2" y="52"/>
                  </a:lnTo>
                  <a:lnTo>
                    <a:pt x="2" y="52"/>
                  </a:lnTo>
                  <a:lnTo>
                    <a:pt x="2" y="56"/>
                  </a:lnTo>
                  <a:lnTo>
                    <a:pt x="6" y="56"/>
                  </a:lnTo>
                  <a:lnTo>
                    <a:pt x="6" y="56"/>
                  </a:lnTo>
                  <a:lnTo>
                    <a:pt x="8" y="56"/>
                  </a:lnTo>
                  <a:lnTo>
                    <a:pt x="10" y="52"/>
                  </a:lnTo>
                  <a:lnTo>
                    <a:pt x="10" y="52"/>
                  </a:lnTo>
                  <a:lnTo>
                    <a:pt x="10" y="52"/>
                  </a:lnTo>
                  <a:lnTo>
                    <a:pt x="10" y="44"/>
                  </a:lnTo>
                  <a:lnTo>
                    <a:pt x="14" y="36"/>
                  </a:lnTo>
                  <a:lnTo>
                    <a:pt x="18" y="28"/>
                  </a:lnTo>
                  <a:lnTo>
                    <a:pt x="24" y="22"/>
                  </a:lnTo>
                  <a:lnTo>
                    <a:pt x="30" y="16"/>
                  </a:lnTo>
                  <a:lnTo>
                    <a:pt x="38" y="12"/>
                  </a:lnTo>
                  <a:lnTo>
                    <a:pt x="46" y="10"/>
                  </a:lnTo>
                  <a:lnTo>
                    <a:pt x="54" y="8"/>
                  </a:lnTo>
                  <a:lnTo>
                    <a:pt x="54" y="8"/>
                  </a:lnTo>
                  <a:lnTo>
                    <a:pt x="54" y="8"/>
                  </a:lnTo>
                  <a:lnTo>
                    <a:pt x="58" y="6"/>
                  </a:lnTo>
                  <a:lnTo>
                    <a:pt x="58" y="4"/>
                  </a:lnTo>
                  <a:lnTo>
                    <a:pt x="58" y="4"/>
                  </a:lnTo>
                  <a:lnTo>
                    <a:pt x="58" y="0"/>
                  </a:lnTo>
                  <a:lnTo>
                    <a:pt x="54" y="0"/>
                  </a:lnTo>
                  <a:lnTo>
                    <a:pt x="54"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sp>
          <p:nvSpPr>
            <p:cNvPr id="30" name="Freeform 27"/>
            <p:cNvSpPr>
              <a:spLocks/>
            </p:cNvSpPr>
            <p:nvPr/>
          </p:nvSpPr>
          <p:spPr bwMode="auto">
            <a:xfrm>
              <a:off x="13655675" y="3070225"/>
              <a:ext cx="174625" cy="171450"/>
            </a:xfrm>
            <a:custGeom>
              <a:avLst/>
              <a:gdLst/>
              <a:ahLst/>
              <a:cxnLst>
                <a:cxn ang="0">
                  <a:pos x="78" y="0"/>
                </a:cxn>
                <a:cxn ang="0">
                  <a:pos x="8" y="68"/>
                </a:cxn>
                <a:cxn ang="0">
                  <a:pos x="8" y="68"/>
                </a:cxn>
                <a:cxn ang="0">
                  <a:pos x="2" y="76"/>
                </a:cxn>
                <a:cxn ang="0">
                  <a:pos x="0" y="84"/>
                </a:cxn>
                <a:cxn ang="0">
                  <a:pos x="2" y="94"/>
                </a:cxn>
                <a:cxn ang="0">
                  <a:pos x="8" y="100"/>
                </a:cxn>
                <a:cxn ang="0">
                  <a:pos x="8" y="100"/>
                </a:cxn>
                <a:cxn ang="0">
                  <a:pos x="14" y="106"/>
                </a:cxn>
                <a:cxn ang="0">
                  <a:pos x="24" y="108"/>
                </a:cxn>
                <a:cxn ang="0">
                  <a:pos x="32" y="106"/>
                </a:cxn>
                <a:cxn ang="0">
                  <a:pos x="40" y="102"/>
                </a:cxn>
                <a:cxn ang="0">
                  <a:pos x="110" y="32"/>
                </a:cxn>
                <a:cxn ang="0">
                  <a:pos x="78" y="0"/>
                </a:cxn>
              </a:cxnLst>
              <a:rect l="0" t="0" r="r" b="b"/>
              <a:pathLst>
                <a:path w="110" h="108">
                  <a:moveTo>
                    <a:pt x="78" y="0"/>
                  </a:moveTo>
                  <a:lnTo>
                    <a:pt x="8" y="68"/>
                  </a:lnTo>
                  <a:lnTo>
                    <a:pt x="8" y="68"/>
                  </a:lnTo>
                  <a:lnTo>
                    <a:pt x="2" y="76"/>
                  </a:lnTo>
                  <a:lnTo>
                    <a:pt x="0" y="84"/>
                  </a:lnTo>
                  <a:lnTo>
                    <a:pt x="2" y="94"/>
                  </a:lnTo>
                  <a:lnTo>
                    <a:pt x="8" y="100"/>
                  </a:lnTo>
                  <a:lnTo>
                    <a:pt x="8" y="100"/>
                  </a:lnTo>
                  <a:lnTo>
                    <a:pt x="14" y="106"/>
                  </a:lnTo>
                  <a:lnTo>
                    <a:pt x="24" y="108"/>
                  </a:lnTo>
                  <a:lnTo>
                    <a:pt x="32" y="106"/>
                  </a:lnTo>
                  <a:lnTo>
                    <a:pt x="40" y="102"/>
                  </a:lnTo>
                  <a:lnTo>
                    <a:pt x="110" y="32"/>
                  </a:lnTo>
                  <a:lnTo>
                    <a:pt x="78" y="0"/>
                  </a:lnTo>
                  <a:close/>
                </a:path>
              </a:pathLst>
            </a:custGeom>
            <a:grpFill/>
            <a:ln w="9525">
              <a:noFill/>
              <a:round/>
              <a:headEnd/>
              <a:tailEnd/>
            </a:ln>
          </p:spPr>
          <p:txBody>
            <a:bodyPr/>
            <a:lstStyle/>
            <a:p>
              <a:pPr defTabSz="685617">
                <a:buClr>
                  <a:srgbClr val="CC9900"/>
                </a:buClr>
                <a:buFont typeface="Wingdings" pitchFamily="2" charset="2"/>
                <a:buChar char="n"/>
                <a:defRPr/>
              </a:pPr>
              <a:endParaRPr lang="zh-CN" altLang="en-US" b="1" dirty="0">
                <a:solidFill>
                  <a:srgbClr val="000000"/>
                </a:solidFill>
                <a:latin typeface="Arial" charset="0"/>
              </a:endParaRPr>
            </a:p>
          </p:txBody>
        </p:sp>
      </p:grpSp>
      <p:sp>
        <p:nvSpPr>
          <p:cNvPr id="23" name="Slide Number Placeholder 86"/>
          <p:cNvSpPr>
            <a:spLocks noGrp="1"/>
          </p:cNvSpPr>
          <p:nvPr>
            <p:ph type="sldNum" sz="quarter" idx="4294967295"/>
          </p:nvPr>
        </p:nvSpPr>
        <p:spPr>
          <a:xfrm>
            <a:off x="8739188" y="6356350"/>
            <a:ext cx="1458912" cy="365125"/>
          </a:xfrm>
          <a:prstGeom prst="rect">
            <a:avLst/>
          </a:prstGeom>
        </p:spPr>
        <p:txBody>
          <a:bodyPr vert="horz" lIns="91440" tIns="45720" rIns="91440" bIns="45720" rtlCol="0" anchor="ctr"/>
          <a:lstStyle>
            <a:lvl1pPr algn="r">
              <a:defRPr sz="1200">
                <a:solidFill>
                  <a:schemeClr val="tx1"/>
                </a:solidFill>
              </a:defRPr>
            </a:lvl1pPr>
          </a:lstStyle>
          <a:p>
            <a:fld id="{9DAEF9F6-0821-423E-9705-08445884767E}" type="slidenum">
              <a:rPr lang="en-US" smtClean="0"/>
              <a:pPr/>
              <a:t>9</a:t>
            </a:fld>
            <a:endParaRPr lang="en-US" dirty="0"/>
          </a:p>
        </p:txBody>
      </p:sp>
      <p:sp>
        <p:nvSpPr>
          <p:cNvPr id="24" name="Footer Placeholder 85"/>
          <p:cNvSpPr>
            <a:spLocks noGrp="1"/>
          </p:cNvSpPr>
          <p:nvPr>
            <p:ph type="ftr" sz="quarter" idx="3"/>
          </p:nvPr>
        </p:nvSpPr>
        <p:spPr>
          <a:xfrm>
            <a:off x="3797300" y="6451600"/>
            <a:ext cx="4546600" cy="365125"/>
          </a:xfrm>
          <a:prstGeom prst="rect">
            <a:avLst/>
          </a:prstGeom>
        </p:spPr>
        <p:txBody>
          <a:bodyPr vert="horz" lIns="91440" tIns="45720" rIns="91440" bIns="45720" rtlCol="0" anchor="b"/>
          <a:lstStyle>
            <a:lvl1pPr algn="ctr">
              <a:defRPr sz="1100" b="0">
                <a:solidFill>
                  <a:schemeClr val="tx1">
                    <a:tint val="75000"/>
                  </a:schemeClr>
                </a:solidFill>
                <a:latin typeface="Calibri" pitchFamily="34" charset="0"/>
              </a:defRPr>
            </a:lvl1pPr>
          </a:lstStyle>
          <a:p>
            <a:r>
              <a:rPr lang="en-US" altLang="zh-CN" dirty="0" smtClean="0">
                <a:solidFill>
                  <a:srgbClr val="000000"/>
                </a:solidFill>
                <a:cs typeface="Arial" pitchFamily="34" charset="0"/>
              </a:rPr>
              <a:t>Copyright ©  2015 Huawei Technologies, CO., Ltd.  All Rights Reserved.</a:t>
            </a:r>
            <a:endParaRPr lang="en-US" altLang="zh-CN" dirty="0" smtClean="0">
              <a:ea typeface="ＭＳ Ｐゴシック" pitchFamily="34" charset="-128"/>
              <a:cs typeface="Arial" pitchFamily="34" charset="0"/>
            </a:endParaRPr>
          </a:p>
        </p:txBody>
      </p: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2_主题1">
  <a:themeElements>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中文版-16比9</Template>
  <TotalTime>8019</TotalTime>
  <Words>1486</Words>
  <Application>Microsoft Office PowerPoint</Application>
  <PresentationFormat>Custom</PresentationFormat>
  <Paragraphs>262</Paragraphs>
  <Slides>20</Slides>
  <Notes>5</Notes>
  <HiddenSlides>3</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8_主题1</vt:lpstr>
      <vt:lpstr>7_主题1</vt:lpstr>
      <vt:lpstr>12_主题1</vt:lpstr>
      <vt:lpstr>10_主题1</vt:lpstr>
      <vt:lpstr>Protection Coordination for Dual Failure  on Two-Layer Networks</vt:lpstr>
      <vt:lpstr>Contents</vt:lpstr>
      <vt:lpstr>Goals and Motivations</vt:lpstr>
      <vt:lpstr>Protect Single Failure – Topology and Connectivity</vt:lpstr>
      <vt:lpstr>Protect Single Failure  - Protection and Restoration</vt:lpstr>
      <vt:lpstr>Shared Backup Path Protection (SBPP)</vt:lpstr>
      <vt:lpstr>Protection of Dual Fiber-Cuts – SBPP</vt:lpstr>
      <vt:lpstr>Protection of Dual Fiber-Cuts – Benefit</vt:lpstr>
      <vt:lpstr>Multi-Layer Protection</vt:lpstr>
      <vt:lpstr>Protection Coordination for Dual Failure</vt:lpstr>
      <vt:lpstr>Protection Coordination for Dual Failure</vt:lpstr>
      <vt:lpstr>Survivable Topology Mapping for Single Failure Protection</vt:lpstr>
      <vt:lpstr>How to Accomplish the Protection Coordination</vt:lpstr>
      <vt:lpstr>ILP Formulation for Survivable Mapping</vt:lpstr>
      <vt:lpstr>ILP Formulation for Protection Coordination</vt:lpstr>
      <vt:lpstr>Compute Dual Failure Matrix</vt:lpstr>
      <vt:lpstr>Four Networks under Study</vt:lpstr>
      <vt:lpstr>Impact of Different Methods for H</vt:lpstr>
      <vt:lpstr>Protection Coordination across Layers</vt:lpstr>
      <vt:lpstr>Thank You!</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h00243341</dc:creator>
  <cp:lastModifiedBy>Victor Liu</cp:lastModifiedBy>
  <cp:revision>63</cp:revision>
  <dcterms:created xsi:type="dcterms:W3CDTF">2015-01-19T03:48:19Z</dcterms:created>
  <dcterms:modified xsi:type="dcterms:W3CDTF">2015-03-24T03:30:35Z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(2)rlLz4Jv1el5Ku4oxGm0JmosrrwIJMHx1OOsc6YDHU3yuXi9cqKUmu0ngYyDAvzfEt7gUZkPR ukxT9X+YZn9pliTKT7fGXFUxJk70z3sm13gKmy0Muwc5ao7UQ9gbT91RKuMXxuVwPL0dOLW7 4qEywHYO5YfisDUdIM0fcqq2gncVqZO8r5MDiaueKCnAt0MeLSsCJNfvrVSC4W2jLwySR5ge /n65kuZzTjmxMiDfM7eRR</vt:lpwstr>
  </property>
  <property fmtid="{D5CDD505-2E9C-101B-9397-08002B2CF9AE}" pid="3" name="_ms_pID_7253431">
    <vt:lpwstr>bt2WNYQks5DJZH9mddAufThyGG4P0IXOZzq0QtsdU2nhKyqdwbr /EnhSzftfJt7E/Y3Nx0yFDB9ta2RestPAQmP/InpnOkDpq9Dhxu/BUvnKw3TAvGT8Y38dvVh rte5OlS3gxH4VDbguKDhGHEl</vt:lpwstr>
  </property>
  <property fmtid="{D5CDD505-2E9C-101B-9397-08002B2CF9AE}" pid="4" name="_new_ms_pID_72543">
    <vt:lpwstr>(3)MsV7gHoK+a6YhQ4DQy8PuiWW8vuHntvmXbAtZGVMrUdsabgXC5atodanB5wepzXMq/qYn4fE_x000d_
AVIvJjWBKNtD5XnVX4FhDoAhwCbWELVa6ZpQ3CJqCc6PggdZE0RsP+0FB54adlIFXs8KE5Ut_x000d_
NhyLzyP6Imzw5Y3wFk5L4fYCj82CO19ID5j9CqRMw82RmXShERgBPGZRfUaZaG4kbmCOHpgF_x000d_
QhvXRhgT/nJ/7nHTYi</vt:lpwstr>
  </property>
  <property fmtid="{D5CDD505-2E9C-101B-9397-08002B2CF9AE}" pid="5" name="_new_ms_pID_725431">
    <vt:lpwstr>deP2pU9k2+vL85jJqdN0f45zZJqnzphTtp6iSSbvK1SP+fsN+Iq8c0_x000d_
FGhh6l26udk/AwgkYZrGrDHykv3a+ymCfBEscAT0diQHF7NNMTNyCgrbvJ4ihisuJNQrnEf+_x000d_
yO0l4OrzCbUzoMAxBImK4b/5CqAg6qvm8up9N8ZkkmQcNlm0mbDfMab406eZKwTqmlH1Jl/F_x000d_
C97/BJO7pEam1w91oTwjSRZrPwp3zDJodvkE</vt:lpwstr>
  </property>
  <property fmtid="{D5CDD505-2E9C-101B-9397-08002B2CF9AE}" pid="6" name="_new_ms_pID_725432">
    <vt:lpwstr>yhFiszr9qPI1rDWu5yGtlxcLJt1qJfo7L1Bk_x000d_
TSrd7OGlhsE9Lw97bC7jSp7z0NfVabY66XfL+D5A9yFY1MrZKTE=</vt:lpwstr>
  </property>
  <property fmtid="{D5CDD505-2E9C-101B-9397-08002B2CF9AE}" pid="7" name="sflag">
    <vt:lpwstr>1427165129</vt:lpwstr>
  </property>
</Properties>
</file>