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 id="2147483833" r:id="rId2"/>
    <p:sldMasterId id="2147483814" r:id="rId3"/>
  </p:sldMasterIdLst>
  <p:notesMasterIdLst>
    <p:notesMasterId r:id="rId23"/>
  </p:notesMasterIdLst>
  <p:handoutMasterIdLst>
    <p:handoutMasterId r:id="rId24"/>
  </p:handoutMasterIdLst>
  <p:sldIdLst>
    <p:sldId id="262" r:id="rId4"/>
    <p:sldId id="263" r:id="rId5"/>
    <p:sldId id="264" r:id="rId6"/>
    <p:sldId id="268" r:id="rId7"/>
    <p:sldId id="272" r:id="rId8"/>
    <p:sldId id="269" r:id="rId9"/>
    <p:sldId id="274" r:id="rId10"/>
    <p:sldId id="276" r:id="rId11"/>
    <p:sldId id="266" r:id="rId12"/>
    <p:sldId id="281" r:id="rId13"/>
    <p:sldId id="282" r:id="rId14"/>
    <p:sldId id="278" r:id="rId15"/>
    <p:sldId id="288" r:id="rId16"/>
    <p:sldId id="284" r:id="rId17"/>
    <p:sldId id="285" r:id="rId18"/>
    <p:sldId id="286" r:id="rId19"/>
    <p:sldId id="287" r:id="rId20"/>
    <p:sldId id="280" r:id="rId21"/>
    <p:sldId id="260" r:id="rId22"/>
  </p:sldIdLst>
  <p:sldSz cx="12195175"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8" autoAdjust="0"/>
    <p:restoredTop sz="95529" autoAdjust="0"/>
  </p:normalViewPr>
  <p:slideViewPr>
    <p:cSldViewPr snapToGrid="0" showGuides="1">
      <p:cViewPr>
        <p:scale>
          <a:sx n="70" d="100"/>
          <a:sy n="70" d="100"/>
        </p:scale>
        <p:origin x="-774" y="-120"/>
      </p:cViewPr>
      <p:guideLst>
        <p:guide orient="horz" pos="436"/>
        <p:guide orient="horz" pos="618"/>
        <p:guide orient="horz" pos="845"/>
        <p:guide orient="horz" pos="2840"/>
        <p:guide pos="7410"/>
        <p:guide pos="311"/>
      </p:guideLst>
    </p:cSldViewPr>
  </p:slideViewPr>
  <p:outlineViewPr>
    <p:cViewPr>
      <p:scale>
        <a:sx n="33" d="100"/>
        <a:sy n="33" d="100"/>
      </p:scale>
      <p:origin x="6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299ECB0-6573-4573-97F8-0F22CF6BD3F2}" type="datetimeFigureOut">
              <a:rPr lang="zh-CN" altLang="en-US"/>
              <a:pPr>
                <a:defRPr/>
              </a:pPr>
              <a:t>2015/3/23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6F672297-AFAB-40D7-9FB7-D5F863C7FB9A}" type="slidenum">
              <a:rPr lang="zh-CN" altLang="en-US"/>
              <a:pPr>
                <a:defRPr/>
              </a:pPr>
              <a:t>‹#›</a:t>
            </a:fld>
            <a:endParaRPr lang="en-US" altLang="zh-CN"/>
          </a:p>
        </p:txBody>
      </p:sp>
    </p:spTree>
    <p:extLst>
      <p:ext uri="{BB962C8B-B14F-4D97-AF65-F5344CB8AC3E}">
        <p14:creationId xmlns:p14="http://schemas.microsoft.com/office/powerpoint/2010/main" xmlns="" val="206143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35490-34D4-4371-BE0F-1137EDAFD8BE}" type="datetimeFigureOut">
              <a:rPr lang="en-US" smtClean="0"/>
              <a:pPr/>
              <a:t>3/23/2015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B6B832-8B56-4642-B740-234EA92EE0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背后的客户理解的逻辑</a:t>
            </a:r>
            <a:r>
              <a:rPr lang="en-US" altLang="zh-CN" dirty="0" smtClean="0"/>
              <a:t>: </a:t>
            </a:r>
            <a:r>
              <a:rPr lang="zh-CN" altLang="en-US" dirty="0" smtClean="0"/>
              <a:t>输入输出</a:t>
            </a:r>
            <a:r>
              <a:rPr lang="en-US" altLang="zh-CN" dirty="0" smtClean="0"/>
              <a:t>—</a:t>
            </a:r>
            <a:r>
              <a:rPr lang="zh-CN" altLang="en-US" dirty="0" smtClean="0"/>
              <a:t>约束</a:t>
            </a:r>
            <a:r>
              <a:rPr lang="en-US" altLang="zh-CN" dirty="0" smtClean="0"/>
              <a:t>—</a:t>
            </a:r>
            <a:r>
              <a:rPr lang="zh-CN" altLang="en-US" dirty="0" smtClean="0"/>
              <a:t>原则</a:t>
            </a:r>
            <a:r>
              <a:rPr lang="en-US" altLang="zh-CN" dirty="0" smtClean="0"/>
              <a:t>—</a:t>
            </a:r>
            <a:r>
              <a:rPr lang="zh-CN" altLang="en-US" dirty="0" smtClean="0"/>
              <a:t>追求的目标</a:t>
            </a:r>
            <a:r>
              <a:rPr lang="en-US" altLang="zh-CN" dirty="0" smtClean="0"/>
              <a:t>—grooming</a:t>
            </a:r>
            <a:r>
              <a:rPr lang="zh-CN" altLang="en-US" dirty="0" smtClean="0"/>
              <a:t>产生的结果</a:t>
            </a:r>
            <a:endParaRPr lang="en-US" altLang="zh-CN" dirty="0" smtClean="0"/>
          </a:p>
          <a:p>
            <a:pPr>
              <a:lnSpc>
                <a:spcPct val="150000"/>
              </a:lnSpc>
            </a:pPr>
            <a:r>
              <a:rPr lang="en-US" altLang="zh-CN" sz="1200" dirty="0" smtClean="0">
                <a:latin typeface="宋体" pitchFamily="2" charset="-122"/>
                <a:ea typeface="宋体" pitchFamily="2" charset="-122"/>
              </a:rPr>
              <a:t>1</a:t>
            </a:r>
            <a:r>
              <a:rPr lang="zh-CN" altLang="en-US" sz="1200" dirty="0" smtClean="0">
                <a:latin typeface="宋体" pitchFamily="2" charset="-122"/>
                <a:ea typeface="宋体" pitchFamily="2" charset="-122"/>
              </a:rPr>
              <a:t>、输入是初始的物理拓扑、流量矩阵，输出的是初始</a:t>
            </a:r>
            <a:r>
              <a:rPr lang="en-US" altLang="zh-CN" sz="1200" dirty="0" smtClean="0">
                <a:latin typeface="宋体" pitchFamily="2" charset="-122"/>
                <a:ea typeface="宋体" pitchFamily="2" charset="-122"/>
              </a:rPr>
              <a:t>IP</a:t>
            </a:r>
            <a:r>
              <a:rPr lang="zh-CN" altLang="en-US" sz="1200" dirty="0" smtClean="0">
                <a:latin typeface="宋体" pitchFamily="2" charset="-122"/>
                <a:ea typeface="宋体" pitchFamily="2" charset="-122"/>
              </a:rPr>
              <a:t>拓扑。</a:t>
            </a:r>
            <a:endParaRPr lang="en-US" altLang="zh-CN" sz="1200" dirty="0" smtClean="0">
              <a:latin typeface="宋体" pitchFamily="2" charset="-122"/>
              <a:ea typeface="宋体" pitchFamily="2" charset="-122"/>
            </a:endParaRPr>
          </a:p>
          <a:p>
            <a:r>
              <a:rPr lang="en-US" altLang="zh-CN" sz="1200" dirty="0" smtClean="0">
                <a:latin typeface="宋体" pitchFamily="2" charset="-122"/>
                <a:ea typeface="宋体" pitchFamily="2" charset="-122"/>
              </a:rPr>
              <a:t>2</a:t>
            </a:r>
            <a:r>
              <a:rPr lang="zh-CN" altLang="en-US" sz="1200" dirty="0" smtClean="0">
                <a:latin typeface="宋体" pitchFamily="2" charset="-122"/>
                <a:ea typeface="宋体" pitchFamily="2" charset="-122"/>
              </a:rPr>
              <a:t>、</a:t>
            </a:r>
            <a:r>
              <a:rPr lang="en-US" altLang="zh-CN" sz="1200" dirty="0" smtClean="0">
                <a:latin typeface="宋体" pitchFamily="2" charset="-122"/>
                <a:ea typeface="宋体" pitchFamily="2" charset="-122"/>
              </a:rPr>
              <a:t>IP</a:t>
            </a:r>
            <a:r>
              <a:rPr lang="zh-CN" altLang="en-US" sz="1200" dirty="0" smtClean="0">
                <a:latin typeface="宋体" pitchFamily="2" charset="-122"/>
                <a:ea typeface="宋体" pitchFamily="2" charset="-122"/>
              </a:rPr>
              <a:t>拓扑</a:t>
            </a:r>
            <a:r>
              <a:rPr lang="en-US" altLang="zh-CN" sz="1200" dirty="0" smtClean="0">
                <a:latin typeface="宋体" pitchFamily="2" charset="-122"/>
                <a:ea typeface="宋体" pitchFamily="2" charset="-122"/>
              </a:rPr>
              <a:t>Planning</a:t>
            </a:r>
            <a:r>
              <a:rPr lang="zh-CN" altLang="en-US" sz="1200" dirty="0" smtClean="0">
                <a:latin typeface="宋体" pitchFamily="2" charset="-122"/>
                <a:ea typeface="宋体" pitchFamily="2" charset="-122"/>
              </a:rPr>
              <a:t>的目的是：根据业务矩阵与物理拓扑规划满足客户要求的最优</a:t>
            </a:r>
            <a:r>
              <a:rPr lang="en-US" altLang="zh-CN" sz="1200" dirty="0" smtClean="0">
                <a:latin typeface="宋体" pitchFamily="2" charset="-122"/>
                <a:ea typeface="宋体" pitchFamily="2" charset="-122"/>
              </a:rPr>
              <a:t>IP</a:t>
            </a:r>
            <a:r>
              <a:rPr lang="zh-CN" altLang="en-US" sz="1200" dirty="0" smtClean="0">
                <a:latin typeface="宋体" pitchFamily="2" charset="-122"/>
                <a:ea typeface="宋体" pitchFamily="2" charset="-122"/>
              </a:rPr>
              <a:t>拓扑</a:t>
            </a:r>
            <a:r>
              <a:rPr lang="en-US" altLang="zh-CN" sz="1200" dirty="0" smtClean="0">
                <a:latin typeface="宋体" pitchFamily="2" charset="-122"/>
                <a:ea typeface="宋体" pitchFamily="2" charset="-122"/>
              </a:rPr>
              <a:t>/IP links</a:t>
            </a:r>
          </a:p>
        </p:txBody>
      </p:sp>
      <p:sp>
        <p:nvSpPr>
          <p:cNvPr id="4" name="灯片编号占位符 3"/>
          <p:cNvSpPr>
            <a:spLocks noGrp="1"/>
          </p:cNvSpPr>
          <p:nvPr>
            <p:ph type="sldNum" sz="quarter" idx="10"/>
          </p:nvPr>
        </p:nvSpPr>
        <p:spPr/>
        <p:txBody>
          <a:bodyPr/>
          <a:lstStyle/>
          <a:p>
            <a:fld id="{BC755275-23C6-4208-B0FB-CE6D2F469BFE}"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sz="1200" dirty="0" smtClean="0">
                <a:latin typeface="Times New Roman" pitchFamily="18" charset="0"/>
                <a:cs typeface="Times New Roman" pitchFamily="18" charset="0"/>
              </a:rPr>
              <a:t>六、</a:t>
            </a:r>
            <a:r>
              <a:rPr lang="en-US" altLang="zh-CN" sz="1200" dirty="0" smtClean="0">
                <a:latin typeface="Times New Roman" pitchFamily="18" charset="0"/>
                <a:cs typeface="Times New Roman" pitchFamily="18" charset="0"/>
              </a:rPr>
              <a:t>What If </a:t>
            </a:r>
            <a:r>
              <a:rPr lang="zh-CN" altLang="en-US" sz="1200" dirty="0" smtClean="0">
                <a:latin typeface="Times New Roman" pitchFamily="18" charset="0"/>
                <a:cs typeface="Times New Roman" pitchFamily="18" charset="0"/>
              </a:rPr>
              <a:t>分析</a:t>
            </a:r>
            <a:endParaRPr lang="en-US" altLang="zh-CN" sz="1200" dirty="0" smtClean="0">
              <a:latin typeface="宋体" pitchFamily="2" charset="-122"/>
              <a:ea typeface="宋体" pitchFamily="2" charset="-122"/>
            </a:endParaRPr>
          </a:p>
          <a:p>
            <a:pPr>
              <a:lnSpc>
                <a:spcPct val="150000"/>
              </a:lnSpc>
            </a:pPr>
            <a:r>
              <a:rPr lang="en-US" altLang="zh-CN" sz="1200" dirty="0" smtClean="0">
                <a:latin typeface="宋体" pitchFamily="2" charset="-122"/>
                <a:ea typeface="宋体" pitchFamily="2" charset="-122"/>
              </a:rPr>
              <a:t>1</a:t>
            </a:r>
            <a:r>
              <a:rPr lang="zh-CN" altLang="en-US" sz="1200" dirty="0" smtClean="0">
                <a:latin typeface="宋体" pitchFamily="2" charset="-122"/>
                <a:ea typeface="宋体" pitchFamily="2" charset="-122"/>
              </a:rPr>
              <a:t>、输入是</a:t>
            </a:r>
            <a:r>
              <a:rPr lang="en-US" altLang="zh-CN" sz="1200" dirty="0" smtClean="0">
                <a:latin typeface="宋体" pitchFamily="2" charset="-122"/>
                <a:ea typeface="宋体" pitchFamily="2" charset="-122"/>
              </a:rPr>
              <a:t>IP+</a:t>
            </a:r>
            <a:r>
              <a:rPr lang="zh-CN" altLang="en-US" sz="1200" dirty="0" smtClean="0">
                <a:latin typeface="宋体" pitchFamily="2" charset="-122"/>
                <a:ea typeface="宋体" pitchFamily="2" charset="-122"/>
              </a:rPr>
              <a:t>光拓扑和故障网元或链路，输出的是中断的</a:t>
            </a:r>
            <a:r>
              <a:rPr lang="en-US" altLang="zh-CN" sz="1200" dirty="0" smtClean="0">
                <a:latin typeface="宋体" pitchFamily="2" charset="-122"/>
                <a:ea typeface="宋体" pitchFamily="2" charset="-122"/>
              </a:rPr>
              <a:t>/</a:t>
            </a:r>
            <a:r>
              <a:rPr lang="zh-CN" altLang="en-US" sz="1200" dirty="0" smtClean="0">
                <a:latin typeface="宋体" pitchFamily="2" charset="-122"/>
                <a:ea typeface="宋体" pitchFamily="2" charset="-122"/>
              </a:rPr>
              <a:t>恢复的业务和链路信息。</a:t>
            </a:r>
            <a:endParaRPr lang="en-US" altLang="zh-CN" sz="1200" dirty="0" smtClean="0">
              <a:latin typeface="宋体" pitchFamily="2" charset="-122"/>
              <a:ea typeface="宋体" pitchFamily="2" charset="-122"/>
            </a:endParaRPr>
          </a:p>
          <a:p>
            <a:pPr>
              <a:lnSpc>
                <a:spcPct val="150000"/>
              </a:lnSpc>
            </a:pPr>
            <a:r>
              <a:rPr lang="en-US" altLang="zh-CN" sz="1200" dirty="0" smtClean="0">
                <a:latin typeface="宋体" pitchFamily="2" charset="-122"/>
                <a:ea typeface="宋体" pitchFamily="2" charset="-122"/>
              </a:rPr>
              <a:t>2</a:t>
            </a:r>
            <a:r>
              <a:rPr lang="zh-CN" altLang="en-US" sz="1200" dirty="0" smtClean="0">
                <a:latin typeface="宋体" pitchFamily="2" charset="-122"/>
                <a:ea typeface="宋体" pitchFamily="2" charset="-122"/>
              </a:rPr>
              <a:t>、</a:t>
            </a:r>
            <a:r>
              <a:rPr lang="en-US" altLang="zh-CN" sz="1200" dirty="0" smtClean="0">
                <a:latin typeface="宋体" pitchFamily="2" charset="-122"/>
                <a:ea typeface="宋体" pitchFamily="2" charset="-122"/>
              </a:rPr>
              <a:t>what if</a:t>
            </a:r>
            <a:r>
              <a:rPr lang="zh-CN" altLang="en-US" sz="1200" dirty="0" smtClean="0">
                <a:latin typeface="宋体" pitchFamily="2" charset="-122"/>
                <a:ea typeface="宋体" pitchFamily="2" charset="-122"/>
              </a:rPr>
              <a:t>分析的主要目的是：对整个网络进行简易的故障模拟及分析。</a:t>
            </a:r>
            <a:endParaRPr lang="en-US" altLang="zh-CN" sz="1200" dirty="0" smtClean="0">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BC755275-23C6-4208-B0FB-CE6D2F469BFE}"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文本占位符 4"/>
          <p:cNvSpPr>
            <a:spLocks noGrp="1"/>
          </p:cNvSpPr>
          <p:nvPr>
            <p:ph type="body" sz="quarter" idx="14" hasCustomPrompt="1"/>
          </p:nvPr>
        </p:nvSpPr>
        <p:spPr>
          <a:xfrm>
            <a:off x="207963" y="2672915"/>
            <a:ext cx="7867683" cy="1235796"/>
          </a:xfrm>
          <a:prstGeom prst="rect">
            <a:avLst/>
          </a:prstGeom>
        </p:spPr>
        <p:txBody>
          <a:bodyPr/>
          <a:lstStyle>
            <a:lvl1pPr>
              <a:buNone/>
              <a:defRPr sz="5400" b="1">
                <a:solidFill>
                  <a:schemeClr val="bg1"/>
                </a:solidFill>
                <a:effectLst>
                  <a:outerShdw blurRad="38100" dist="38100" dir="2700000" algn="tl">
                    <a:srgbClr val="000000">
                      <a:alpha val="43137"/>
                    </a:srgbClr>
                  </a:outerShdw>
                </a:effectLst>
                <a:latin typeface="Calibri" pitchFamily="34" charset="0"/>
                <a:cs typeface="Arial" pitchFamily="34" charset="0"/>
              </a:defRPr>
            </a:lvl1pPr>
          </a:lstStyle>
          <a:p>
            <a:pPr lvl="0"/>
            <a:r>
              <a:rPr lang="en-US" altLang="zh-CN" dirty="0" smtClean="0"/>
              <a:t>Click to edit Title Style</a:t>
            </a:r>
            <a:endParaRPr lang="zh-CN" altLang="en-US" dirty="0"/>
          </a:p>
        </p:txBody>
      </p:sp>
      <p:sp>
        <p:nvSpPr>
          <p:cNvPr id="8" name="文本占位符 7"/>
          <p:cNvSpPr>
            <a:spLocks noGrp="1"/>
          </p:cNvSpPr>
          <p:nvPr>
            <p:ph type="body" sz="quarter" idx="15" hasCustomPrompt="1"/>
          </p:nvPr>
        </p:nvSpPr>
        <p:spPr>
          <a:xfrm>
            <a:off x="207963" y="4023013"/>
            <a:ext cx="7881360" cy="758536"/>
          </a:xfrm>
          <a:prstGeom prst="rect">
            <a:avLst/>
          </a:prstGeom>
        </p:spPr>
        <p:txBody>
          <a:bodyPr/>
          <a:lstStyle>
            <a:lvl1pPr>
              <a:buNone/>
              <a:defRPr sz="3200" b="1" baseline="0">
                <a:solidFill>
                  <a:schemeClr val="bg1"/>
                </a:solidFill>
                <a:effectLst>
                  <a:outerShdw blurRad="38100" dist="38100" dir="2700000" algn="tl">
                    <a:srgbClr val="000000">
                      <a:alpha val="43137"/>
                    </a:srgbClr>
                  </a:outerShdw>
                </a:effectLst>
                <a:latin typeface="Calibri" pitchFamily="34" charset="0"/>
                <a:cs typeface="Arial" pitchFamily="34" charset="0"/>
              </a:defRPr>
            </a:lvl1pPr>
          </a:lstStyle>
          <a:p>
            <a:pPr lvl="0"/>
            <a:r>
              <a:rPr lang="en-US" altLang="zh-CN" dirty="0" smtClean="0"/>
              <a:t>Click here to edit the subtitle style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altLang="zh-CN" smtClean="0">
                <a:solidFill>
                  <a:srgbClr val="000000"/>
                </a:solidFill>
                <a:cs typeface="Arial" pitchFamily="34" charset="0"/>
              </a:rPr>
              <a:t>©  2015 Huawei Technologies, CO., Ltd. </a:t>
            </a:r>
            <a:br>
              <a:rPr lang="en-US" altLang="zh-CN" smtClean="0">
                <a:solidFill>
                  <a:srgbClr val="000000"/>
                </a:solidFill>
                <a:cs typeface="Arial" pitchFamily="34" charset="0"/>
              </a:rPr>
            </a:br>
            <a:r>
              <a:rPr lang="en-US" altLang="zh-CN" smtClean="0">
                <a:solidFill>
                  <a:srgbClr val="000000"/>
                </a:solidFill>
                <a:cs typeface="Arial" pitchFamily="34" charset="0"/>
              </a:rPr>
              <a:t>Confidential and Proprietary.  Do Not Distribute without Permission.</a:t>
            </a:r>
            <a:endParaRPr lang="en-US" altLang="zh-CN" dirty="0" smtClean="0">
              <a:ea typeface="ＭＳ Ｐゴシック" pitchFamily="34" charset="-128"/>
              <a:cs typeface="Arial" pitchFamily="34" charset="0"/>
            </a:endParaRPr>
          </a:p>
        </p:txBody>
      </p:sp>
      <p:sp>
        <p:nvSpPr>
          <p:cNvPr id="5" name="Slide Number Placeholder 4"/>
          <p:cNvSpPr>
            <a:spLocks noGrp="1"/>
          </p:cNvSpPr>
          <p:nvPr>
            <p:ph type="sldNum" sz="quarter" idx="12"/>
          </p:nvPr>
        </p:nvSpPr>
        <p:spPr/>
        <p:txBody>
          <a:bodyPr/>
          <a:lstStyle/>
          <a:p>
            <a:fld id="{9DAEF9F6-0821-423E-9705-08445884767E}" type="slidenum">
              <a:rPr lang="en-US" smtClean="0"/>
              <a:pPr/>
              <a:t>‹#›</a:t>
            </a:fld>
            <a:endParaRPr lang="en-US" dirty="0"/>
          </a:p>
        </p:txBody>
      </p:sp>
      <p:sp>
        <p:nvSpPr>
          <p:cNvPr id="7" name="Content Placeholder 6"/>
          <p:cNvSpPr>
            <a:spLocks noGrp="1"/>
          </p:cNvSpPr>
          <p:nvPr>
            <p:ph sz="quarter" idx="13"/>
          </p:nvPr>
        </p:nvSpPr>
        <p:spPr>
          <a:xfrm>
            <a:off x="609600" y="1587500"/>
            <a:ext cx="10972800" cy="4165600"/>
          </a:xfrm>
        </p:spPr>
        <p:txBody>
          <a:bodyPr>
            <a:normAutofit/>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796" y="325439"/>
            <a:ext cx="10179584"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796" y="1628776"/>
            <a:ext cx="10179584"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4" name="Rectangle 82"/>
          <p:cNvSpPr>
            <a:spLocks noChangeArrowheads="1"/>
          </p:cNvSpPr>
          <p:nvPr/>
        </p:nvSpPr>
        <p:spPr bwMode="auto">
          <a:xfrm>
            <a:off x="12339146" y="7938"/>
            <a:ext cx="1494756" cy="487174"/>
          </a:xfrm>
          <a:prstGeom prst="rect">
            <a:avLst/>
          </a:prstGeom>
          <a:noFill/>
          <a:ln w="9525">
            <a:noFill/>
            <a:miter lim="800000"/>
            <a:headEnd/>
            <a:tailEnd/>
          </a:ln>
          <a:effec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grpSp>
        <p:nvGrpSpPr>
          <p:cNvPr id="75" name="Group 148"/>
          <p:cNvGrpSpPr>
            <a:grpSpLocks/>
          </p:cNvGrpSpPr>
          <p:nvPr/>
        </p:nvGrpSpPr>
        <p:grpSpPr bwMode="auto">
          <a:xfrm>
            <a:off x="12436538" y="3394088"/>
            <a:ext cx="1225870" cy="3455988"/>
            <a:chOff x="5839" y="2177"/>
            <a:chExt cx="579" cy="2177"/>
          </a:xfrm>
        </p:grpSpPr>
        <p:sp>
          <p:nvSpPr>
            <p:cNvPr id="76" name="Rectangle 149"/>
            <p:cNvSpPr>
              <a:spLocks noChangeArrowheads="1"/>
            </p:cNvSpPr>
            <p:nvPr userDrawn="1"/>
          </p:nvSpPr>
          <p:spPr bwMode="auto">
            <a:xfrm>
              <a:off x="5839" y="2177"/>
              <a:ext cx="579" cy="2177"/>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77" name="Group 150"/>
            <p:cNvGrpSpPr>
              <a:grpSpLocks/>
            </p:cNvGrpSpPr>
            <p:nvPr userDrawn="1"/>
          </p:nvGrpSpPr>
          <p:grpSpPr bwMode="auto">
            <a:xfrm>
              <a:off x="5893" y="2387"/>
              <a:ext cx="466" cy="115"/>
              <a:chOff x="5893" y="2387"/>
              <a:chExt cx="466" cy="115"/>
            </a:xfrm>
          </p:grpSpPr>
          <p:sp>
            <p:nvSpPr>
              <p:cNvPr id="138"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39"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0"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1"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78" name="Group 155"/>
            <p:cNvGrpSpPr>
              <a:grpSpLocks/>
            </p:cNvGrpSpPr>
            <p:nvPr userDrawn="1"/>
          </p:nvGrpSpPr>
          <p:grpSpPr bwMode="auto">
            <a:xfrm>
              <a:off x="5893" y="2523"/>
              <a:ext cx="466" cy="115"/>
              <a:chOff x="5893" y="2523"/>
              <a:chExt cx="466" cy="115"/>
            </a:xfrm>
          </p:grpSpPr>
          <p:sp>
            <p:nvSpPr>
              <p:cNvPr id="134"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35"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6"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37"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79" name="Group 160"/>
            <p:cNvGrpSpPr>
              <a:grpSpLocks/>
            </p:cNvGrpSpPr>
            <p:nvPr userDrawn="1"/>
          </p:nvGrpSpPr>
          <p:grpSpPr bwMode="auto">
            <a:xfrm>
              <a:off x="5893" y="2659"/>
              <a:ext cx="466" cy="115"/>
              <a:chOff x="5893" y="2659"/>
              <a:chExt cx="466" cy="115"/>
            </a:xfrm>
          </p:grpSpPr>
          <p:sp>
            <p:nvSpPr>
              <p:cNvPr id="130"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1"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32"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33"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80" name="Group 165"/>
            <p:cNvGrpSpPr>
              <a:grpSpLocks/>
            </p:cNvGrpSpPr>
            <p:nvPr userDrawn="1"/>
          </p:nvGrpSpPr>
          <p:grpSpPr bwMode="auto">
            <a:xfrm>
              <a:off x="5893" y="2251"/>
              <a:ext cx="466" cy="119"/>
              <a:chOff x="5893" y="2251"/>
              <a:chExt cx="466" cy="119"/>
            </a:xfrm>
          </p:grpSpPr>
          <p:sp>
            <p:nvSpPr>
              <p:cNvPr id="126"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7"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28"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9"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81" name="Group 170"/>
            <p:cNvGrpSpPr>
              <a:grpSpLocks/>
            </p:cNvGrpSpPr>
            <p:nvPr userDrawn="1"/>
          </p:nvGrpSpPr>
          <p:grpSpPr bwMode="auto">
            <a:xfrm>
              <a:off x="5893" y="2886"/>
              <a:ext cx="466" cy="115"/>
              <a:chOff x="5893" y="2886"/>
              <a:chExt cx="466" cy="115"/>
            </a:xfrm>
          </p:grpSpPr>
          <p:sp>
            <p:nvSpPr>
              <p:cNvPr id="122"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3"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24"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25"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2" name="Group 175"/>
            <p:cNvGrpSpPr>
              <a:grpSpLocks/>
            </p:cNvGrpSpPr>
            <p:nvPr userDrawn="1"/>
          </p:nvGrpSpPr>
          <p:grpSpPr bwMode="auto">
            <a:xfrm>
              <a:off x="5893" y="3022"/>
              <a:ext cx="466" cy="115"/>
              <a:chOff x="5893" y="3022"/>
              <a:chExt cx="466" cy="115"/>
            </a:xfrm>
          </p:grpSpPr>
          <p:sp>
            <p:nvSpPr>
              <p:cNvPr id="118"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9"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0"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21"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3" name="Group 180"/>
            <p:cNvGrpSpPr>
              <a:grpSpLocks/>
            </p:cNvGrpSpPr>
            <p:nvPr userDrawn="1"/>
          </p:nvGrpSpPr>
          <p:grpSpPr bwMode="auto">
            <a:xfrm>
              <a:off x="5893" y="3158"/>
              <a:ext cx="466" cy="115"/>
              <a:chOff x="5893" y="3158"/>
              <a:chExt cx="466" cy="115"/>
            </a:xfrm>
          </p:grpSpPr>
          <p:sp>
            <p:nvSpPr>
              <p:cNvPr id="114"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5"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6"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7"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4" name="Group 185"/>
            <p:cNvGrpSpPr>
              <a:grpSpLocks/>
            </p:cNvGrpSpPr>
            <p:nvPr userDrawn="1"/>
          </p:nvGrpSpPr>
          <p:grpSpPr bwMode="auto">
            <a:xfrm>
              <a:off x="5893" y="3385"/>
              <a:ext cx="466" cy="115"/>
              <a:chOff x="5893" y="3385"/>
              <a:chExt cx="466" cy="115"/>
            </a:xfrm>
          </p:grpSpPr>
          <p:sp>
            <p:nvSpPr>
              <p:cNvPr id="110"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1"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5" name="Group 190"/>
            <p:cNvGrpSpPr>
              <a:grpSpLocks/>
            </p:cNvGrpSpPr>
            <p:nvPr userDrawn="1"/>
          </p:nvGrpSpPr>
          <p:grpSpPr bwMode="auto">
            <a:xfrm>
              <a:off x="5893" y="3521"/>
              <a:ext cx="466" cy="115"/>
              <a:chOff x="5893" y="3521"/>
              <a:chExt cx="466" cy="115"/>
            </a:xfrm>
          </p:grpSpPr>
          <p:sp>
            <p:nvSpPr>
              <p:cNvPr id="106"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7"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9"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6" name="Group 195"/>
            <p:cNvGrpSpPr>
              <a:grpSpLocks/>
            </p:cNvGrpSpPr>
            <p:nvPr userDrawn="1"/>
          </p:nvGrpSpPr>
          <p:grpSpPr bwMode="auto">
            <a:xfrm>
              <a:off x="5893" y="3657"/>
              <a:ext cx="466" cy="115"/>
              <a:chOff x="5893" y="3657"/>
              <a:chExt cx="466" cy="115"/>
            </a:xfrm>
          </p:grpSpPr>
          <p:sp>
            <p:nvSpPr>
              <p:cNvPr id="102"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4"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5"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7" name="Group 200"/>
            <p:cNvGrpSpPr>
              <a:grpSpLocks/>
            </p:cNvGrpSpPr>
            <p:nvPr userDrawn="1"/>
          </p:nvGrpSpPr>
          <p:grpSpPr bwMode="auto">
            <a:xfrm>
              <a:off x="5893" y="3884"/>
              <a:ext cx="466" cy="115"/>
              <a:chOff x="5893" y="3884"/>
              <a:chExt cx="466" cy="115"/>
            </a:xfrm>
          </p:grpSpPr>
          <p:sp>
            <p:nvSpPr>
              <p:cNvPr id="98"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9"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0"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1"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88" name="Group 205"/>
            <p:cNvGrpSpPr>
              <a:grpSpLocks/>
            </p:cNvGrpSpPr>
            <p:nvPr userDrawn="1"/>
          </p:nvGrpSpPr>
          <p:grpSpPr bwMode="auto">
            <a:xfrm>
              <a:off x="5893" y="4026"/>
              <a:ext cx="466" cy="115"/>
              <a:chOff x="5893" y="4026"/>
              <a:chExt cx="466" cy="115"/>
            </a:xfrm>
          </p:grpSpPr>
          <p:sp>
            <p:nvSpPr>
              <p:cNvPr id="94"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5"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6"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7"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89" name="Group 210"/>
            <p:cNvGrpSpPr>
              <a:grpSpLocks/>
            </p:cNvGrpSpPr>
            <p:nvPr userDrawn="1"/>
          </p:nvGrpSpPr>
          <p:grpSpPr bwMode="auto">
            <a:xfrm>
              <a:off x="5893" y="4167"/>
              <a:ext cx="466" cy="115"/>
              <a:chOff x="5893" y="4167"/>
              <a:chExt cx="466" cy="115"/>
            </a:xfrm>
          </p:grpSpPr>
          <p:sp>
            <p:nvSpPr>
              <p:cNvPr id="90"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1"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92"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93"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pic>
        <p:nvPicPr>
          <p:cNvPr id="2050" name="Picture 2" descr="C:\Users\s52474\Desktop\Auto_Note\drcn_webpage1.png"/>
          <p:cNvPicPr>
            <a:picLocks noChangeAspect="1" noChangeArrowheads="1"/>
          </p:cNvPicPr>
          <p:nvPr userDrawn="1"/>
        </p:nvPicPr>
        <p:blipFill>
          <a:blip r:embed="rId4" cstate="print"/>
          <a:srcRect/>
          <a:stretch>
            <a:fillRect/>
          </a:stretch>
        </p:blipFill>
        <p:spPr bwMode="auto">
          <a:xfrm>
            <a:off x="0" y="247650"/>
            <a:ext cx="12195175" cy="6610349"/>
          </a:xfrm>
          <a:prstGeom prst="rect">
            <a:avLst/>
          </a:prstGeom>
          <a:noFill/>
        </p:spPr>
      </p:pic>
      <p:pic>
        <p:nvPicPr>
          <p:cNvPr id="1027" name="Picture 3" descr="D:\AI规范\全色AI格式-Full Color Brand Signature-AI\logo_横 -白.png"/>
          <p:cNvPicPr>
            <a:picLocks noChangeAspect="1" noChangeArrowheads="1"/>
          </p:cNvPicPr>
          <p:nvPr userDrawn="1"/>
        </p:nvPicPr>
        <p:blipFill>
          <a:blip r:embed="rId5" cstate="print"/>
          <a:srcRect/>
          <a:stretch>
            <a:fillRect/>
          </a:stretch>
        </p:blipFill>
        <p:spPr bwMode="auto">
          <a:xfrm>
            <a:off x="10375881" y="6417349"/>
            <a:ext cx="1771794" cy="416901"/>
          </a:xfrm>
          <a:prstGeom prst="rect">
            <a:avLst/>
          </a:prstGeom>
          <a:noFill/>
        </p:spPr>
      </p:pic>
    </p:spTree>
  </p:cSld>
  <p:clrMap bg1="lt1" tx1="dk1" bg2="lt2" tx2="dk2" accent1="accent1" accent2="accent2" accent3="accent3" accent4="accent4" accent5="accent5" accent6="accent6" hlink="hlink" folHlink="folHlink"/>
  <p:sldLayoutIdLst>
    <p:sldLayoutId id="2147483821" r:id="rId1"/>
    <p:sldLayoutId id="2147483829"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黑体" pitchFamily="49" charset="-122"/>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descr="C:\Users\h00243341\Desktop\PPT模板\未标题-1-04.jpg"/>
          <p:cNvPicPr>
            <a:picLocks noChangeAspect="1" noChangeArrowheads="1"/>
          </p:cNvPicPr>
          <p:nvPr userDrawn="1"/>
        </p:nvPicPr>
        <p:blipFill>
          <a:blip r:embed="rId4" cstate="print"/>
          <a:srcRect/>
          <a:stretch>
            <a:fillRect/>
          </a:stretch>
        </p:blipFill>
        <p:spPr bwMode="auto">
          <a:xfrm>
            <a:off x="0" y="-12700"/>
            <a:ext cx="12211050" cy="6870700"/>
          </a:xfrm>
          <a:prstGeom prst="rect">
            <a:avLst/>
          </a:prstGeom>
          <a:noFill/>
        </p:spPr>
      </p:pic>
      <p:grpSp>
        <p:nvGrpSpPr>
          <p:cNvPr id="2" name="Group 148"/>
          <p:cNvGrpSpPr>
            <a:grpSpLocks/>
          </p:cNvGrpSpPr>
          <p:nvPr/>
        </p:nvGrpSpPr>
        <p:grpSpPr bwMode="auto">
          <a:xfrm>
            <a:off x="12436538" y="3394088"/>
            <a:ext cx="1225870" cy="3455988"/>
            <a:chOff x="5839" y="2177"/>
            <a:chExt cx="579" cy="2177"/>
          </a:xfrm>
        </p:grpSpPr>
        <p:sp>
          <p:nvSpPr>
            <p:cNvPr id="76" name="Rectangle 149"/>
            <p:cNvSpPr>
              <a:spLocks noChangeArrowheads="1"/>
            </p:cNvSpPr>
            <p:nvPr userDrawn="1"/>
          </p:nvSpPr>
          <p:spPr bwMode="auto">
            <a:xfrm>
              <a:off x="5839" y="2177"/>
              <a:ext cx="579" cy="2177"/>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3" name="Group 150"/>
            <p:cNvGrpSpPr>
              <a:grpSpLocks/>
            </p:cNvGrpSpPr>
            <p:nvPr userDrawn="1"/>
          </p:nvGrpSpPr>
          <p:grpSpPr bwMode="auto">
            <a:xfrm>
              <a:off x="5893" y="2387"/>
              <a:ext cx="466" cy="115"/>
              <a:chOff x="5893" y="2387"/>
              <a:chExt cx="466" cy="115"/>
            </a:xfrm>
          </p:grpSpPr>
          <p:sp>
            <p:nvSpPr>
              <p:cNvPr id="138"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39"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0"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1"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4" name="Group 155"/>
            <p:cNvGrpSpPr>
              <a:grpSpLocks/>
            </p:cNvGrpSpPr>
            <p:nvPr userDrawn="1"/>
          </p:nvGrpSpPr>
          <p:grpSpPr bwMode="auto">
            <a:xfrm>
              <a:off x="5893" y="2523"/>
              <a:ext cx="466" cy="115"/>
              <a:chOff x="5893" y="2523"/>
              <a:chExt cx="466" cy="115"/>
            </a:xfrm>
          </p:grpSpPr>
          <p:sp>
            <p:nvSpPr>
              <p:cNvPr id="134"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35"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6"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37"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5" name="Group 160"/>
            <p:cNvGrpSpPr>
              <a:grpSpLocks/>
            </p:cNvGrpSpPr>
            <p:nvPr userDrawn="1"/>
          </p:nvGrpSpPr>
          <p:grpSpPr bwMode="auto">
            <a:xfrm>
              <a:off x="5893" y="2659"/>
              <a:ext cx="466" cy="115"/>
              <a:chOff x="5893" y="2659"/>
              <a:chExt cx="466" cy="115"/>
            </a:xfrm>
          </p:grpSpPr>
          <p:sp>
            <p:nvSpPr>
              <p:cNvPr id="130"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1"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32"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33"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6" name="Group 165"/>
            <p:cNvGrpSpPr>
              <a:grpSpLocks/>
            </p:cNvGrpSpPr>
            <p:nvPr userDrawn="1"/>
          </p:nvGrpSpPr>
          <p:grpSpPr bwMode="auto">
            <a:xfrm>
              <a:off x="5893" y="2251"/>
              <a:ext cx="466" cy="119"/>
              <a:chOff x="5893" y="2251"/>
              <a:chExt cx="466" cy="119"/>
            </a:xfrm>
          </p:grpSpPr>
          <p:sp>
            <p:nvSpPr>
              <p:cNvPr id="126"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7"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28"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9"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7" name="Group 170"/>
            <p:cNvGrpSpPr>
              <a:grpSpLocks/>
            </p:cNvGrpSpPr>
            <p:nvPr userDrawn="1"/>
          </p:nvGrpSpPr>
          <p:grpSpPr bwMode="auto">
            <a:xfrm>
              <a:off x="5893" y="2886"/>
              <a:ext cx="466" cy="115"/>
              <a:chOff x="5893" y="2886"/>
              <a:chExt cx="466" cy="115"/>
            </a:xfrm>
          </p:grpSpPr>
          <p:sp>
            <p:nvSpPr>
              <p:cNvPr id="122"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3"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24"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25"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 name="Group 175"/>
            <p:cNvGrpSpPr>
              <a:grpSpLocks/>
            </p:cNvGrpSpPr>
            <p:nvPr userDrawn="1"/>
          </p:nvGrpSpPr>
          <p:grpSpPr bwMode="auto">
            <a:xfrm>
              <a:off x="5893" y="3022"/>
              <a:ext cx="466" cy="115"/>
              <a:chOff x="5893" y="3022"/>
              <a:chExt cx="466" cy="115"/>
            </a:xfrm>
          </p:grpSpPr>
          <p:sp>
            <p:nvSpPr>
              <p:cNvPr id="118"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9"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0"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21"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 name="Group 180"/>
            <p:cNvGrpSpPr>
              <a:grpSpLocks/>
            </p:cNvGrpSpPr>
            <p:nvPr userDrawn="1"/>
          </p:nvGrpSpPr>
          <p:grpSpPr bwMode="auto">
            <a:xfrm>
              <a:off x="5893" y="3158"/>
              <a:ext cx="466" cy="115"/>
              <a:chOff x="5893" y="3158"/>
              <a:chExt cx="466" cy="115"/>
            </a:xfrm>
          </p:grpSpPr>
          <p:sp>
            <p:nvSpPr>
              <p:cNvPr id="114"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5"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6"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7"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 name="Group 185"/>
            <p:cNvGrpSpPr>
              <a:grpSpLocks/>
            </p:cNvGrpSpPr>
            <p:nvPr userDrawn="1"/>
          </p:nvGrpSpPr>
          <p:grpSpPr bwMode="auto">
            <a:xfrm>
              <a:off x="5893" y="3385"/>
              <a:ext cx="466" cy="115"/>
              <a:chOff x="5893" y="3385"/>
              <a:chExt cx="466" cy="115"/>
            </a:xfrm>
          </p:grpSpPr>
          <p:sp>
            <p:nvSpPr>
              <p:cNvPr id="110"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1"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1" name="Group 190"/>
            <p:cNvGrpSpPr>
              <a:grpSpLocks/>
            </p:cNvGrpSpPr>
            <p:nvPr userDrawn="1"/>
          </p:nvGrpSpPr>
          <p:grpSpPr bwMode="auto">
            <a:xfrm>
              <a:off x="5893" y="3521"/>
              <a:ext cx="466" cy="115"/>
              <a:chOff x="5893" y="3521"/>
              <a:chExt cx="466" cy="115"/>
            </a:xfrm>
          </p:grpSpPr>
          <p:sp>
            <p:nvSpPr>
              <p:cNvPr id="106"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7"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9"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2" name="Group 195"/>
            <p:cNvGrpSpPr>
              <a:grpSpLocks/>
            </p:cNvGrpSpPr>
            <p:nvPr userDrawn="1"/>
          </p:nvGrpSpPr>
          <p:grpSpPr bwMode="auto">
            <a:xfrm>
              <a:off x="5893" y="3657"/>
              <a:ext cx="466" cy="115"/>
              <a:chOff x="5893" y="3657"/>
              <a:chExt cx="466" cy="115"/>
            </a:xfrm>
          </p:grpSpPr>
          <p:sp>
            <p:nvSpPr>
              <p:cNvPr id="102"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4"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5"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3" name="Group 200"/>
            <p:cNvGrpSpPr>
              <a:grpSpLocks/>
            </p:cNvGrpSpPr>
            <p:nvPr userDrawn="1"/>
          </p:nvGrpSpPr>
          <p:grpSpPr bwMode="auto">
            <a:xfrm>
              <a:off x="5893" y="3884"/>
              <a:ext cx="466" cy="115"/>
              <a:chOff x="5893" y="3884"/>
              <a:chExt cx="466" cy="115"/>
            </a:xfrm>
          </p:grpSpPr>
          <p:sp>
            <p:nvSpPr>
              <p:cNvPr id="98"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9"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0"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1"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14" name="Group 205"/>
            <p:cNvGrpSpPr>
              <a:grpSpLocks/>
            </p:cNvGrpSpPr>
            <p:nvPr userDrawn="1"/>
          </p:nvGrpSpPr>
          <p:grpSpPr bwMode="auto">
            <a:xfrm>
              <a:off x="5893" y="4026"/>
              <a:ext cx="466" cy="115"/>
              <a:chOff x="5893" y="4026"/>
              <a:chExt cx="466" cy="115"/>
            </a:xfrm>
          </p:grpSpPr>
          <p:sp>
            <p:nvSpPr>
              <p:cNvPr id="94"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5"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6"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7"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15" name="Group 210"/>
            <p:cNvGrpSpPr>
              <a:grpSpLocks/>
            </p:cNvGrpSpPr>
            <p:nvPr userDrawn="1"/>
          </p:nvGrpSpPr>
          <p:grpSpPr bwMode="auto">
            <a:xfrm>
              <a:off x="5893" y="4167"/>
              <a:ext cx="466" cy="115"/>
              <a:chOff x="5893" y="4167"/>
              <a:chExt cx="466" cy="115"/>
            </a:xfrm>
          </p:grpSpPr>
          <p:sp>
            <p:nvSpPr>
              <p:cNvPr id="90"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1"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92"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93"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pic>
        <p:nvPicPr>
          <p:cNvPr id="71" name="Picture 3" descr="D:\AI规范\全色AI格式-Full Color Brand Signature-AI\logo_横-xiaoxiao.png"/>
          <p:cNvPicPr>
            <a:picLocks noChangeAspect="1" noChangeArrowheads="1"/>
          </p:cNvPicPr>
          <p:nvPr userDrawn="1"/>
        </p:nvPicPr>
        <p:blipFill>
          <a:blip r:embed="rId5" cstate="print"/>
          <a:srcRect/>
          <a:stretch>
            <a:fillRect/>
          </a:stretch>
        </p:blipFill>
        <p:spPr bwMode="auto">
          <a:xfrm>
            <a:off x="10304728" y="6304958"/>
            <a:ext cx="1852347" cy="616542"/>
          </a:xfrm>
          <a:prstGeom prst="rect">
            <a:avLst/>
          </a:prstGeom>
          <a:noFill/>
        </p:spPr>
      </p:pic>
      <p:sp>
        <p:nvSpPr>
          <p:cNvPr id="83" name="Title Placeholder 82"/>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4" name="Text Placeholder 83"/>
          <p:cNvSpPr>
            <a:spLocks noGrp="1"/>
          </p:cNvSpPr>
          <p:nvPr>
            <p:ph type="body" idx="1"/>
          </p:nvPr>
        </p:nvSpPr>
        <p:spPr>
          <a:xfrm>
            <a:off x="609600" y="1600200"/>
            <a:ext cx="10975975"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6" name="Footer Placeholder 85"/>
          <p:cNvSpPr>
            <a:spLocks noGrp="1"/>
          </p:cNvSpPr>
          <p:nvPr>
            <p:ph type="ftr" sz="quarter" idx="3"/>
          </p:nvPr>
        </p:nvSpPr>
        <p:spPr>
          <a:xfrm>
            <a:off x="3797300" y="6356350"/>
            <a:ext cx="4546600" cy="365125"/>
          </a:xfrm>
          <a:prstGeom prst="rect">
            <a:avLst/>
          </a:prstGeom>
        </p:spPr>
        <p:txBody>
          <a:bodyPr vert="horz" lIns="91440" tIns="45720" rIns="91440" bIns="45720" rtlCol="0" anchor="ctr"/>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  2015 Huawei Technologies, CO., Ltd. </a:t>
            </a:r>
            <a:br>
              <a:rPr lang="en-US" altLang="zh-CN" dirty="0" smtClean="0">
                <a:solidFill>
                  <a:srgbClr val="000000"/>
                </a:solidFill>
                <a:cs typeface="Arial" pitchFamily="34" charset="0"/>
              </a:rPr>
            </a:br>
            <a:r>
              <a:rPr lang="en-US" altLang="zh-CN" dirty="0" smtClean="0">
                <a:solidFill>
                  <a:srgbClr val="000000"/>
                </a:solidFill>
                <a:cs typeface="Arial" pitchFamily="34" charset="0"/>
              </a:rPr>
              <a:t>Confidential and Proprietary.  Do Not Distribute without Permission.</a:t>
            </a:r>
            <a:endParaRPr lang="en-US" altLang="zh-CN" dirty="0" smtClean="0">
              <a:ea typeface="ＭＳ Ｐゴシック" pitchFamily="34" charset="-128"/>
              <a:cs typeface="Arial" pitchFamily="34" charset="0"/>
            </a:endParaRPr>
          </a:p>
        </p:txBody>
      </p:sp>
      <p:sp>
        <p:nvSpPr>
          <p:cNvPr id="87" name="Slide Number Placeholder 86"/>
          <p:cNvSpPr>
            <a:spLocks noGrp="1"/>
          </p:cNvSpPr>
          <p:nvPr>
            <p:ph type="sldNum" sz="quarter" idx="4"/>
          </p:nvPr>
        </p:nvSpPr>
        <p:spPr>
          <a:xfrm>
            <a:off x="8739188" y="6356350"/>
            <a:ext cx="14589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EF9F6-0821-423E-9705-08445884767E}" type="slidenum">
              <a:rPr lang="en-US" smtClean="0"/>
              <a:pPr/>
              <a:t>‹#›</a:t>
            </a:fld>
            <a:endParaRPr lang="en-US" dirty="0"/>
          </a:p>
        </p:txBody>
      </p:sp>
      <p:pic>
        <p:nvPicPr>
          <p:cNvPr id="1026" name="Picture 2"/>
          <p:cNvPicPr>
            <a:picLocks noChangeAspect="1" noChangeArrowheads="1"/>
          </p:cNvPicPr>
          <p:nvPr userDrawn="1"/>
        </p:nvPicPr>
        <p:blipFill>
          <a:blip r:embed="rId6" cstate="print"/>
          <a:srcRect/>
          <a:stretch>
            <a:fillRect/>
          </a:stretch>
        </p:blipFill>
        <p:spPr bwMode="auto">
          <a:xfrm>
            <a:off x="0" y="6191250"/>
            <a:ext cx="3280656" cy="666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6" r:id="rId1"/>
    <p:sldLayoutId id="2147483837"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Calibri"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Calibri"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pitchFamily="34" charset="0"/>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Calibri"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Calibri"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descr="C:\Users\h00243341\Desktop\PPT模板\未标题-1-03.jpg"/>
          <p:cNvPicPr>
            <a:picLocks noChangeAspect="1" noChangeArrowheads="1"/>
          </p:cNvPicPr>
          <p:nvPr userDrawn="1"/>
        </p:nvPicPr>
        <p:blipFill>
          <a:blip r:embed="rId3" cstate="print"/>
          <a:srcRect/>
          <a:stretch>
            <a:fillRect/>
          </a:stretch>
        </p:blipFill>
        <p:spPr bwMode="auto">
          <a:xfrm>
            <a:off x="0" y="-12700"/>
            <a:ext cx="12211050" cy="6870700"/>
          </a:xfrm>
          <a:prstGeom prst="rect">
            <a:avLst/>
          </a:prstGeom>
          <a:noFill/>
        </p:spPr>
      </p:pic>
      <p:sp>
        <p:nvSpPr>
          <p:cNvPr id="4" name="Text Box 16"/>
          <p:cNvSpPr txBox="1">
            <a:spLocks noChangeArrowheads="1"/>
          </p:cNvSpPr>
          <p:nvPr userDrawn="1"/>
        </p:nvSpPr>
        <p:spPr bwMode="auto">
          <a:xfrm>
            <a:off x="4021167" y="2366242"/>
            <a:ext cx="3989685" cy="964399"/>
          </a:xfrm>
          <a:prstGeom prst="rect">
            <a:avLst/>
          </a:prstGeom>
          <a:noFill/>
          <a:ln w="9525">
            <a:noFill/>
            <a:miter lim="800000"/>
            <a:headEnd/>
            <a:tailEnd/>
          </a:ln>
        </p:spPr>
        <p:txBody>
          <a:bodyPr wrap="none" lIns="86393" tIns="43196" rIns="86393" bIns="43196">
            <a:spAutoFit/>
          </a:bodyPr>
          <a:lstStyle/>
          <a:p>
            <a:pPr eaLnBrk="0" hangingPunct="0">
              <a:buClrTx/>
              <a:buFontTx/>
              <a:buNone/>
            </a:pPr>
            <a:r>
              <a:rPr lang="en-US" altLang="zh-CN" sz="5700" b="0" dirty="0" smtClean="0">
                <a:gradFill flip="none" rotWithShape="1">
                  <a:gsLst>
                    <a:gs pos="12000">
                      <a:schemeClr val="bg1">
                        <a:shade val="30000"/>
                        <a:satMod val="115000"/>
                      </a:schemeClr>
                    </a:gs>
                    <a:gs pos="40000">
                      <a:schemeClr val="bg1"/>
                    </a:gs>
                    <a:gs pos="100000">
                      <a:schemeClr val="bg1">
                        <a:shade val="100000"/>
                        <a:satMod val="115000"/>
                      </a:schemeClr>
                    </a:gs>
                  </a:gsLst>
                  <a:lin ang="16200000" scaled="1"/>
                  <a:tileRect/>
                </a:gradFill>
                <a:effectLst>
                  <a:outerShdw blurRad="38100" dist="38100" dir="2700000" algn="tl">
                    <a:srgbClr val="000000">
                      <a:alpha val="43137"/>
                    </a:srgbClr>
                  </a:outerShdw>
                </a:effectLst>
                <a:latin typeface="FrutigerNext LT Regular" pitchFamily="34" charset="0"/>
                <a:ea typeface="MS PGothic" pitchFamily="34" charset="-128"/>
              </a:rPr>
              <a:t>THANK YOU</a:t>
            </a:r>
            <a:endParaRPr lang="en-US" altLang="zh-CN" sz="5700" b="0" dirty="0">
              <a:gradFill flip="none" rotWithShape="1">
                <a:gsLst>
                  <a:gs pos="12000">
                    <a:schemeClr val="bg1">
                      <a:shade val="30000"/>
                      <a:satMod val="115000"/>
                    </a:schemeClr>
                  </a:gs>
                  <a:gs pos="40000">
                    <a:schemeClr val="bg1"/>
                  </a:gs>
                  <a:gs pos="100000">
                    <a:schemeClr val="bg1">
                      <a:shade val="100000"/>
                      <a:satMod val="115000"/>
                    </a:schemeClr>
                  </a:gs>
                </a:gsLst>
                <a:lin ang="16200000" scaled="1"/>
                <a:tileRect/>
              </a:gradFill>
              <a:effectLst>
                <a:outerShdw blurRad="38100" dist="38100" dir="2700000" algn="tl">
                  <a:srgbClr val="000000">
                    <a:alpha val="43137"/>
                  </a:srgbClr>
                </a:outerShdw>
              </a:effectLst>
              <a:latin typeface="FrutigerNext LT Regular" pitchFamily="34" charset="0"/>
              <a:ea typeface="MS PGothic" pitchFamily="34" charset="-128"/>
            </a:endParaRPr>
          </a:p>
        </p:txBody>
      </p:sp>
      <p:sp>
        <p:nvSpPr>
          <p:cNvPr id="5" name="Text Box 17"/>
          <p:cNvSpPr txBox="1">
            <a:spLocks noChangeArrowheads="1"/>
          </p:cNvSpPr>
          <p:nvPr userDrawn="1"/>
        </p:nvSpPr>
        <p:spPr bwMode="auto">
          <a:xfrm>
            <a:off x="5299292" y="3283398"/>
            <a:ext cx="1439527" cy="290821"/>
          </a:xfrm>
          <a:prstGeom prst="rect">
            <a:avLst/>
          </a:prstGeom>
          <a:noFill/>
          <a:ln w="9525">
            <a:noFill/>
            <a:miter lim="800000"/>
            <a:headEnd/>
            <a:tailEnd/>
          </a:ln>
        </p:spPr>
        <p:txBody>
          <a:bodyPr wrap="none" lIns="86393" tIns="43196" rIns="86393" bIns="43196">
            <a:spAutoFit/>
          </a:bodyPr>
          <a:lstStyle/>
          <a:p>
            <a:pPr eaLnBrk="0" hangingPunct="0">
              <a:buClrTx/>
              <a:buFontTx/>
              <a:buNone/>
            </a:pPr>
            <a:r>
              <a:rPr lang="en-US" altLang="zh-CN" sz="1300" b="0" dirty="0" smtClean="0">
                <a:solidFill>
                  <a:schemeClr val="bg1"/>
                </a:solidFill>
                <a:latin typeface="FrutigerNext LT Light" pitchFamily="34" charset="0"/>
                <a:ea typeface="MS PGothic" pitchFamily="34" charset="-128"/>
              </a:rPr>
              <a:t>www.huawei.com</a:t>
            </a:r>
            <a:endParaRPr lang="en-US" altLang="zh-CN" sz="1300" b="0" dirty="0">
              <a:solidFill>
                <a:schemeClr val="bg1"/>
              </a:solidFill>
              <a:latin typeface="FrutigerNext LT Light" pitchFamily="34" charset="0"/>
              <a:ea typeface="MS PGothic" pitchFamily="34" charset="-128"/>
            </a:endParaRPr>
          </a:p>
        </p:txBody>
      </p:sp>
      <p:sp>
        <p:nvSpPr>
          <p:cNvPr id="6" name="TextBox 5"/>
          <p:cNvSpPr txBox="1"/>
          <p:nvPr userDrawn="1"/>
        </p:nvSpPr>
        <p:spPr>
          <a:xfrm>
            <a:off x="3235225" y="4699945"/>
            <a:ext cx="6139818" cy="1656896"/>
          </a:xfrm>
          <a:prstGeom prst="rect">
            <a:avLst/>
          </a:prstGeom>
          <a:noFill/>
        </p:spPr>
        <p:txBody>
          <a:bodyPr wrap="square" lIns="86393" tIns="43196" rIns="86393" bIns="43196" rtlCol="0">
            <a:spAutoFit/>
          </a:bodyPr>
          <a:lstStyle/>
          <a:p>
            <a:pPr marL="0" marR="0" lvl="0" indent="0" algn="just" defTabSz="863925" eaLnBrk="1" fontAlgn="auto" latinLnBrk="0" hangingPunct="1">
              <a:lnSpc>
                <a:spcPct val="100000"/>
              </a:lnSpc>
              <a:spcBef>
                <a:spcPts val="0"/>
              </a:spcBef>
              <a:spcAft>
                <a:spcPts val="567"/>
              </a:spcAft>
              <a:buClrTx/>
              <a:buSzTx/>
              <a:buFontTx/>
              <a:buNone/>
              <a:tabLst/>
              <a:defRPr/>
            </a:pPr>
            <a:r>
              <a:rPr kumimoji="0" lang="en-US" altLang="zh-CN" sz="1300" b="0" i="0" u="none" strike="noStrike" kern="1200" cap="none" spc="0" normalizeH="0" baseline="0" noProof="0" dirty="0" smtClean="0">
                <a:ln>
                  <a:noFill/>
                </a:ln>
                <a:solidFill>
                  <a:schemeClr val="bg1"/>
                </a:solidFill>
                <a:effectLst/>
                <a:uLnTx/>
                <a:uFillTx/>
                <a:latin typeface="+mj-lt"/>
                <a:ea typeface="宋体" charset="-122"/>
                <a:cs typeface="+mn-cs"/>
              </a:rPr>
              <a:t>Copyright©2015 Huawei Technologies Co., Ltd. All Rights Reserved.</a:t>
            </a:r>
            <a:endParaRPr kumimoji="0" lang="zh-CN" altLang="zh-CN" sz="1300" b="0" i="0" u="none" strike="noStrike" kern="1200" cap="none" spc="0" normalizeH="0" baseline="0" noProof="0" dirty="0" smtClean="0">
              <a:ln>
                <a:noFill/>
              </a:ln>
              <a:solidFill>
                <a:schemeClr val="bg1"/>
              </a:solidFill>
              <a:effectLst/>
              <a:uLnTx/>
              <a:uFillTx/>
              <a:latin typeface="+mj-lt"/>
              <a:ea typeface="宋体" charset="-122"/>
              <a:cs typeface="+mn-cs"/>
            </a:endParaRPr>
          </a:p>
          <a:p>
            <a:pPr marL="0" marR="0" lvl="0" indent="0" algn="just" defTabSz="863925"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bg1"/>
                </a:solidFill>
                <a:effectLst/>
                <a:uLnTx/>
                <a:uFillTx/>
                <a:latin typeface="+mn-lt"/>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200" b="0" i="0" u="none" strike="noStrike" kern="1200" cap="none" spc="0" normalizeH="0" baseline="0" noProof="0" dirty="0">
              <a:ln>
                <a:noFill/>
              </a:ln>
              <a:solidFill>
                <a:schemeClr val="bg1"/>
              </a:solidFill>
              <a:effectLst/>
              <a:uLnTx/>
              <a:uFillTx/>
              <a:latin typeface="+mn-lt"/>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4"/>
          </p:nvPr>
        </p:nvSpPr>
        <p:spPr>
          <a:xfrm>
            <a:off x="284163" y="2406215"/>
            <a:ext cx="10860087" cy="1289485"/>
          </a:xfrm>
        </p:spPr>
        <p:txBody>
          <a:bodyPr lIns="0" tIns="0" rIns="0" bIns="0"/>
          <a:lstStyle/>
          <a:p>
            <a:pPr marL="0" indent="1588">
              <a:lnSpc>
                <a:spcPct val="100000"/>
              </a:lnSpc>
            </a:pPr>
            <a:r>
              <a:rPr lang="en-US" altLang="zh-CN" sz="4400" dirty="0" smtClean="0"/>
              <a:t>Dual Failure Resiliency on Single Failure Protected Packet Optical Integrated Networks</a:t>
            </a:r>
          </a:p>
          <a:p>
            <a:pPr>
              <a:lnSpc>
                <a:spcPct val="100000"/>
              </a:lnSpc>
            </a:pPr>
            <a:endParaRPr lang="zh-CN" altLang="en-US" sz="4400" dirty="0"/>
          </a:p>
        </p:txBody>
      </p:sp>
      <p:sp>
        <p:nvSpPr>
          <p:cNvPr id="7" name="文本占位符 6"/>
          <p:cNvSpPr>
            <a:spLocks noGrp="1"/>
          </p:cNvSpPr>
          <p:nvPr>
            <p:ph type="body" sz="quarter" idx="15"/>
          </p:nvPr>
        </p:nvSpPr>
        <p:spPr>
          <a:xfrm>
            <a:off x="303213" y="3892975"/>
            <a:ext cx="6135687" cy="1364825"/>
          </a:xfrm>
        </p:spPr>
        <p:txBody>
          <a:bodyPr lIns="0" tIns="0" rIns="0" bIns="0"/>
          <a:lstStyle/>
          <a:p>
            <a:pPr marL="0" indent="0">
              <a:lnSpc>
                <a:spcPct val="100000"/>
              </a:lnSpc>
            </a:pPr>
            <a:r>
              <a:rPr lang="en-US" altLang="zh-CN" sz="2800" b="0" dirty="0" err="1" smtClean="0">
                <a:effectLst/>
                <a:latin typeface="Times New Roman" pitchFamily="18" charset="0"/>
                <a:cs typeface="Times New Roman" pitchFamily="18" charset="0"/>
              </a:rPr>
              <a:t>Zhicheng</a:t>
            </a:r>
            <a:r>
              <a:rPr lang="en-US" altLang="zh-CN" sz="2800" b="0" dirty="0" smtClean="0">
                <a:effectLst/>
                <a:latin typeface="Times New Roman" pitchFamily="18" charset="0"/>
                <a:cs typeface="Times New Roman" pitchFamily="18" charset="0"/>
              </a:rPr>
              <a:t> Sui</a:t>
            </a:r>
            <a:r>
              <a:rPr lang="en-US" altLang="zh-CN" sz="2800" b="0" baseline="30000" dirty="0" smtClean="0">
                <a:effectLst/>
              </a:rPr>
              <a:t>1</a:t>
            </a:r>
            <a:r>
              <a:rPr lang="en-US" altLang="zh-CN" sz="2800" b="0" dirty="0" smtClean="0">
                <a:effectLst/>
                <a:latin typeface="Times New Roman" pitchFamily="18" charset="0"/>
                <a:cs typeface="Times New Roman" pitchFamily="18" charset="0"/>
              </a:rPr>
              <a:t>, Victor Yu Liu</a:t>
            </a:r>
            <a:r>
              <a:rPr lang="en-US" altLang="zh-CN" sz="2800" b="0" baseline="30000" dirty="0" smtClean="0">
                <a:effectLst/>
              </a:rPr>
              <a:t>2</a:t>
            </a:r>
          </a:p>
          <a:p>
            <a:pPr marL="0" indent="0">
              <a:lnSpc>
                <a:spcPct val="100000"/>
              </a:lnSpc>
            </a:pPr>
            <a:r>
              <a:rPr lang="en-US" altLang="zh-CN" sz="2800" b="0" dirty="0" smtClean="0">
                <a:effectLst/>
                <a:latin typeface="Times New Roman" pitchFamily="18" charset="0"/>
                <a:cs typeface="Times New Roman" pitchFamily="18" charset="0"/>
              </a:rPr>
              <a:t>Huawei Technologies Co., Ltd. </a:t>
            </a:r>
          </a:p>
          <a:p>
            <a:pPr marL="0" indent="0">
              <a:lnSpc>
                <a:spcPct val="100000"/>
              </a:lnSpc>
            </a:pPr>
            <a:r>
              <a:rPr lang="en-US" altLang="zh-CN" sz="2800" b="0" baseline="30000" dirty="0" smtClean="0">
                <a:effectLst/>
              </a:rPr>
              <a:t>1</a:t>
            </a:r>
            <a:r>
              <a:rPr lang="en-US" altLang="zh-CN" sz="2800" b="0" dirty="0" smtClean="0">
                <a:effectLst/>
                <a:latin typeface="Times New Roman" pitchFamily="18" charset="0"/>
                <a:cs typeface="Times New Roman" pitchFamily="18" charset="0"/>
              </a:rPr>
              <a:t>Shenzhen, China,</a:t>
            </a:r>
            <a:r>
              <a:rPr lang="en-US" altLang="zh-CN" sz="2800" b="0" baseline="30000" dirty="0" smtClean="0">
                <a:effectLst/>
              </a:rPr>
              <a:t> 2</a:t>
            </a:r>
            <a:r>
              <a:rPr lang="en-US" altLang="zh-CN" sz="2800" b="0" dirty="0" smtClean="0">
                <a:effectLst/>
                <a:latin typeface="Times New Roman" pitchFamily="18" charset="0"/>
                <a:cs typeface="Times New Roman" pitchFamily="18" charset="0"/>
              </a:rPr>
              <a:t>Santa Clara, CA, USA</a:t>
            </a:r>
            <a:endParaRPr lang="es-ES" altLang="zh-CN" sz="2800" b="0" dirty="0" smtClean="0">
              <a:effectLst/>
            </a:endParaRPr>
          </a:p>
          <a:p>
            <a:pPr marL="0" indent="0">
              <a:lnSpc>
                <a:spcPct val="100000"/>
              </a:lnSpc>
            </a:pPr>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8764" y="100278"/>
            <a:ext cx="10179584" cy="529113"/>
          </a:xfrm>
        </p:spPr>
        <p:txBody>
          <a:bodyPr>
            <a:normAutofit fontScale="90000"/>
          </a:bodyPr>
          <a:lstStyle/>
          <a:p>
            <a:r>
              <a:rPr lang="en-US" altLang="zh-CN" dirty="0" smtClean="0"/>
              <a:t>Simulation </a:t>
            </a:r>
            <a:r>
              <a:rPr lang="en-US" altLang="zh-CN" dirty="0" smtClean="0"/>
              <a:t>Study for Two Single-Failure Protected Layers</a:t>
            </a:r>
            <a:endParaRPr lang="zh-CN" altLang="en-US" dirty="0"/>
          </a:p>
        </p:txBody>
      </p:sp>
      <p:sp>
        <p:nvSpPr>
          <p:cNvPr id="3" name="内容占位符 2"/>
          <p:cNvSpPr>
            <a:spLocks noGrp="1"/>
          </p:cNvSpPr>
          <p:nvPr>
            <p:ph idx="1"/>
          </p:nvPr>
        </p:nvSpPr>
        <p:spPr>
          <a:xfrm>
            <a:off x="927308" y="5522028"/>
            <a:ext cx="10449254" cy="522512"/>
          </a:xfrm>
        </p:spPr>
        <p:txBody>
          <a:bodyPr>
            <a:noAutofit/>
          </a:bodyPr>
          <a:lstStyle/>
          <a:p>
            <a:pPr>
              <a:buNone/>
            </a:pPr>
            <a:r>
              <a:rPr lang="en-US" altLang="zh-CN" sz="1600" dirty="0" smtClean="0"/>
              <a:t>Enough capacity in each packet link for the traffic flows, so minimize the packet links number and optical channel number</a:t>
            </a:r>
            <a:endParaRPr lang="zh-CN" altLang="en-US" sz="1600" dirty="0"/>
          </a:p>
        </p:txBody>
      </p:sp>
      <p:sp>
        <p:nvSpPr>
          <p:cNvPr id="46" name="TextBox 45"/>
          <p:cNvSpPr txBox="1"/>
          <p:nvPr/>
        </p:nvSpPr>
        <p:spPr>
          <a:xfrm>
            <a:off x="3949201" y="1761286"/>
            <a:ext cx="2665355" cy="491051"/>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1. Traffic Demand Matrix</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7" name="TextBox 46"/>
          <p:cNvSpPr txBox="1"/>
          <p:nvPr/>
        </p:nvSpPr>
        <p:spPr>
          <a:xfrm>
            <a:off x="1335497" y="3872682"/>
            <a:ext cx="1619672" cy="411651"/>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Optical Topology</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50" name="TextBox 49"/>
          <p:cNvSpPr txBox="1"/>
          <p:nvPr/>
        </p:nvSpPr>
        <p:spPr>
          <a:xfrm>
            <a:off x="3978229" y="2892475"/>
            <a:ext cx="2612576" cy="504056"/>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2. Packet Topology Planning</a:t>
            </a:r>
          </a:p>
        </p:txBody>
      </p:sp>
      <p:sp>
        <p:nvSpPr>
          <p:cNvPr id="51" name="TextBox 50"/>
          <p:cNvSpPr txBox="1"/>
          <p:nvPr/>
        </p:nvSpPr>
        <p:spPr>
          <a:xfrm>
            <a:off x="3963280" y="3828579"/>
            <a:ext cx="2627525" cy="504056"/>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3. Packet Link Mapping</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53" name="TextBox 52"/>
          <p:cNvSpPr txBox="1"/>
          <p:nvPr/>
        </p:nvSpPr>
        <p:spPr>
          <a:xfrm>
            <a:off x="6737479" y="2939975"/>
            <a:ext cx="3024037" cy="420731"/>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Packet Topology SHAPE &amp; rough packet capacity of minimal Packet CAPEX</a:t>
            </a:r>
            <a:endParaRPr lang="zh-CN" altLang="en-US" sz="1400" dirty="0">
              <a:latin typeface="Times New Roman" pitchFamily="18" charset="0"/>
              <a:cs typeface="Times New Roman" pitchFamily="18" charset="0"/>
            </a:endParaRPr>
          </a:p>
        </p:txBody>
      </p:sp>
      <p:sp>
        <p:nvSpPr>
          <p:cNvPr id="54" name="TextBox 53"/>
          <p:cNvSpPr txBox="1"/>
          <p:nvPr/>
        </p:nvSpPr>
        <p:spPr>
          <a:xfrm>
            <a:off x="6725606" y="3840454"/>
            <a:ext cx="2976534" cy="504056"/>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SURVIVABLE Packet Topology Minimize both Packet &amp; Optical CAPEX</a:t>
            </a:r>
            <a:endParaRPr lang="zh-CN" altLang="en-US" sz="1400" dirty="0">
              <a:latin typeface="Times New Roman" pitchFamily="18" charset="0"/>
              <a:cs typeface="Times New Roman" pitchFamily="18" charset="0"/>
            </a:endParaRPr>
          </a:p>
        </p:txBody>
      </p:sp>
      <p:sp>
        <p:nvSpPr>
          <p:cNvPr id="57" name="TextBox 56"/>
          <p:cNvSpPr txBox="1"/>
          <p:nvPr/>
        </p:nvSpPr>
        <p:spPr>
          <a:xfrm>
            <a:off x="3963281" y="4750071"/>
            <a:ext cx="2627524" cy="463180"/>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4. What-if Analysis</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60" name="TextBox 59"/>
          <p:cNvSpPr txBox="1"/>
          <p:nvPr/>
        </p:nvSpPr>
        <p:spPr>
          <a:xfrm>
            <a:off x="6737486" y="4761948"/>
            <a:ext cx="2382762" cy="504056"/>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Simulate scenarios impacted by failures &amp; analyze the results</a:t>
            </a:r>
            <a:endParaRPr lang="zh-CN" altLang="en-US" sz="1400" dirty="0">
              <a:latin typeface="Times New Roman" pitchFamily="18" charset="0"/>
              <a:cs typeface="Times New Roman" pitchFamily="18" charset="0"/>
            </a:endParaRPr>
          </a:p>
        </p:txBody>
      </p:sp>
      <p:cxnSp>
        <p:nvCxnSpPr>
          <p:cNvPr id="62" name="直接箭头连接符 61"/>
          <p:cNvCxnSpPr>
            <a:stCxn id="46" idx="2"/>
            <a:endCxn id="50" idx="0"/>
          </p:cNvCxnSpPr>
          <p:nvPr/>
        </p:nvCxnSpPr>
        <p:spPr bwMode="auto">
          <a:xfrm rot="16200000" flipH="1">
            <a:off x="4963129" y="2571087"/>
            <a:ext cx="640138" cy="2638"/>
          </a:xfrm>
          <a:prstGeom prst="straightConnector1">
            <a:avLst/>
          </a:prstGeom>
          <a:noFill/>
          <a:ln>
            <a:solidFill>
              <a:srgbClr val="00000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4" name="直接箭头连接符 63"/>
          <p:cNvCxnSpPr>
            <a:stCxn id="50" idx="2"/>
            <a:endCxn id="51" idx="0"/>
          </p:cNvCxnSpPr>
          <p:nvPr/>
        </p:nvCxnSpPr>
        <p:spPr bwMode="auto">
          <a:xfrm rot="5400000">
            <a:off x="5064756" y="3608818"/>
            <a:ext cx="432048" cy="7474"/>
          </a:xfrm>
          <a:prstGeom prst="straightConnector1">
            <a:avLst/>
          </a:prstGeom>
          <a:noFill/>
          <a:ln>
            <a:solidFill>
              <a:srgbClr val="00000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7" name="直接箭头连接符 66"/>
          <p:cNvCxnSpPr>
            <a:stCxn id="51" idx="2"/>
            <a:endCxn id="57" idx="0"/>
          </p:cNvCxnSpPr>
          <p:nvPr/>
        </p:nvCxnSpPr>
        <p:spPr bwMode="auto">
          <a:xfrm rot="5400000">
            <a:off x="5068325" y="4541353"/>
            <a:ext cx="417436" cy="1588"/>
          </a:xfrm>
          <a:prstGeom prst="straightConnector1">
            <a:avLst/>
          </a:prstGeom>
          <a:noFill/>
          <a:ln>
            <a:solidFill>
              <a:srgbClr val="00000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8" name="直接箭头连接符 67"/>
          <p:cNvCxnSpPr>
            <a:stCxn id="47" idx="3"/>
            <a:endCxn id="51" idx="1"/>
          </p:cNvCxnSpPr>
          <p:nvPr/>
        </p:nvCxnSpPr>
        <p:spPr bwMode="auto">
          <a:xfrm>
            <a:off x="2955169" y="4078508"/>
            <a:ext cx="1008111" cy="2099"/>
          </a:xfrm>
          <a:prstGeom prst="straightConnector1">
            <a:avLst/>
          </a:prstGeom>
          <a:noFill/>
          <a:ln>
            <a:solidFill>
              <a:srgbClr val="00000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5" name="TextBox 74"/>
          <p:cNvSpPr txBox="1"/>
          <p:nvPr/>
        </p:nvSpPr>
        <p:spPr>
          <a:xfrm>
            <a:off x="1370993" y="4749509"/>
            <a:ext cx="1512168" cy="463743"/>
          </a:xfrm>
          <a:prstGeom prst="rect">
            <a:avLst/>
          </a:prstGeom>
          <a:solidFill>
            <a:srgbClr val="FFFFFF">
              <a:lumMod val="85000"/>
            </a:srgbClr>
          </a:solid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Failure scenario</a:t>
            </a:r>
            <a:endParaRPr kumimoji="0" lang="zh-CN" altLang="en-US" sz="1800" b="0" i="0" u="none" strike="noStrike" kern="0" cap="none" spc="0" normalizeH="0" baseline="0" noProof="0" dirty="0">
              <a:ln>
                <a:noFill/>
              </a:ln>
              <a:solidFill>
                <a:sysClr val="windowText" lastClr="000000"/>
              </a:solidFill>
              <a:effectLst/>
              <a:uLnTx/>
              <a:uFillTx/>
            </a:endParaRPr>
          </a:p>
        </p:txBody>
      </p:sp>
      <p:cxnSp>
        <p:nvCxnSpPr>
          <p:cNvPr id="76" name="直接箭头连接符 75"/>
          <p:cNvCxnSpPr/>
          <p:nvPr/>
        </p:nvCxnSpPr>
        <p:spPr bwMode="auto">
          <a:xfrm>
            <a:off x="2883161" y="4981381"/>
            <a:ext cx="1080120" cy="280"/>
          </a:xfrm>
          <a:prstGeom prst="straightConnector1">
            <a:avLst/>
          </a:prstGeom>
          <a:noFill/>
          <a:ln>
            <a:solidFill>
              <a:srgbClr val="00000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p:cNvSpPr txBox="1"/>
          <p:nvPr/>
        </p:nvSpPr>
        <p:spPr>
          <a:xfrm>
            <a:off x="190005" y="752884"/>
            <a:ext cx="11744695" cy="738664"/>
          </a:xfrm>
          <a:prstGeom prst="rect">
            <a:avLst/>
          </a:prstGeom>
          <a:solidFill>
            <a:schemeClr val="bg1">
              <a:lumMod val="85000"/>
            </a:schemeClr>
          </a:solidFill>
        </p:spPr>
        <p:txBody>
          <a:bodyPr wrap="square" lIns="0" tIns="0" rIns="0" bIns="0" rtlCol="0">
            <a:spAutoFit/>
          </a:bodyPr>
          <a:lstStyle/>
          <a:p>
            <a:r>
              <a:rPr lang="en-US" altLang="zh-CN" sz="2400" dirty="0" smtClean="0"/>
              <a:t>what are the dual failure resiliency level on current single failure protected two-layer networks? </a:t>
            </a:r>
          </a:p>
          <a:p>
            <a:r>
              <a:rPr lang="en-US" altLang="zh-CN" sz="2400" i="1" dirty="0" smtClean="0">
                <a:solidFill>
                  <a:schemeClr val="accent3">
                    <a:lumMod val="50000"/>
                  </a:schemeClr>
                </a:solidFill>
              </a:rPr>
              <a:t>Are there any way to improve dual failure resiliency and how about the redundancy?</a:t>
            </a:r>
            <a:endParaRPr lang="zh-CN" altLang="en-US" sz="2400" i="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837968" y="163569"/>
            <a:ext cx="10179584" cy="432048"/>
          </a:xfrm>
        </p:spPr>
        <p:txBody>
          <a:bodyPr>
            <a:normAutofit fontScale="90000"/>
          </a:bodyPr>
          <a:lstStyle/>
          <a:p>
            <a:pPr lvl="0"/>
            <a:r>
              <a:rPr lang="en-US" altLang="zh-CN" sz="2800" dirty="0" smtClean="0">
                <a:latin typeface="Times New Roman" pitchFamily="18" charset="0"/>
                <a:cs typeface="Times New Roman" pitchFamily="18" charset="0"/>
              </a:rPr>
              <a:t>Packet Topology Planning &amp; Link Mapping </a:t>
            </a:r>
            <a:endParaRPr lang="zh-CN" altLang="en-US" sz="2800" dirty="0">
              <a:latin typeface="Times New Roman" pitchFamily="18" charset="0"/>
              <a:cs typeface="Times New Roman" pitchFamily="18" charset="0"/>
            </a:endParaRPr>
          </a:p>
        </p:txBody>
      </p:sp>
      <p:sp>
        <p:nvSpPr>
          <p:cNvPr id="18" name="TextBox 17"/>
          <p:cNvSpPr txBox="1"/>
          <p:nvPr/>
        </p:nvSpPr>
        <p:spPr>
          <a:xfrm>
            <a:off x="1337105" y="1452169"/>
            <a:ext cx="2427371" cy="352880"/>
          </a:xfrm>
          <a:prstGeom prst="rect">
            <a:avLst/>
          </a:prstGeom>
          <a:solidFill>
            <a:schemeClr val="accent3">
              <a:lumMod val="85000"/>
            </a:schemeClr>
          </a:solidFill>
        </p:spPr>
        <p:txBody>
          <a:bodyPr wrap="square" lIns="0" tIns="0" rIns="0" bIns="0" rtlCol="0">
            <a:noAutofit/>
          </a:bodyPr>
          <a:lstStyle/>
          <a:p>
            <a:pPr algn="ctr"/>
            <a:r>
              <a:rPr lang="en-US" altLang="zh-CN" dirty="0" smtClean="0"/>
              <a:t>Traffic Demand Matrix</a:t>
            </a:r>
            <a:endParaRPr lang="zh-CN" altLang="en-US" dirty="0"/>
          </a:p>
        </p:txBody>
      </p:sp>
      <p:sp>
        <p:nvSpPr>
          <p:cNvPr id="21" name="TextBox 20"/>
          <p:cNvSpPr txBox="1"/>
          <p:nvPr/>
        </p:nvSpPr>
        <p:spPr>
          <a:xfrm>
            <a:off x="1066577" y="2196935"/>
            <a:ext cx="2977106" cy="3182587"/>
          </a:xfrm>
          <a:prstGeom prst="rect">
            <a:avLst/>
          </a:prstGeom>
          <a:solidFill>
            <a:schemeClr val="accent3">
              <a:lumMod val="85000"/>
            </a:schemeClr>
          </a:solidFill>
        </p:spPr>
        <p:txBody>
          <a:bodyPr wrap="square" lIns="0" tIns="0" rIns="0" bIns="0" rtlCol="0">
            <a:noAutofit/>
          </a:bodyPr>
          <a:lstStyle/>
          <a:p>
            <a:r>
              <a:rPr lang="en-US" altLang="zh-CN" dirty="0" smtClean="0"/>
              <a:t>Packet Topology Planning</a:t>
            </a:r>
          </a:p>
        </p:txBody>
      </p:sp>
      <p:cxnSp>
        <p:nvCxnSpPr>
          <p:cNvPr id="25" name="直接箭头连接符 24"/>
          <p:cNvCxnSpPr>
            <a:stCxn id="18" idx="2"/>
            <a:endCxn id="21" idx="0"/>
          </p:cNvCxnSpPr>
          <p:nvPr/>
        </p:nvCxnSpPr>
        <p:spPr bwMode="auto">
          <a:xfrm rot="16200000" flipH="1">
            <a:off x="2357017" y="1998822"/>
            <a:ext cx="391886" cy="4339"/>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p:cNvSpPr txBox="1"/>
          <p:nvPr/>
        </p:nvSpPr>
        <p:spPr>
          <a:xfrm>
            <a:off x="1162810" y="2633520"/>
            <a:ext cx="2784837" cy="432048"/>
          </a:xfrm>
          <a:prstGeom prst="rect">
            <a:avLst/>
          </a:prstGeom>
          <a:solidFill>
            <a:schemeClr val="bg1">
              <a:lumMod val="65000"/>
            </a:schemeClr>
          </a:solidFill>
        </p:spPr>
        <p:txBody>
          <a:bodyPr wrap="square" lIns="0" tIns="0" rIns="0" bIns="0" rtlCol="0">
            <a:noAutofit/>
          </a:bodyPr>
          <a:lstStyle/>
          <a:p>
            <a:r>
              <a:rPr lang="en-US" altLang="zh-CN" sz="1400" dirty="0" smtClean="0"/>
              <a:t>Determine TRUNK packet links by traffic matrix</a:t>
            </a:r>
            <a:endParaRPr lang="zh-CN" altLang="en-US" sz="1400" dirty="0"/>
          </a:p>
        </p:txBody>
      </p:sp>
      <p:sp>
        <p:nvSpPr>
          <p:cNvPr id="28" name="TextBox 27"/>
          <p:cNvSpPr txBox="1"/>
          <p:nvPr/>
        </p:nvSpPr>
        <p:spPr>
          <a:xfrm>
            <a:off x="1162612" y="3613324"/>
            <a:ext cx="2784837" cy="432048"/>
          </a:xfrm>
          <a:prstGeom prst="rect">
            <a:avLst/>
          </a:prstGeom>
          <a:solidFill>
            <a:schemeClr val="bg1">
              <a:lumMod val="65000"/>
            </a:schemeClr>
          </a:solidFill>
        </p:spPr>
        <p:txBody>
          <a:bodyPr wrap="square" lIns="0" tIns="0" rIns="0" bIns="0" rtlCol="0">
            <a:noAutofit/>
          </a:bodyPr>
          <a:lstStyle/>
          <a:p>
            <a:r>
              <a:rPr lang="en-US" altLang="zh-CN" sz="1400" dirty="0" smtClean="0"/>
              <a:t>Traffic grooming for minimal packet CAPEX (PHY, VLAN)</a:t>
            </a:r>
            <a:endParaRPr lang="zh-CN" altLang="en-US" sz="1400" dirty="0"/>
          </a:p>
        </p:txBody>
      </p:sp>
      <p:sp>
        <p:nvSpPr>
          <p:cNvPr id="29" name="TextBox 28"/>
          <p:cNvSpPr txBox="1"/>
          <p:nvPr/>
        </p:nvSpPr>
        <p:spPr>
          <a:xfrm>
            <a:off x="1162612" y="4665903"/>
            <a:ext cx="2784837" cy="432048"/>
          </a:xfrm>
          <a:prstGeom prst="rect">
            <a:avLst/>
          </a:prstGeom>
          <a:solidFill>
            <a:schemeClr val="bg1">
              <a:lumMod val="65000"/>
            </a:schemeClr>
          </a:solidFill>
        </p:spPr>
        <p:txBody>
          <a:bodyPr wrap="square" lIns="0" tIns="0" rIns="0" bIns="0" rtlCol="0">
            <a:noAutofit/>
          </a:bodyPr>
          <a:lstStyle/>
          <a:p>
            <a:r>
              <a:rPr lang="en-US" altLang="zh-CN" sz="1400" dirty="0" smtClean="0"/>
              <a:t>Find packet topology SHAPE &amp; rough capacity</a:t>
            </a:r>
            <a:endParaRPr lang="zh-CN" altLang="en-US" sz="1400" dirty="0"/>
          </a:p>
        </p:txBody>
      </p:sp>
      <p:sp>
        <p:nvSpPr>
          <p:cNvPr id="31" name="TextBox 30"/>
          <p:cNvSpPr txBox="1"/>
          <p:nvPr/>
        </p:nvSpPr>
        <p:spPr>
          <a:xfrm>
            <a:off x="4063183" y="4660939"/>
            <a:ext cx="1245087" cy="421703"/>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Minimize packet CAPEX</a:t>
            </a:r>
            <a:endParaRPr lang="zh-CN" altLang="en-US" sz="1400" dirty="0">
              <a:latin typeface="Times New Roman" pitchFamily="18" charset="0"/>
              <a:cs typeface="Times New Roman" pitchFamily="18" charset="0"/>
            </a:endParaRPr>
          </a:p>
        </p:txBody>
      </p:sp>
      <p:sp>
        <p:nvSpPr>
          <p:cNvPr id="20" name="TextBox 19"/>
          <p:cNvSpPr txBox="1"/>
          <p:nvPr/>
        </p:nvSpPr>
        <p:spPr>
          <a:xfrm>
            <a:off x="5936649" y="2173184"/>
            <a:ext cx="3607662" cy="3194463"/>
          </a:xfrm>
          <a:prstGeom prst="rect">
            <a:avLst/>
          </a:prstGeom>
          <a:solidFill>
            <a:schemeClr val="accent3">
              <a:lumMod val="85000"/>
            </a:schemeClr>
          </a:solidFill>
        </p:spPr>
        <p:txBody>
          <a:bodyPr wrap="square" lIns="0" tIns="0" rIns="0" bIns="0" rtlCol="0">
            <a:noAutofit/>
          </a:bodyPr>
          <a:lstStyle/>
          <a:p>
            <a:r>
              <a:rPr lang="en-US" altLang="zh-CN" dirty="0" smtClean="0"/>
              <a:t>Packet Link Mapping</a:t>
            </a:r>
          </a:p>
        </p:txBody>
      </p:sp>
      <p:sp>
        <p:nvSpPr>
          <p:cNvPr id="32" name="TextBox 31"/>
          <p:cNvSpPr txBox="1"/>
          <p:nvPr/>
        </p:nvSpPr>
        <p:spPr>
          <a:xfrm>
            <a:off x="5874844" y="1396369"/>
            <a:ext cx="1499733" cy="396810"/>
          </a:xfrm>
          <a:prstGeom prst="rect">
            <a:avLst/>
          </a:prstGeom>
          <a:solidFill>
            <a:schemeClr val="accent3">
              <a:lumMod val="85000"/>
            </a:schemeClr>
          </a:solidFill>
        </p:spPr>
        <p:txBody>
          <a:bodyPr wrap="square" lIns="0" tIns="0" rIns="0" bIns="0" rtlCol="0">
            <a:noAutofit/>
          </a:bodyPr>
          <a:lstStyle/>
          <a:p>
            <a:pPr algn="ctr"/>
            <a:r>
              <a:rPr lang="en-US" altLang="zh-CN" dirty="0" smtClean="0"/>
              <a:t>Packet Topology</a:t>
            </a:r>
            <a:endParaRPr lang="zh-CN" altLang="en-US" dirty="0"/>
          </a:p>
        </p:txBody>
      </p:sp>
      <p:cxnSp>
        <p:nvCxnSpPr>
          <p:cNvPr id="33" name="直接箭头连接符 32"/>
          <p:cNvCxnSpPr/>
          <p:nvPr/>
        </p:nvCxnSpPr>
        <p:spPr bwMode="auto">
          <a:xfrm>
            <a:off x="5758523" y="3701381"/>
            <a:ext cx="0" cy="0"/>
          </a:xfrm>
          <a:prstGeom prst="straightConnector1">
            <a:avLst/>
          </a:prstGeom>
          <a:noFill/>
          <a:ln>
            <a:solidFill>
              <a:schemeClr val="tx1"/>
            </a:solidFill>
            <a:tailEnd type="arrow"/>
          </a:ln>
          <a:effectLst>
            <a:outerShdw blurRad="50800" dist="50800" dir="5400000"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TextBox 33"/>
          <p:cNvSpPr txBox="1"/>
          <p:nvPr/>
        </p:nvSpPr>
        <p:spPr>
          <a:xfrm>
            <a:off x="6142667" y="2610902"/>
            <a:ext cx="3199767" cy="343352"/>
          </a:xfrm>
          <a:prstGeom prst="rect">
            <a:avLst/>
          </a:prstGeom>
          <a:solidFill>
            <a:schemeClr val="bg1">
              <a:lumMod val="65000"/>
            </a:schemeClr>
          </a:solidFill>
        </p:spPr>
        <p:txBody>
          <a:bodyPr wrap="square" lIns="0" tIns="0" rIns="0" bIns="0" rtlCol="0">
            <a:noAutofit/>
          </a:bodyPr>
          <a:lstStyle/>
          <a:p>
            <a:r>
              <a:rPr lang="en-US" altLang="zh-CN" sz="1400" dirty="0" smtClean="0"/>
              <a:t>Check the connectivity of packet topology</a:t>
            </a:r>
            <a:endParaRPr lang="zh-CN" altLang="en-US" sz="1400" dirty="0"/>
          </a:p>
        </p:txBody>
      </p:sp>
      <p:sp>
        <p:nvSpPr>
          <p:cNvPr id="35" name="TextBox 34"/>
          <p:cNvSpPr txBox="1"/>
          <p:nvPr/>
        </p:nvSpPr>
        <p:spPr>
          <a:xfrm>
            <a:off x="6142667" y="3091208"/>
            <a:ext cx="3199767" cy="412022"/>
          </a:xfrm>
          <a:prstGeom prst="rect">
            <a:avLst/>
          </a:prstGeom>
          <a:solidFill>
            <a:schemeClr val="bg1">
              <a:lumMod val="65000"/>
            </a:schemeClr>
          </a:solidFill>
        </p:spPr>
        <p:txBody>
          <a:bodyPr wrap="square" lIns="0" tIns="0" rIns="0" bIns="0" rtlCol="0">
            <a:noAutofit/>
          </a:bodyPr>
          <a:lstStyle/>
          <a:p>
            <a:r>
              <a:rPr lang="en-US" altLang="zh-CN" sz="1400" dirty="0" smtClean="0"/>
              <a:t>Augment to 2-connect packet topology with minimal packet </a:t>
            </a:r>
            <a:r>
              <a:rPr lang="en-US" altLang="zh-CN" sz="1400" dirty="0" smtClean="0">
                <a:latin typeface="Times New Roman" pitchFamily="18" charset="0"/>
                <a:cs typeface="Times New Roman" pitchFamily="18" charset="0"/>
              </a:rPr>
              <a:t>CAPEX</a:t>
            </a:r>
            <a:endParaRPr lang="zh-CN" altLang="en-US" sz="1400" dirty="0"/>
          </a:p>
        </p:txBody>
      </p:sp>
      <p:sp>
        <p:nvSpPr>
          <p:cNvPr id="36" name="TextBox 35"/>
          <p:cNvSpPr txBox="1"/>
          <p:nvPr/>
        </p:nvSpPr>
        <p:spPr>
          <a:xfrm>
            <a:off x="6142667" y="3693234"/>
            <a:ext cx="3199767" cy="475005"/>
          </a:xfrm>
          <a:prstGeom prst="rect">
            <a:avLst/>
          </a:prstGeom>
          <a:solidFill>
            <a:schemeClr val="bg1">
              <a:lumMod val="65000"/>
            </a:schemeClr>
          </a:solidFill>
        </p:spPr>
        <p:txBody>
          <a:bodyPr wrap="square" lIns="0" tIns="0" rIns="0" bIns="0" rtlCol="0">
            <a:noAutofit/>
          </a:bodyPr>
          <a:lstStyle/>
          <a:p>
            <a:r>
              <a:rPr lang="en-US" altLang="zh-CN" sz="1400" dirty="0" smtClean="0"/>
              <a:t>packet link mapping to optical topology &amp; modify for survivability</a:t>
            </a:r>
            <a:endParaRPr lang="zh-CN" altLang="en-US" sz="1400" dirty="0"/>
          </a:p>
        </p:txBody>
      </p:sp>
      <p:sp>
        <p:nvSpPr>
          <p:cNvPr id="37" name="TextBox 36"/>
          <p:cNvSpPr txBox="1"/>
          <p:nvPr/>
        </p:nvSpPr>
        <p:spPr>
          <a:xfrm>
            <a:off x="7941157" y="1397126"/>
            <a:ext cx="1603169" cy="407928"/>
          </a:xfrm>
          <a:prstGeom prst="rect">
            <a:avLst/>
          </a:prstGeom>
          <a:solidFill>
            <a:schemeClr val="accent3">
              <a:lumMod val="85000"/>
            </a:schemeClr>
          </a:solidFill>
        </p:spPr>
        <p:txBody>
          <a:bodyPr wrap="square" lIns="0" tIns="0" rIns="0" bIns="0" rtlCol="0">
            <a:noAutofit/>
          </a:bodyPr>
          <a:lstStyle/>
          <a:p>
            <a:pPr algn="ctr"/>
            <a:r>
              <a:rPr lang="en-US" altLang="zh-CN" dirty="0" smtClean="0"/>
              <a:t>Optical Topology</a:t>
            </a:r>
            <a:endParaRPr lang="zh-CN" altLang="en-US" dirty="0"/>
          </a:p>
        </p:txBody>
      </p:sp>
      <p:cxnSp>
        <p:nvCxnSpPr>
          <p:cNvPr id="38" name="直接箭头连接符 37"/>
          <p:cNvCxnSpPr/>
          <p:nvPr/>
        </p:nvCxnSpPr>
        <p:spPr bwMode="auto">
          <a:xfrm>
            <a:off x="6128719" y="2369233"/>
            <a:ext cx="0" cy="0"/>
          </a:xfrm>
          <a:prstGeom prst="straightConnector1">
            <a:avLst/>
          </a:prstGeom>
          <a:noFill/>
          <a:ln>
            <a:solidFill>
              <a:schemeClr val="tx1"/>
            </a:solidFill>
            <a:tailEnd type="arrow"/>
          </a:ln>
          <a:effectLst>
            <a:outerShdw blurRad="50800" dist="50800" dir="5400000"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TextBox 38"/>
          <p:cNvSpPr txBox="1"/>
          <p:nvPr/>
        </p:nvSpPr>
        <p:spPr>
          <a:xfrm>
            <a:off x="9546789" y="2634646"/>
            <a:ext cx="2455733" cy="262935"/>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0 or 1 or 2 connectivity topology</a:t>
            </a:r>
            <a:endParaRPr lang="zh-CN" altLang="en-US" sz="1400" dirty="0">
              <a:latin typeface="Times New Roman" pitchFamily="18" charset="0"/>
              <a:cs typeface="Times New Roman" pitchFamily="18" charset="0"/>
            </a:endParaRPr>
          </a:p>
        </p:txBody>
      </p:sp>
      <p:sp>
        <p:nvSpPr>
          <p:cNvPr id="40" name="TextBox 39"/>
          <p:cNvSpPr txBox="1"/>
          <p:nvPr/>
        </p:nvSpPr>
        <p:spPr>
          <a:xfrm>
            <a:off x="9558664" y="3175843"/>
            <a:ext cx="1901024" cy="220500"/>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Minimize Packet CAPEX</a:t>
            </a:r>
            <a:endParaRPr lang="zh-CN" altLang="en-US" sz="1400" dirty="0">
              <a:latin typeface="Times New Roman" pitchFamily="18" charset="0"/>
              <a:cs typeface="Times New Roman" pitchFamily="18" charset="0"/>
            </a:endParaRPr>
          </a:p>
        </p:txBody>
      </p:sp>
      <p:sp>
        <p:nvSpPr>
          <p:cNvPr id="41" name="TextBox 40"/>
          <p:cNvSpPr txBox="1"/>
          <p:nvPr/>
        </p:nvSpPr>
        <p:spPr>
          <a:xfrm>
            <a:off x="9558663" y="4191304"/>
            <a:ext cx="1437888" cy="451948"/>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Minimize Packet &amp; Optical CAPEX</a:t>
            </a:r>
            <a:endParaRPr lang="zh-CN" altLang="en-US" sz="1400" dirty="0">
              <a:latin typeface="Times New Roman" pitchFamily="18" charset="0"/>
              <a:cs typeface="Times New Roman" pitchFamily="18" charset="0"/>
            </a:endParaRPr>
          </a:p>
        </p:txBody>
      </p:sp>
      <p:sp>
        <p:nvSpPr>
          <p:cNvPr id="42" name="TextBox 41"/>
          <p:cNvSpPr txBox="1"/>
          <p:nvPr/>
        </p:nvSpPr>
        <p:spPr>
          <a:xfrm>
            <a:off x="6142667" y="4862352"/>
            <a:ext cx="3199767" cy="412022"/>
          </a:xfrm>
          <a:prstGeom prst="rect">
            <a:avLst/>
          </a:prstGeom>
          <a:solidFill>
            <a:schemeClr val="bg1">
              <a:lumMod val="65000"/>
            </a:schemeClr>
          </a:solidFill>
        </p:spPr>
        <p:txBody>
          <a:bodyPr wrap="square" lIns="0" tIns="0" rIns="0" bIns="0" rtlCol="0">
            <a:noAutofit/>
          </a:bodyPr>
          <a:lstStyle/>
          <a:p>
            <a:r>
              <a:rPr lang="en-US" altLang="zh-CN" sz="1400" dirty="0" smtClean="0"/>
              <a:t>Get minimal </a:t>
            </a:r>
            <a:r>
              <a:rPr lang="en-US" altLang="zh-CN" sz="1400" dirty="0" smtClean="0">
                <a:latin typeface="Times New Roman" pitchFamily="18" charset="0"/>
                <a:cs typeface="Times New Roman" pitchFamily="18" charset="0"/>
              </a:rPr>
              <a:t>CAPEX </a:t>
            </a:r>
            <a:r>
              <a:rPr lang="en-US" altLang="zh-CN" sz="1400" dirty="0" smtClean="0"/>
              <a:t>SURVIVABLE packet topology</a:t>
            </a:r>
            <a:endParaRPr lang="zh-CN" altLang="en-US" sz="1400" dirty="0"/>
          </a:p>
        </p:txBody>
      </p:sp>
      <p:sp>
        <p:nvSpPr>
          <p:cNvPr id="43" name="TextBox 42"/>
          <p:cNvSpPr txBox="1"/>
          <p:nvPr/>
        </p:nvSpPr>
        <p:spPr>
          <a:xfrm>
            <a:off x="9563032" y="3707949"/>
            <a:ext cx="2241041" cy="424673"/>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Packet topology mapping using SMART algorithm in [7]. </a:t>
            </a:r>
            <a:endParaRPr lang="zh-CN" altLang="en-US" sz="1400" dirty="0">
              <a:latin typeface="Times New Roman" pitchFamily="18" charset="0"/>
              <a:cs typeface="Times New Roman" pitchFamily="18" charset="0"/>
            </a:endParaRPr>
          </a:p>
        </p:txBody>
      </p:sp>
      <p:cxnSp>
        <p:nvCxnSpPr>
          <p:cNvPr id="44" name="直接箭头连接符 43"/>
          <p:cNvCxnSpPr/>
          <p:nvPr/>
        </p:nvCxnSpPr>
        <p:spPr bwMode="auto">
          <a:xfrm rot="16200000" flipH="1">
            <a:off x="8505887" y="1998208"/>
            <a:ext cx="415631" cy="5571"/>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直接箭头连接符 44"/>
          <p:cNvCxnSpPr/>
          <p:nvPr/>
        </p:nvCxnSpPr>
        <p:spPr bwMode="auto">
          <a:xfrm rot="5400000">
            <a:off x="6285202" y="1991906"/>
            <a:ext cx="427506" cy="6303"/>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0" name="TextBox 49"/>
          <p:cNvSpPr txBox="1"/>
          <p:nvPr/>
        </p:nvSpPr>
        <p:spPr>
          <a:xfrm>
            <a:off x="1009733" y="5613976"/>
            <a:ext cx="9989457" cy="523220"/>
          </a:xfrm>
          <a:prstGeom prst="rect">
            <a:avLst/>
          </a:prstGeom>
          <a:noFill/>
        </p:spPr>
        <p:txBody>
          <a:bodyPr wrap="square" rtlCol="0">
            <a:spAutoFit/>
          </a:bodyPr>
          <a:lstStyle/>
          <a:p>
            <a:r>
              <a:rPr lang="en-US" sz="1400" dirty="0" smtClean="0"/>
              <a:t>Source: [</a:t>
            </a:r>
            <a:r>
              <a:rPr lang="en-US" sz="1400" dirty="0" smtClean="0"/>
              <a:t>7</a:t>
            </a:r>
            <a:r>
              <a:rPr lang="en-US" sz="1400" dirty="0" smtClean="0"/>
              <a:t>] </a:t>
            </a:r>
            <a:r>
              <a:rPr lang="en-US" sz="1400" dirty="0" smtClean="0"/>
              <a:t>M. </a:t>
            </a:r>
            <a:r>
              <a:rPr lang="en-US" sz="1400" dirty="0" err="1" smtClean="0"/>
              <a:t>Kurant</a:t>
            </a:r>
            <a:r>
              <a:rPr lang="en-US" sz="1400" dirty="0" smtClean="0"/>
              <a:t> and P. </a:t>
            </a:r>
            <a:r>
              <a:rPr lang="en-US" sz="1400" dirty="0" err="1" smtClean="0"/>
              <a:t>Thiran</a:t>
            </a:r>
            <a:r>
              <a:rPr lang="en-US" sz="1400" dirty="0" smtClean="0"/>
              <a:t>, “Survivable Routing of Mesh Topologies in IP-over-WDM Networks by Recursive Graph Contraction,” IEEE Journal on Selected Areas in Communications, vol. 25, no. 5, June 2007</a:t>
            </a:r>
            <a:endParaRPr lang="en-US" sz="1400" dirty="0"/>
          </a:p>
        </p:txBody>
      </p:sp>
      <p:sp>
        <p:nvSpPr>
          <p:cNvPr id="52" name="TextBox 51"/>
          <p:cNvSpPr txBox="1"/>
          <p:nvPr/>
        </p:nvSpPr>
        <p:spPr>
          <a:xfrm>
            <a:off x="1235034" y="905902"/>
            <a:ext cx="2624447" cy="352883"/>
          </a:xfrm>
          <a:prstGeom prst="rect">
            <a:avLst/>
          </a:prstGeom>
          <a:noFill/>
        </p:spPr>
        <p:txBody>
          <a:bodyPr wrap="square" lIns="0" tIns="0" rIns="0" bIns="0" rtlCol="0">
            <a:noAutofit/>
          </a:bodyPr>
          <a:lstStyle/>
          <a:p>
            <a:pPr algn="ctr"/>
            <a:r>
              <a:rPr lang="en-US" altLang="zh-CN" dirty="0" smtClean="0"/>
              <a:t>2. Packet Topology Planning</a:t>
            </a:r>
            <a:endParaRPr lang="zh-CN" altLang="en-US" dirty="0"/>
          </a:p>
        </p:txBody>
      </p:sp>
      <p:sp>
        <p:nvSpPr>
          <p:cNvPr id="53" name="TextBox 52"/>
          <p:cNvSpPr txBox="1"/>
          <p:nvPr/>
        </p:nvSpPr>
        <p:spPr>
          <a:xfrm>
            <a:off x="6502867" y="917777"/>
            <a:ext cx="2237372" cy="269756"/>
          </a:xfrm>
          <a:prstGeom prst="rect">
            <a:avLst/>
          </a:prstGeom>
          <a:noFill/>
        </p:spPr>
        <p:txBody>
          <a:bodyPr wrap="square" lIns="0" tIns="0" rIns="0" bIns="0" rtlCol="0">
            <a:noAutofit/>
          </a:bodyPr>
          <a:lstStyle/>
          <a:p>
            <a:pPr algn="ctr"/>
            <a:r>
              <a:rPr lang="en-US" altLang="zh-CN" dirty="0" smtClean="0"/>
              <a:t>3. Packet Link Mapping</a:t>
            </a:r>
            <a:endParaRPr lang="zh-CN" altLang="en-US" dirty="0"/>
          </a:p>
        </p:txBody>
      </p:sp>
      <p:sp>
        <p:nvSpPr>
          <p:cNvPr id="54" name="TextBox 53"/>
          <p:cNvSpPr txBox="1"/>
          <p:nvPr/>
        </p:nvSpPr>
        <p:spPr>
          <a:xfrm>
            <a:off x="6130791" y="4344699"/>
            <a:ext cx="3199767" cy="343352"/>
          </a:xfrm>
          <a:prstGeom prst="rect">
            <a:avLst/>
          </a:prstGeom>
          <a:solidFill>
            <a:schemeClr val="accent5">
              <a:lumMod val="90000"/>
            </a:schemeClr>
          </a:solidFill>
        </p:spPr>
        <p:txBody>
          <a:bodyPr wrap="square" lIns="0" tIns="0" rIns="0" bIns="0" rtlCol="0">
            <a:noAutofit/>
          </a:bodyPr>
          <a:lstStyle/>
          <a:p>
            <a:r>
              <a:rPr lang="en-US" altLang="zh-CN" sz="1400" dirty="0" smtClean="0"/>
              <a:t>1+1 path protection for all packet links</a:t>
            </a: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Yu Liu\My Documents\icc01\twolayer.eps"/>
          <p:cNvPicPr>
            <a:picLocks noChangeAspect="1" noChangeArrowheads="1"/>
          </p:cNvPicPr>
          <p:nvPr/>
        </p:nvPicPr>
        <p:blipFill>
          <a:blip r:embed="rId2" cstate="print"/>
          <a:srcRect/>
          <a:stretch>
            <a:fillRect/>
          </a:stretch>
        </p:blipFill>
        <p:spPr bwMode="auto">
          <a:xfrm>
            <a:off x="6891492" y="2779858"/>
            <a:ext cx="4657879" cy="2819400"/>
          </a:xfrm>
          <a:prstGeom prst="rect">
            <a:avLst/>
          </a:prstGeom>
          <a:noFill/>
        </p:spPr>
      </p:pic>
      <p:sp>
        <p:nvSpPr>
          <p:cNvPr id="2" name="Title 1"/>
          <p:cNvSpPr>
            <a:spLocks noGrp="1"/>
          </p:cNvSpPr>
          <p:nvPr>
            <p:ph type="title"/>
          </p:nvPr>
        </p:nvSpPr>
        <p:spPr>
          <a:xfrm>
            <a:off x="601400" y="93215"/>
            <a:ext cx="10179584" cy="647016"/>
          </a:xfrm>
        </p:spPr>
        <p:txBody>
          <a:bodyPr>
            <a:normAutofit/>
          </a:bodyPr>
          <a:lstStyle/>
          <a:p>
            <a:r>
              <a:rPr lang="en-US" altLang="zh-CN" dirty="0" smtClean="0"/>
              <a:t>Survivable Packet Topology Mapping</a:t>
            </a:r>
            <a:endParaRPr lang="en-US" dirty="0"/>
          </a:p>
        </p:txBody>
      </p:sp>
      <p:sp>
        <p:nvSpPr>
          <p:cNvPr id="3" name="Content Placeholder 2"/>
          <p:cNvSpPr>
            <a:spLocks noGrp="1"/>
          </p:cNvSpPr>
          <p:nvPr>
            <p:ph idx="1"/>
          </p:nvPr>
        </p:nvSpPr>
        <p:spPr>
          <a:xfrm>
            <a:off x="601305" y="746257"/>
            <a:ext cx="10755995" cy="4856268"/>
          </a:xfrm>
        </p:spPr>
        <p:txBody>
          <a:bodyPr/>
          <a:lstStyle/>
          <a:p>
            <a:r>
              <a:rPr lang="en-US" dirty="0" smtClean="0"/>
              <a:t>Topology mapping is shown in the interlayer information matrix </a:t>
            </a:r>
            <a:r>
              <a:rPr lang="en-US" b="1" i="1" dirty="0" smtClean="0">
                <a:latin typeface="Times New Roman" pitchFamily="18" charset="0"/>
                <a:cs typeface="Times New Roman" pitchFamily="18" charset="0"/>
              </a:rPr>
              <a:t>H</a:t>
            </a:r>
          </a:p>
          <a:p>
            <a:pPr lvl="1"/>
            <a:r>
              <a:rPr lang="en-US" dirty="0" smtClean="0"/>
              <a:t>Links/nodes are indexed numerically/alphabetically</a:t>
            </a:r>
          </a:p>
          <a:p>
            <a:pPr lvl="1"/>
            <a:r>
              <a:rPr lang="en-US" dirty="0" smtClean="0"/>
              <a:t>1 indicates the upper link has its path over the lower link</a:t>
            </a:r>
          </a:p>
          <a:p>
            <a:r>
              <a:rPr lang="en-US" dirty="0" smtClean="0">
                <a:solidFill>
                  <a:srgbClr val="FF0000"/>
                </a:solidFill>
              </a:rPr>
              <a:t>Survivable Topology Mapping </a:t>
            </a:r>
            <a:r>
              <a:rPr lang="en-US" dirty="0" smtClean="0"/>
              <a:t>is to optimize </a:t>
            </a:r>
            <a:r>
              <a:rPr lang="en-US" b="1" i="1" dirty="0" smtClean="0">
                <a:latin typeface="Times New Roman" pitchFamily="18" charset="0"/>
                <a:cs typeface="Times New Roman" pitchFamily="18" charset="0"/>
              </a:rPr>
              <a:t>H</a:t>
            </a:r>
            <a:r>
              <a:rPr lang="en-US" dirty="0" smtClean="0"/>
              <a:t> to</a:t>
            </a:r>
          </a:p>
          <a:p>
            <a:pPr lvl="1"/>
            <a:r>
              <a:rPr lang="en-US" dirty="0" smtClean="0"/>
              <a:t>Guarantee the upper layer connected under any single lower failures</a:t>
            </a:r>
          </a:p>
          <a:p>
            <a:pPr lvl="1"/>
            <a:r>
              <a:rPr lang="en-US" dirty="0" smtClean="0"/>
              <a:t>Minimize total capacity used at the lower layer</a:t>
            </a:r>
          </a:p>
          <a:p>
            <a:endParaRPr lang="en-US" dirty="0"/>
          </a:p>
        </p:txBody>
      </p:sp>
      <p:pic>
        <p:nvPicPr>
          <p:cNvPr id="5" name="Picture 5" descr="C:\Documents and Settings\Yu Liu\My Documents\icc01\H2layer.eps"/>
          <p:cNvPicPr>
            <a:picLocks noChangeAspect="1" noChangeArrowheads="1"/>
          </p:cNvPicPr>
          <p:nvPr/>
        </p:nvPicPr>
        <p:blipFill>
          <a:blip r:embed="rId3" cstate="print"/>
          <a:srcRect/>
          <a:stretch>
            <a:fillRect/>
          </a:stretch>
        </p:blipFill>
        <p:spPr bwMode="auto">
          <a:xfrm>
            <a:off x="3048908" y="4025030"/>
            <a:ext cx="3876627" cy="1646237"/>
          </a:xfrm>
          <a:prstGeom prst="rect">
            <a:avLst/>
          </a:prstGeom>
          <a:noFill/>
        </p:spPr>
      </p:pic>
      <p:grpSp>
        <p:nvGrpSpPr>
          <p:cNvPr id="11" name="Group 30"/>
          <p:cNvGrpSpPr/>
          <p:nvPr/>
        </p:nvGrpSpPr>
        <p:grpSpPr>
          <a:xfrm>
            <a:off x="1745673" y="3295002"/>
            <a:ext cx="7801430" cy="2304256"/>
            <a:chOff x="1818795" y="3566939"/>
            <a:chExt cx="5849549" cy="2304256"/>
          </a:xfrm>
        </p:grpSpPr>
        <p:sp>
          <p:nvSpPr>
            <p:cNvPr id="7" name="Text Box 8"/>
            <p:cNvSpPr txBox="1">
              <a:spLocks noChangeArrowheads="1"/>
            </p:cNvSpPr>
            <p:nvPr/>
          </p:nvSpPr>
          <p:spPr bwMode="auto">
            <a:xfrm>
              <a:off x="1818795" y="3638947"/>
              <a:ext cx="3041237" cy="369332"/>
            </a:xfrm>
            <a:prstGeom prst="rect">
              <a:avLst/>
            </a:prstGeom>
            <a:noFill/>
            <a:ln w="9525">
              <a:noFill/>
              <a:miter lim="800000"/>
              <a:headEnd/>
              <a:tailEnd/>
            </a:ln>
            <a:effectLst/>
          </p:spPr>
          <p:txBody>
            <a:bodyPr wrap="square">
              <a:spAutoFit/>
            </a:bodyPr>
            <a:lstStyle/>
            <a:p>
              <a:pPr algn="r"/>
              <a:r>
                <a:rPr lang="en-US" dirty="0"/>
                <a:t>Columns are indexed by lower layer links</a:t>
              </a:r>
            </a:p>
          </p:txBody>
        </p:sp>
        <p:sp>
          <p:nvSpPr>
            <p:cNvPr id="8" name="Line 9"/>
            <p:cNvSpPr>
              <a:spLocks noChangeShapeType="1"/>
            </p:cNvSpPr>
            <p:nvPr/>
          </p:nvSpPr>
          <p:spPr bwMode="auto">
            <a:xfrm>
              <a:off x="3927113" y="3944063"/>
              <a:ext cx="3553" cy="472458"/>
            </a:xfrm>
            <a:prstGeom prst="line">
              <a:avLst/>
            </a:prstGeom>
            <a:noFill/>
            <a:ln w="9525">
              <a:solidFill>
                <a:schemeClr val="tx1"/>
              </a:solidFill>
              <a:round/>
              <a:headEnd/>
              <a:tailEnd type="triangle" w="med" len="med"/>
            </a:ln>
            <a:effectLst/>
          </p:spPr>
          <p:txBody>
            <a:bodyPr wrap="none"/>
            <a:lstStyle/>
            <a:p>
              <a:endParaRPr lang="en-US"/>
            </a:p>
          </p:txBody>
        </p:sp>
        <p:sp>
          <p:nvSpPr>
            <p:cNvPr id="10" name="Explosion 1 9"/>
            <p:cNvSpPr/>
            <p:nvPr/>
          </p:nvSpPr>
          <p:spPr>
            <a:xfrm>
              <a:off x="6804248" y="5151115"/>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 12"/>
            <p:cNvSpPr/>
            <p:nvPr/>
          </p:nvSpPr>
          <p:spPr>
            <a:xfrm>
              <a:off x="7164288" y="3926979"/>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xplosion 1 13"/>
            <p:cNvSpPr/>
            <p:nvPr/>
          </p:nvSpPr>
          <p:spPr>
            <a:xfrm>
              <a:off x="7380312" y="3566939"/>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3841062" y="4431035"/>
              <a:ext cx="216024" cy="1440160"/>
            </a:xfrm>
            <a:prstGeom prst="rect">
              <a:avLst/>
            </a:prstGeom>
            <a:solidFill>
              <a:srgbClr val="FFFF00">
                <a:alpha val="50000"/>
              </a:srgb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nvGrpSpPr>
          <p:cNvPr id="12" name="Group 19"/>
          <p:cNvGrpSpPr/>
          <p:nvPr/>
        </p:nvGrpSpPr>
        <p:grpSpPr>
          <a:xfrm>
            <a:off x="629392" y="3727051"/>
            <a:ext cx="9191337" cy="1506091"/>
            <a:chOff x="471387" y="4293096"/>
            <a:chExt cx="7196957" cy="1506091"/>
          </a:xfrm>
        </p:grpSpPr>
        <p:sp>
          <p:nvSpPr>
            <p:cNvPr id="6" name="Text Box 7"/>
            <p:cNvSpPr txBox="1">
              <a:spLocks noChangeArrowheads="1"/>
            </p:cNvSpPr>
            <p:nvPr/>
          </p:nvSpPr>
          <p:spPr bwMode="auto">
            <a:xfrm>
              <a:off x="471387" y="4293096"/>
              <a:ext cx="2918164" cy="369332"/>
            </a:xfrm>
            <a:prstGeom prst="rect">
              <a:avLst/>
            </a:prstGeom>
            <a:noFill/>
            <a:ln w="9525">
              <a:noFill/>
              <a:miter lim="800000"/>
              <a:headEnd/>
              <a:tailEnd/>
            </a:ln>
            <a:effectLst/>
          </p:spPr>
          <p:txBody>
            <a:bodyPr wrap="square">
              <a:spAutoFit/>
            </a:bodyPr>
            <a:lstStyle/>
            <a:p>
              <a:pPr algn="r"/>
              <a:r>
                <a:rPr lang="en-US" dirty="0"/>
                <a:t>Rows are indexed by upper layer links</a:t>
              </a:r>
            </a:p>
          </p:txBody>
        </p:sp>
        <p:sp>
          <p:nvSpPr>
            <p:cNvPr id="9" name="Line 11"/>
            <p:cNvSpPr>
              <a:spLocks noChangeShapeType="1"/>
            </p:cNvSpPr>
            <p:nvPr/>
          </p:nvSpPr>
          <p:spPr bwMode="auto">
            <a:xfrm>
              <a:off x="2887986" y="4601028"/>
              <a:ext cx="314144" cy="282182"/>
            </a:xfrm>
            <a:prstGeom prst="line">
              <a:avLst/>
            </a:prstGeom>
            <a:noFill/>
            <a:ln w="9525">
              <a:solidFill>
                <a:schemeClr val="tx1"/>
              </a:solidFill>
              <a:round/>
              <a:headEnd/>
              <a:tailEnd type="triangle" w="med" len="med"/>
            </a:ln>
            <a:effectLst/>
          </p:spPr>
          <p:txBody>
            <a:bodyPr wrap="none"/>
            <a:lstStyle/>
            <a:p>
              <a:endParaRPr lang="en-US"/>
            </a:p>
          </p:txBody>
        </p:sp>
        <p:sp>
          <p:nvSpPr>
            <p:cNvPr id="17" name="Freeform 16"/>
            <p:cNvSpPr/>
            <p:nvPr/>
          </p:nvSpPr>
          <p:spPr bwMode="auto">
            <a:xfrm>
              <a:off x="6644891" y="4293096"/>
              <a:ext cx="957448" cy="284235"/>
            </a:xfrm>
            <a:custGeom>
              <a:avLst/>
              <a:gdLst>
                <a:gd name="connsiteX0" fmla="*/ 0 w 1021278"/>
                <a:gd name="connsiteY0" fmla="*/ 0 h 296883"/>
                <a:gd name="connsiteX1" fmla="*/ 498763 w 1021278"/>
                <a:gd name="connsiteY1" fmla="*/ 201880 h 296883"/>
                <a:gd name="connsiteX2" fmla="*/ 1021278 w 1021278"/>
                <a:gd name="connsiteY2" fmla="*/ 296883 h 296883"/>
              </a:gdLst>
              <a:ahLst/>
              <a:cxnLst>
                <a:cxn ang="0">
                  <a:pos x="connsiteX0" y="connsiteY0"/>
                </a:cxn>
                <a:cxn ang="0">
                  <a:pos x="connsiteX1" y="connsiteY1"/>
                </a:cxn>
                <a:cxn ang="0">
                  <a:pos x="connsiteX2" y="connsiteY2"/>
                </a:cxn>
              </a:cxnLst>
              <a:rect l="l" t="t" r="r" b="b"/>
              <a:pathLst>
                <a:path w="1021278" h="296883">
                  <a:moveTo>
                    <a:pt x="0" y="0"/>
                  </a:moveTo>
                  <a:cubicBezTo>
                    <a:pt x="164275" y="76200"/>
                    <a:pt x="328550" y="152400"/>
                    <a:pt x="498763" y="201880"/>
                  </a:cubicBezTo>
                  <a:cubicBezTo>
                    <a:pt x="668976" y="251360"/>
                    <a:pt x="1021278" y="296883"/>
                    <a:pt x="1021278" y="296883"/>
                  </a:cubicBezTo>
                </a:path>
              </a:pathLst>
            </a:cu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Connector 18"/>
            <p:cNvCxnSpPr/>
            <p:nvPr/>
          </p:nvCxnSpPr>
          <p:spPr bwMode="auto">
            <a:xfrm>
              <a:off x="6588223" y="5523426"/>
              <a:ext cx="270030" cy="206820"/>
            </a:xfrm>
            <a:prstGeom prst="line">
              <a:avLst/>
            </a:pr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bwMode="auto">
            <a:xfrm>
              <a:off x="7060776" y="5799187"/>
              <a:ext cx="607568" cy="0"/>
            </a:xfrm>
            <a:prstGeom prst="line">
              <a:avLst/>
            </a:pr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Rectangle 25"/>
            <p:cNvSpPr/>
            <p:nvPr/>
          </p:nvSpPr>
          <p:spPr bwMode="auto">
            <a:xfrm>
              <a:off x="3217687" y="4941168"/>
              <a:ext cx="1890210" cy="206820"/>
            </a:xfrm>
            <a:prstGeom prst="rect">
              <a:avLst/>
            </a:prstGeom>
            <a:solidFill>
              <a:srgbClr val="FF0000">
                <a:alpha val="25000"/>
              </a:srgb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sp>
        <p:nvSpPr>
          <p:cNvPr id="21" name="TextBox 20"/>
          <p:cNvSpPr txBox="1"/>
          <p:nvPr/>
        </p:nvSpPr>
        <p:spPr>
          <a:xfrm>
            <a:off x="852715" y="5654884"/>
            <a:ext cx="10155711" cy="523220"/>
          </a:xfrm>
          <a:prstGeom prst="rect">
            <a:avLst/>
          </a:prstGeom>
          <a:noFill/>
        </p:spPr>
        <p:txBody>
          <a:bodyPr wrap="square" rtlCol="0">
            <a:spAutoFit/>
          </a:bodyPr>
          <a:lstStyle/>
          <a:p>
            <a:r>
              <a:rPr lang="en-US" sz="1400" dirty="0" smtClean="0"/>
              <a:t>Source: </a:t>
            </a:r>
            <a:r>
              <a:rPr lang="en-US" altLang="zh-CN" sz="1400" dirty="0" smtClean="0"/>
              <a:t>Eytan Modiano and Aradhana Narula-Tam, "Survivable lightpath routing: a new approach to the design of WDM-based networks," IEEE Journal of Selected Areas in Communication, May 2002.</a:t>
            </a:r>
            <a:endParaRPr lang="en-US" sz="14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159" y="194811"/>
            <a:ext cx="10570645" cy="660211"/>
          </a:xfrm>
        </p:spPr>
        <p:txBody>
          <a:bodyPr>
            <a:normAutofit/>
          </a:bodyPr>
          <a:lstStyle/>
          <a:p>
            <a:r>
              <a:rPr lang="en-US" sz="2800" dirty="0" smtClean="0">
                <a:latin typeface="Times New Roman" pitchFamily="18" charset="0"/>
                <a:cs typeface="Times New Roman" pitchFamily="18" charset="0"/>
              </a:rPr>
              <a:t>Packet Survivable topology mapping for single fiber failure</a:t>
            </a:r>
            <a:endParaRPr lang="zh-CN" altLang="en-US" sz="2800" dirty="0"/>
          </a:p>
        </p:txBody>
      </p:sp>
      <p:sp>
        <p:nvSpPr>
          <p:cNvPr id="3" name="内容占位符 2"/>
          <p:cNvSpPr>
            <a:spLocks noGrp="1"/>
          </p:cNvSpPr>
          <p:nvPr>
            <p:ph idx="1"/>
          </p:nvPr>
        </p:nvSpPr>
        <p:spPr>
          <a:xfrm>
            <a:off x="439387" y="5498275"/>
            <a:ext cx="11424063" cy="498763"/>
          </a:xfrm>
        </p:spPr>
        <p:txBody>
          <a:bodyPr>
            <a:normAutofit fontScale="92500"/>
          </a:bodyPr>
          <a:lstStyle/>
          <a:p>
            <a:pPr marL="0" indent="0">
              <a:buNone/>
            </a:pPr>
            <a:r>
              <a:rPr lang="en-US" altLang="zh-CN" dirty="0" smtClean="0">
                <a:latin typeface="Times New Roman" pitchFamily="18" charset="0"/>
                <a:cs typeface="Times New Roman" pitchFamily="18" charset="0"/>
              </a:rPr>
              <a:t>Two packet link protection schemes in optical topology: (1) no protection or restoration; (2) 1+1 path protection;</a:t>
            </a:r>
          </a:p>
          <a:p>
            <a:pPr marL="0" indent="0"/>
            <a:endParaRPr lang="zh-CN" altLang="en-US" dirty="0"/>
          </a:p>
        </p:txBody>
      </p:sp>
      <p:grpSp>
        <p:nvGrpSpPr>
          <p:cNvPr id="165" name="组合 164"/>
          <p:cNvGrpSpPr/>
          <p:nvPr/>
        </p:nvGrpSpPr>
        <p:grpSpPr>
          <a:xfrm>
            <a:off x="713263" y="973778"/>
            <a:ext cx="7504462" cy="4476996"/>
            <a:chOff x="725138" y="1725560"/>
            <a:chExt cx="4076699" cy="2111655"/>
          </a:xfrm>
        </p:grpSpPr>
        <p:sp>
          <p:nvSpPr>
            <p:cNvPr id="4" name="Oval 3"/>
            <p:cNvSpPr>
              <a:spLocks noChangeArrowheads="1"/>
            </p:cNvSpPr>
            <p:nvPr/>
          </p:nvSpPr>
          <p:spPr bwMode="auto">
            <a:xfrm>
              <a:off x="809528" y="2923814"/>
              <a:ext cx="3992309" cy="913401"/>
            </a:xfrm>
            <a:prstGeom prst="ellipse">
              <a:avLst/>
            </a:prstGeom>
            <a:solidFill>
              <a:srgbClr val="EAEAEA"/>
            </a:solidFill>
            <a:ln w="9525" algn="ctr">
              <a:noFill/>
              <a:round/>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 name="Line 139"/>
            <p:cNvSpPr>
              <a:spLocks noChangeShapeType="1"/>
            </p:cNvSpPr>
            <p:nvPr/>
          </p:nvSpPr>
          <p:spPr bwMode="auto">
            <a:xfrm flipH="1">
              <a:off x="3564022" y="2544010"/>
              <a:ext cx="0" cy="1137405"/>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 name="Line 135"/>
            <p:cNvSpPr>
              <a:spLocks noChangeShapeType="1"/>
            </p:cNvSpPr>
            <p:nvPr/>
          </p:nvSpPr>
          <p:spPr bwMode="auto">
            <a:xfrm flipH="1">
              <a:off x="2244930" y="2127430"/>
              <a:ext cx="0" cy="1023731"/>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 name="Line 138"/>
            <p:cNvSpPr>
              <a:spLocks noChangeShapeType="1"/>
            </p:cNvSpPr>
            <p:nvPr/>
          </p:nvSpPr>
          <p:spPr bwMode="auto">
            <a:xfrm flipH="1">
              <a:off x="3175410" y="2221712"/>
              <a:ext cx="0" cy="1137405"/>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 name="Line 137"/>
            <p:cNvSpPr>
              <a:spLocks noChangeShapeType="1"/>
            </p:cNvSpPr>
            <p:nvPr/>
          </p:nvSpPr>
          <p:spPr bwMode="auto">
            <a:xfrm>
              <a:off x="2864794" y="1823854"/>
              <a:ext cx="0" cy="1212964"/>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 name="Line 5"/>
            <p:cNvSpPr>
              <a:spLocks noChangeShapeType="1"/>
            </p:cNvSpPr>
            <p:nvPr/>
          </p:nvSpPr>
          <p:spPr bwMode="auto">
            <a:xfrm>
              <a:off x="1507388" y="2411614"/>
              <a:ext cx="993424" cy="102306"/>
            </a:xfrm>
            <a:prstGeom prst="line">
              <a:avLst/>
            </a:prstGeom>
            <a:noFill/>
            <a:ln w="28575">
              <a:solidFill>
                <a:srgbClr val="339966"/>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0" name="Line 8"/>
            <p:cNvSpPr>
              <a:spLocks noChangeShapeType="1"/>
            </p:cNvSpPr>
            <p:nvPr/>
          </p:nvSpPr>
          <p:spPr bwMode="auto">
            <a:xfrm flipV="1">
              <a:off x="1420462" y="2108037"/>
              <a:ext cx="552165" cy="186127"/>
            </a:xfrm>
            <a:prstGeom prst="line">
              <a:avLst/>
            </a:prstGeom>
            <a:noFill/>
            <a:ln w="28575">
              <a:solidFill>
                <a:srgbClr val="FF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 name="Line 140"/>
            <p:cNvSpPr>
              <a:spLocks noChangeShapeType="1"/>
            </p:cNvSpPr>
            <p:nvPr/>
          </p:nvSpPr>
          <p:spPr bwMode="auto">
            <a:xfrm flipH="1">
              <a:off x="3834956" y="2108039"/>
              <a:ext cx="0" cy="1137405"/>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 name="Line 151"/>
            <p:cNvSpPr>
              <a:spLocks noChangeShapeType="1"/>
            </p:cNvSpPr>
            <p:nvPr/>
          </p:nvSpPr>
          <p:spPr bwMode="auto">
            <a:xfrm>
              <a:off x="3873270" y="2146153"/>
              <a:ext cx="0" cy="1099291"/>
            </a:xfrm>
            <a:prstGeom prst="line">
              <a:avLst/>
            </a:prstGeom>
            <a:noFill/>
            <a:ln w="19050">
              <a:solidFill>
                <a:srgbClr val="FF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 name="Line 6"/>
            <p:cNvSpPr>
              <a:spLocks noChangeShapeType="1"/>
            </p:cNvSpPr>
            <p:nvPr/>
          </p:nvSpPr>
          <p:spPr bwMode="auto">
            <a:xfrm flipH="1">
              <a:off x="3796643" y="2032479"/>
              <a:ext cx="581551" cy="56837"/>
            </a:xfrm>
            <a:prstGeom prst="line">
              <a:avLst/>
            </a:prstGeom>
            <a:noFill/>
            <a:ln w="28575">
              <a:solidFill>
                <a:srgbClr val="FF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 name="Oval 2"/>
            <p:cNvSpPr>
              <a:spLocks noChangeArrowheads="1"/>
            </p:cNvSpPr>
            <p:nvPr/>
          </p:nvSpPr>
          <p:spPr bwMode="auto">
            <a:xfrm>
              <a:off x="725138" y="1728353"/>
              <a:ext cx="4067174" cy="937355"/>
            </a:xfrm>
            <a:prstGeom prst="ellipse">
              <a:avLst/>
            </a:prstGeom>
            <a:solidFill>
              <a:srgbClr val="FFCC99">
                <a:alpha val="39999"/>
              </a:srgbClr>
            </a:solidFill>
            <a:ln w="9525" algn="ctr">
              <a:noFill/>
              <a:round/>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 name="Line 9"/>
            <p:cNvSpPr>
              <a:spLocks noChangeShapeType="1"/>
            </p:cNvSpPr>
            <p:nvPr/>
          </p:nvSpPr>
          <p:spPr bwMode="auto">
            <a:xfrm>
              <a:off x="2205248" y="2146153"/>
              <a:ext cx="295564" cy="398526"/>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6" name="Line 11"/>
            <p:cNvSpPr>
              <a:spLocks noChangeShapeType="1"/>
            </p:cNvSpPr>
            <p:nvPr/>
          </p:nvSpPr>
          <p:spPr bwMode="auto">
            <a:xfrm flipH="1">
              <a:off x="3617389" y="2127430"/>
              <a:ext cx="101258" cy="447339"/>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7" name="Line 12"/>
            <p:cNvSpPr>
              <a:spLocks noChangeShapeType="1"/>
            </p:cNvSpPr>
            <p:nvPr/>
          </p:nvSpPr>
          <p:spPr bwMode="auto">
            <a:xfrm flipV="1">
              <a:off x="2314716" y="2089316"/>
              <a:ext cx="1442244" cy="0"/>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8" name="Line 13"/>
            <p:cNvSpPr>
              <a:spLocks noChangeShapeType="1"/>
            </p:cNvSpPr>
            <p:nvPr/>
          </p:nvSpPr>
          <p:spPr bwMode="auto">
            <a:xfrm flipH="1">
              <a:off x="2244930" y="1823854"/>
              <a:ext cx="543237" cy="265462"/>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9" name="Line 14"/>
            <p:cNvSpPr>
              <a:spLocks noChangeShapeType="1"/>
            </p:cNvSpPr>
            <p:nvPr/>
          </p:nvSpPr>
          <p:spPr bwMode="auto">
            <a:xfrm>
              <a:off x="2904476" y="1805132"/>
              <a:ext cx="775857" cy="265462"/>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0" name="Line 15"/>
            <p:cNvSpPr>
              <a:spLocks noChangeShapeType="1"/>
            </p:cNvSpPr>
            <p:nvPr/>
          </p:nvSpPr>
          <p:spPr bwMode="auto">
            <a:xfrm flipV="1">
              <a:off x="2477550" y="3359117"/>
              <a:ext cx="619864" cy="360412"/>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1" name="Line 16"/>
            <p:cNvSpPr>
              <a:spLocks noChangeShapeType="1"/>
            </p:cNvSpPr>
            <p:nvPr/>
          </p:nvSpPr>
          <p:spPr bwMode="auto">
            <a:xfrm flipV="1">
              <a:off x="2361240" y="3681415"/>
              <a:ext cx="1085104" cy="56837"/>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2" name="Line 17"/>
            <p:cNvSpPr>
              <a:spLocks noChangeShapeType="1"/>
            </p:cNvSpPr>
            <p:nvPr/>
          </p:nvSpPr>
          <p:spPr bwMode="auto">
            <a:xfrm flipV="1">
              <a:off x="3524341" y="3302280"/>
              <a:ext cx="838800" cy="379135"/>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3" name="Line 20"/>
            <p:cNvSpPr>
              <a:spLocks noChangeShapeType="1"/>
            </p:cNvSpPr>
            <p:nvPr/>
          </p:nvSpPr>
          <p:spPr bwMode="auto">
            <a:xfrm flipV="1">
              <a:off x="3741908" y="3242100"/>
              <a:ext cx="558288" cy="30090"/>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4" name="Line 21"/>
            <p:cNvSpPr>
              <a:spLocks noChangeShapeType="1"/>
            </p:cNvSpPr>
            <p:nvPr/>
          </p:nvSpPr>
          <p:spPr bwMode="auto">
            <a:xfrm flipV="1">
              <a:off x="1445812" y="2999373"/>
              <a:ext cx="1418983" cy="272817"/>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5" name="Line 22"/>
            <p:cNvSpPr>
              <a:spLocks noChangeShapeType="1"/>
            </p:cNvSpPr>
            <p:nvPr/>
          </p:nvSpPr>
          <p:spPr bwMode="auto">
            <a:xfrm>
              <a:off x="1972628" y="3473459"/>
              <a:ext cx="465240" cy="246070"/>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26" name="Line 23"/>
            <p:cNvSpPr>
              <a:spLocks noChangeShapeType="1"/>
            </p:cNvSpPr>
            <p:nvPr/>
          </p:nvSpPr>
          <p:spPr bwMode="auto">
            <a:xfrm>
              <a:off x="2942790" y="2999373"/>
              <a:ext cx="1420351" cy="211968"/>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pic>
          <p:nvPicPr>
            <p:cNvPr id="27" name="Picture 48" descr="图片24"/>
            <p:cNvPicPr>
              <a:picLocks noChangeAspect="1" noChangeArrowheads="1"/>
            </p:cNvPicPr>
            <p:nvPr/>
          </p:nvPicPr>
          <p:blipFill>
            <a:blip r:embed="rId2" cstate="print"/>
            <a:srcRect/>
            <a:stretch>
              <a:fillRect/>
            </a:stretch>
          </p:blipFill>
          <p:spPr bwMode="auto">
            <a:xfrm>
              <a:off x="4238621" y="3181251"/>
              <a:ext cx="310616" cy="146439"/>
            </a:xfrm>
            <a:prstGeom prst="rect">
              <a:avLst/>
            </a:prstGeom>
            <a:noFill/>
            <a:ln w="9525">
              <a:noFill/>
              <a:miter lim="800000"/>
              <a:headEnd/>
              <a:tailEnd/>
            </a:ln>
          </p:spPr>
        </p:pic>
        <p:grpSp>
          <p:nvGrpSpPr>
            <p:cNvPr id="28" name="Group 49"/>
            <p:cNvGrpSpPr>
              <a:grpSpLocks noChangeAspect="1"/>
            </p:cNvGrpSpPr>
            <p:nvPr/>
          </p:nvGrpSpPr>
          <p:grpSpPr bwMode="auto">
            <a:xfrm>
              <a:off x="1972628" y="2029135"/>
              <a:ext cx="335246" cy="159811"/>
              <a:chOff x="3810" y="540"/>
              <a:chExt cx="506" cy="480"/>
            </a:xfrm>
          </p:grpSpPr>
          <p:sp>
            <p:nvSpPr>
              <p:cNvPr id="29" name="Freeform 50"/>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0" name="Oval 51"/>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1" name="Freeform 52"/>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2" name="Freeform 53"/>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3" name="Freeform 54"/>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4" name="Oval 55"/>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5" name="Freeform 56"/>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6" name="Freeform 57"/>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7" name="Freeform 58"/>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38" name="Freeform 59"/>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grpSp>
          <p:nvGrpSpPr>
            <p:cNvPr id="39" name="Group 60"/>
            <p:cNvGrpSpPr>
              <a:grpSpLocks noChangeAspect="1"/>
            </p:cNvGrpSpPr>
            <p:nvPr/>
          </p:nvGrpSpPr>
          <p:grpSpPr bwMode="auto">
            <a:xfrm>
              <a:off x="2670488" y="1725560"/>
              <a:ext cx="335246" cy="159811"/>
              <a:chOff x="3810" y="540"/>
              <a:chExt cx="506" cy="480"/>
            </a:xfrm>
          </p:grpSpPr>
          <p:sp>
            <p:nvSpPr>
              <p:cNvPr id="40" name="Freeform 61"/>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1" name="Oval 62"/>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2" name="Freeform 63"/>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3" name="Freeform 64"/>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4" name="Freeform 65"/>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5" name="Oval 66"/>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6" name="Freeform 67"/>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7" name="Freeform 68"/>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8" name="Freeform 69"/>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49" name="Freeform 70"/>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grpSp>
          <p:nvGrpSpPr>
            <p:cNvPr id="50" name="Group 71"/>
            <p:cNvGrpSpPr>
              <a:grpSpLocks noChangeAspect="1"/>
            </p:cNvGrpSpPr>
            <p:nvPr/>
          </p:nvGrpSpPr>
          <p:grpSpPr bwMode="auto">
            <a:xfrm>
              <a:off x="3602336" y="2013756"/>
              <a:ext cx="335247" cy="159812"/>
              <a:chOff x="3810" y="540"/>
              <a:chExt cx="506" cy="480"/>
            </a:xfrm>
          </p:grpSpPr>
          <p:sp>
            <p:nvSpPr>
              <p:cNvPr id="51" name="Freeform 72"/>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2" name="Oval 73"/>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3" name="Freeform 75"/>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4" name="Freeform 76"/>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5" name="Oval 77"/>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6" name="Freeform 78"/>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7" name="Freeform 79"/>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8" name="Freeform 80"/>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59" name="Freeform 81"/>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0" name="Freeform 74"/>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sp>
          <p:nvSpPr>
            <p:cNvPr id="61" name="Line 82"/>
            <p:cNvSpPr>
              <a:spLocks noChangeShapeType="1"/>
            </p:cNvSpPr>
            <p:nvPr/>
          </p:nvSpPr>
          <p:spPr bwMode="auto">
            <a:xfrm flipV="1">
              <a:off x="2500812" y="2505228"/>
              <a:ext cx="1055000" cy="0"/>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2" name="Line 83"/>
            <p:cNvSpPr>
              <a:spLocks noChangeShapeType="1"/>
            </p:cNvSpPr>
            <p:nvPr/>
          </p:nvSpPr>
          <p:spPr bwMode="auto">
            <a:xfrm flipH="1">
              <a:off x="2500812" y="2232411"/>
              <a:ext cx="619864" cy="272817"/>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3" name="Line 84"/>
            <p:cNvSpPr>
              <a:spLocks noChangeShapeType="1"/>
            </p:cNvSpPr>
            <p:nvPr/>
          </p:nvSpPr>
          <p:spPr bwMode="auto">
            <a:xfrm>
              <a:off x="3183620" y="2241103"/>
              <a:ext cx="433768" cy="264124"/>
            </a:xfrm>
            <a:prstGeom prst="line">
              <a:avLst/>
            </a:prstGeom>
            <a:noFill/>
            <a:ln w="28575">
              <a:solidFill>
                <a:srgbClr val="000000"/>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nvGrpSpPr>
            <p:cNvPr id="64" name="Group 85"/>
            <p:cNvGrpSpPr>
              <a:grpSpLocks noChangeAspect="1"/>
            </p:cNvGrpSpPr>
            <p:nvPr/>
          </p:nvGrpSpPr>
          <p:grpSpPr bwMode="auto">
            <a:xfrm>
              <a:off x="2314716" y="2430336"/>
              <a:ext cx="335246" cy="159811"/>
              <a:chOff x="3810" y="540"/>
              <a:chExt cx="506" cy="480"/>
            </a:xfrm>
          </p:grpSpPr>
          <p:sp>
            <p:nvSpPr>
              <p:cNvPr id="65" name="Freeform 86"/>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6" name="Oval 87"/>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7" name="Freeform 88"/>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8" name="Freeform 89"/>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69" name="Freeform 90"/>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0" name="Oval 91"/>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1" name="Freeform 92"/>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2" name="Freeform 93"/>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3" name="Freeform 94"/>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4" name="Freeform 95"/>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grpSp>
          <p:nvGrpSpPr>
            <p:cNvPr id="75" name="Group 96"/>
            <p:cNvGrpSpPr>
              <a:grpSpLocks noChangeAspect="1"/>
            </p:cNvGrpSpPr>
            <p:nvPr/>
          </p:nvGrpSpPr>
          <p:grpSpPr bwMode="auto">
            <a:xfrm>
              <a:off x="2994787" y="2141472"/>
              <a:ext cx="335247" cy="159811"/>
              <a:chOff x="3810" y="540"/>
              <a:chExt cx="506" cy="480"/>
            </a:xfrm>
          </p:grpSpPr>
          <p:sp>
            <p:nvSpPr>
              <p:cNvPr id="76" name="Freeform 97"/>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7" name="Oval 98"/>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8" name="Freeform 99"/>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79" name="Freeform 100"/>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0" name="Freeform 101"/>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1" name="Oval 102"/>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2" name="Freeform 103"/>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3" name="Freeform 104"/>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4" name="Freeform 105"/>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5" name="Freeform 106"/>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grpSp>
          <p:nvGrpSpPr>
            <p:cNvPr id="86" name="Group 107"/>
            <p:cNvGrpSpPr>
              <a:grpSpLocks noChangeAspect="1"/>
            </p:cNvGrpSpPr>
            <p:nvPr/>
          </p:nvGrpSpPr>
          <p:grpSpPr bwMode="auto">
            <a:xfrm>
              <a:off x="3431293" y="2436355"/>
              <a:ext cx="335246" cy="159812"/>
              <a:chOff x="3810" y="540"/>
              <a:chExt cx="506" cy="480"/>
            </a:xfrm>
          </p:grpSpPr>
          <p:sp>
            <p:nvSpPr>
              <p:cNvPr id="87" name="Freeform 108"/>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8" name="Oval 109"/>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89" name="Freeform 110"/>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0" name="Freeform 111"/>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1" name="Freeform 112"/>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2" name="Oval 113"/>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3" name="Freeform 114"/>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4" name="Freeform 115"/>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5" name="Freeform 116"/>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6" name="Freeform 117"/>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sp>
          <p:nvSpPr>
            <p:cNvPr id="97" name="Line 118"/>
            <p:cNvSpPr>
              <a:spLocks noChangeShapeType="1"/>
            </p:cNvSpPr>
            <p:nvPr/>
          </p:nvSpPr>
          <p:spPr bwMode="auto">
            <a:xfrm flipH="1" flipV="1">
              <a:off x="3175410" y="3378509"/>
              <a:ext cx="348931" cy="302907"/>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98" name="Line 120"/>
            <p:cNvSpPr>
              <a:spLocks noChangeShapeType="1"/>
            </p:cNvSpPr>
            <p:nvPr/>
          </p:nvSpPr>
          <p:spPr bwMode="auto">
            <a:xfrm flipH="1">
              <a:off x="3213724" y="3264835"/>
              <a:ext cx="699229" cy="75559"/>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pic>
          <p:nvPicPr>
            <p:cNvPr id="99" name="Picture 121" descr="图片24"/>
            <p:cNvPicPr>
              <a:picLocks noChangeAspect="1" noChangeArrowheads="1"/>
            </p:cNvPicPr>
            <p:nvPr/>
          </p:nvPicPr>
          <p:blipFill>
            <a:blip r:embed="rId2" cstate="print"/>
            <a:srcRect/>
            <a:stretch>
              <a:fillRect/>
            </a:stretch>
          </p:blipFill>
          <p:spPr bwMode="auto">
            <a:xfrm>
              <a:off x="3718647" y="3207998"/>
              <a:ext cx="310616" cy="146439"/>
            </a:xfrm>
            <a:prstGeom prst="rect">
              <a:avLst/>
            </a:prstGeom>
            <a:noFill/>
            <a:ln w="9525">
              <a:noFill/>
              <a:miter lim="800000"/>
              <a:headEnd/>
              <a:tailEnd/>
            </a:ln>
          </p:spPr>
        </p:pic>
        <p:sp>
          <p:nvSpPr>
            <p:cNvPr id="100" name="Line 122"/>
            <p:cNvSpPr>
              <a:spLocks noChangeShapeType="1"/>
            </p:cNvSpPr>
            <p:nvPr/>
          </p:nvSpPr>
          <p:spPr bwMode="auto">
            <a:xfrm flipH="1" flipV="1">
              <a:off x="2864794" y="2999373"/>
              <a:ext cx="272302" cy="322298"/>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pic>
          <p:nvPicPr>
            <p:cNvPr id="101" name="Picture 123" descr="图片24"/>
            <p:cNvPicPr>
              <a:picLocks noChangeAspect="1" noChangeArrowheads="1"/>
            </p:cNvPicPr>
            <p:nvPr/>
          </p:nvPicPr>
          <p:blipFill>
            <a:blip r:embed="rId2" cstate="print"/>
            <a:srcRect/>
            <a:stretch>
              <a:fillRect/>
            </a:stretch>
          </p:blipFill>
          <p:spPr bwMode="auto">
            <a:xfrm>
              <a:off x="2321558" y="3666704"/>
              <a:ext cx="310617" cy="146439"/>
            </a:xfrm>
            <a:prstGeom prst="rect">
              <a:avLst/>
            </a:prstGeom>
            <a:noFill/>
            <a:ln w="9525">
              <a:noFill/>
              <a:miter lim="800000"/>
              <a:headEnd/>
              <a:tailEnd/>
            </a:ln>
          </p:spPr>
        </p:pic>
        <p:pic>
          <p:nvPicPr>
            <p:cNvPr id="102" name="Picture 124" descr="图片24"/>
            <p:cNvPicPr>
              <a:picLocks noChangeAspect="1" noChangeArrowheads="1"/>
            </p:cNvPicPr>
            <p:nvPr/>
          </p:nvPicPr>
          <p:blipFill>
            <a:blip r:embed="rId2" cstate="print"/>
            <a:srcRect/>
            <a:stretch>
              <a:fillRect/>
            </a:stretch>
          </p:blipFill>
          <p:spPr bwMode="auto">
            <a:xfrm>
              <a:off x="2710170" y="2923145"/>
              <a:ext cx="310617" cy="146439"/>
            </a:xfrm>
            <a:prstGeom prst="rect">
              <a:avLst/>
            </a:prstGeom>
            <a:noFill/>
            <a:ln w="9525">
              <a:noFill/>
              <a:miter lim="800000"/>
              <a:headEnd/>
              <a:tailEnd/>
            </a:ln>
          </p:spPr>
        </p:pic>
        <p:pic>
          <p:nvPicPr>
            <p:cNvPr id="103" name="Picture 125" descr="图片24"/>
            <p:cNvPicPr>
              <a:picLocks noChangeAspect="1" noChangeArrowheads="1"/>
            </p:cNvPicPr>
            <p:nvPr/>
          </p:nvPicPr>
          <p:blipFill>
            <a:blip r:embed="rId2" cstate="print"/>
            <a:srcRect/>
            <a:stretch>
              <a:fillRect/>
            </a:stretch>
          </p:blipFill>
          <p:spPr bwMode="auto">
            <a:xfrm>
              <a:off x="3369716" y="3605856"/>
              <a:ext cx="310617" cy="146438"/>
            </a:xfrm>
            <a:prstGeom prst="rect">
              <a:avLst/>
            </a:prstGeom>
            <a:noFill/>
            <a:ln w="9525">
              <a:noFill/>
              <a:miter lim="800000"/>
              <a:headEnd/>
              <a:tailEnd/>
            </a:ln>
          </p:spPr>
        </p:pic>
        <p:pic>
          <p:nvPicPr>
            <p:cNvPr id="104" name="Picture 129" descr="图片24"/>
            <p:cNvPicPr>
              <a:picLocks noChangeAspect="1" noChangeArrowheads="1"/>
            </p:cNvPicPr>
            <p:nvPr/>
          </p:nvPicPr>
          <p:blipFill>
            <a:blip r:embed="rId2" cstate="print"/>
            <a:srcRect/>
            <a:stretch>
              <a:fillRect/>
            </a:stretch>
          </p:blipFill>
          <p:spPr bwMode="auto">
            <a:xfrm>
              <a:off x="2981104" y="3283558"/>
              <a:ext cx="310617" cy="146438"/>
            </a:xfrm>
            <a:prstGeom prst="rect">
              <a:avLst/>
            </a:prstGeom>
            <a:noFill/>
            <a:ln w="9525">
              <a:noFill/>
              <a:miter lim="800000"/>
              <a:headEnd/>
              <a:tailEnd/>
            </a:ln>
          </p:spPr>
        </p:pic>
        <p:sp>
          <p:nvSpPr>
            <p:cNvPr id="105" name="Line 130"/>
            <p:cNvSpPr>
              <a:spLocks noChangeShapeType="1"/>
            </p:cNvSpPr>
            <p:nvPr/>
          </p:nvSpPr>
          <p:spPr bwMode="auto">
            <a:xfrm flipH="1">
              <a:off x="1934314" y="3113047"/>
              <a:ext cx="270934" cy="302907"/>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pic>
          <p:nvPicPr>
            <p:cNvPr id="106" name="Picture 131" descr="图片24"/>
            <p:cNvPicPr>
              <a:picLocks noChangeAspect="1" noChangeArrowheads="1"/>
            </p:cNvPicPr>
            <p:nvPr/>
          </p:nvPicPr>
          <p:blipFill>
            <a:blip r:embed="rId2" cstate="print"/>
            <a:srcRect/>
            <a:stretch>
              <a:fillRect/>
            </a:stretch>
          </p:blipFill>
          <p:spPr bwMode="auto">
            <a:xfrm>
              <a:off x="2050624" y="3036819"/>
              <a:ext cx="310617" cy="146439"/>
            </a:xfrm>
            <a:prstGeom prst="rect">
              <a:avLst/>
            </a:prstGeom>
            <a:noFill/>
            <a:ln w="9525">
              <a:noFill/>
              <a:miter lim="800000"/>
              <a:headEnd/>
              <a:tailEnd/>
            </a:ln>
          </p:spPr>
        </p:pic>
        <p:sp>
          <p:nvSpPr>
            <p:cNvPr id="107" name="Line 132"/>
            <p:cNvSpPr>
              <a:spLocks noChangeShapeType="1"/>
            </p:cNvSpPr>
            <p:nvPr/>
          </p:nvSpPr>
          <p:spPr bwMode="auto">
            <a:xfrm flipH="1" flipV="1">
              <a:off x="1429391" y="3340394"/>
              <a:ext cx="543237" cy="94951"/>
            </a:xfrm>
            <a:prstGeom prst="line">
              <a:avLst/>
            </a:prstGeom>
            <a:noFill/>
            <a:ln w="19050">
              <a:solidFill>
                <a:srgbClr val="00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pic>
          <p:nvPicPr>
            <p:cNvPr id="108" name="Picture 133" descr="图片24"/>
            <p:cNvPicPr>
              <a:picLocks noChangeAspect="1" noChangeArrowheads="1"/>
            </p:cNvPicPr>
            <p:nvPr/>
          </p:nvPicPr>
          <p:blipFill>
            <a:blip r:embed="rId2" cstate="print"/>
            <a:srcRect/>
            <a:stretch>
              <a:fillRect/>
            </a:stretch>
          </p:blipFill>
          <p:spPr bwMode="auto">
            <a:xfrm>
              <a:off x="1259715" y="3242100"/>
              <a:ext cx="310617" cy="146438"/>
            </a:xfrm>
            <a:prstGeom prst="rect">
              <a:avLst/>
            </a:prstGeom>
            <a:noFill/>
            <a:ln w="9525">
              <a:noFill/>
              <a:miter lim="800000"/>
              <a:headEnd/>
              <a:tailEnd/>
            </a:ln>
          </p:spPr>
        </p:pic>
        <p:pic>
          <p:nvPicPr>
            <p:cNvPr id="109" name="Picture 134" descr="图片24"/>
            <p:cNvPicPr>
              <a:picLocks noChangeAspect="1" noChangeArrowheads="1"/>
            </p:cNvPicPr>
            <p:nvPr/>
          </p:nvPicPr>
          <p:blipFill>
            <a:blip r:embed="rId2" cstate="print"/>
            <a:srcRect/>
            <a:stretch>
              <a:fillRect/>
            </a:stretch>
          </p:blipFill>
          <p:spPr bwMode="auto">
            <a:xfrm>
              <a:off x="1778322" y="3359117"/>
              <a:ext cx="310616" cy="146439"/>
            </a:xfrm>
            <a:prstGeom prst="rect">
              <a:avLst/>
            </a:prstGeom>
            <a:noFill/>
            <a:ln w="9525">
              <a:noFill/>
              <a:miter lim="800000"/>
              <a:headEnd/>
              <a:tailEnd/>
            </a:ln>
          </p:spPr>
        </p:pic>
        <p:sp>
          <p:nvSpPr>
            <p:cNvPr id="110" name="Line 136"/>
            <p:cNvSpPr>
              <a:spLocks noChangeShapeType="1"/>
            </p:cNvSpPr>
            <p:nvPr/>
          </p:nvSpPr>
          <p:spPr bwMode="auto">
            <a:xfrm flipH="1">
              <a:off x="2477550" y="2563402"/>
              <a:ext cx="0" cy="1174850"/>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1" name="Line 142"/>
            <p:cNvSpPr>
              <a:spLocks noChangeShapeType="1"/>
            </p:cNvSpPr>
            <p:nvPr/>
          </p:nvSpPr>
          <p:spPr bwMode="auto">
            <a:xfrm>
              <a:off x="1313082" y="3264835"/>
              <a:ext cx="581550" cy="132396"/>
            </a:xfrm>
            <a:prstGeom prst="line">
              <a:avLst/>
            </a:prstGeom>
            <a:noFill/>
            <a:ln w="19050">
              <a:solidFill>
                <a:srgbClr val="FF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2" name="Line 143"/>
            <p:cNvSpPr>
              <a:spLocks noChangeShapeType="1"/>
            </p:cNvSpPr>
            <p:nvPr/>
          </p:nvSpPr>
          <p:spPr bwMode="auto">
            <a:xfrm>
              <a:off x="2128620" y="2146153"/>
              <a:ext cx="0" cy="985617"/>
            </a:xfrm>
            <a:prstGeom prst="line">
              <a:avLst/>
            </a:prstGeom>
            <a:noFill/>
            <a:ln w="19050">
              <a:solidFill>
                <a:srgbClr val="FF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3" name="Line 144"/>
            <p:cNvSpPr>
              <a:spLocks noChangeShapeType="1"/>
            </p:cNvSpPr>
            <p:nvPr/>
          </p:nvSpPr>
          <p:spPr bwMode="auto">
            <a:xfrm flipV="1">
              <a:off x="1894631" y="3131770"/>
              <a:ext cx="233989" cy="265462"/>
            </a:xfrm>
            <a:prstGeom prst="line">
              <a:avLst/>
            </a:prstGeom>
            <a:noFill/>
            <a:ln w="19050">
              <a:solidFill>
                <a:srgbClr val="FF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4" name="Line 146"/>
            <p:cNvSpPr>
              <a:spLocks noChangeShapeType="1"/>
            </p:cNvSpPr>
            <p:nvPr/>
          </p:nvSpPr>
          <p:spPr bwMode="auto">
            <a:xfrm flipH="1" flipV="1">
              <a:off x="1352764" y="3359117"/>
              <a:ext cx="541868" cy="94951"/>
            </a:xfrm>
            <a:prstGeom prst="line">
              <a:avLst/>
            </a:prstGeom>
            <a:noFill/>
            <a:ln w="19050">
              <a:solidFill>
                <a:srgbClr val="339966"/>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5" name="Line 147"/>
            <p:cNvSpPr>
              <a:spLocks noChangeShapeType="1"/>
            </p:cNvSpPr>
            <p:nvPr/>
          </p:nvSpPr>
          <p:spPr bwMode="auto">
            <a:xfrm flipH="1" flipV="1">
              <a:off x="1894631" y="3454068"/>
              <a:ext cx="543237" cy="303575"/>
            </a:xfrm>
            <a:prstGeom prst="line">
              <a:avLst/>
            </a:prstGeom>
            <a:noFill/>
            <a:ln w="19050">
              <a:solidFill>
                <a:srgbClr val="339966"/>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6" name="Line 148"/>
            <p:cNvSpPr>
              <a:spLocks noChangeShapeType="1"/>
            </p:cNvSpPr>
            <p:nvPr/>
          </p:nvSpPr>
          <p:spPr bwMode="auto">
            <a:xfrm flipH="1" flipV="1">
              <a:off x="2437868" y="2563402"/>
              <a:ext cx="0" cy="1194242"/>
            </a:xfrm>
            <a:prstGeom prst="line">
              <a:avLst/>
            </a:prstGeom>
            <a:noFill/>
            <a:ln w="19050">
              <a:solidFill>
                <a:srgbClr val="339966"/>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7" name="Line 150"/>
            <p:cNvSpPr>
              <a:spLocks noChangeShapeType="1"/>
            </p:cNvSpPr>
            <p:nvPr/>
          </p:nvSpPr>
          <p:spPr bwMode="auto">
            <a:xfrm flipV="1">
              <a:off x="3873270" y="3207998"/>
              <a:ext cx="504923" cy="37445"/>
            </a:xfrm>
            <a:prstGeom prst="line">
              <a:avLst/>
            </a:prstGeom>
            <a:noFill/>
            <a:ln w="19050">
              <a:solidFill>
                <a:srgbClr val="FF0000"/>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8" name="Line 153"/>
            <p:cNvSpPr>
              <a:spLocks noChangeShapeType="1"/>
            </p:cNvSpPr>
            <p:nvPr/>
          </p:nvSpPr>
          <p:spPr bwMode="auto">
            <a:xfrm flipH="1" flipV="1">
              <a:off x="3602336" y="2563402"/>
              <a:ext cx="0" cy="1118013"/>
            </a:xfrm>
            <a:prstGeom prst="line">
              <a:avLst/>
            </a:prstGeom>
            <a:noFill/>
            <a:ln w="19050">
              <a:solidFill>
                <a:srgbClr val="339966"/>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19" name="Line 154"/>
            <p:cNvSpPr>
              <a:spLocks noChangeShapeType="1"/>
            </p:cNvSpPr>
            <p:nvPr/>
          </p:nvSpPr>
          <p:spPr bwMode="auto">
            <a:xfrm flipH="1">
              <a:off x="3602336" y="3302280"/>
              <a:ext cx="853852" cy="379135"/>
            </a:xfrm>
            <a:prstGeom prst="line">
              <a:avLst/>
            </a:prstGeom>
            <a:noFill/>
            <a:ln w="19050">
              <a:solidFill>
                <a:srgbClr val="339966"/>
              </a:solidFill>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0" name="AutoShape 155"/>
            <p:cNvSpPr>
              <a:spLocks noChangeArrowheads="1"/>
            </p:cNvSpPr>
            <p:nvPr/>
          </p:nvSpPr>
          <p:spPr bwMode="auto">
            <a:xfrm rot="5400000">
              <a:off x="1556705" y="3312236"/>
              <a:ext cx="181878" cy="124521"/>
            </a:xfrm>
            <a:prstGeom prst="irregularSeal1">
              <a:avLst/>
            </a:prstGeom>
            <a:solidFill>
              <a:srgbClr val="FF0000"/>
            </a:solidFill>
            <a:ln w="9525" algn="ctr">
              <a:noFill/>
              <a:miter lim="800000"/>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1" name="AutoShape 156"/>
            <p:cNvSpPr>
              <a:spLocks noChangeArrowheads="1"/>
            </p:cNvSpPr>
            <p:nvPr/>
          </p:nvSpPr>
          <p:spPr bwMode="auto">
            <a:xfrm rot="5400000">
              <a:off x="1827639" y="2402178"/>
              <a:ext cx="181878" cy="124521"/>
            </a:xfrm>
            <a:prstGeom prst="irregularSeal1">
              <a:avLst/>
            </a:prstGeom>
            <a:solidFill>
              <a:srgbClr val="FF0000"/>
            </a:solidFill>
            <a:ln w="9525" algn="ctr">
              <a:noFill/>
              <a:miter lim="800000"/>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2" name="AutoShape 157"/>
            <p:cNvSpPr>
              <a:spLocks noChangeArrowheads="1"/>
            </p:cNvSpPr>
            <p:nvPr/>
          </p:nvSpPr>
          <p:spPr bwMode="auto">
            <a:xfrm rot="5400000">
              <a:off x="1673015" y="2080535"/>
              <a:ext cx="181878" cy="124520"/>
            </a:xfrm>
            <a:prstGeom prst="irregularSeal1">
              <a:avLst/>
            </a:prstGeom>
            <a:solidFill>
              <a:srgbClr val="FF0000"/>
            </a:solidFill>
            <a:ln w="9525" algn="ctr">
              <a:noFill/>
              <a:miter lim="800000"/>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3" name="AutoShape 158"/>
            <p:cNvSpPr>
              <a:spLocks noChangeArrowheads="1"/>
            </p:cNvSpPr>
            <p:nvPr/>
          </p:nvSpPr>
          <p:spPr bwMode="auto">
            <a:xfrm rot="5400000">
              <a:off x="3884274" y="3433934"/>
              <a:ext cx="181878" cy="124520"/>
            </a:xfrm>
            <a:prstGeom prst="irregularSeal1">
              <a:avLst/>
            </a:prstGeom>
            <a:solidFill>
              <a:srgbClr val="FF0000"/>
            </a:solidFill>
            <a:ln w="9525" algn="ctr">
              <a:noFill/>
              <a:miter lim="800000"/>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4" name="AutoShape 159"/>
            <p:cNvSpPr>
              <a:spLocks noChangeArrowheads="1"/>
            </p:cNvSpPr>
            <p:nvPr/>
          </p:nvSpPr>
          <p:spPr bwMode="auto">
            <a:xfrm rot="5400000">
              <a:off x="4038897" y="2206700"/>
              <a:ext cx="181877" cy="124521"/>
            </a:xfrm>
            <a:prstGeom prst="irregularSeal1">
              <a:avLst/>
            </a:prstGeom>
            <a:solidFill>
              <a:srgbClr val="FF0000"/>
            </a:solidFill>
            <a:ln w="9525" algn="ctr">
              <a:noFill/>
              <a:miter lim="800000"/>
              <a:headEnd/>
              <a:tailEnd/>
            </a:ln>
          </p:spPr>
          <p:txBody>
            <a:bodyPr wrap="none"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25" name="Text Box 172"/>
            <p:cNvSpPr txBox="1">
              <a:spLocks noChangeArrowheads="1"/>
            </p:cNvSpPr>
            <p:nvPr/>
          </p:nvSpPr>
          <p:spPr bwMode="auto">
            <a:xfrm>
              <a:off x="4404084" y="3467535"/>
              <a:ext cx="226303" cy="57735"/>
            </a:xfrm>
            <a:prstGeom prst="rect">
              <a:avLst/>
            </a:prstGeom>
            <a:noFill/>
            <a:ln w="9525" algn="ctr">
              <a:noFill/>
              <a:miter lim="800000"/>
              <a:headEnd/>
              <a:tailEnd/>
            </a:ln>
          </p:spPr>
          <p:txBody>
            <a:bodyPr lIns="0" tIns="0" rIns="0" bIns="0">
              <a:noAutofit/>
            </a:bodyPr>
            <a:lstStyle/>
            <a:p>
              <a:pPr marL="0" marR="0" lvl="0" indent="0" defTabSz="801688" eaLnBrk="1" fontAlgn="auto" latinLnBrk="0" hangingPunct="1">
                <a:lnSpc>
                  <a:spcPct val="100000"/>
                </a:lnSpc>
                <a:spcBef>
                  <a:spcPct val="50000"/>
                </a:spcBef>
                <a:spcAft>
                  <a:spcPts val="0"/>
                </a:spcAft>
                <a:buClrTx/>
                <a:buSzTx/>
                <a:buFontTx/>
                <a:buNone/>
                <a:tabLst/>
                <a:defRPr/>
              </a:pPr>
              <a:r>
                <a:rPr kumimoji="0" lang="en-US" altLang="zh-CN" sz="800" b="1" i="0" u="none" strike="noStrike" kern="0" cap="none" spc="0" normalizeH="0" baseline="0" noProof="0" dirty="0" smtClean="0">
                  <a:ln>
                    <a:noFill/>
                  </a:ln>
                  <a:solidFill>
                    <a:srgbClr val="000000"/>
                  </a:solidFill>
                  <a:effectLst/>
                  <a:uLnTx/>
                  <a:uFillTx/>
                </a:rPr>
                <a:t>Optical</a:t>
              </a:r>
              <a:endParaRPr kumimoji="0" lang="en-US" altLang="zh-CN" sz="800" b="1" i="0" u="none" strike="noStrike" kern="0" cap="none" spc="0" normalizeH="0" baseline="0" noProof="0" dirty="0">
                <a:ln>
                  <a:noFill/>
                </a:ln>
                <a:solidFill>
                  <a:srgbClr val="000000"/>
                </a:solidFill>
                <a:effectLst/>
                <a:uLnTx/>
                <a:uFillTx/>
              </a:endParaRPr>
            </a:p>
          </p:txBody>
        </p:sp>
        <p:sp>
          <p:nvSpPr>
            <p:cNvPr id="126" name="AutoShape 173"/>
            <p:cNvSpPr>
              <a:spLocks noChangeArrowheads="1"/>
            </p:cNvSpPr>
            <p:nvPr/>
          </p:nvSpPr>
          <p:spPr bwMode="auto">
            <a:xfrm>
              <a:off x="1048986" y="2000210"/>
              <a:ext cx="538524" cy="112647"/>
            </a:xfrm>
            <a:prstGeom prst="wedgeRoundRectCallout">
              <a:avLst>
                <a:gd name="adj1" fmla="val 17667"/>
                <a:gd name="adj2" fmla="val 119357"/>
                <a:gd name="adj3" fmla="val 16667"/>
              </a:avLst>
            </a:prstGeom>
            <a:solidFill>
              <a:schemeClr val="tx2">
                <a:lumMod val="20000"/>
                <a:lumOff val="80000"/>
              </a:schemeClr>
            </a:solidFill>
            <a:ln w="9525" algn="ctr">
              <a:noFill/>
              <a:miter lim="800000"/>
              <a:headEnd/>
              <a:tailEnd/>
            </a:ln>
          </p:spPr>
          <p:txBody>
            <a:bodyPr lIns="7200" tIns="0" rIns="7200" bIns="3600">
              <a:noAutofit/>
            </a:bodyP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ysClr val="windowText" lastClr="000000"/>
                  </a:solidFill>
                  <a:effectLst/>
                  <a:uLnTx/>
                  <a:uFillTx/>
                </a:rPr>
                <a:t>Lone Island</a:t>
              </a:r>
            </a:p>
          </p:txBody>
        </p:sp>
        <p:sp>
          <p:nvSpPr>
            <p:cNvPr id="127" name="AutoShape 174"/>
            <p:cNvSpPr>
              <a:spLocks noChangeArrowheads="1"/>
            </p:cNvSpPr>
            <p:nvPr/>
          </p:nvSpPr>
          <p:spPr bwMode="auto">
            <a:xfrm>
              <a:off x="3982688" y="1830488"/>
              <a:ext cx="697238" cy="100402"/>
            </a:xfrm>
            <a:prstGeom prst="wedgeRoundRectCallout">
              <a:avLst>
                <a:gd name="adj1" fmla="val -2934"/>
                <a:gd name="adj2" fmla="val 93742"/>
                <a:gd name="adj3" fmla="val 16667"/>
              </a:avLst>
            </a:prstGeom>
            <a:solidFill>
              <a:srgbClr val="FF9900"/>
            </a:solidFill>
            <a:ln w="9525" algn="ctr">
              <a:noFill/>
              <a:miter lim="800000"/>
              <a:headEnd/>
              <a:tailEnd/>
            </a:ln>
          </p:spPr>
          <p:txBody>
            <a:bodyPr lIns="7200" tIns="0" rIns="7200" bIns="3600">
              <a:noAutofit/>
            </a:bodyP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ysClr val="windowText" lastClr="000000"/>
                  </a:solidFill>
                  <a:effectLst/>
                  <a:uLnTx/>
                  <a:uFillTx/>
                </a:rPr>
                <a:t>Still connected</a:t>
              </a:r>
            </a:p>
          </p:txBody>
        </p:sp>
        <p:sp>
          <p:nvSpPr>
            <p:cNvPr id="128" name="Oval 175"/>
            <p:cNvSpPr>
              <a:spLocks noChangeArrowheads="1"/>
            </p:cNvSpPr>
            <p:nvPr/>
          </p:nvSpPr>
          <p:spPr bwMode="auto">
            <a:xfrm>
              <a:off x="1001362" y="2190843"/>
              <a:ext cx="700332" cy="303279"/>
            </a:xfrm>
            <a:prstGeom prst="ellipse">
              <a:avLst/>
            </a:prstGeom>
            <a:noFill/>
            <a:ln w="38100" algn="ctr">
              <a:solidFill>
                <a:srgbClr val="0000FF"/>
              </a:solidFill>
              <a:round/>
              <a:headEnd/>
              <a:tailEnd/>
            </a:ln>
          </p:spPr>
          <p:txBody>
            <a:bodyPr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nvGrpSpPr>
            <p:cNvPr id="129" name="Group 179"/>
            <p:cNvGrpSpPr>
              <a:grpSpLocks noChangeAspect="1"/>
            </p:cNvGrpSpPr>
            <p:nvPr/>
          </p:nvGrpSpPr>
          <p:grpSpPr bwMode="auto">
            <a:xfrm>
              <a:off x="4361773" y="1933516"/>
              <a:ext cx="335246" cy="159812"/>
              <a:chOff x="3810" y="540"/>
              <a:chExt cx="506" cy="480"/>
            </a:xfrm>
          </p:grpSpPr>
          <p:sp>
            <p:nvSpPr>
              <p:cNvPr id="130" name="Freeform 180"/>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1" name="Oval 181"/>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2" name="Freeform 182"/>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3" name="Freeform 183"/>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4" name="Freeform 184"/>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5" name="Oval 185"/>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6" name="Freeform 186"/>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7" name="Freeform 187"/>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8" name="Freeform 188"/>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39" name="Freeform 189"/>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sp>
          <p:nvSpPr>
            <p:cNvPr id="140" name="Line 7"/>
            <p:cNvSpPr>
              <a:spLocks noChangeShapeType="1"/>
            </p:cNvSpPr>
            <p:nvPr/>
          </p:nvSpPr>
          <p:spPr bwMode="auto">
            <a:xfrm flipH="1">
              <a:off x="3680333" y="2086861"/>
              <a:ext cx="702405" cy="438427"/>
            </a:xfrm>
            <a:prstGeom prst="line">
              <a:avLst/>
            </a:prstGeom>
            <a:noFill/>
            <a:ln w="28575">
              <a:solidFill>
                <a:srgbClr val="339966"/>
              </a:solidFill>
              <a:prstDash val="sysDot"/>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nvGrpSpPr>
            <p:cNvPr id="141" name="Group 231"/>
            <p:cNvGrpSpPr>
              <a:grpSpLocks noChangeAspect="1"/>
            </p:cNvGrpSpPr>
            <p:nvPr/>
          </p:nvGrpSpPr>
          <p:grpSpPr bwMode="auto">
            <a:xfrm>
              <a:off x="1236454" y="2297940"/>
              <a:ext cx="335246" cy="159811"/>
              <a:chOff x="3810" y="540"/>
              <a:chExt cx="506" cy="480"/>
            </a:xfrm>
          </p:grpSpPr>
          <p:sp>
            <p:nvSpPr>
              <p:cNvPr id="142" name="Freeform 232"/>
              <p:cNvSpPr>
                <a:spLocks noChangeAspect="1"/>
              </p:cNvSpPr>
              <p:nvPr/>
            </p:nvSpPr>
            <p:spPr bwMode="auto">
              <a:xfrm>
                <a:off x="3810" y="788"/>
                <a:ext cx="506" cy="232"/>
              </a:xfrm>
              <a:custGeom>
                <a:avLst/>
                <a:gdLst>
                  <a:gd name="T0" fmla="*/ 0 w 253"/>
                  <a:gd name="T1" fmla="*/ 0 h 116"/>
                  <a:gd name="T2" fmla="*/ 0 w 253"/>
                  <a:gd name="T3" fmla="*/ 304 h 116"/>
                  <a:gd name="T4" fmla="*/ 0 w 253"/>
                  <a:gd name="T5" fmla="*/ 304 h 116"/>
                  <a:gd name="T6" fmla="*/ 1016 w 253"/>
                  <a:gd name="T7" fmla="*/ 928 h 116"/>
                  <a:gd name="T8" fmla="*/ 2024 w 253"/>
                  <a:gd name="T9" fmla="*/ 304 h 116"/>
                  <a:gd name="T10" fmla="*/ 2024 w 253"/>
                  <a:gd name="T11" fmla="*/ 304 h 116"/>
                  <a:gd name="T12" fmla="*/ 2024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3" name="Oval 233"/>
              <p:cNvSpPr>
                <a:spLocks noChangeAspect="1" noChangeArrowheads="1"/>
              </p:cNvSpPr>
              <p:nvPr/>
            </p:nvSpPr>
            <p:spPr bwMode="auto">
              <a:xfrm>
                <a:off x="3810" y="630"/>
                <a:ext cx="506" cy="316"/>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4" name="Freeform 234"/>
              <p:cNvSpPr>
                <a:spLocks noChangeAspect="1" noEditPoints="1"/>
              </p:cNvSpPr>
              <p:nvPr/>
            </p:nvSpPr>
            <p:spPr bwMode="auto">
              <a:xfrm>
                <a:off x="3812" y="63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56 w 251"/>
                  <a:gd name="T11" fmla="*/ 632 h 159"/>
                  <a:gd name="T12" fmla="*/ 1008 w 251"/>
                  <a:gd name="T13" fmla="*/ 56 h 159"/>
                  <a:gd name="T14" fmla="*/ 1952 w 251"/>
                  <a:gd name="T15" fmla="*/ 632 h 159"/>
                  <a:gd name="T16" fmla="*/ 1008 w 251"/>
                  <a:gd name="T17" fmla="*/ 1208 h 159"/>
                  <a:gd name="T18" fmla="*/ 56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5" name="Freeform 235"/>
              <p:cNvSpPr>
                <a:spLocks noChangeAspect="1"/>
              </p:cNvSpPr>
              <p:nvPr/>
            </p:nvSpPr>
            <p:spPr bwMode="auto">
              <a:xfrm>
                <a:off x="3828" y="64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76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6" name="Freeform 236"/>
              <p:cNvSpPr>
                <a:spLocks noChangeAspect="1"/>
              </p:cNvSpPr>
              <p:nvPr/>
            </p:nvSpPr>
            <p:spPr bwMode="auto">
              <a:xfrm>
                <a:off x="3810" y="698"/>
                <a:ext cx="506" cy="234"/>
              </a:xfrm>
              <a:custGeom>
                <a:avLst/>
                <a:gdLst>
                  <a:gd name="T0" fmla="*/ 0 w 253"/>
                  <a:gd name="T1" fmla="*/ 0 h 117"/>
                  <a:gd name="T2" fmla="*/ 0 w 253"/>
                  <a:gd name="T3" fmla="*/ 304 h 117"/>
                  <a:gd name="T4" fmla="*/ 0 w 253"/>
                  <a:gd name="T5" fmla="*/ 304 h 117"/>
                  <a:gd name="T6" fmla="*/ 1016 w 253"/>
                  <a:gd name="T7" fmla="*/ 936 h 117"/>
                  <a:gd name="T8" fmla="*/ 2024 w 253"/>
                  <a:gd name="T9" fmla="*/ 304 h 117"/>
                  <a:gd name="T10" fmla="*/ 2024 w 253"/>
                  <a:gd name="T11" fmla="*/ 304 h 117"/>
                  <a:gd name="T12" fmla="*/ 2024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7" name="Oval 237"/>
              <p:cNvSpPr>
                <a:spLocks noChangeAspect="1" noChangeArrowheads="1"/>
              </p:cNvSpPr>
              <p:nvPr/>
            </p:nvSpPr>
            <p:spPr bwMode="auto">
              <a:xfrm>
                <a:off x="3810" y="542"/>
                <a:ext cx="506" cy="314"/>
              </a:xfrm>
              <a:prstGeom prst="ellipse">
                <a:avLst/>
              </a:prstGeom>
              <a:solidFill>
                <a:srgbClr val="5D7695"/>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8" name="Freeform 238"/>
              <p:cNvSpPr>
                <a:spLocks noChangeAspect="1" noEditPoints="1"/>
              </p:cNvSpPr>
              <p:nvPr/>
            </p:nvSpPr>
            <p:spPr bwMode="auto">
              <a:xfrm>
                <a:off x="3812" y="540"/>
                <a:ext cx="502" cy="318"/>
              </a:xfrm>
              <a:custGeom>
                <a:avLst/>
                <a:gdLst>
                  <a:gd name="T0" fmla="*/ 0 w 251"/>
                  <a:gd name="T1" fmla="*/ 632 h 159"/>
                  <a:gd name="T2" fmla="*/ 1008 w 251"/>
                  <a:gd name="T3" fmla="*/ 1272 h 159"/>
                  <a:gd name="T4" fmla="*/ 2008 w 251"/>
                  <a:gd name="T5" fmla="*/ 632 h 159"/>
                  <a:gd name="T6" fmla="*/ 1008 w 251"/>
                  <a:gd name="T7" fmla="*/ 0 h 159"/>
                  <a:gd name="T8" fmla="*/ 0 w 251"/>
                  <a:gd name="T9" fmla="*/ 632 h 159"/>
                  <a:gd name="T10" fmla="*/ 64 w 251"/>
                  <a:gd name="T11" fmla="*/ 632 h 159"/>
                  <a:gd name="T12" fmla="*/ 1008 w 251"/>
                  <a:gd name="T13" fmla="*/ 56 h 159"/>
                  <a:gd name="T14" fmla="*/ 1944 w 251"/>
                  <a:gd name="T15" fmla="*/ 632 h 159"/>
                  <a:gd name="T16" fmla="*/ 1008 w 251"/>
                  <a:gd name="T17" fmla="*/ 1208 h 159"/>
                  <a:gd name="T18" fmla="*/ 64 w 251"/>
                  <a:gd name="T19" fmla="*/ 632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49" name="Freeform 239"/>
              <p:cNvSpPr>
                <a:spLocks noChangeAspect="1"/>
              </p:cNvSpPr>
              <p:nvPr/>
            </p:nvSpPr>
            <p:spPr bwMode="auto">
              <a:xfrm>
                <a:off x="3828" y="554"/>
                <a:ext cx="460" cy="198"/>
              </a:xfrm>
              <a:custGeom>
                <a:avLst/>
                <a:gdLst>
                  <a:gd name="T0" fmla="*/ 16 w 230"/>
                  <a:gd name="T1" fmla="*/ 600 h 99"/>
                  <a:gd name="T2" fmla="*/ 952 w 230"/>
                  <a:gd name="T3" fmla="*/ 24 h 99"/>
                  <a:gd name="T4" fmla="*/ 1840 w 230"/>
                  <a:gd name="T5" fmla="*/ 408 h 99"/>
                  <a:gd name="T6" fmla="*/ 944 w 230"/>
                  <a:gd name="T7" fmla="*/ 0 h 99"/>
                  <a:gd name="T8" fmla="*/ 0 w 230"/>
                  <a:gd name="T9" fmla="*/ 584 h 99"/>
                  <a:gd name="T10" fmla="*/ 64 w 230"/>
                  <a:gd name="T11" fmla="*/ 792 h 99"/>
                  <a:gd name="T12" fmla="*/ 16 w 230"/>
                  <a:gd name="T13" fmla="*/ 6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0" name="Freeform 240"/>
              <p:cNvSpPr>
                <a:spLocks noChangeAspect="1" noEditPoints="1"/>
              </p:cNvSpPr>
              <p:nvPr/>
            </p:nvSpPr>
            <p:spPr bwMode="auto">
              <a:xfrm>
                <a:off x="3900" y="612"/>
                <a:ext cx="340" cy="190"/>
              </a:xfrm>
              <a:custGeom>
                <a:avLst/>
                <a:gdLst>
                  <a:gd name="T0" fmla="*/ 992 w 170"/>
                  <a:gd name="T1" fmla="*/ 640 h 95"/>
                  <a:gd name="T2" fmla="*/ 872 w 170"/>
                  <a:gd name="T3" fmla="*/ 496 h 95"/>
                  <a:gd name="T4" fmla="*/ 904 w 170"/>
                  <a:gd name="T5" fmla="*/ 464 h 95"/>
                  <a:gd name="T6" fmla="*/ 1008 w 170"/>
                  <a:gd name="T7" fmla="*/ 328 h 95"/>
                  <a:gd name="T8" fmla="*/ 736 w 170"/>
                  <a:gd name="T9" fmla="*/ 480 h 95"/>
                  <a:gd name="T10" fmla="*/ 736 w 170"/>
                  <a:gd name="T11" fmla="*/ 528 h 95"/>
                  <a:gd name="T12" fmla="*/ 888 w 170"/>
                  <a:gd name="T13" fmla="*/ 688 h 95"/>
                  <a:gd name="T14" fmla="*/ 648 w 170"/>
                  <a:gd name="T15" fmla="*/ 752 h 95"/>
                  <a:gd name="T16" fmla="*/ 1152 w 170"/>
                  <a:gd name="T17" fmla="*/ 488 h 95"/>
                  <a:gd name="T18" fmla="*/ 928 w 170"/>
                  <a:gd name="T19" fmla="*/ 296 h 95"/>
                  <a:gd name="T20" fmla="*/ 1144 w 170"/>
                  <a:gd name="T21" fmla="*/ 296 h 95"/>
                  <a:gd name="T22" fmla="*/ 1360 w 170"/>
                  <a:gd name="T23" fmla="*/ 24 h 95"/>
                  <a:gd name="T24" fmla="*/ 960 w 170"/>
                  <a:gd name="T25" fmla="*/ 56 h 95"/>
                  <a:gd name="T26" fmla="*/ 1168 w 170"/>
                  <a:gd name="T27" fmla="*/ 88 h 95"/>
                  <a:gd name="T28" fmla="*/ 880 w 170"/>
                  <a:gd name="T29" fmla="*/ 200 h 95"/>
                  <a:gd name="T30" fmla="*/ 696 w 170"/>
                  <a:gd name="T31" fmla="*/ 160 h 95"/>
                  <a:gd name="T32" fmla="*/ 928 w 170"/>
                  <a:gd name="T33" fmla="*/ 296 h 95"/>
                  <a:gd name="T34" fmla="*/ 488 w 170"/>
                  <a:gd name="T35" fmla="*/ 240 h 95"/>
                  <a:gd name="T36" fmla="*/ 496 w 170"/>
                  <a:gd name="T37" fmla="*/ 264 h 95"/>
                  <a:gd name="T38" fmla="*/ 304 w 170"/>
                  <a:gd name="T39" fmla="*/ 368 h 95"/>
                  <a:gd name="T40" fmla="*/ 600 w 170"/>
                  <a:gd name="T41" fmla="*/ 304 h 95"/>
                  <a:gd name="T42" fmla="*/ 632 w 170"/>
                  <a:gd name="T43" fmla="*/ 272 h 95"/>
                  <a:gd name="T44" fmla="*/ 480 w 170"/>
                  <a:gd name="T45" fmla="*/ 72 h 95"/>
                  <a:gd name="T46" fmla="*/ 712 w 170"/>
                  <a:gd name="T47" fmla="*/ 8 h 95"/>
                  <a:gd name="T48" fmla="*/ 264 w 170"/>
                  <a:gd name="T49" fmla="*/ 160 h 95"/>
                  <a:gd name="T50" fmla="*/ 312 w 170"/>
                  <a:gd name="T51" fmla="*/ 272 h 95"/>
                  <a:gd name="T52" fmla="*/ 432 w 170"/>
                  <a:gd name="T53" fmla="*/ 464 h 95"/>
                  <a:gd name="T54" fmla="*/ 224 w 170"/>
                  <a:gd name="T55" fmla="*/ 464 h 95"/>
                  <a:gd name="T56" fmla="*/ 56 w 170"/>
                  <a:gd name="T57" fmla="*/ 624 h 95"/>
                  <a:gd name="T58" fmla="*/ 384 w 170"/>
                  <a:gd name="T59" fmla="*/ 744 h 95"/>
                  <a:gd name="T60" fmla="*/ 200 w 170"/>
                  <a:gd name="T61" fmla="*/ 672 h 95"/>
                  <a:gd name="T62" fmla="*/ 488 w 170"/>
                  <a:gd name="T63" fmla="*/ 560 h 95"/>
                  <a:gd name="T64" fmla="*/ 672 w 170"/>
                  <a:gd name="T65" fmla="*/ 600 h 95"/>
                  <a:gd name="T66" fmla="*/ 432 w 170"/>
                  <a:gd name="T67" fmla="*/ 464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1" name="Freeform 241"/>
              <p:cNvSpPr>
                <a:spLocks noChangeAspect="1" noEditPoints="1"/>
              </p:cNvSpPr>
              <p:nvPr/>
            </p:nvSpPr>
            <p:spPr bwMode="auto">
              <a:xfrm>
                <a:off x="3892" y="604"/>
                <a:ext cx="340" cy="188"/>
              </a:xfrm>
              <a:custGeom>
                <a:avLst/>
                <a:gdLst>
                  <a:gd name="T0" fmla="*/ 984 w 170"/>
                  <a:gd name="T1" fmla="*/ 632 h 94"/>
                  <a:gd name="T2" fmla="*/ 864 w 170"/>
                  <a:gd name="T3" fmla="*/ 496 h 94"/>
                  <a:gd name="T4" fmla="*/ 904 w 170"/>
                  <a:gd name="T5" fmla="*/ 464 h 94"/>
                  <a:gd name="T6" fmla="*/ 1000 w 170"/>
                  <a:gd name="T7" fmla="*/ 328 h 94"/>
                  <a:gd name="T8" fmla="*/ 728 w 170"/>
                  <a:gd name="T9" fmla="*/ 480 h 94"/>
                  <a:gd name="T10" fmla="*/ 736 w 170"/>
                  <a:gd name="T11" fmla="*/ 528 h 94"/>
                  <a:gd name="T12" fmla="*/ 880 w 170"/>
                  <a:gd name="T13" fmla="*/ 680 h 94"/>
                  <a:gd name="T14" fmla="*/ 648 w 170"/>
                  <a:gd name="T15" fmla="*/ 744 h 94"/>
                  <a:gd name="T16" fmla="*/ 1152 w 170"/>
                  <a:gd name="T17" fmla="*/ 480 h 94"/>
                  <a:gd name="T18" fmla="*/ 928 w 170"/>
                  <a:gd name="T19" fmla="*/ 288 h 94"/>
                  <a:gd name="T20" fmla="*/ 1144 w 170"/>
                  <a:gd name="T21" fmla="*/ 288 h 94"/>
                  <a:gd name="T22" fmla="*/ 1360 w 170"/>
                  <a:gd name="T23" fmla="*/ 24 h 94"/>
                  <a:gd name="T24" fmla="*/ 960 w 170"/>
                  <a:gd name="T25" fmla="*/ 48 h 94"/>
                  <a:gd name="T26" fmla="*/ 1160 w 170"/>
                  <a:gd name="T27" fmla="*/ 88 h 94"/>
                  <a:gd name="T28" fmla="*/ 872 w 170"/>
                  <a:gd name="T29" fmla="*/ 192 h 94"/>
                  <a:gd name="T30" fmla="*/ 696 w 170"/>
                  <a:gd name="T31" fmla="*/ 160 h 94"/>
                  <a:gd name="T32" fmla="*/ 928 w 170"/>
                  <a:gd name="T33" fmla="*/ 288 h 94"/>
                  <a:gd name="T34" fmla="*/ 488 w 170"/>
                  <a:gd name="T35" fmla="*/ 240 h 94"/>
                  <a:gd name="T36" fmla="*/ 496 w 170"/>
                  <a:gd name="T37" fmla="*/ 264 h 94"/>
                  <a:gd name="T38" fmla="*/ 304 w 170"/>
                  <a:gd name="T39" fmla="*/ 368 h 94"/>
                  <a:gd name="T40" fmla="*/ 592 w 170"/>
                  <a:gd name="T41" fmla="*/ 304 h 94"/>
                  <a:gd name="T42" fmla="*/ 632 w 170"/>
                  <a:gd name="T43" fmla="*/ 264 h 94"/>
                  <a:gd name="T44" fmla="*/ 472 w 170"/>
                  <a:gd name="T45" fmla="*/ 72 h 94"/>
                  <a:gd name="T46" fmla="*/ 712 w 170"/>
                  <a:gd name="T47" fmla="*/ 8 h 94"/>
                  <a:gd name="T48" fmla="*/ 256 w 170"/>
                  <a:gd name="T49" fmla="*/ 152 h 94"/>
                  <a:gd name="T50" fmla="*/ 304 w 170"/>
                  <a:gd name="T51" fmla="*/ 272 h 94"/>
                  <a:gd name="T52" fmla="*/ 432 w 170"/>
                  <a:gd name="T53" fmla="*/ 456 h 94"/>
                  <a:gd name="T54" fmla="*/ 216 w 170"/>
                  <a:gd name="T55" fmla="*/ 464 h 94"/>
                  <a:gd name="T56" fmla="*/ 48 w 170"/>
                  <a:gd name="T57" fmla="*/ 616 h 94"/>
                  <a:gd name="T58" fmla="*/ 384 w 170"/>
                  <a:gd name="T59" fmla="*/ 736 h 94"/>
                  <a:gd name="T60" fmla="*/ 200 w 170"/>
                  <a:gd name="T61" fmla="*/ 664 h 94"/>
                  <a:gd name="T62" fmla="*/ 488 w 170"/>
                  <a:gd name="T63" fmla="*/ 560 h 94"/>
                  <a:gd name="T64" fmla="*/ 664 w 170"/>
                  <a:gd name="T65" fmla="*/ 592 h 94"/>
                  <a:gd name="T66" fmla="*/ 432 w 170"/>
                  <a:gd name="T67" fmla="*/ 456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grpSp>
        <p:sp>
          <p:nvSpPr>
            <p:cNvPr id="152" name="Line 19"/>
            <p:cNvSpPr>
              <a:spLocks noChangeShapeType="1"/>
            </p:cNvSpPr>
            <p:nvPr/>
          </p:nvSpPr>
          <p:spPr bwMode="auto">
            <a:xfrm flipH="1">
              <a:off x="1391077" y="2449728"/>
              <a:ext cx="0" cy="815107"/>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3" name="Line 18"/>
            <p:cNvSpPr>
              <a:spLocks noChangeShapeType="1"/>
            </p:cNvSpPr>
            <p:nvPr/>
          </p:nvSpPr>
          <p:spPr bwMode="auto">
            <a:xfrm>
              <a:off x="4416507" y="2070593"/>
              <a:ext cx="0" cy="1137405"/>
            </a:xfrm>
            <a:prstGeom prst="line">
              <a:avLst/>
            </a:prstGeom>
            <a:noFill/>
            <a:ln w="9525">
              <a:solidFill>
                <a:srgbClr val="B2B2B2"/>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4" name="Arc 259"/>
            <p:cNvSpPr>
              <a:spLocks/>
            </p:cNvSpPr>
            <p:nvPr/>
          </p:nvSpPr>
          <p:spPr bwMode="auto">
            <a:xfrm flipH="1">
              <a:off x="3330034" y="1865981"/>
              <a:ext cx="504922" cy="758270"/>
            </a:xfrm>
            <a:custGeom>
              <a:avLst/>
              <a:gdLst>
                <a:gd name="T0" fmla="*/ 2147483647 w 21600"/>
                <a:gd name="T1" fmla="*/ 0 h 21031"/>
                <a:gd name="T2" fmla="*/ 2147483647 w 21600"/>
                <a:gd name="T3" fmla="*/ 2147483647 h 21031"/>
                <a:gd name="T4" fmla="*/ 0 w 21600"/>
                <a:gd name="T5" fmla="*/ 2147483647 h 21031"/>
                <a:gd name="T6" fmla="*/ 0 60000 65536"/>
                <a:gd name="T7" fmla="*/ 0 60000 65536"/>
                <a:gd name="T8" fmla="*/ 0 60000 65536"/>
                <a:gd name="T9" fmla="*/ 0 w 21600"/>
                <a:gd name="T10" fmla="*/ 0 h 21031"/>
                <a:gd name="T11" fmla="*/ 21600 w 21600"/>
                <a:gd name="T12" fmla="*/ 21031 h 21031"/>
              </a:gdLst>
              <a:ahLst/>
              <a:cxnLst>
                <a:cxn ang="T6">
                  <a:pos x="T0" y="T1"/>
                </a:cxn>
                <a:cxn ang="T7">
                  <a:pos x="T2" y="T3"/>
                </a:cxn>
                <a:cxn ang="T8">
                  <a:pos x="T4" y="T5"/>
                </a:cxn>
              </a:cxnLst>
              <a:rect l="T9" t="T10" r="T11" b="T12"/>
              <a:pathLst>
                <a:path w="21600" h="21031" fill="none" extrusionOk="0">
                  <a:moveTo>
                    <a:pt x="4926" y="0"/>
                  </a:moveTo>
                  <a:cubicBezTo>
                    <a:pt x="14693" y="2288"/>
                    <a:pt x="21600" y="10999"/>
                    <a:pt x="21600" y="21031"/>
                  </a:cubicBezTo>
                </a:path>
                <a:path w="21600" h="21031" stroke="0" extrusionOk="0">
                  <a:moveTo>
                    <a:pt x="4926" y="0"/>
                  </a:moveTo>
                  <a:cubicBezTo>
                    <a:pt x="14693" y="2288"/>
                    <a:pt x="21600" y="10999"/>
                    <a:pt x="21600" y="21031"/>
                  </a:cubicBezTo>
                  <a:lnTo>
                    <a:pt x="0" y="21031"/>
                  </a:lnTo>
                  <a:close/>
                </a:path>
              </a:pathLst>
            </a:custGeom>
            <a:noFill/>
            <a:ln w="25400">
              <a:solidFill>
                <a:srgbClr val="008000"/>
              </a:solidFill>
              <a:round/>
              <a:headEnd/>
              <a:tailEnd/>
            </a:ln>
          </p:spPr>
          <p:txBody>
            <a:bodyPr lIns="79200" tIns="39600" rIns="79200" bIns="396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5" name="Text Box 260"/>
            <p:cNvSpPr txBox="1">
              <a:spLocks noChangeArrowheads="1"/>
            </p:cNvSpPr>
            <p:nvPr/>
          </p:nvSpPr>
          <p:spPr bwMode="auto">
            <a:xfrm>
              <a:off x="3294336" y="1853139"/>
              <a:ext cx="333399" cy="51659"/>
            </a:xfrm>
            <a:prstGeom prst="rect">
              <a:avLst/>
            </a:prstGeom>
            <a:noFill/>
            <a:ln w="9525" algn="ctr">
              <a:noFill/>
              <a:miter lim="800000"/>
              <a:headEnd/>
              <a:tailEnd/>
            </a:ln>
          </p:spPr>
          <p:txBody>
            <a:bodyPr lIns="7200" tIns="3600" rIns="7200" bIns="3600">
              <a:noAutofit/>
            </a:bodyPr>
            <a:lstStyle/>
            <a:p>
              <a:pPr marL="0" marR="0" lvl="0" indent="0" defTabSz="801688" eaLnBrk="1" fontAlgn="auto" latinLnBrk="0" hangingPunct="1">
                <a:lnSpc>
                  <a:spcPct val="100000"/>
                </a:lnSpc>
                <a:spcBef>
                  <a:spcPct val="50000"/>
                </a:spcBef>
                <a:spcAft>
                  <a:spcPts val="0"/>
                </a:spcAft>
                <a:buClrTx/>
                <a:buSzTx/>
                <a:buFontTx/>
                <a:buNone/>
                <a:tabLst/>
                <a:defRPr/>
              </a:pPr>
              <a:r>
                <a:rPr kumimoji="0" lang="en-US" altLang="zh-CN" sz="800" b="0" i="0" u="none" strike="noStrike" kern="0" cap="none" spc="0" normalizeH="0" baseline="0" noProof="0" dirty="0">
                  <a:ln>
                    <a:noFill/>
                  </a:ln>
                  <a:solidFill>
                    <a:srgbClr val="669900"/>
                  </a:solidFill>
                  <a:effectLst/>
                  <a:uLnTx/>
                  <a:uFillTx/>
                </a:rPr>
                <a:t>Island cut set</a:t>
              </a:r>
            </a:p>
          </p:txBody>
        </p:sp>
        <p:sp>
          <p:nvSpPr>
            <p:cNvPr id="156" name="Text Box 172"/>
            <p:cNvSpPr txBox="1">
              <a:spLocks noChangeArrowheads="1"/>
            </p:cNvSpPr>
            <p:nvPr/>
          </p:nvSpPr>
          <p:spPr bwMode="auto">
            <a:xfrm>
              <a:off x="4440575" y="2297128"/>
              <a:ext cx="170763" cy="55767"/>
            </a:xfrm>
            <a:prstGeom prst="rect">
              <a:avLst/>
            </a:prstGeom>
            <a:noFill/>
            <a:ln w="9525" algn="ctr">
              <a:noFill/>
              <a:miter lim="800000"/>
              <a:headEnd/>
              <a:tailEnd/>
            </a:ln>
          </p:spPr>
          <p:txBody>
            <a:bodyPr lIns="0" tIns="0" rIns="0" bIns="0">
              <a:noAutofit/>
            </a:bodyPr>
            <a:lstStyle/>
            <a:p>
              <a:pPr marL="0" marR="0" lvl="0" indent="0" defTabSz="801688" eaLnBrk="1" fontAlgn="auto" latinLnBrk="0" hangingPunct="1">
                <a:lnSpc>
                  <a:spcPct val="100000"/>
                </a:lnSpc>
                <a:spcBef>
                  <a:spcPct val="50000"/>
                </a:spcBef>
                <a:spcAft>
                  <a:spcPts val="0"/>
                </a:spcAft>
                <a:buClrTx/>
                <a:buSzTx/>
                <a:buFontTx/>
                <a:buNone/>
                <a:tabLst/>
                <a:defRPr/>
              </a:pPr>
              <a:r>
                <a:rPr kumimoji="0" lang="en-US" altLang="zh-CN" sz="800" b="1" i="0" u="none" strike="noStrike" kern="0" cap="none" spc="0" normalizeH="0" baseline="0" noProof="0" dirty="0" smtClean="0">
                  <a:ln>
                    <a:noFill/>
                  </a:ln>
                  <a:solidFill>
                    <a:srgbClr val="000000"/>
                  </a:solidFill>
                  <a:effectLst/>
                  <a:uLnTx/>
                  <a:uFillTx/>
                </a:rPr>
                <a:t>Packet</a:t>
              </a:r>
              <a:endParaRPr kumimoji="0" lang="en-US" altLang="zh-CN" sz="800" b="1" i="0" u="none" strike="noStrike" kern="0" cap="none" spc="0" normalizeH="0" baseline="0" noProof="0" dirty="0">
                <a:ln>
                  <a:noFill/>
                </a:ln>
                <a:solidFill>
                  <a:srgbClr val="000000"/>
                </a:solidFill>
                <a:effectLst/>
                <a:uLnTx/>
                <a:uFillTx/>
              </a:endParaRPr>
            </a:p>
          </p:txBody>
        </p:sp>
        <p:sp>
          <p:nvSpPr>
            <p:cNvPr id="158" name="Line 154"/>
            <p:cNvSpPr>
              <a:spLocks noChangeShapeType="1"/>
            </p:cNvSpPr>
            <p:nvPr/>
          </p:nvSpPr>
          <p:spPr bwMode="auto">
            <a:xfrm flipH="1">
              <a:off x="3249262" y="3264181"/>
              <a:ext cx="997376" cy="106310"/>
            </a:xfrm>
            <a:prstGeom prst="line">
              <a:avLst/>
            </a:prstGeom>
            <a:noFill/>
            <a:ln w="19050">
              <a:solidFill>
                <a:srgbClr val="339966"/>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59" name="Line 154"/>
            <p:cNvSpPr>
              <a:spLocks noChangeShapeType="1"/>
            </p:cNvSpPr>
            <p:nvPr/>
          </p:nvSpPr>
          <p:spPr bwMode="auto">
            <a:xfrm flipH="1" flipV="1">
              <a:off x="3220684" y="3380013"/>
              <a:ext cx="371478" cy="285751"/>
            </a:xfrm>
            <a:prstGeom prst="line">
              <a:avLst/>
            </a:prstGeom>
            <a:noFill/>
            <a:ln w="19050">
              <a:solidFill>
                <a:srgbClr val="339966"/>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60" name="Line 150"/>
            <p:cNvSpPr>
              <a:spLocks noChangeShapeType="1"/>
            </p:cNvSpPr>
            <p:nvPr/>
          </p:nvSpPr>
          <p:spPr bwMode="auto">
            <a:xfrm>
              <a:off x="3011138" y="2960914"/>
              <a:ext cx="1352550" cy="209551"/>
            </a:xfrm>
            <a:prstGeom prst="line">
              <a:avLst/>
            </a:prstGeom>
            <a:noFill/>
            <a:ln w="19050">
              <a:solidFill>
                <a:srgbClr val="FF0000"/>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61" name="Line 150"/>
            <p:cNvSpPr>
              <a:spLocks noChangeShapeType="1"/>
            </p:cNvSpPr>
            <p:nvPr/>
          </p:nvSpPr>
          <p:spPr bwMode="auto">
            <a:xfrm>
              <a:off x="2953987" y="3018064"/>
              <a:ext cx="238126" cy="295276"/>
            </a:xfrm>
            <a:prstGeom prst="line">
              <a:avLst/>
            </a:prstGeom>
            <a:noFill/>
            <a:ln w="19050">
              <a:solidFill>
                <a:srgbClr val="FF0000"/>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62" name="Line 150"/>
            <p:cNvSpPr>
              <a:spLocks noChangeShapeType="1"/>
            </p:cNvSpPr>
            <p:nvPr/>
          </p:nvSpPr>
          <p:spPr bwMode="auto">
            <a:xfrm flipV="1">
              <a:off x="3192112" y="3254284"/>
              <a:ext cx="647699" cy="49530"/>
            </a:xfrm>
            <a:prstGeom prst="line">
              <a:avLst/>
            </a:prstGeom>
            <a:noFill/>
            <a:ln w="19050">
              <a:solidFill>
                <a:srgbClr val="FF0000"/>
              </a:solidFill>
              <a:prstDash val="dash"/>
              <a:round/>
              <a:headEnd/>
              <a:tailEnd/>
            </a:ln>
          </p:spPr>
          <p:txBody>
            <a:bodyPr lIns="79200" tIns="39600" rIns="79200" bIns="3960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sysClr val="windowText" lastClr="000000"/>
                </a:solidFill>
                <a:effectLst/>
                <a:uLnTx/>
                <a:uFillTx/>
              </a:endParaRPr>
            </a:p>
          </p:txBody>
        </p:sp>
        <p:sp>
          <p:nvSpPr>
            <p:cNvPr id="163" name="Text Box 260"/>
            <p:cNvSpPr txBox="1">
              <a:spLocks noChangeArrowheads="1"/>
            </p:cNvSpPr>
            <p:nvPr/>
          </p:nvSpPr>
          <p:spPr bwMode="auto">
            <a:xfrm>
              <a:off x="3214153" y="3095345"/>
              <a:ext cx="187509" cy="94170"/>
            </a:xfrm>
            <a:prstGeom prst="rect">
              <a:avLst/>
            </a:prstGeom>
            <a:noFill/>
            <a:ln w="9525" algn="ctr">
              <a:noFill/>
              <a:miter lim="800000"/>
              <a:headEnd/>
              <a:tailEnd/>
            </a:ln>
          </p:spPr>
          <p:txBody>
            <a:bodyPr lIns="7200" tIns="3600" rIns="7200" bIns="3600">
              <a:noAutofit/>
            </a:bodyPr>
            <a:lstStyle/>
            <a:p>
              <a:pPr marL="0" marR="0" lvl="0" indent="0" defTabSz="801688" eaLnBrk="1" fontAlgn="auto" latinLnBrk="0" hangingPunct="1">
                <a:lnSpc>
                  <a:spcPct val="100000"/>
                </a:lnSpc>
                <a:spcBef>
                  <a:spcPct val="50000"/>
                </a:spcBef>
                <a:spcAft>
                  <a:spcPts val="0"/>
                </a:spcAft>
                <a:buClrTx/>
                <a:buSzTx/>
                <a:buFontTx/>
                <a:buNone/>
                <a:tabLst/>
                <a:defRPr/>
              </a:pPr>
              <a:r>
                <a:rPr kumimoji="0" lang="en-US" altLang="zh-CN" sz="800" b="0" i="0" u="none" strike="noStrike" kern="0" cap="none" spc="0" normalizeH="0" baseline="0" noProof="0" dirty="0" smtClean="0">
                  <a:ln>
                    <a:noFill/>
                  </a:ln>
                  <a:solidFill>
                    <a:srgbClr val="FF0000"/>
                  </a:solidFill>
                  <a:effectLst/>
                  <a:uLnTx/>
                  <a:uFillTx/>
                </a:rPr>
                <a:t>1+1</a:t>
              </a:r>
              <a:endParaRPr kumimoji="0" lang="en-US" altLang="zh-CN" sz="800" b="0" i="0" u="none" strike="noStrike" kern="0" cap="none" spc="0" normalizeH="0" baseline="0" noProof="0" dirty="0">
                <a:ln>
                  <a:noFill/>
                </a:ln>
                <a:solidFill>
                  <a:srgbClr val="FF0000"/>
                </a:solidFill>
                <a:effectLst/>
                <a:uLnTx/>
                <a:uFillTx/>
              </a:endParaRPr>
            </a:p>
          </p:txBody>
        </p:sp>
        <p:sp>
          <p:nvSpPr>
            <p:cNvPr id="164" name="Text Box 260"/>
            <p:cNvSpPr txBox="1">
              <a:spLocks noChangeArrowheads="1"/>
            </p:cNvSpPr>
            <p:nvPr/>
          </p:nvSpPr>
          <p:spPr bwMode="auto">
            <a:xfrm>
              <a:off x="3347503" y="3352520"/>
              <a:ext cx="187509" cy="94170"/>
            </a:xfrm>
            <a:prstGeom prst="rect">
              <a:avLst/>
            </a:prstGeom>
            <a:noFill/>
            <a:ln w="9525" algn="ctr">
              <a:noFill/>
              <a:miter lim="800000"/>
              <a:headEnd/>
              <a:tailEnd/>
            </a:ln>
          </p:spPr>
          <p:txBody>
            <a:bodyPr lIns="7200" tIns="3600" rIns="7200" bIns="3600">
              <a:noAutofit/>
            </a:bodyPr>
            <a:lstStyle/>
            <a:p>
              <a:pPr marL="0" marR="0" lvl="0" indent="0" defTabSz="801688" eaLnBrk="1" fontAlgn="auto" latinLnBrk="0" hangingPunct="1">
                <a:lnSpc>
                  <a:spcPct val="100000"/>
                </a:lnSpc>
                <a:spcBef>
                  <a:spcPct val="50000"/>
                </a:spcBef>
                <a:spcAft>
                  <a:spcPts val="0"/>
                </a:spcAft>
                <a:buClrTx/>
                <a:buSzTx/>
                <a:buFontTx/>
                <a:buNone/>
                <a:tabLst/>
                <a:defRPr/>
              </a:pPr>
              <a:r>
                <a:rPr kumimoji="0" lang="en-US" altLang="zh-CN" sz="800" b="0" i="0" u="none" strike="noStrike" kern="0" cap="none" spc="0" normalizeH="0" baseline="0" noProof="0" dirty="0" smtClean="0">
                  <a:ln>
                    <a:noFill/>
                  </a:ln>
                  <a:solidFill>
                    <a:srgbClr val="669900"/>
                  </a:solidFill>
                  <a:effectLst/>
                  <a:uLnTx/>
                  <a:uFillTx/>
                </a:rPr>
                <a:t>1+1</a:t>
              </a:r>
              <a:endParaRPr kumimoji="0" lang="en-US" altLang="zh-CN" sz="800" b="0" i="0" u="none" strike="noStrike" kern="0" cap="none" spc="0" normalizeH="0" baseline="0" noProof="0" dirty="0">
                <a:ln>
                  <a:noFill/>
                </a:ln>
                <a:solidFill>
                  <a:srgbClr val="669900"/>
                </a:solidFill>
                <a:effectLst/>
                <a:uLnTx/>
                <a:uFillTx/>
              </a:endParaRPr>
            </a:p>
          </p:txBody>
        </p:sp>
      </p:grpSp>
      <p:sp>
        <p:nvSpPr>
          <p:cNvPr id="166" name="TextBox 165"/>
          <p:cNvSpPr txBox="1"/>
          <p:nvPr/>
        </p:nvSpPr>
        <p:spPr>
          <a:xfrm>
            <a:off x="8324603" y="1656480"/>
            <a:ext cx="3526971" cy="706709"/>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Topology constraint but not capacity constraint is considered</a:t>
            </a:r>
          </a:p>
          <a:p>
            <a:r>
              <a:rPr lang="en-US" altLang="zh-CN" sz="1400" dirty="0" smtClean="0">
                <a:latin typeface="Times New Roman" pitchFamily="18" charset="0"/>
                <a:cs typeface="Times New Roman" pitchFamily="18" charset="0"/>
              </a:rPr>
              <a:t>Cut-pair dual-failure scenario is ignored</a:t>
            </a:r>
            <a:endParaRPr lang="zh-CN" altLang="en-US" sz="1400" dirty="0">
              <a:latin typeface="Times New Roman" pitchFamily="18" charset="0"/>
              <a:cs typeface="Times New Roman" pitchFamily="18" charset="0"/>
            </a:endParaRPr>
          </a:p>
        </p:txBody>
      </p:sp>
      <p:sp>
        <p:nvSpPr>
          <p:cNvPr id="167" name="TextBox 166"/>
          <p:cNvSpPr txBox="1"/>
          <p:nvPr/>
        </p:nvSpPr>
        <p:spPr>
          <a:xfrm>
            <a:off x="8360228" y="3699037"/>
            <a:ext cx="3396343" cy="492953"/>
          </a:xfrm>
          <a:prstGeom prst="rect">
            <a:avLst/>
          </a:prstGeom>
          <a:noFill/>
        </p:spPr>
        <p:txBody>
          <a:bodyPr wrap="square" lIns="0" tIns="0" rIns="0" bIns="0" rtlCol="0">
            <a:noAutofit/>
          </a:bodyPr>
          <a:lstStyle/>
          <a:p>
            <a:r>
              <a:rPr lang="en-US" altLang="zh-CN" sz="1400" dirty="0" smtClean="0">
                <a:latin typeface="Times New Roman" pitchFamily="18" charset="0"/>
                <a:cs typeface="Times New Roman" pitchFamily="18" charset="0"/>
              </a:rPr>
              <a:t>Flows were restored on residual packet layer topology after two fiber cuts under (1) or (2)</a:t>
            </a:r>
            <a:endParaRPr lang="zh-CN" alt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01" y="211634"/>
            <a:ext cx="7298711" cy="576064"/>
          </a:xfrm>
        </p:spPr>
        <p:txBody>
          <a:bodyPr/>
          <a:lstStyle/>
          <a:p>
            <a:r>
              <a:rPr lang="en-US" altLang="zh-CN" sz="2800" dirty="0" smtClean="0">
                <a:latin typeface="Arial" pitchFamily="34" charset="0"/>
                <a:cs typeface="Arial" pitchFamily="34" charset="0"/>
              </a:rPr>
              <a:t>4. What-if Analysis</a:t>
            </a:r>
            <a:endParaRPr lang="zh-CN" altLang="en-US" sz="2800" dirty="0"/>
          </a:p>
        </p:txBody>
      </p:sp>
      <p:sp>
        <p:nvSpPr>
          <p:cNvPr id="7" name="TextBox 6"/>
          <p:cNvSpPr txBox="1"/>
          <p:nvPr/>
        </p:nvSpPr>
        <p:spPr>
          <a:xfrm>
            <a:off x="1632606" y="2060848"/>
            <a:ext cx="4321605" cy="2880320"/>
          </a:xfrm>
          <a:prstGeom prst="rect">
            <a:avLst/>
          </a:prstGeom>
          <a:solidFill>
            <a:schemeClr val="accent3">
              <a:lumMod val="85000"/>
            </a:schemeClr>
          </a:solidFill>
        </p:spPr>
        <p:txBody>
          <a:bodyPr wrap="square" lIns="0" tIns="0" rIns="0" bIns="0" rtlCol="0">
            <a:noAutofit/>
          </a:bodyPr>
          <a:lstStyle/>
          <a:p>
            <a:r>
              <a:rPr lang="en-US" altLang="zh-CN" dirty="0" smtClean="0"/>
              <a:t>What-if analysis</a:t>
            </a:r>
          </a:p>
        </p:txBody>
      </p:sp>
      <p:cxnSp>
        <p:nvCxnSpPr>
          <p:cNvPr id="8" name="直接箭头连接符 7"/>
          <p:cNvCxnSpPr>
            <a:stCxn id="7" idx="1"/>
            <a:endCxn id="7" idx="1"/>
          </p:cNvCxnSpPr>
          <p:nvPr/>
        </p:nvCxnSpPr>
        <p:spPr bwMode="auto">
          <a:xfrm>
            <a:off x="1632606" y="3501008"/>
            <a:ext cx="0" cy="0"/>
          </a:xfrm>
          <a:prstGeom prst="straightConnector1">
            <a:avLst/>
          </a:prstGeom>
          <a:noFill/>
          <a:ln>
            <a:solidFill>
              <a:schemeClr val="tx1"/>
            </a:solidFill>
            <a:tailEnd type="arrow"/>
          </a:ln>
          <a:effectLst>
            <a:outerShdw blurRad="50800" dist="50800" dir="5400000"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extBox 9"/>
          <p:cNvSpPr txBox="1"/>
          <p:nvPr/>
        </p:nvSpPr>
        <p:spPr>
          <a:xfrm>
            <a:off x="2016749" y="2564904"/>
            <a:ext cx="3649355" cy="432048"/>
          </a:xfrm>
          <a:prstGeom prst="rect">
            <a:avLst/>
          </a:prstGeom>
          <a:solidFill>
            <a:schemeClr val="bg1">
              <a:lumMod val="65000"/>
            </a:schemeClr>
          </a:solidFill>
        </p:spPr>
        <p:txBody>
          <a:bodyPr wrap="square" lIns="0" tIns="0" rIns="0" bIns="0" rtlCol="0">
            <a:noAutofit/>
          </a:bodyPr>
          <a:lstStyle/>
          <a:p>
            <a:r>
              <a:rPr lang="en-US" altLang="zh-CN" sz="1400" dirty="0" smtClean="0"/>
              <a:t>Identify input failure objects: nodes/Ports/Fibers/SRLGs</a:t>
            </a:r>
            <a:endParaRPr lang="zh-CN" altLang="en-US" sz="1400" dirty="0"/>
          </a:p>
        </p:txBody>
      </p:sp>
      <p:sp>
        <p:nvSpPr>
          <p:cNvPr id="11" name="TextBox 10"/>
          <p:cNvSpPr txBox="1"/>
          <p:nvPr/>
        </p:nvSpPr>
        <p:spPr>
          <a:xfrm>
            <a:off x="2016749" y="3501008"/>
            <a:ext cx="3649355" cy="432048"/>
          </a:xfrm>
          <a:prstGeom prst="rect">
            <a:avLst/>
          </a:prstGeom>
          <a:solidFill>
            <a:schemeClr val="bg1">
              <a:lumMod val="65000"/>
            </a:schemeClr>
          </a:solidFill>
        </p:spPr>
        <p:txBody>
          <a:bodyPr wrap="square" lIns="0" tIns="0" rIns="0" bIns="0" rtlCol="0">
            <a:noAutofit/>
          </a:bodyPr>
          <a:lstStyle/>
          <a:p>
            <a:r>
              <a:rPr lang="en-US" altLang="zh-CN" sz="1400" dirty="0" smtClean="0"/>
              <a:t>Simulate traffic/packet links passing the objects &amp; check if succeed</a:t>
            </a:r>
            <a:endParaRPr lang="zh-CN" altLang="en-US" sz="1400" dirty="0"/>
          </a:p>
        </p:txBody>
      </p:sp>
      <p:cxnSp>
        <p:nvCxnSpPr>
          <p:cNvPr id="13" name="直接箭头连接符 12"/>
          <p:cNvCxnSpPr/>
          <p:nvPr/>
        </p:nvCxnSpPr>
        <p:spPr bwMode="auto">
          <a:xfrm>
            <a:off x="2349965" y="2096852"/>
            <a:ext cx="0" cy="0"/>
          </a:xfrm>
          <a:prstGeom prst="straightConnector1">
            <a:avLst/>
          </a:prstGeom>
          <a:noFill/>
          <a:ln>
            <a:solidFill>
              <a:schemeClr val="tx1"/>
            </a:solidFill>
            <a:tailEnd type="arrow"/>
          </a:ln>
          <a:effectLst>
            <a:outerShdw blurRad="50800" dist="50800" dir="5400000" algn="ctr" rotWithShape="0">
              <a:schemeClr val="tx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p:cNvSpPr txBox="1"/>
          <p:nvPr/>
        </p:nvSpPr>
        <p:spPr>
          <a:xfrm>
            <a:off x="2016749" y="4293096"/>
            <a:ext cx="3649355" cy="432048"/>
          </a:xfrm>
          <a:prstGeom prst="rect">
            <a:avLst/>
          </a:prstGeom>
          <a:solidFill>
            <a:schemeClr val="bg1">
              <a:lumMod val="65000"/>
            </a:schemeClr>
          </a:solidFill>
        </p:spPr>
        <p:txBody>
          <a:bodyPr wrap="square" lIns="0" tIns="0" rIns="0" bIns="0" rtlCol="0">
            <a:noAutofit/>
          </a:bodyPr>
          <a:lstStyle/>
          <a:p>
            <a:r>
              <a:rPr lang="en-US" altLang="zh-CN" sz="1400" dirty="0" smtClean="0"/>
              <a:t>Output failed traffic &amp; Packet links affected by failure objects</a:t>
            </a:r>
            <a:endParaRPr lang="zh-CN" altLang="en-US" sz="1400" dirty="0"/>
          </a:p>
        </p:txBody>
      </p:sp>
      <p:cxnSp>
        <p:nvCxnSpPr>
          <p:cNvPr id="17" name="直接箭头连接符 16"/>
          <p:cNvCxnSpPr/>
          <p:nvPr/>
        </p:nvCxnSpPr>
        <p:spPr bwMode="auto">
          <a:xfrm>
            <a:off x="2685413" y="1628800"/>
            <a:ext cx="0" cy="43204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p:cNvSpPr txBox="1"/>
          <p:nvPr/>
        </p:nvSpPr>
        <p:spPr>
          <a:xfrm>
            <a:off x="3854178" y="1124744"/>
            <a:ext cx="2064089" cy="504056"/>
          </a:xfrm>
          <a:prstGeom prst="rect">
            <a:avLst/>
          </a:prstGeom>
          <a:solidFill>
            <a:schemeClr val="accent3">
              <a:lumMod val="85000"/>
            </a:schemeClr>
          </a:solidFill>
        </p:spPr>
        <p:txBody>
          <a:bodyPr wrap="square" lIns="0" tIns="0" rIns="0" bIns="0" rtlCol="0">
            <a:noAutofit/>
          </a:bodyPr>
          <a:lstStyle/>
          <a:p>
            <a:r>
              <a:rPr lang="en-US" altLang="zh-CN" sz="1400" dirty="0" smtClean="0"/>
              <a:t>Packet-Optical Topology&amp; resources</a:t>
            </a:r>
            <a:endParaRPr lang="zh-CN" altLang="en-US" sz="1400" dirty="0"/>
          </a:p>
        </p:txBody>
      </p:sp>
      <p:cxnSp>
        <p:nvCxnSpPr>
          <p:cNvPr id="19" name="直接箭头连接符 18"/>
          <p:cNvCxnSpPr/>
          <p:nvPr/>
        </p:nvCxnSpPr>
        <p:spPr bwMode="auto">
          <a:xfrm>
            <a:off x="4861875" y="1628800"/>
            <a:ext cx="0" cy="43204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TextBox 19"/>
          <p:cNvSpPr txBox="1"/>
          <p:nvPr/>
        </p:nvSpPr>
        <p:spPr>
          <a:xfrm>
            <a:off x="1630375" y="1104405"/>
            <a:ext cx="2016749" cy="524395"/>
          </a:xfrm>
          <a:prstGeom prst="rect">
            <a:avLst/>
          </a:prstGeom>
          <a:solidFill>
            <a:schemeClr val="accent3">
              <a:lumMod val="85000"/>
            </a:schemeClr>
          </a:solidFill>
        </p:spPr>
        <p:txBody>
          <a:bodyPr wrap="square" lIns="0" tIns="0" rIns="0" bIns="0" rtlCol="0">
            <a:noAutofit/>
          </a:bodyPr>
          <a:lstStyle/>
          <a:p>
            <a:pPr algn="ctr"/>
            <a:r>
              <a:rPr lang="en-US" altLang="zh-CN" dirty="0" smtClean="0"/>
              <a:t>Failure scenarios</a:t>
            </a:r>
            <a:endParaRPr lang="zh-CN" altLang="en-US" dirty="0"/>
          </a:p>
        </p:txBody>
      </p:sp>
      <p:sp>
        <p:nvSpPr>
          <p:cNvPr id="22" name="TextBox 21"/>
          <p:cNvSpPr txBox="1"/>
          <p:nvPr/>
        </p:nvSpPr>
        <p:spPr>
          <a:xfrm>
            <a:off x="971039" y="5552102"/>
            <a:ext cx="9894884" cy="326184"/>
          </a:xfrm>
          <a:prstGeom prst="rect">
            <a:avLst/>
          </a:prstGeom>
          <a:noFill/>
        </p:spPr>
        <p:txBody>
          <a:bodyPr wrap="square" lIns="0" tIns="0" rIns="0" bIns="0" rtlCol="0">
            <a:noAutofit/>
          </a:bodyPr>
          <a:lstStyle/>
          <a:p>
            <a:r>
              <a:rPr lang="en-US" altLang="zh-CN" dirty="0" smtClean="0">
                <a:latin typeface="Times New Roman" pitchFamily="18" charset="0"/>
                <a:cs typeface="Times New Roman" pitchFamily="18" charset="0"/>
              </a:rPr>
              <a:t>The packet topolgy disconnection by dual fiber-cuts </a:t>
            </a:r>
            <a:r>
              <a:rPr lang="en-US" altLang="zh-CN" dirty="0" smtClean="0"/>
              <a:t>will cause partial flows fail to restore in that scenario</a:t>
            </a:r>
            <a:endParaRPr lang="zh-CN" altLang="en-US"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p:txBody>
      </p:sp>
      <p:sp>
        <p:nvSpPr>
          <p:cNvPr id="23" name="TextBox 22"/>
          <p:cNvSpPr txBox="1"/>
          <p:nvPr/>
        </p:nvSpPr>
        <p:spPr>
          <a:xfrm>
            <a:off x="6001504" y="2682336"/>
            <a:ext cx="3361248" cy="262743"/>
          </a:xfrm>
          <a:prstGeom prst="rect">
            <a:avLst/>
          </a:prstGeom>
          <a:noFill/>
        </p:spPr>
        <p:txBody>
          <a:bodyPr wrap="square" lIns="0" tIns="0" rIns="0" bIns="0" rtlCol="0">
            <a:noAutofit/>
          </a:bodyPr>
          <a:lstStyle/>
          <a:p>
            <a:pPr marL="0" lvl="2"/>
            <a:r>
              <a:rPr lang="en-US" altLang="zh-CN" sz="1400" dirty="0" smtClean="0">
                <a:ea typeface="黑体" pitchFamily="49" charset="-122"/>
              </a:rPr>
              <a:t>Single failure or multiple failures combination</a:t>
            </a:r>
          </a:p>
          <a:p>
            <a:r>
              <a:rPr lang="en-US" altLang="zh-CN" sz="1400" dirty="0" smtClean="0">
                <a:ea typeface="黑体" pitchFamily="49" charset="-122"/>
              </a:rPr>
              <a:t> </a:t>
            </a:r>
            <a:endParaRPr lang="zh-CN" altLang="en-US" sz="1400" dirty="0">
              <a:latin typeface="Times New Roman" pitchFamily="18" charset="0"/>
              <a:cs typeface="Times New Roman" pitchFamily="18" charset="0"/>
            </a:endParaRPr>
          </a:p>
        </p:txBody>
      </p:sp>
      <p:sp>
        <p:nvSpPr>
          <p:cNvPr id="24" name="TextBox 23"/>
          <p:cNvSpPr txBox="1"/>
          <p:nvPr/>
        </p:nvSpPr>
        <p:spPr>
          <a:xfrm>
            <a:off x="5986990" y="3602608"/>
            <a:ext cx="3608272" cy="244998"/>
          </a:xfrm>
          <a:prstGeom prst="rect">
            <a:avLst/>
          </a:prstGeom>
          <a:noFill/>
        </p:spPr>
        <p:txBody>
          <a:bodyPr wrap="square" lIns="0" tIns="0" rIns="0" bIns="0" rtlCol="0">
            <a:noAutofit/>
          </a:bodyPr>
          <a:lstStyle/>
          <a:p>
            <a:pPr marL="0" lvl="2"/>
            <a:r>
              <a:rPr lang="en-US" altLang="zh-CN" sz="1400" dirty="0" smtClean="0">
                <a:ea typeface="黑体" pitchFamily="49" charset="-122"/>
              </a:rPr>
              <a:t>Get Interrupted and restored packet Links/traffics</a:t>
            </a:r>
          </a:p>
          <a:p>
            <a:r>
              <a:rPr lang="en-US" altLang="zh-CN" sz="1400" dirty="0" smtClean="0">
                <a:ea typeface="黑体" pitchFamily="49" charset="-122"/>
              </a:rPr>
              <a:t> </a:t>
            </a:r>
            <a:endParaRPr lang="zh-CN" alt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8823" y="211964"/>
            <a:ext cx="9327696" cy="571807"/>
          </a:xfrm>
        </p:spPr>
        <p:txBody>
          <a:bodyPr>
            <a:normAutofit fontScale="90000"/>
          </a:bodyPr>
          <a:lstStyle/>
          <a:p>
            <a:r>
              <a:rPr lang="en-US" altLang="zh-CN" dirty="0" smtClean="0"/>
              <a:t>Optical topology &amp; IP topology</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5972" y="1276371"/>
            <a:ext cx="9525000" cy="34766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87493" y="5044807"/>
            <a:ext cx="9725025" cy="428625"/>
          </a:xfrm>
          <a:prstGeom prst="rect">
            <a:avLst/>
          </a:prstGeom>
          <a:noFill/>
          <a:ln w="9525">
            <a:noFill/>
            <a:miter lim="800000"/>
            <a:headEnd/>
            <a:tailEnd/>
          </a:ln>
        </p:spPr>
      </p:pic>
      <p:sp>
        <p:nvSpPr>
          <p:cNvPr id="6" name="TextBox 5"/>
          <p:cNvSpPr txBox="1"/>
          <p:nvPr/>
        </p:nvSpPr>
        <p:spPr>
          <a:xfrm>
            <a:off x="10287710" y="3857995"/>
            <a:ext cx="1361984" cy="262743"/>
          </a:xfrm>
          <a:prstGeom prst="rect">
            <a:avLst/>
          </a:prstGeom>
          <a:noFill/>
        </p:spPr>
        <p:txBody>
          <a:bodyPr wrap="square" lIns="0" tIns="0" rIns="0" bIns="0" rtlCol="0">
            <a:noAutofit/>
          </a:bodyPr>
          <a:lstStyle/>
          <a:p>
            <a:pPr marL="0" lvl="2"/>
            <a:r>
              <a:rPr lang="en-US" altLang="zh-CN" sz="1400" dirty="0" smtClean="0">
                <a:ea typeface="黑体" pitchFamily="49" charset="-122"/>
              </a:rPr>
              <a:t>Optical topologies</a:t>
            </a:r>
            <a:endParaRPr lang="zh-CN" altLang="en-US" sz="1400" dirty="0">
              <a:latin typeface="Times New Roman" pitchFamily="18" charset="0"/>
              <a:cs typeface="Times New Roman" pitchFamily="18" charset="0"/>
            </a:endParaRPr>
          </a:p>
        </p:txBody>
      </p:sp>
      <p:sp>
        <p:nvSpPr>
          <p:cNvPr id="7" name="TextBox 6"/>
          <p:cNvSpPr txBox="1"/>
          <p:nvPr/>
        </p:nvSpPr>
        <p:spPr>
          <a:xfrm>
            <a:off x="10252088" y="1981693"/>
            <a:ext cx="1468858" cy="512126"/>
          </a:xfrm>
          <a:prstGeom prst="rect">
            <a:avLst/>
          </a:prstGeom>
          <a:noFill/>
        </p:spPr>
        <p:txBody>
          <a:bodyPr wrap="square" lIns="0" tIns="0" rIns="0" bIns="0" rtlCol="0">
            <a:noAutofit/>
          </a:bodyPr>
          <a:lstStyle/>
          <a:p>
            <a:pPr marL="0" lvl="2"/>
            <a:r>
              <a:rPr lang="en-US" altLang="zh-CN" sz="1400" dirty="0" smtClean="0">
                <a:ea typeface="黑体" pitchFamily="49" charset="-122"/>
              </a:rPr>
              <a:t>Generated packet topologies</a:t>
            </a:r>
            <a:endParaRPr lang="zh-CN" alt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526" y="111686"/>
            <a:ext cx="10102767" cy="588960"/>
          </a:xfrm>
        </p:spPr>
        <p:txBody>
          <a:bodyPr>
            <a:normAutofit fontScale="90000"/>
          </a:bodyPr>
          <a:lstStyle/>
          <a:p>
            <a:r>
              <a:rPr lang="en-US" altLang="zh-CN" dirty="0" smtClean="0"/>
              <a:t>Simulation results </a:t>
            </a:r>
            <a:r>
              <a:rPr lang="en-US" altLang="zh-CN" b="0" dirty="0" smtClean="0"/>
              <a:t>- </a:t>
            </a:r>
            <a:r>
              <a:rPr lang="en-US" altLang="zh-CN" sz="2700" b="0" dirty="0" smtClean="0"/>
              <a:t>Two Layer Networks with Single Failure Protections</a:t>
            </a:r>
            <a:endParaRPr lang="zh-CN" altLang="en-US" sz="2700" b="0" dirty="0"/>
          </a:p>
        </p:txBody>
      </p:sp>
      <p:pic>
        <p:nvPicPr>
          <p:cNvPr id="5123" name="Picture 3"/>
          <p:cNvPicPr>
            <a:picLocks noChangeAspect="1" noChangeArrowheads="1"/>
          </p:cNvPicPr>
          <p:nvPr/>
        </p:nvPicPr>
        <p:blipFill>
          <a:blip r:embed="rId2" cstate="print"/>
          <a:srcRect/>
          <a:stretch>
            <a:fillRect/>
          </a:stretch>
        </p:blipFill>
        <p:spPr bwMode="auto">
          <a:xfrm>
            <a:off x="6263194" y="2379971"/>
            <a:ext cx="5181600" cy="2266950"/>
          </a:xfrm>
          <a:prstGeom prst="rect">
            <a:avLst/>
          </a:prstGeom>
          <a:noFill/>
          <a:ln w="9525">
            <a:noFill/>
            <a:miter lim="800000"/>
            <a:headEnd/>
            <a:tailEnd/>
          </a:ln>
        </p:spPr>
      </p:pic>
      <p:graphicFrame>
        <p:nvGraphicFramePr>
          <p:cNvPr id="6" name="Table 3"/>
          <p:cNvGraphicFramePr>
            <a:graphicFrameLocks noGrp="1"/>
          </p:cNvGraphicFramePr>
          <p:nvPr/>
        </p:nvGraphicFramePr>
        <p:xfrm>
          <a:off x="3545426" y="4773877"/>
          <a:ext cx="7724237" cy="1128153"/>
        </p:xfrm>
        <a:graphic>
          <a:graphicData uri="http://schemas.openxmlformats.org/drawingml/2006/table">
            <a:tbl>
              <a:tblPr firstRow="1" bandRow="1">
                <a:tableStyleId>{5C22544A-7EE6-4342-B048-85BDC9FD1C3A}</a:tableStyleId>
              </a:tblPr>
              <a:tblGrid>
                <a:gridCol w="1228435"/>
                <a:gridCol w="1567543"/>
                <a:gridCol w="1781298"/>
                <a:gridCol w="2185060"/>
                <a:gridCol w="961901"/>
              </a:tblGrid>
              <a:tr h="486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n-lt"/>
                          <a:ea typeface="SimHei" pitchFamily="49" charset="-122"/>
                        </a:rPr>
                        <a:t>Protection Coordination</a:t>
                      </a:r>
                    </a:p>
                  </a:txBody>
                  <a:tcPr marL="0" marR="0"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n-lt"/>
                          <a:ea typeface="SimHei" pitchFamily="49" charset="-122"/>
                        </a:rPr>
                        <a:t>Top Layer Single Failure Protection</a:t>
                      </a:r>
                    </a:p>
                  </a:txBody>
                  <a:tcPr marL="0" marR="0"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n-lt"/>
                          <a:ea typeface="SimHei" pitchFamily="49" charset="-122"/>
                        </a:rPr>
                        <a:t>Bottom Layer Single Failure Protection</a:t>
                      </a:r>
                    </a:p>
                  </a:txBody>
                  <a:tcPr marL="0" marR="0" marT="0" marB="0" horzOverflow="overflow"/>
                </a:tc>
                <a:tc>
                  <a:txBody>
                    <a:bodyPr/>
                    <a:lstStyle/>
                    <a:p>
                      <a:r>
                        <a:rPr lang="en-US" sz="1400" b="0" dirty="0" smtClean="0"/>
                        <a:t>Dua</a:t>
                      </a:r>
                      <a:r>
                        <a:rPr lang="en-US" sz="1400" b="0" baseline="0" dirty="0" smtClean="0"/>
                        <a:t>l Failure </a:t>
                      </a:r>
                      <a:r>
                        <a:rPr lang="en-US" sz="1400" b="0" dirty="0" smtClean="0"/>
                        <a:t>Restorability</a:t>
                      </a:r>
                      <a:endParaRPr lang="en-US" sz="1400" b="0" dirty="0"/>
                    </a:p>
                  </a:txBody>
                  <a:tcPr marL="0" marR="0" marT="0" marB="0"/>
                </a:tc>
                <a:tc>
                  <a:txBody>
                    <a:bodyPr/>
                    <a:lstStyle/>
                    <a:p>
                      <a:r>
                        <a:rPr lang="en-US" sz="1400" b="0" dirty="0" smtClean="0"/>
                        <a:t>Comments</a:t>
                      </a:r>
                      <a:endParaRPr lang="en-US" sz="1400" b="0" dirty="0"/>
                    </a:p>
                  </a:txBody>
                  <a:tcPr marL="0" marR="0" marT="0" marB="0"/>
                </a:tc>
              </a:tr>
              <a:tr h="3443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SimHei" pitchFamily="49" charset="-122"/>
                        </a:rPr>
                        <a:t>None</a:t>
                      </a:r>
                    </a:p>
                  </a:txBody>
                  <a:tcPr marL="0" marR="0"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B050"/>
                          </a:solidFill>
                          <a:effectLst/>
                          <a:latin typeface="Arial" charset="0"/>
                          <a:ea typeface="SimHei" pitchFamily="49" charset="-122"/>
                        </a:rPr>
                        <a:t>Enabled</a:t>
                      </a:r>
                    </a:p>
                  </a:txBody>
                  <a:tcPr marL="0" marR="0" marT="0" marB="0"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SimHei" pitchFamily="49" charset="-122"/>
                        </a:rPr>
                        <a:t>None</a:t>
                      </a:r>
                    </a:p>
                  </a:txBody>
                  <a:tcPr marL="0" marR="0" marT="0" marB="0" horzOverflow="overflow"/>
                </a:tc>
                <a:tc>
                  <a:txBody>
                    <a:bodyPr/>
                    <a:lstStyle/>
                    <a:p>
                      <a:r>
                        <a:rPr lang="en-US" sz="1600" dirty="0" smtClean="0"/>
                        <a:t>41%-94%</a:t>
                      </a:r>
                      <a:endParaRPr lang="en-US" sz="1600" dirty="0"/>
                    </a:p>
                  </a:txBody>
                  <a:tcPr marL="0" marR="0" marT="0" marB="0"/>
                </a:tc>
                <a:tc>
                  <a:txBody>
                    <a:bodyPr/>
                    <a:lstStyle/>
                    <a:p>
                      <a:endParaRPr lang="en-US" dirty="0"/>
                    </a:p>
                  </a:txBody>
                  <a:tcPr marL="0" marR="0" marT="0" marB="0"/>
                </a:tc>
              </a:tr>
              <a:tr h="296883">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SimHei" pitchFamily="49" charset="-122"/>
                        </a:rPr>
                        <a:t>None</a:t>
                      </a:r>
                    </a:p>
                  </a:txBody>
                  <a:tcPr marL="0" marR="0" marT="0" marB="0"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B050"/>
                          </a:solidFill>
                          <a:effectLst/>
                          <a:latin typeface="Arial" charset="0"/>
                          <a:ea typeface="SimHei" pitchFamily="49" charset="-122"/>
                        </a:rPr>
                        <a:t>Enabled</a:t>
                      </a:r>
                    </a:p>
                  </a:txBody>
                  <a:tcPr marL="0" marR="0"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B050"/>
                          </a:solidFill>
                          <a:effectLst/>
                          <a:latin typeface="Arial" charset="0"/>
                          <a:ea typeface="SimHei" pitchFamily="49" charset="-122"/>
                        </a:rPr>
                        <a:t>Enabled</a:t>
                      </a:r>
                    </a:p>
                  </a:txBody>
                  <a:tcPr marL="0" marR="0" marT="0" marB="0" horzOverflow="overflow"/>
                </a:tc>
                <a:tc>
                  <a:txBody>
                    <a:bodyPr/>
                    <a:lstStyle/>
                    <a:p>
                      <a:r>
                        <a:rPr lang="en-US" sz="1600" dirty="0" smtClean="0"/>
                        <a:t>94%-99.7%</a:t>
                      </a:r>
                      <a:endParaRPr lang="en-US" sz="1600" dirty="0"/>
                    </a:p>
                  </a:txBody>
                  <a:tcPr marL="0" marR="0" marT="0" marB="0"/>
                </a:tc>
                <a:tc>
                  <a:txBody>
                    <a:bodyPr/>
                    <a:lstStyle/>
                    <a:p>
                      <a:endParaRPr lang="en-US" dirty="0"/>
                    </a:p>
                  </a:txBody>
                  <a:tcPr marL="0" marR="0" marT="0" marB="0"/>
                </a:tc>
              </a:tr>
            </a:tbl>
          </a:graphicData>
        </a:graphic>
      </p:graphicFrame>
      <p:sp>
        <p:nvSpPr>
          <p:cNvPr id="7" name="Rectangle 4"/>
          <p:cNvSpPr/>
          <p:nvPr/>
        </p:nvSpPr>
        <p:spPr>
          <a:xfrm>
            <a:off x="10270892" y="5596476"/>
            <a:ext cx="1022523" cy="369332"/>
          </a:xfrm>
          <a:prstGeom prst="rect">
            <a:avLst/>
          </a:prstGeom>
          <a:noFill/>
        </p:spPr>
        <p:txBody>
          <a:bodyPr wrap="square" lIns="0" tIns="0" rIns="0" bIns="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1+1</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Symbol"/>
              </a:rPr>
              <a:t>2</a:t>
            </a:r>
            <a:endParaRPr lang="en-US"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9" name="Picture 2"/>
          <p:cNvPicPr>
            <a:picLocks noChangeAspect="1" noChangeArrowheads="1"/>
          </p:cNvPicPr>
          <p:nvPr/>
        </p:nvPicPr>
        <p:blipFill>
          <a:blip r:embed="rId3" cstate="print"/>
          <a:srcRect/>
          <a:stretch>
            <a:fillRect/>
          </a:stretch>
        </p:blipFill>
        <p:spPr bwMode="auto">
          <a:xfrm>
            <a:off x="7939663" y="980928"/>
            <a:ext cx="2171700" cy="333375"/>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7932426" y="1444643"/>
            <a:ext cx="3476625" cy="2952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7973618" y="1886094"/>
            <a:ext cx="1053647" cy="287358"/>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427742" y="579294"/>
            <a:ext cx="5109544" cy="420646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1710050" y="3420096"/>
            <a:ext cx="1473740" cy="2524686"/>
          </a:xfrm>
          <a:prstGeom prst="rect">
            <a:avLst/>
          </a:prstGeom>
          <a:noFill/>
          <a:ln w="9525">
            <a:noFill/>
            <a:miter lim="800000"/>
            <a:headEnd/>
            <a:tailEnd/>
          </a:ln>
        </p:spPr>
      </p:pic>
      <p:sp>
        <p:nvSpPr>
          <p:cNvPr id="12" name="Freeform 11"/>
          <p:cNvSpPr/>
          <p:nvPr/>
        </p:nvSpPr>
        <p:spPr bwMode="auto">
          <a:xfrm>
            <a:off x="3016332" y="3095502"/>
            <a:ext cx="1104406" cy="1654628"/>
          </a:xfrm>
          <a:custGeom>
            <a:avLst/>
            <a:gdLst>
              <a:gd name="connsiteX0" fmla="*/ 1104406 w 1104406"/>
              <a:gd name="connsiteY0" fmla="*/ 1654628 h 1654628"/>
              <a:gd name="connsiteX1" fmla="*/ 712520 w 1104406"/>
              <a:gd name="connsiteY1" fmla="*/ 1405246 h 1654628"/>
              <a:gd name="connsiteX2" fmla="*/ 463138 w 1104406"/>
              <a:gd name="connsiteY2" fmla="*/ 182088 h 1654628"/>
              <a:gd name="connsiteX3" fmla="*/ 0 w 1104406"/>
              <a:gd name="connsiteY3" fmla="*/ 312716 h 1654628"/>
            </a:gdLst>
            <a:ahLst/>
            <a:cxnLst>
              <a:cxn ang="0">
                <a:pos x="connsiteX0" y="connsiteY0"/>
              </a:cxn>
              <a:cxn ang="0">
                <a:pos x="connsiteX1" y="connsiteY1"/>
              </a:cxn>
              <a:cxn ang="0">
                <a:pos x="connsiteX2" y="connsiteY2"/>
              </a:cxn>
              <a:cxn ang="0">
                <a:pos x="connsiteX3" y="connsiteY3"/>
              </a:cxn>
            </a:cxnLst>
            <a:rect l="l" t="t" r="r" b="b"/>
            <a:pathLst>
              <a:path w="1104406" h="1654628">
                <a:moveTo>
                  <a:pt x="1104406" y="1654628"/>
                </a:moveTo>
                <a:cubicBezTo>
                  <a:pt x="961902" y="1652648"/>
                  <a:pt x="819398" y="1650669"/>
                  <a:pt x="712520" y="1405246"/>
                </a:cubicBezTo>
                <a:cubicBezTo>
                  <a:pt x="605642" y="1159823"/>
                  <a:pt x="581891" y="364176"/>
                  <a:pt x="463138" y="182088"/>
                </a:cubicBezTo>
                <a:cubicBezTo>
                  <a:pt x="344385" y="0"/>
                  <a:pt x="172192" y="156358"/>
                  <a:pt x="0" y="312716"/>
                </a:cubicBezTo>
              </a:path>
            </a:pathLst>
          </a:cu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546" y="206690"/>
            <a:ext cx="9264356" cy="541460"/>
          </a:xfrm>
        </p:spPr>
        <p:txBody>
          <a:bodyPr>
            <a:normAutofit fontScale="90000"/>
          </a:bodyPr>
          <a:lstStyle/>
          <a:p>
            <a:r>
              <a:rPr lang="en-US" altLang="zh-CN" dirty="0" smtClean="0"/>
              <a:t>No optical protection vs. Optical path protection</a:t>
            </a:r>
            <a:endParaRPr lang="zh-CN" altLang="en-US" dirty="0"/>
          </a:p>
        </p:txBody>
      </p:sp>
      <p:sp>
        <p:nvSpPr>
          <p:cNvPr id="3" name="内容占位符 2"/>
          <p:cNvSpPr>
            <a:spLocks noGrp="1"/>
          </p:cNvSpPr>
          <p:nvPr>
            <p:ph idx="1"/>
          </p:nvPr>
        </p:nvSpPr>
        <p:spPr>
          <a:xfrm>
            <a:off x="1056904" y="4854382"/>
            <a:ext cx="10509662" cy="1107033"/>
          </a:xfrm>
        </p:spPr>
        <p:txBody>
          <a:bodyPr lIns="0" tIns="0" rIns="0" bIns="0">
            <a:noAutofit/>
          </a:bodyPr>
          <a:lstStyle/>
          <a:p>
            <a:pPr marL="0" indent="0">
              <a:lnSpc>
                <a:spcPct val="100000"/>
              </a:lnSpc>
            </a:pPr>
            <a:r>
              <a:rPr lang="en-US" altLang="zh-CN" sz="1800" dirty="0" smtClean="0">
                <a:latin typeface="Times New Roman" pitchFamily="18" charset="0"/>
                <a:cs typeface="Times New Roman" pitchFamily="18" charset="0"/>
              </a:rPr>
              <a:t> Fig. 2: the majority of the incompletely restorable scenarios will still have a large number of flows that are not restorable. The restoration on packet layer alone is not adequate for the dual failure protection;</a:t>
            </a:r>
          </a:p>
          <a:p>
            <a:pPr marL="0" indent="0">
              <a:lnSpc>
                <a:spcPct val="100000"/>
              </a:lnSpc>
            </a:pPr>
            <a:r>
              <a:rPr lang="en-US" altLang="zh-CN" sz="1800" dirty="0" smtClean="0">
                <a:latin typeface="Times New Roman" pitchFamily="18" charset="0"/>
                <a:cs typeface="Times New Roman" pitchFamily="18" charset="0"/>
              </a:rPr>
              <a:t> Fig. 3: the small number of incompletely-restorable scenarios has large ratios on the service restorability. These values could help to evaluate the benefits of extra effort for protection coordination across layers;</a:t>
            </a:r>
            <a:endParaRPr lang="zh-CN" altLang="en-US" sz="1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912638" y="1121224"/>
            <a:ext cx="5348679" cy="3581407"/>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6289838" y="1107262"/>
            <a:ext cx="5259730" cy="3549196"/>
          </a:xfrm>
          <a:prstGeom prst="rect">
            <a:avLst/>
          </a:prstGeom>
          <a:noFill/>
          <a:ln w="9525">
            <a:noFill/>
            <a:miter lim="800000"/>
            <a:headEnd/>
            <a:tailEnd/>
          </a:ln>
        </p:spPr>
      </p:pic>
      <p:sp>
        <p:nvSpPr>
          <p:cNvPr id="6" name="内容占位符 2"/>
          <p:cNvSpPr txBox="1">
            <a:spLocks/>
          </p:cNvSpPr>
          <p:nvPr/>
        </p:nvSpPr>
        <p:spPr>
          <a:xfrm>
            <a:off x="3192853" y="6305794"/>
            <a:ext cx="6936797" cy="368135"/>
          </a:xfrm>
          <a:prstGeom prst="rect">
            <a:avLst/>
          </a:prstGeom>
        </p:spPr>
        <p:txBody>
          <a:bodyPr vert="horz" lIns="0" tIns="0" rIns="0" bIns="0" rtlCol="0">
            <a:noAutofit/>
          </a:bodyPr>
          <a:lstStyle/>
          <a:p>
            <a:pPr marL="0" marR="0" lvl="0" indent="0" algn="l" defTabSz="914400" rtl="0" eaLnBrk="0" fontAlgn="base" latinLnBrk="0" hangingPunct="0">
              <a:lnSpc>
                <a:spcPct val="100000"/>
              </a:lnSpc>
              <a:spcBef>
                <a:spcPct val="0"/>
              </a:spcBef>
              <a:spcAft>
                <a:spcPct val="0"/>
              </a:spcAft>
              <a:buClr>
                <a:srgbClr val="808080"/>
              </a:buClr>
              <a:buSzPct val="60000"/>
              <a:buFont typeface="Wingdings" pitchFamily="2" charset="2"/>
              <a:buNone/>
              <a:tabLst/>
              <a:defRPr/>
            </a:pPr>
            <a:r>
              <a:rPr kumimoji="0" lang="en-US" altLang="zh-CN" sz="1200" b="0" i="0" u="none" strike="noStrike" kern="0" cap="none" spc="0" normalizeH="0" baseline="0" noProof="0" dirty="0" smtClean="0">
                <a:ln>
                  <a:noFill/>
                </a:ln>
                <a:solidFill>
                  <a:schemeClr val="tx1"/>
                </a:solidFill>
                <a:effectLst/>
                <a:uLnTx/>
                <a:uFillTx/>
                <a:latin typeface="Calibri" pitchFamily="34" charset="0"/>
                <a:ea typeface="黑体" pitchFamily="49" charset="-122"/>
                <a:cs typeface="+mn-cs"/>
              </a:rPr>
              <a:t>Protection coordination: V. Liu, “Protection Coordination for Dual Failure on Two-Layer Networks,” in 11th Intl. Conf. on Design of Reliable Communications Network (DRCN), Kansas City, MO, USA, March 25-27, 2015.</a:t>
            </a:r>
          </a:p>
          <a:p>
            <a:pPr marL="0" marR="0" lvl="0" indent="0" algn="l" defTabSz="914400" rtl="0" eaLnBrk="0" fontAlgn="base" latinLnBrk="0" hangingPunct="0">
              <a:lnSpc>
                <a:spcPct val="100000"/>
              </a:lnSpc>
              <a:spcBef>
                <a:spcPct val="0"/>
              </a:spcBef>
              <a:spcAft>
                <a:spcPct val="0"/>
              </a:spcAft>
              <a:buClr>
                <a:srgbClr val="808080"/>
              </a:buClr>
              <a:buSzPct val="60000"/>
              <a:buFont typeface="Wingdings" pitchFamily="2" charset="2"/>
              <a:buChar char="l"/>
              <a:tabLst/>
              <a:defRPr/>
            </a:pPr>
            <a:endParaRPr kumimoji="0" lang="zh-CN" altLang="en-US" sz="1200" b="0" i="0" u="none" strike="noStrike" kern="0" cap="none" spc="0" normalizeH="0" baseline="0" noProof="0" dirty="0">
              <a:ln>
                <a:noFill/>
              </a:ln>
              <a:solidFill>
                <a:schemeClr val="tx1"/>
              </a:solidFill>
              <a:effectLst/>
              <a:uLnTx/>
              <a:uFillTx/>
              <a:latin typeface="Calibri" pitchFamily="34" charset="0"/>
              <a:ea typeface="黑体" pitchFamily="49"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77" y="261258"/>
            <a:ext cx="9492625" cy="973776"/>
          </a:xfrm>
        </p:spPr>
        <p:txBody>
          <a:bodyPr>
            <a:normAutofit/>
          </a:bodyPr>
          <a:lstStyle/>
          <a:p>
            <a:r>
              <a:rPr lang="en-US" sz="3600" dirty="0" smtClean="0"/>
              <a:t>Future work - Multilayer coordinate protection</a:t>
            </a:r>
            <a:endParaRPr lang="en-US" sz="3600" dirty="0"/>
          </a:p>
        </p:txBody>
      </p:sp>
      <p:sp>
        <p:nvSpPr>
          <p:cNvPr id="3" name="Content Placeholder 2"/>
          <p:cNvSpPr>
            <a:spLocks noGrp="1"/>
          </p:cNvSpPr>
          <p:nvPr>
            <p:ph idx="1"/>
          </p:nvPr>
        </p:nvSpPr>
        <p:spPr>
          <a:xfrm>
            <a:off x="676893" y="1816926"/>
            <a:ext cx="10901549" cy="2956956"/>
          </a:xfrm>
        </p:spPr>
        <p:txBody>
          <a:bodyPr>
            <a:normAutofit/>
          </a:bodyPr>
          <a:lstStyle/>
          <a:p>
            <a:r>
              <a:rPr lang="en-US" sz="2800" dirty="0" smtClean="0"/>
              <a:t>The capacity limitation on the dual failure resiliency</a:t>
            </a:r>
          </a:p>
          <a:p>
            <a:r>
              <a:rPr lang="en-US" sz="2800" dirty="0" smtClean="0"/>
              <a:t>The capacity comparison of multilayer vs. two single-layer protection</a:t>
            </a:r>
          </a:p>
          <a:p>
            <a:r>
              <a:rPr lang="en-US" sz="2800" dirty="0" smtClean="0"/>
              <a:t>Additional constraints for protection coordination across layers</a:t>
            </a:r>
          </a:p>
          <a:p>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351" y="345888"/>
            <a:ext cx="10078192" cy="746640"/>
          </a:xfrm>
        </p:spPr>
        <p:txBody>
          <a:bodyPr>
            <a:normAutofit/>
          </a:bodyPr>
          <a:lstStyle/>
          <a:p>
            <a:r>
              <a:rPr lang="en-US" dirty="0" smtClean="0"/>
              <a:t>Contents</a:t>
            </a:r>
            <a:endParaRPr lang="en-US" dirty="0"/>
          </a:p>
        </p:txBody>
      </p:sp>
      <p:sp>
        <p:nvSpPr>
          <p:cNvPr id="5" name="Content Placeholder 4"/>
          <p:cNvSpPr>
            <a:spLocks noGrp="1"/>
          </p:cNvSpPr>
          <p:nvPr>
            <p:ph sz="quarter" idx="13"/>
          </p:nvPr>
        </p:nvSpPr>
        <p:spPr>
          <a:xfrm>
            <a:off x="609599" y="1484416"/>
            <a:ext cx="11103429" cy="3794827"/>
          </a:xfrm>
        </p:spPr>
        <p:txBody>
          <a:bodyPr/>
          <a:lstStyle/>
          <a:p>
            <a:r>
              <a:rPr lang="en-US" dirty="0" smtClean="0"/>
              <a:t>Motivations: </a:t>
            </a:r>
            <a:endParaRPr lang="en-US" dirty="0" smtClean="0"/>
          </a:p>
          <a:p>
            <a:pPr lvl="1"/>
            <a:r>
              <a:rPr lang="en-US" dirty="0" smtClean="0"/>
              <a:t>Dual-Failure Restorability </a:t>
            </a:r>
            <a:r>
              <a:rPr lang="en-US" dirty="0" smtClean="0"/>
              <a:t>on </a:t>
            </a:r>
            <a:r>
              <a:rPr lang="en-US" dirty="0" smtClean="0"/>
              <a:t>Existing Two-Layer Networks</a:t>
            </a:r>
            <a:endParaRPr lang="en-US" dirty="0" smtClean="0"/>
          </a:p>
          <a:p>
            <a:r>
              <a:rPr lang="en-US" dirty="0" smtClean="0"/>
              <a:t>Existing Protection Techniques for Single and Dual Failures</a:t>
            </a:r>
          </a:p>
          <a:p>
            <a:r>
              <a:rPr lang="en-US" dirty="0" smtClean="0"/>
              <a:t>Dual-Failure Resiliency Simulation </a:t>
            </a:r>
            <a:r>
              <a:rPr lang="en-US" dirty="0" smtClean="0"/>
              <a:t>on </a:t>
            </a:r>
            <a:r>
              <a:rPr lang="en-US" dirty="0" smtClean="0"/>
              <a:t>Single Failure Protected Two-Layers</a:t>
            </a:r>
            <a:endParaRPr lang="en-US" dirty="0" smtClean="0"/>
          </a:p>
          <a:p>
            <a:r>
              <a:rPr lang="en-US" dirty="0" smtClean="0"/>
              <a:t>Result Analysis</a:t>
            </a:r>
            <a:endParaRPr lang="en-US" dirty="0" smtClean="0"/>
          </a:p>
          <a:p>
            <a:r>
              <a:rPr lang="en-US" dirty="0" smtClean="0"/>
              <a:t>Future works</a:t>
            </a:r>
          </a:p>
        </p:txBody>
      </p:sp>
    </p:spTree>
    <p:extLst>
      <p:ext uri="{BB962C8B-B14F-4D97-AF65-F5344CB8AC3E}">
        <p14:creationId xmlns:p14="http://schemas.microsoft.com/office/powerpoint/2010/main" xmlns="" val="2815531269"/>
      </p:ext>
    </p:extLst>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85366" y="527142"/>
            <a:ext cx="6557963" cy="5835505"/>
            <a:chOff x="2454275" y="514616"/>
            <a:chExt cx="6557963" cy="5835505"/>
          </a:xfrm>
        </p:grpSpPr>
        <p:pic>
          <p:nvPicPr>
            <p:cNvPr id="5" name="Picture 2"/>
            <p:cNvPicPr>
              <a:picLocks noChangeAspect="1" noChangeArrowheads="1"/>
            </p:cNvPicPr>
            <p:nvPr/>
          </p:nvPicPr>
          <p:blipFill>
            <a:blip r:embed="rId2" cstate="print"/>
            <a:srcRect/>
            <a:stretch>
              <a:fillRect/>
            </a:stretch>
          </p:blipFill>
          <p:spPr bwMode="auto">
            <a:xfrm>
              <a:off x="2454275" y="1609528"/>
              <a:ext cx="6557963" cy="474059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498899" y="514616"/>
              <a:ext cx="6455093" cy="1097280"/>
            </a:xfrm>
            <a:prstGeom prst="rect">
              <a:avLst/>
            </a:prstGeom>
            <a:noFill/>
            <a:ln w="9525">
              <a:noFill/>
              <a:miter lim="800000"/>
              <a:headEnd/>
              <a:tailEnd/>
            </a:ln>
          </p:spPr>
        </p:pic>
      </p:grpSp>
      <p:sp>
        <p:nvSpPr>
          <p:cNvPr id="2" name="Title 1"/>
          <p:cNvSpPr>
            <a:spLocks noGrp="1"/>
          </p:cNvSpPr>
          <p:nvPr>
            <p:ph type="title"/>
          </p:nvPr>
        </p:nvSpPr>
        <p:spPr>
          <a:xfrm>
            <a:off x="419598" y="391885"/>
            <a:ext cx="4627418" cy="819398"/>
          </a:xfrm>
        </p:spPr>
        <p:txBody>
          <a:bodyPr/>
          <a:lstStyle/>
          <a:p>
            <a:r>
              <a:rPr lang="en-US" dirty="0" smtClean="0"/>
              <a:t>Motivations</a:t>
            </a:r>
            <a:endParaRPr lang="en-US" dirty="0"/>
          </a:p>
        </p:txBody>
      </p:sp>
      <p:sp>
        <p:nvSpPr>
          <p:cNvPr id="8" name="Content Placeholder 7"/>
          <p:cNvSpPr>
            <a:spLocks noGrp="1"/>
          </p:cNvSpPr>
          <p:nvPr>
            <p:ph sz="quarter" idx="13"/>
          </p:nvPr>
        </p:nvSpPr>
        <p:spPr>
          <a:xfrm>
            <a:off x="366899" y="1371600"/>
            <a:ext cx="5107626" cy="3449782"/>
          </a:xfrm>
        </p:spPr>
        <p:txBody>
          <a:bodyPr>
            <a:noAutofit/>
          </a:bodyPr>
          <a:lstStyle/>
          <a:p>
            <a:pPr marL="0" indent="0">
              <a:buNone/>
            </a:pPr>
            <a:r>
              <a:rPr lang="en-US" sz="2400" dirty="0" smtClean="0"/>
              <a:t>What Restorability on Dual </a:t>
            </a:r>
            <a:r>
              <a:rPr lang="en-US" sz="2400" dirty="0" smtClean="0"/>
              <a:t>Failures on </a:t>
            </a:r>
            <a:r>
              <a:rPr lang="en-US" sz="2400" dirty="0" smtClean="0"/>
              <a:t>Two-Layer Networks</a:t>
            </a:r>
            <a:endParaRPr lang="en-US" sz="2400" dirty="0" smtClean="0"/>
          </a:p>
          <a:p>
            <a:r>
              <a:rPr lang="en-US" sz="2400" dirty="0" smtClean="0"/>
              <a:t>Why Enhanced Service Reliability</a:t>
            </a:r>
          </a:p>
          <a:p>
            <a:pPr lvl="1"/>
            <a:r>
              <a:rPr lang="en-US" sz="2000" dirty="0" smtClean="0"/>
              <a:t>Single failure might not be enough</a:t>
            </a:r>
          </a:p>
          <a:p>
            <a:pPr lvl="1"/>
            <a:r>
              <a:rPr lang="en-US" sz="2000" dirty="0" smtClean="0">
                <a:sym typeface="Wingdings" pitchFamily="2" charset="2"/>
              </a:rPr>
              <a:t>Dual Failures, disaster recovery, etc.</a:t>
            </a:r>
          </a:p>
          <a:p>
            <a:r>
              <a:rPr lang="en-US" sz="2400" dirty="0" smtClean="0"/>
              <a:t>Need Two-Layer Protection Coordination?</a:t>
            </a:r>
            <a:endParaRPr lang="en-US" sz="2400" dirty="0" smtClean="0"/>
          </a:p>
        </p:txBody>
      </p:sp>
      <p:sp>
        <p:nvSpPr>
          <p:cNvPr id="7" name="TextBox 6"/>
          <p:cNvSpPr txBox="1"/>
          <p:nvPr/>
        </p:nvSpPr>
        <p:spPr>
          <a:xfrm>
            <a:off x="360622" y="4949018"/>
            <a:ext cx="4662640" cy="923330"/>
          </a:xfrm>
          <a:prstGeom prst="rect">
            <a:avLst/>
          </a:prstGeom>
          <a:noFill/>
        </p:spPr>
        <p:txBody>
          <a:bodyPr wrap="square" rtlCol="0">
            <a:spAutoFit/>
          </a:bodyPr>
          <a:lstStyle/>
          <a:p>
            <a:r>
              <a:rPr lang="en-US" dirty="0" smtClean="0"/>
              <a:t>Source: J. P. Fernandez-Palacios, et. al., </a:t>
            </a:r>
            <a:r>
              <a:rPr lang="en-US" i="1" dirty="0" smtClean="0"/>
              <a:t>IP and Optical Convergence: Use Cases and Technical Requirements</a:t>
            </a:r>
            <a:r>
              <a:rPr lang="en-US" dirty="0" smtClean="0"/>
              <a:t>, Jan. 31, 2014.</a:t>
            </a:r>
            <a:endParaRPr lang="en-US" dirty="0"/>
          </a:p>
        </p:txBody>
      </p:sp>
      <p:sp>
        <p:nvSpPr>
          <p:cNvPr id="9" name="Rounded Rectangle 8"/>
          <p:cNvSpPr/>
          <p:nvPr/>
        </p:nvSpPr>
        <p:spPr bwMode="auto">
          <a:xfrm>
            <a:off x="5499100" y="3519814"/>
            <a:ext cx="1904999" cy="277486"/>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Rounded Rectangle 9"/>
          <p:cNvSpPr/>
          <p:nvPr/>
        </p:nvSpPr>
        <p:spPr bwMode="auto">
          <a:xfrm>
            <a:off x="5511800" y="4386198"/>
            <a:ext cx="1879600" cy="223902"/>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 name="Rounded Rectangle 10"/>
          <p:cNvSpPr/>
          <p:nvPr/>
        </p:nvSpPr>
        <p:spPr bwMode="auto">
          <a:xfrm>
            <a:off x="8043799" y="3572006"/>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Rounded Rectangle 11"/>
          <p:cNvSpPr/>
          <p:nvPr/>
        </p:nvSpPr>
        <p:spPr bwMode="auto">
          <a:xfrm>
            <a:off x="9498906" y="3574094"/>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Rounded Rectangle 12"/>
          <p:cNvSpPr/>
          <p:nvPr/>
        </p:nvSpPr>
        <p:spPr bwMode="auto">
          <a:xfrm>
            <a:off x="8935235" y="356156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4" name="Rounded Rectangle 13"/>
          <p:cNvSpPr/>
          <p:nvPr/>
        </p:nvSpPr>
        <p:spPr bwMode="auto">
          <a:xfrm>
            <a:off x="8070939"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5" name="Rounded Rectangle 14"/>
          <p:cNvSpPr/>
          <p:nvPr/>
        </p:nvSpPr>
        <p:spPr bwMode="auto">
          <a:xfrm>
            <a:off x="8922709"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6" name="Rounded Rectangle 15"/>
          <p:cNvSpPr/>
          <p:nvPr/>
        </p:nvSpPr>
        <p:spPr bwMode="auto">
          <a:xfrm>
            <a:off x="9511432"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7" name="Rounded Rectangle 16"/>
          <p:cNvSpPr/>
          <p:nvPr/>
        </p:nvSpPr>
        <p:spPr bwMode="auto">
          <a:xfrm>
            <a:off x="8948487" y="198347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8" name="Rounded Rectangle 17"/>
          <p:cNvSpPr/>
          <p:nvPr/>
        </p:nvSpPr>
        <p:spPr bwMode="auto">
          <a:xfrm>
            <a:off x="5511800" y="2095500"/>
            <a:ext cx="1878555" cy="221815"/>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9" name="Rounded Rectangle 18"/>
          <p:cNvSpPr/>
          <p:nvPr/>
        </p:nvSpPr>
        <p:spPr bwMode="auto">
          <a:xfrm>
            <a:off x="5496296" y="4004426"/>
            <a:ext cx="1920504" cy="351674"/>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0" name="Rounded Rectangle 19"/>
          <p:cNvSpPr/>
          <p:nvPr/>
        </p:nvSpPr>
        <p:spPr bwMode="auto">
          <a:xfrm>
            <a:off x="8077567"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1" name="Rounded Rectangle 20"/>
          <p:cNvSpPr/>
          <p:nvPr/>
        </p:nvSpPr>
        <p:spPr bwMode="auto">
          <a:xfrm>
            <a:off x="8929337"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2" name="Rounded Rectangle 21"/>
          <p:cNvSpPr/>
          <p:nvPr/>
        </p:nvSpPr>
        <p:spPr bwMode="auto">
          <a:xfrm>
            <a:off x="9518060"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5975" cy="711014"/>
          </a:xfrm>
        </p:spPr>
        <p:txBody>
          <a:bodyPr>
            <a:normAutofit/>
          </a:bodyPr>
          <a:lstStyle/>
          <a:p>
            <a:r>
              <a:rPr lang="en-US" dirty="0" smtClean="0">
                <a:sym typeface="Wingdings" pitchFamily="2" charset="2"/>
              </a:rPr>
              <a:t>Topology Connectivity for single or dual failure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9749642" y="1282535"/>
            <a:ext cx="1712006" cy="149629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532156" y="2924615"/>
            <a:ext cx="1683096" cy="1336305"/>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7577575" y="1315949"/>
            <a:ext cx="1482969" cy="1367874"/>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9550773" y="3007157"/>
            <a:ext cx="2265176" cy="1390692"/>
          </a:xfrm>
          <a:prstGeom prst="rect">
            <a:avLst/>
          </a:prstGeom>
          <a:noFill/>
          <a:ln w="9525">
            <a:noFill/>
            <a:miter lim="800000"/>
            <a:headEnd/>
            <a:tailEnd/>
          </a:ln>
        </p:spPr>
      </p:pic>
      <p:sp>
        <p:nvSpPr>
          <p:cNvPr id="3" name="Content Placeholder 2"/>
          <p:cNvSpPr>
            <a:spLocks noGrp="1"/>
          </p:cNvSpPr>
          <p:nvPr>
            <p:ph sz="quarter" idx="13"/>
          </p:nvPr>
        </p:nvSpPr>
        <p:spPr>
          <a:xfrm>
            <a:off x="633352" y="1231239"/>
            <a:ext cx="6907479" cy="4623294"/>
          </a:xfrm>
        </p:spPr>
        <p:txBody>
          <a:bodyPr>
            <a:normAutofit lnSpcReduction="10000"/>
          </a:bodyPr>
          <a:lstStyle/>
          <a:p>
            <a:r>
              <a:rPr lang="en-US" dirty="0" smtClean="0"/>
              <a:t>Protect single failure is commonly available</a:t>
            </a:r>
          </a:p>
          <a:p>
            <a:pPr lvl="1"/>
            <a:r>
              <a:rPr lang="en-US" dirty="0" smtClean="0"/>
              <a:t>bi-connected topology</a:t>
            </a:r>
          </a:p>
          <a:p>
            <a:pPr lvl="1"/>
            <a:r>
              <a:rPr lang="en-US" i="1" dirty="0" smtClean="0"/>
              <a:t>Ring, multi-ring</a:t>
            </a:r>
            <a:endParaRPr lang="en-US" dirty="0" smtClean="0"/>
          </a:p>
          <a:p>
            <a:r>
              <a:rPr lang="en-US" dirty="0" smtClean="0"/>
              <a:t>Protect dual failure</a:t>
            </a:r>
          </a:p>
          <a:p>
            <a:pPr lvl="1"/>
            <a:r>
              <a:rPr lang="en-US" dirty="0" smtClean="0"/>
              <a:t>Tri-connected topology</a:t>
            </a:r>
          </a:p>
          <a:p>
            <a:pPr lvl="1"/>
            <a:r>
              <a:rPr lang="en-US" i="1" dirty="0" smtClean="0"/>
              <a:t>full-mesh, partial-mesh</a:t>
            </a:r>
            <a:endParaRPr lang="en-US" dirty="0" smtClean="0"/>
          </a:p>
          <a:p>
            <a:r>
              <a:rPr lang="en-US" dirty="0" smtClean="0"/>
              <a:t>Dual failure </a:t>
            </a:r>
            <a:r>
              <a:rPr lang="en-US" dirty="0" smtClean="0"/>
              <a:t>best-effort </a:t>
            </a:r>
            <a:r>
              <a:rPr lang="en-US" dirty="0" smtClean="0"/>
              <a:t>disjoint </a:t>
            </a:r>
          </a:p>
          <a:p>
            <a:pPr lvl="1"/>
            <a:r>
              <a:rPr lang="en-US" dirty="0" smtClean="0"/>
              <a:t>partial tri-connect with cut-pairs</a:t>
            </a:r>
          </a:p>
          <a:p>
            <a:pPr lvl="1"/>
            <a:r>
              <a:rPr lang="en-US" dirty="0" smtClean="0"/>
              <a:t>more than 1 backup </a:t>
            </a:r>
            <a:r>
              <a:rPr lang="en-US" dirty="0" smtClean="0"/>
              <a:t>paths</a:t>
            </a:r>
            <a:endParaRPr lang="en-US" dirty="0" smtClean="0"/>
          </a:p>
        </p:txBody>
      </p:sp>
      <p:pic>
        <p:nvPicPr>
          <p:cNvPr id="1026" name="Picture 2"/>
          <p:cNvPicPr>
            <a:picLocks noChangeAspect="1" noChangeArrowheads="1"/>
          </p:cNvPicPr>
          <p:nvPr/>
        </p:nvPicPr>
        <p:blipFill>
          <a:blip r:embed="rId7" cstate="print"/>
          <a:srcRect/>
          <a:stretch>
            <a:fillRect/>
          </a:stretch>
        </p:blipFill>
        <p:spPr bwMode="auto">
          <a:xfrm>
            <a:off x="7422079" y="4700333"/>
            <a:ext cx="4281378" cy="1415452"/>
          </a:xfrm>
          <a:prstGeom prst="rect">
            <a:avLst/>
          </a:prstGeom>
          <a:noFill/>
          <a:ln w="9525">
            <a:noFill/>
            <a:miter lim="800000"/>
            <a:headEnd/>
            <a:tailEnd/>
          </a:ln>
          <a:effectLst/>
        </p:spPr>
      </p:pic>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3"/>
          <p:cNvGrpSpPr/>
          <p:nvPr/>
        </p:nvGrpSpPr>
        <p:grpSpPr>
          <a:xfrm>
            <a:off x="8007459" y="2264157"/>
            <a:ext cx="3606765" cy="197644"/>
            <a:chOff x="8194237" y="4212432"/>
            <a:chExt cx="3606765" cy="197644"/>
          </a:xfrm>
        </p:grpSpPr>
        <p:sp>
          <p:nvSpPr>
            <p:cNvPr id="77" name="Rectangle 76"/>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5" name="Group 78"/>
            <p:cNvGrpSpPr/>
            <p:nvPr/>
          </p:nvGrpSpPr>
          <p:grpSpPr>
            <a:xfrm>
              <a:off x="11489530" y="4212432"/>
              <a:ext cx="311472" cy="197644"/>
              <a:chOff x="11475243" y="3826669"/>
              <a:chExt cx="311472" cy="197644"/>
            </a:xfrm>
          </p:grpSpPr>
          <p:sp>
            <p:nvSpPr>
              <p:cNvPr id="80" name="Rectangle 79"/>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1" name="Freeform 80"/>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2" name="Title 1"/>
          <p:cNvSpPr>
            <a:spLocks noGrp="1"/>
          </p:cNvSpPr>
          <p:nvPr>
            <p:ph type="title"/>
          </p:nvPr>
        </p:nvSpPr>
        <p:spPr>
          <a:xfrm>
            <a:off x="609600" y="322139"/>
            <a:ext cx="10244447" cy="746640"/>
          </a:xfrm>
        </p:spPr>
        <p:txBody>
          <a:bodyPr>
            <a:normAutofit/>
          </a:bodyPr>
          <a:lstStyle/>
          <a:p>
            <a:r>
              <a:rPr lang="en-US" dirty="0" smtClean="0">
                <a:sym typeface="Wingdings" pitchFamily="2" charset="2"/>
              </a:rPr>
              <a:t>Protection and Restoration</a:t>
            </a:r>
            <a:endParaRPr lang="en-US" dirty="0"/>
          </a:p>
        </p:txBody>
      </p:sp>
      <p:grpSp>
        <p:nvGrpSpPr>
          <p:cNvPr id="6" name="Group 48"/>
          <p:cNvGrpSpPr/>
          <p:nvPr/>
        </p:nvGrpSpPr>
        <p:grpSpPr>
          <a:xfrm>
            <a:off x="8150657" y="2239538"/>
            <a:ext cx="3330532" cy="667095"/>
            <a:chOff x="8294904" y="4942725"/>
            <a:chExt cx="3330532" cy="667095"/>
          </a:xfrm>
        </p:grpSpPr>
        <p:sp>
          <p:nvSpPr>
            <p:cNvPr id="40" name="Oval 39"/>
            <p:cNvSpPr/>
            <p:nvPr/>
          </p:nvSpPr>
          <p:spPr bwMode="auto">
            <a:xfrm>
              <a:off x="8294904" y="4945584"/>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3" name="Oval 42"/>
            <p:cNvSpPr/>
            <p:nvPr/>
          </p:nvSpPr>
          <p:spPr bwMode="auto">
            <a:xfrm>
              <a:off x="11508393" y="4948966"/>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4" name="Rectangle 43"/>
            <p:cNvSpPr/>
            <p:nvPr/>
          </p:nvSpPr>
          <p:spPr bwMode="auto">
            <a:xfrm>
              <a:off x="8346791" y="4945332"/>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7" name="Freeform 46"/>
            <p:cNvSpPr/>
            <p:nvPr/>
          </p:nvSpPr>
          <p:spPr bwMode="auto">
            <a:xfrm>
              <a:off x="8346609" y="4942725"/>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48" name="Freeform 47"/>
            <p:cNvSpPr/>
            <p:nvPr/>
          </p:nvSpPr>
          <p:spPr bwMode="auto">
            <a:xfrm>
              <a:off x="8342461" y="5177899"/>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62" name="Lightning Bolt 61"/>
          <p:cNvSpPr/>
          <p:nvPr/>
        </p:nvSpPr>
        <p:spPr bwMode="auto">
          <a:xfrm>
            <a:off x="9543534" y="1784479"/>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7" name="Group 82"/>
          <p:cNvGrpSpPr/>
          <p:nvPr/>
        </p:nvGrpSpPr>
        <p:grpSpPr>
          <a:xfrm>
            <a:off x="7993172" y="1878394"/>
            <a:ext cx="3606765" cy="197644"/>
            <a:chOff x="8179950" y="3826669"/>
            <a:chExt cx="3606765" cy="197644"/>
          </a:xfrm>
        </p:grpSpPr>
        <p:sp>
          <p:nvSpPr>
            <p:cNvPr id="72" name="Rectangle 71"/>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8" name="Group 75"/>
            <p:cNvGrpSpPr/>
            <p:nvPr/>
          </p:nvGrpSpPr>
          <p:grpSpPr>
            <a:xfrm>
              <a:off x="11475243" y="3826669"/>
              <a:ext cx="311472" cy="197644"/>
              <a:chOff x="11475243" y="3826669"/>
              <a:chExt cx="311472" cy="197644"/>
            </a:xfrm>
          </p:grpSpPr>
          <p:sp>
            <p:nvSpPr>
              <p:cNvPr id="69" name="Rectangle 68"/>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5" name="Freeform 74"/>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9" name="Group 81"/>
          <p:cNvGrpSpPr/>
          <p:nvPr/>
        </p:nvGrpSpPr>
        <p:grpSpPr>
          <a:xfrm>
            <a:off x="8134444" y="1860430"/>
            <a:ext cx="3330532" cy="236540"/>
            <a:chOff x="8321222" y="3808705"/>
            <a:chExt cx="3330532" cy="236540"/>
          </a:xfrm>
        </p:grpSpPr>
        <p:sp>
          <p:nvSpPr>
            <p:cNvPr id="25" name="Oval 24"/>
            <p:cNvSpPr/>
            <p:nvPr/>
          </p:nvSpPr>
          <p:spPr bwMode="auto">
            <a:xfrm>
              <a:off x="8321222" y="380977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15" name="Straight Connector 14"/>
            <p:cNvCxnSpPr/>
            <p:nvPr/>
          </p:nvCxnSpPr>
          <p:spPr bwMode="auto">
            <a:xfrm flipV="1">
              <a:off x="8378035" y="3808705"/>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p:nvPr/>
          </p:nvCxnSpPr>
          <p:spPr bwMode="auto">
            <a:xfrm flipV="1">
              <a:off x="8381940" y="4045244"/>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Rectangle 23"/>
            <p:cNvSpPr/>
            <p:nvPr/>
          </p:nvSpPr>
          <p:spPr bwMode="auto">
            <a:xfrm>
              <a:off x="8377237" y="381952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2" name="Oval 21"/>
            <p:cNvSpPr/>
            <p:nvPr/>
          </p:nvSpPr>
          <p:spPr bwMode="auto">
            <a:xfrm>
              <a:off x="11534711" y="380977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108" name="TextBox 107"/>
          <p:cNvSpPr txBox="1"/>
          <p:nvPr/>
        </p:nvSpPr>
        <p:spPr>
          <a:xfrm>
            <a:off x="10728872" y="2738025"/>
            <a:ext cx="1182503" cy="369332"/>
          </a:xfrm>
          <a:prstGeom prst="rect">
            <a:avLst/>
          </a:prstGeom>
          <a:noFill/>
        </p:spPr>
        <p:txBody>
          <a:bodyPr wrap="none" rtlCol="0">
            <a:spAutoFit/>
          </a:bodyPr>
          <a:lstStyle/>
          <a:p>
            <a:r>
              <a:rPr lang="en-US" b="1" dirty="0" smtClean="0"/>
              <a:t>Protection</a:t>
            </a:r>
            <a:endParaRPr lang="en-US" b="1" dirty="0"/>
          </a:p>
        </p:txBody>
      </p:sp>
      <p:sp>
        <p:nvSpPr>
          <p:cNvPr id="57" name="TextBox 56"/>
          <p:cNvSpPr txBox="1"/>
          <p:nvPr/>
        </p:nvSpPr>
        <p:spPr>
          <a:xfrm>
            <a:off x="7757072" y="1347375"/>
            <a:ext cx="1452064" cy="369332"/>
          </a:xfrm>
          <a:prstGeom prst="rect">
            <a:avLst/>
          </a:prstGeom>
          <a:noFill/>
        </p:spPr>
        <p:txBody>
          <a:bodyPr wrap="none" rtlCol="0">
            <a:spAutoFit/>
          </a:bodyPr>
          <a:lstStyle/>
          <a:p>
            <a:r>
              <a:rPr lang="en-US" dirty="0" smtClean="0"/>
              <a:t>Working path</a:t>
            </a:r>
            <a:endParaRPr lang="en-US" dirty="0"/>
          </a:p>
        </p:txBody>
      </p:sp>
      <p:sp>
        <p:nvSpPr>
          <p:cNvPr id="58" name="TextBox 57"/>
          <p:cNvSpPr txBox="1"/>
          <p:nvPr/>
        </p:nvSpPr>
        <p:spPr>
          <a:xfrm>
            <a:off x="7680872" y="2718975"/>
            <a:ext cx="1344984" cy="369332"/>
          </a:xfrm>
          <a:prstGeom prst="rect">
            <a:avLst/>
          </a:prstGeom>
          <a:noFill/>
        </p:spPr>
        <p:txBody>
          <a:bodyPr wrap="none" rtlCol="0">
            <a:spAutoFit/>
          </a:bodyPr>
          <a:lstStyle/>
          <a:p>
            <a:r>
              <a:rPr lang="en-US" dirty="0" smtClean="0"/>
              <a:t>Backup path</a:t>
            </a:r>
            <a:endParaRPr lang="en-US" dirty="0"/>
          </a:p>
        </p:txBody>
      </p:sp>
      <p:cxnSp>
        <p:nvCxnSpPr>
          <p:cNvPr id="60" name="Straight Arrow Connector 59"/>
          <p:cNvCxnSpPr>
            <a:stCxn id="57" idx="2"/>
          </p:cNvCxnSpPr>
          <p:nvPr/>
        </p:nvCxnSpPr>
        <p:spPr bwMode="auto">
          <a:xfrm>
            <a:off x="8483104" y="1716707"/>
            <a:ext cx="169318" cy="16406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Arrow Connector 60"/>
          <p:cNvCxnSpPr>
            <a:stCxn id="58" idx="0"/>
          </p:cNvCxnSpPr>
          <p:nvPr/>
        </p:nvCxnSpPr>
        <p:spPr bwMode="auto">
          <a:xfrm flipV="1">
            <a:off x="8353364" y="2536828"/>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5" name="Flowchart: Direct Access Storage 78"/>
          <p:cNvSpPr/>
          <p:nvPr/>
        </p:nvSpPr>
        <p:spPr bwMode="auto">
          <a:xfrm>
            <a:off x="9518317" y="4342661"/>
            <a:ext cx="1047750" cy="647700"/>
          </a:xfrm>
          <a:prstGeom prst="flowChartMagneticDrum">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56" name="Group 4"/>
          <p:cNvGrpSpPr/>
          <p:nvPr/>
        </p:nvGrpSpPr>
        <p:grpSpPr>
          <a:xfrm>
            <a:off x="8130404" y="4154543"/>
            <a:ext cx="3606765" cy="197644"/>
            <a:chOff x="8194237" y="4212432"/>
            <a:chExt cx="3606765" cy="197644"/>
          </a:xfrm>
        </p:grpSpPr>
        <p:sp>
          <p:nvSpPr>
            <p:cNvPr id="59" name="Rectangle 5"/>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63" name="Group 78"/>
            <p:cNvGrpSpPr/>
            <p:nvPr/>
          </p:nvGrpSpPr>
          <p:grpSpPr>
            <a:xfrm>
              <a:off x="11489530" y="4212432"/>
              <a:ext cx="311472" cy="197644"/>
              <a:chOff x="11475243" y="3826669"/>
              <a:chExt cx="311472" cy="197644"/>
            </a:xfrm>
          </p:grpSpPr>
          <p:sp>
            <p:nvSpPr>
              <p:cNvPr id="64" name="Rectangle 7"/>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5" name="Freeform 8"/>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66" name="Group 9"/>
          <p:cNvGrpSpPr/>
          <p:nvPr/>
        </p:nvGrpSpPr>
        <p:grpSpPr>
          <a:xfrm>
            <a:off x="8273602" y="4129924"/>
            <a:ext cx="3330532" cy="667095"/>
            <a:chOff x="8294904" y="4942725"/>
            <a:chExt cx="3330532" cy="667095"/>
          </a:xfrm>
        </p:grpSpPr>
        <p:sp>
          <p:nvSpPr>
            <p:cNvPr id="67" name="Oval 10"/>
            <p:cNvSpPr/>
            <p:nvPr/>
          </p:nvSpPr>
          <p:spPr bwMode="auto">
            <a:xfrm>
              <a:off x="8294904" y="4945584"/>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8" name="Oval 11"/>
            <p:cNvSpPr/>
            <p:nvPr/>
          </p:nvSpPr>
          <p:spPr bwMode="auto">
            <a:xfrm>
              <a:off x="11508393" y="4948966"/>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0" name="Rectangle 12"/>
            <p:cNvSpPr/>
            <p:nvPr/>
          </p:nvSpPr>
          <p:spPr bwMode="auto">
            <a:xfrm>
              <a:off x="8346791" y="4945332"/>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1" name="Freeform 13"/>
            <p:cNvSpPr/>
            <p:nvPr/>
          </p:nvSpPr>
          <p:spPr bwMode="auto">
            <a:xfrm>
              <a:off x="8346609" y="4942725"/>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73" name="Freeform 14"/>
            <p:cNvSpPr/>
            <p:nvPr/>
          </p:nvSpPr>
          <p:spPr bwMode="auto">
            <a:xfrm>
              <a:off x="8342461" y="5177899"/>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74" name="Lightning Bolt 15"/>
          <p:cNvSpPr/>
          <p:nvPr/>
        </p:nvSpPr>
        <p:spPr bwMode="auto">
          <a:xfrm>
            <a:off x="9666479" y="3674865"/>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76" name="Group 16"/>
          <p:cNvGrpSpPr/>
          <p:nvPr/>
        </p:nvGrpSpPr>
        <p:grpSpPr>
          <a:xfrm>
            <a:off x="8116117" y="3768780"/>
            <a:ext cx="3606765" cy="197644"/>
            <a:chOff x="8179950" y="3826669"/>
            <a:chExt cx="3606765" cy="197644"/>
          </a:xfrm>
        </p:grpSpPr>
        <p:sp>
          <p:nvSpPr>
            <p:cNvPr id="78" name="Rectangle 17"/>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79" name="Group 75"/>
            <p:cNvGrpSpPr/>
            <p:nvPr/>
          </p:nvGrpSpPr>
          <p:grpSpPr>
            <a:xfrm>
              <a:off x="11475243" y="3826669"/>
              <a:ext cx="311472" cy="197644"/>
              <a:chOff x="11475243" y="3826669"/>
              <a:chExt cx="311472" cy="197644"/>
            </a:xfrm>
          </p:grpSpPr>
          <p:sp>
            <p:nvSpPr>
              <p:cNvPr id="82" name="Rectangle 19"/>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3" name="Freeform 20"/>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84" name="Group 21"/>
          <p:cNvGrpSpPr/>
          <p:nvPr/>
        </p:nvGrpSpPr>
        <p:grpSpPr>
          <a:xfrm>
            <a:off x="8257389" y="3750816"/>
            <a:ext cx="3330532" cy="236540"/>
            <a:chOff x="8321222" y="3808705"/>
            <a:chExt cx="3330532" cy="236540"/>
          </a:xfrm>
        </p:grpSpPr>
        <p:sp>
          <p:nvSpPr>
            <p:cNvPr id="85" name="Oval 22"/>
            <p:cNvSpPr/>
            <p:nvPr/>
          </p:nvSpPr>
          <p:spPr bwMode="auto">
            <a:xfrm>
              <a:off x="8321222" y="380977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87" name="Straight Connector 23"/>
            <p:cNvCxnSpPr/>
            <p:nvPr/>
          </p:nvCxnSpPr>
          <p:spPr bwMode="auto">
            <a:xfrm flipV="1">
              <a:off x="8378035" y="3808705"/>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0" name="Straight Connector 24"/>
            <p:cNvCxnSpPr/>
            <p:nvPr/>
          </p:nvCxnSpPr>
          <p:spPr bwMode="auto">
            <a:xfrm flipV="1">
              <a:off x="8381940" y="4045244"/>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7" name="Rectangle 25"/>
            <p:cNvSpPr/>
            <p:nvPr/>
          </p:nvSpPr>
          <p:spPr bwMode="auto">
            <a:xfrm>
              <a:off x="8377237" y="381952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9" name="Oval 26"/>
            <p:cNvSpPr/>
            <p:nvPr/>
          </p:nvSpPr>
          <p:spPr bwMode="auto">
            <a:xfrm>
              <a:off x="11534711" y="380977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102" name="TextBox 101"/>
          <p:cNvSpPr txBox="1"/>
          <p:nvPr/>
        </p:nvSpPr>
        <p:spPr>
          <a:xfrm>
            <a:off x="9194467" y="4056911"/>
            <a:ext cx="1688476" cy="369332"/>
          </a:xfrm>
          <a:prstGeom prst="rect">
            <a:avLst/>
          </a:prstGeom>
          <a:noFill/>
        </p:spPr>
        <p:txBody>
          <a:bodyPr wrap="none" rtlCol="0">
            <a:spAutoFit/>
          </a:bodyPr>
          <a:lstStyle/>
          <a:p>
            <a:r>
              <a:rPr lang="en-US" dirty="0" smtClean="0"/>
              <a:t>Shared Capacity</a:t>
            </a:r>
            <a:endParaRPr lang="en-US" dirty="0"/>
          </a:p>
        </p:txBody>
      </p:sp>
      <p:grpSp>
        <p:nvGrpSpPr>
          <p:cNvPr id="110" name="Group 76"/>
          <p:cNvGrpSpPr/>
          <p:nvPr/>
        </p:nvGrpSpPr>
        <p:grpSpPr>
          <a:xfrm flipV="1">
            <a:off x="8149454" y="4529974"/>
            <a:ext cx="3606765" cy="667095"/>
            <a:chOff x="7927537" y="5426063"/>
            <a:chExt cx="3606765" cy="667095"/>
          </a:xfrm>
        </p:grpSpPr>
        <p:grpSp>
          <p:nvGrpSpPr>
            <p:cNvPr id="111" name="Group 52"/>
            <p:cNvGrpSpPr/>
            <p:nvPr/>
          </p:nvGrpSpPr>
          <p:grpSpPr>
            <a:xfrm>
              <a:off x="7927537" y="5450682"/>
              <a:ext cx="3606765" cy="197644"/>
              <a:chOff x="8194237" y="4212432"/>
              <a:chExt cx="3606765" cy="197644"/>
            </a:xfrm>
          </p:grpSpPr>
          <p:sp>
            <p:nvSpPr>
              <p:cNvPr id="118" name="Rectangle 53"/>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19" name="Group 78"/>
              <p:cNvGrpSpPr/>
              <p:nvPr/>
            </p:nvGrpSpPr>
            <p:grpSpPr>
              <a:xfrm>
                <a:off x="11489530" y="4212432"/>
                <a:ext cx="311472" cy="197644"/>
                <a:chOff x="11475243" y="3826669"/>
                <a:chExt cx="311472" cy="197644"/>
              </a:xfrm>
            </p:grpSpPr>
            <p:sp>
              <p:nvSpPr>
                <p:cNvPr id="120" name="Rectangle 55"/>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1" name="Freeform 56"/>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112" name="Group 57"/>
            <p:cNvGrpSpPr/>
            <p:nvPr/>
          </p:nvGrpSpPr>
          <p:grpSpPr>
            <a:xfrm>
              <a:off x="8070735" y="5426063"/>
              <a:ext cx="3330532" cy="667095"/>
              <a:chOff x="8294904" y="4942725"/>
              <a:chExt cx="3330532" cy="667095"/>
            </a:xfrm>
          </p:grpSpPr>
          <p:sp>
            <p:nvSpPr>
              <p:cNvPr id="113" name="Oval 58"/>
              <p:cNvSpPr/>
              <p:nvPr/>
            </p:nvSpPr>
            <p:spPr bwMode="auto">
              <a:xfrm>
                <a:off x="8294904" y="4945584"/>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4" name="Oval 59"/>
              <p:cNvSpPr/>
              <p:nvPr/>
            </p:nvSpPr>
            <p:spPr bwMode="auto">
              <a:xfrm>
                <a:off x="11508393" y="4948966"/>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5" name="Rectangle 60"/>
              <p:cNvSpPr/>
              <p:nvPr/>
            </p:nvSpPr>
            <p:spPr bwMode="auto">
              <a:xfrm>
                <a:off x="8346791" y="4945332"/>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6" name="Freeform 61"/>
              <p:cNvSpPr/>
              <p:nvPr/>
            </p:nvSpPr>
            <p:spPr bwMode="auto">
              <a:xfrm>
                <a:off x="8346609" y="4942725"/>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117" name="Freeform 62"/>
              <p:cNvSpPr/>
              <p:nvPr/>
            </p:nvSpPr>
            <p:spPr bwMode="auto">
              <a:xfrm>
                <a:off x="8342461" y="5177899"/>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122" name="Lightning Bolt 63"/>
          <p:cNvSpPr/>
          <p:nvPr/>
        </p:nvSpPr>
        <p:spPr bwMode="auto">
          <a:xfrm>
            <a:off x="9780779" y="5275065"/>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123" name="Group 77"/>
          <p:cNvGrpSpPr/>
          <p:nvPr/>
        </p:nvGrpSpPr>
        <p:grpSpPr>
          <a:xfrm>
            <a:off x="8154217" y="5331966"/>
            <a:ext cx="3606765" cy="236540"/>
            <a:chOff x="7913250" y="5046955"/>
            <a:chExt cx="3606765" cy="236540"/>
          </a:xfrm>
        </p:grpSpPr>
        <p:grpSp>
          <p:nvGrpSpPr>
            <p:cNvPr id="124" name="Group 64"/>
            <p:cNvGrpSpPr/>
            <p:nvPr/>
          </p:nvGrpSpPr>
          <p:grpSpPr>
            <a:xfrm>
              <a:off x="7913250" y="5064919"/>
              <a:ext cx="3606765" cy="197644"/>
              <a:chOff x="8179950" y="3826669"/>
              <a:chExt cx="3606765" cy="197644"/>
            </a:xfrm>
          </p:grpSpPr>
          <p:sp>
            <p:nvSpPr>
              <p:cNvPr id="131" name="Rectangle 65"/>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32" name="Group 75"/>
              <p:cNvGrpSpPr/>
              <p:nvPr/>
            </p:nvGrpSpPr>
            <p:grpSpPr>
              <a:xfrm>
                <a:off x="11475243" y="3826669"/>
                <a:ext cx="311472" cy="197644"/>
                <a:chOff x="11475243" y="3826669"/>
                <a:chExt cx="311472" cy="197644"/>
              </a:xfrm>
            </p:grpSpPr>
            <p:sp>
              <p:nvSpPr>
                <p:cNvPr id="133" name="Rectangle 67"/>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4" name="Freeform 68"/>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125" name="Group 69"/>
            <p:cNvGrpSpPr/>
            <p:nvPr/>
          </p:nvGrpSpPr>
          <p:grpSpPr>
            <a:xfrm>
              <a:off x="8054522" y="5046955"/>
              <a:ext cx="3330532" cy="236540"/>
              <a:chOff x="8321222" y="3808705"/>
              <a:chExt cx="3330532" cy="236540"/>
            </a:xfrm>
          </p:grpSpPr>
          <p:sp>
            <p:nvSpPr>
              <p:cNvPr id="126" name="Oval 70"/>
              <p:cNvSpPr/>
              <p:nvPr/>
            </p:nvSpPr>
            <p:spPr bwMode="auto">
              <a:xfrm>
                <a:off x="8321222" y="380977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127" name="Straight Connector 71"/>
              <p:cNvCxnSpPr/>
              <p:nvPr/>
            </p:nvCxnSpPr>
            <p:spPr bwMode="auto">
              <a:xfrm flipV="1">
                <a:off x="8378035" y="3808705"/>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8" name="Straight Connector 72"/>
              <p:cNvCxnSpPr/>
              <p:nvPr/>
            </p:nvCxnSpPr>
            <p:spPr bwMode="auto">
              <a:xfrm flipV="1">
                <a:off x="8381940" y="4045244"/>
                <a:ext cx="3208149" cy="1"/>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9" name="Rectangle 73"/>
              <p:cNvSpPr/>
              <p:nvPr/>
            </p:nvSpPr>
            <p:spPr bwMode="auto">
              <a:xfrm>
                <a:off x="8377237" y="381952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0" name="Oval 74"/>
              <p:cNvSpPr/>
              <p:nvPr/>
            </p:nvSpPr>
            <p:spPr bwMode="auto">
              <a:xfrm>
                <a:off x="11534711" y="380977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135" name="TextBox 134"/>
          <p:cNvSpPr txBox="1"/>
          <p:nvPr/>
        </p:nvSpPr>
        <p:spPr>
          <a:xfrm>
            <a:off x="7632367" y="3237761"/>
            <a:ext cx="1452064" cy="369332"/>
          </a:xfrm>
          <a:prstGeom prst="rect">
            <a:avLst/>
          </a:prstGeom>
          <a:noFill/>
        </p:spPr>
        <p:txBody>
          <a:bodyPr wrap="none" rtlCol="0">
            <a:spAutoFit/>
          </a:bodyPr>
          <a:lstStyle/>
          <a:p>
            <a:r>
              <a:rPr lang="en-US" dirty="0" smtClean="0"/>
              <a:t>Working path</a:t>
            </a:r>
            <a:endParaRPr lang="en-US" dirty="0"/>
          </a:p>
        </p:txBody>
      </p:sp>
      <p:sp>
        <p:nvSpPr>
          <p:cNvPr id="136" name="TextBox 135"/>
          <p:cNvSpPr txBox="1"/>
          <p:nvPr/>
        </p:nvSpPr>
        <p:spPr>
          <a:xfrm>
            <a:off x="7651417" y="4456961"/>
            <a:ext cx="1344984" cy="369332"/>
          </a:xfrm>
          <a:prstGeom prst="rect">
            <a:avLst/>
          </a:prstGeom>
          <a:noFill/>
        </p:spPr>
        <p:txBody>
          <a:bodyPr wrap="none" rtlCol="0">
            <a:spAutoFit/>
          </a:bodyPr>
          <a:lstStyle/>
          <a:p>
            <a:r>
              <a:rPr lang="en-US" dirty="0" smtClean="0"/>
              <a:t>Backup path</a:t>
            </a:r>
            <a:endParaRPr lang="en-US" dirty="0"/>
          </a:p>
        </p:txBody>
      </p:sp>
      <p:cxnSp>
        <p:nvCxnSpPr>
          <p:cNvPr id="137" name="Straight Arrow Connector 81"/>
          <p:cNvCxnSpPr>
            <a:stCxn id="135" idx="2"/>
          </p:cNvCxnSpPr>
          <p:nvPr/>
        </p:nvCxnSpPr>
        <p:spPr bwMode="auto">
          <a:xfrm>
            <a:off x="8358399" y="3607093"/>
            <a:ext cx="169318" cy="16406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8" name="Straight Arrow Connector 82"/>
          <p:cNvCxnSpPr/>
          <p:nvPr/>
        </p:nvCxnSpPr>
        <p:spPr bwMode="auto">
          <a:xfrm flipV="1">
            <a:off x="8247709" y="4351014"/>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9" name="TextBox 138"/>
          <p:cNvSpPr txBox="1"/>
          <p:nvPr/>
        </p:nvSpPr>
        <p:spPr>
          <a:xfrm>
            <a:off x="7594267" y="5733311"/>
            <a:ext cx="1452064" cy="369332"/>
          </a:xfrm>
          <a:prstGeom prst="rect">
            <a:avLst/>
          </a:prstGeom>
          <a:noFill/>
        </p:spPr>
        <p:txBody>
          <a:bodyPr wrap="none" rtlCol="0">
            <a:spAutoFit/>
          </a:bodyPr>
          <a:lstStyle/>
          <a:p>
            <a:r>
              <a:rPr lang="en-US" dirty="0" smtClean="0"/>
              <a:t>Working path</a:t>
            </a:r>
            <a:endParaRPr lang="en-US" dirty="0"/>
          </a:p>
        </p:txBody>
      </p:sp>
      <p:cxnSp>
        <p:nvCxnSpPr>
          <p:cNvPr id="140" name="Straight Arrow Connector 85"/>
          <p:cNvCxnSpPr>
            <a:stCxn id="139" idx="0"/>
          </p:cNvCxnSpPr>
          <p:nvPr/>
        </p:nvCxnSpPr>
        <p:spPr bwMode="auto">
          <a:xfrm flipV="1">
            <a:off x="8320299" y="5561861"/>
            <a:ext cx="245518" cy="17145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1" name="Straight Arrow Connector 86"/>
          <p:cNvCxnSpPr/>
          <p:nvPr/>
        </p:nvCxnSpPr>
        <p:spPr bwMode="auto">
          <a:xfrm>
            <a:off x="8114359" y="4751064"/>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2" name="Content Placeholder 2"/>
          <p:cNvSpPr txBox="1">
            <a:spLocks/>
          </p:cNvSpPr>
          <p:nvPr/>
        </p:nvSpPr>
        <p:spPr>
          <a:xfrm>
            <a:off x="653141" y="1567540"/>
            <a:ext cx="6626433" cy="4215742"/>
          </a:xfrm>
          <a:prstGeom prst="rect">
            <a:avLst/>
          </a:prstGeom>
        </p:spPr>
        <p:txBody>
          <a:bodyPr vert="horz" lIns="91440" tIns="45720" rIns="91440" bIns="45720" rtlCol="0">
            <a:noAutofit/>
          </a:bodyPr>
          <a:lstStyle/>
          <a:p>
            <a:pPr marL="342900" lvl="0" indent="-342900" eaLnBrk="0" hangingPunct="0">
              <a:lnSpc>
                <a:spcPct val="140000"/>
              </a:lnSpc>
              <a:buClr>
                <a:srgbClr val="808080"/>
              </a:buClr>
              <a:buSzPct val="60000"/>
              <a:buFont typeface="Wingdings" pitchFamily="2" charset="2"/>
              <a:buChar char="l"/>
            </a:pPr>
            <a:r>
              <a:rPr lang="en-US" sz="2400" dirty="0" smtClean="0"/>
              <a:t>Dedicated Protection</a:t>
            </a:r>
          </a:p>
          <a:p>
            <a:pPr marL="742950" lvl="1" indent="-285750" eaLnBrk="0" hangingPunct="0">
              <a:lnSpc>
                <a:spcPct val="140000"/>
              </a:lnSpc>
              <a:buClr>
                <a:srgbClr val="808080"/>
              </a:buClr>
              <a:buSzPct val="50000"/>
              <a:buFont typeface="Wingdings" pitchFamily="2" charset="2"/>
              <a:buChar char="p"/>
            </a:pPr>
            <a:r>
              <a:rPr lang="en-US" kern="0" dirty="0" smtClean="0">
                <a:ea typeface="+mn-ea"/>
              </a:rPr>
              <a:t>Pre-plan path and resource, 1+1/1+1+1</a:t>
            </a:r>
          </a:p>
          <a:p>
            <a:pPr marL="742950" lvl="1" indent="-285750" eaLnBrk="0" hangingPunct="0">
              <a:lnSpc>
                <a:spcPct val="140000"/>
              </a:lnSpc>
              <a:buClr>
                <a:srgbClr val="808080"/>
              </a:buClr>
              <a:buSzPct val="50000"/>
              <a:buFont typeface="Wingdings" pitchFamily="2" charset="2"/>
              <a:buChar char="p"/>
            </a:pPr>
            <a:r>
              <a:rPr lang="en-US" kern="0" dirty="0" smtClean="0">
                <a:ea typeface="+mn-ea"/>
              </a:rPr>
              <a:t>Fast recovery upon failure, e.g. 50ms</a:t>
            </a:r>
          </a:p>
          <a:p>
            <a:pPr marL="342900" marR="0" lvl="0" indent="-342900" algn="l" defTabSz="914400" rtl="0" eaLnBrk="0" fontAlgn="base" latinLnBrk="0" hangingPunct="0">
              <a:lnSpc>
                <a:spcPct val="140000"/>
              </a:lnSpc>
              <a:spcBef>
                <a:spcPct val="0"/>
              </a:spcBef>
              <a:spcAft>
                <a:spcPct val="0"/>
              </a:spcAft>
              <a:buClr>
                <a:srgbClr val="808080"/>
              </a:buClr>
              <a:buSzPct val="6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黑体" pitchFamily="49" charset="-122"/>
                <a:cs typeface="+mn-cs"/>
              </a:rPr>
              <a:t>Shared Backup Path Protection (SBPP)</a:t>
            </a:r>
          </a:p>
          <a:p>
            <a:pPr marL="742950" lvl="1" indent="-285750" eaLnBrk="0" hangingPunct="0">
              <a:lnSpc>
                <a:spcPct val="140000"/>
              </a:lnSpc>
              <a:buSzPct val="50000"/>
              <a:buFont typeface="Wingdings" pitchFamily="2" charset="2"/>
              <a:buChar char="p"/>
            </a:pPr>
            <a:r>
              <a:rPr lang="en-US" kern="0" dirty="0" smtClean="0">
                <a:ea typeface="+mn-ea"/>
              </a:rPr>
              <a:t>Reduces capacity used by sharing among backup paths</a:t>
            </a:r>
          </a:p>
          <a:p>
            <a:pPr marL="742950" lvl="1" indent="-285750" eaLnBrk="0" hangingPunct="0">
              <a:lnSpc>
                <a:spcPct val="140000"/>
              </a:lnSpc>
              <a:buSzPct val="50000"/>
              <a:buFont typeface="Wingdings" pitchFamily="2" charset="2"/>
              <a:buChar char="p"/>
            </a:pPr>
            <a:r>
              <a:rPr lang="en-US" kern="0" dirty="0" smtClean="0">
                <a:ea typeface="+mn-ea"/>
              </a:rPr>
              <a:t>Slower recovery than dedicated protection, 1:1/1:1:1</a:t>
            </a:r>
          </a:p>
          <a:p>
            <a:pPr marL="342900" marR="0" lvl="0" indent="-342900" algn="l" defTabSz="914400" rtl="0" eaLnBrk="0" fontAlgn="base" latinLnBrk="0" hangingPunct="0">
              <a:lnSpc>
                <a:spcPct val="140000"/>
              </a:lnSpc>
              <a:spcBef>
                <a:spcPct val="0"/>
              </a:spcBef>
              <a:spcAft>
                <a:spcPct val="0"/>
              </a:spcAft>
              <a:buClr>
                <a:srgbClr val="808080"/>
              </a:buClr>
              <a:buSzPct val="6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黑体" pitchFamily="49" charset="-122"/>
                <a:cs typeface="+mn-cs"/>
              </a:rPr>
              <a:t>Dynamic Restoration</a:t>
            </a:r>
          </a:p>
          <a:p>
            <a:pPr marL="742950" marR="0" lvl="1" indent="-285750" algn="l" defTabSz="914400" rtl="0" eaLnBrk="0" fontAlgn="base" latinLnBrk="0" hangingPunct="0">
              <a:lnSpc>
                <a:spcPct val="140000"/>
              </a:lnSpc>
              <a:spcBef>
                <a:spcPct val="0"/>
              </a:spcBef>
              <a:spcAft>
                <a:spcPct val="0"/>
              </a:spcAft>
              <a:buClrTx/>
              <a:buSzPct val="50000"/>
              <a:buFont typeface="Wingdings" pitchFamily="2" charset="2"/>
              <a:buChar char="p"/>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ea typeface="+mn-ea"/>
                <a:cs typeface="+mn-cs"/>
              </a:rPr>
              <a:t>Dynamic calculate path and resource after failure</a:t>
            </a:r>
          </a:p>
          <a:p>
            <a:pPr marL="742950" lvl="1" indent="-285750" eaLnBrk="0" hangingPunct="0">
              <a:lnSpc>
                <a:spcPct val="140000"/>
              </a:lnSpc>
              <a:buSzPct val="50000"/>
              <a:buFont typeface="Wingdings" pitchFamily="2" charset="2"/>
              <a:buChar char="p"/>
            </a:pPr>
            <a:r>
              <a:rPr lang="en-US" dirty="0" smtClean="0"/>
              <a:t>not guaranteed path or resource, IP dynamic convergence</a:t>
            </a:r>
            <a:endParaRPr kumimoji="0" lang="en-US" sz="1800" b="0"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5975" cy="734765"/>
          </a:xfrm>
        </p:spPr>
        <p:txBody>
          <a:bodyPr>
            <a:normAutofit/>
          </a:bodyPr>
          <a:lstStyle/>
          <a:p>
            <a:r>
              <a:rPr lang="en-US" dirty="0" smtClean="0"/>
              <a:t>Protection of Dual Fiber-Cuts – SBPP</a:t>
            </a:r>
            <a:endParaRPr lang="en-US" dirty="0"/>
          </a:p>
        </p:txBody>
      </p:sp>
      <p:sp>
        <p:nvSpPr>
          <p:cNvPr id="3" name="Content Placeholder 2"/>
          <p:cNvSpPr>
            <a:spLocks noGrp="1"/>
          </p:cNvSpPr>
          <p:nvPr>
            <p:ph sz="quarter" idx="13"/>
          </p:nvPr>
        </p:nvSpPr>
        <p:spPr>
          <a:xfrm>
            <a:off x="609600" y="1349993"/>
            <a:ext cx="9582150" cy="2390734"/>
          </a:xfrm>
        </p:spPr>
        <p:txBody>
          <a:bodyPr>
            <a:noAutofit/>
          </a:bodyPr>
          <a:lstStyle/>
          <a:p>
            <a:r>
              <a:rPr lang="en-US" dirty="0" smtClean="0"/>
              <a:t>SBPP – Two backup paths protect one working path</a:t>
            </a:r>
          </a:p>
          <a:p>
            <a:pPr lvl="1"/>
            <a:r>
              <a:rPr lang="en-US" dirty="0" smtClean="0"/>
              <a:t>Three paths: mutually link disjoint</a:t>
            </a:r>
          </a:p>
          <a:p>
            <a:pPr lvl="1"/>
            <a:r>
              <a:rPr lang="en-US" dirty="0" smtClean="0"/>
              <a:t>Topology: </a:t>
            </a:r>
            <a:r>
              <a:rPr lang="en-US" i="1" dirty="0" smtClean="0"/>
              <a:t>tri-connected</a:t>
            </a:r>
          </a:p>
          <a:p>
            <a:pPr lvl="1"/>
            <a:r>
              <a:rPr lang="en-US" dirty="0" smtClean="0"/>
              <a:t>Minimize capacity by sharing among dual-failure cases</a:t>
            </a:r>
            <a:endParaRPr lang="en-US" sz="2000" dirty="0" smtClean="0"/>
          </a:p>
        </p:txBody>
      </p:sp>
      <p:grpSp>
        <p:nvGrpSpPr>
          <p:cNvPr id="32" name="Group 31"/>
          <p:cNvGrpSpPr/>
          <p:nvPr/>
        </p:nvGrpSpPr>
        <p:grpSpPr>
          <a:xfrm>
            <a:off x="6589713" y="4164200"/>
            <a:ext cx="3546475" cy="1136650"/>
            <a:chOff x="8113713" y="4464050"/>
            <a:chExt cx="3546475" cy="1136650"/>
          </a:xfrm>
        </p:grpSpPr>
        <p:grpSp>
          <p:nvGrpSpPr>
            <p:cNvPr id="4" name="Group 79"/>
            <p:cNvGrpSpPr>
              <a:grpSpLocks/>
            </p:cNvGrpSpPr>
            <p:nvPr/>
          </p:nvGrpSpPr>
          <p:grpSpPr bwMode="auto">
            <a:xfrm>
              <a:off x="8113713" y="4464050"/>
              <a:ext cx="3546475" cy="1136650"/>
              <a:chOff x="740978" y="4997669"/>
              <a:chExt cx="3546895" cy="1137070"/>
            </a:xfrm>
          </p:grpSpPr>
          <p:sp>
            <p:nvSpPr>
              <p:cNvPr id="5" name="Flowchart: Connector 36"/>
              <p:cNvSpPr>
                <a:spLocks noChangeArrowheads="1"/>
              </p:cNvSpPr>
              <p:nvPr/>
            </p:nvSpPr>
            <p:spPr bwMode="auto">
              <a:xfrm>
                <a:off x="740978" y="4997669"/>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1</a:t>
                </a:r>
              </a:p>
            </p:txBody>
          </p:sp>
          <p:sp>
            <p:nvSpPr>
              <p:cNvPr id="6" name="Flowchart: Connector 37"/>
              <p:cNvSpPr>
                <a:spLocks noChangeArrowheads="1"/>
              </p:cNvSpPr>
              <p:nvPr/>
            </p:nvSpPr>
            <p:spPr bwMode="auto">
              <a:xfrm>
                <a:off x="3951166" y="5124823"/>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2</a:t>
                </a:r>
              </a:p>
            </p:txBody>
          </p:sp>
          <p:cxnSp>
            <p:nvCxnSpPr>
              <p:cNvPr id="7" name="Curved Connector 38"/>
              <p:cNvCxnSpPr>
                <a:cxnSpLocks noChangeShapeType="1"/>
                <a:stCxn id="5" idx="7"/>
                <a:endCxn id="6" idx="1"/>
              </p:cNvCxnSpPr>
              <p:nvPr/>
            </p:nvCxnSpPr>
            <p:spPr bwMode="auto">
              <a:xfrm rot="16200000" flipH="1">
                <a:off x="2439531" y="3606822"/>
                <a:ext cx="127154" cy="2988106"/>
              </a:xfrm>
              <a:prstGeom prst="curvedConnector3">
                <a:avLst>
                  <a:gd name="adj1" fmla="val -210949"/>
                </a:avLst>
              </a:prstGeom>
              <a:noFill/>
              <a:ln w="25400" algn="ctr">
                <a:solidFill>
                  <a:srgbClr val="0070C0"/>
                </a:solidFill>
                <a:round/>
                <a:headEnd/>
                <a:tailEnd/>
              </a:ln>
            </p:spPr>
          </p:cxnSp>
          <p:sp>
            <p:nvSpPr>
              <p:cNvPr id="8" name="Flowchart: Connector 39"/>
              <p:cNvSpPr>
                <a:spLocks noChangeArrowheads="1"/>
              </p:cNvSpPr>
              <p:nvPr/>
            </p:nvSpPr>
            <p:spPr bwMode="auto">
              <a:xfrm>
                <a:off x="759115" y="5406120"/>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3</a:t>
                </a:r>
              </a:p>
            </p:txBody>
          </p:sp>
          <p:cxnSp>
            <p:nvCxnSpPr>
              <p:cNvPr id="9" name="Curved Connector 40"/>
              <p:cNvCxnSpPr>
                <a:cxnSpLocks noChangeShapeType="1"/>
                <a:stCxn id="8" idx="7"/>
                <a:endCxn id="10" idx="1"/>
              </p:cNvCxnSpPr>
              <p:nvPr/>
            </p:nvCxnSpPr>
            <p:spPr bwMode="auto">
              <a:xfrm rot="16200000" flipH="1">
                <a:off x="2487893" y="3985048"/>
                <a:ext cx="55786" cy="2977188"/>
              </a:xfrm>
              <a:prstGeom prst="curvedConnector3">
                <a:avLst>
                  <a:gd name="adj1" fmla="val 314639"/>
                </a:avLst>
              </a:prstGeom>
              <a:noFill/>
              <a:ln w="25400" algn="ctr">
                <a:solidFill>
                  <a:srgbClr val="FF0000"/>
                </a:solidFill>
                <a:round/>
                <a:headEnd/>
                <a:tailEnd/>
              </a:ln>
            </p:spPr>
          </p:cxnSp>
          <p:sp>
            <p:nvSpPr>
              <p:cNvPr id="10" name="Flowchart: Connector 41"/>
              <p:cNvSpPr>
                <a:spLocks noChangeArrowheads="1"/>
              </p:cNvSpPr>
              <p:nvPr/>
            </p:nvSpPr>
            <p:spPr bwMode="auto">
              <a:xfrm>
                <a:off x="3958385" y="5461906"/>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4</a:t>
                </a:r>
              </a:p>
            </p:txBody>
          </p:sp>
          <p:cxnSp>
            <p:nvCxnSpPr>
              <p:cNvPr id="11" name="Curved Connector 42"/>
              <p:cNvCxnSpPr>
                <a:cxnSpLocks noChangeShapeType="1"/>
                <a:stCxn id="8" idx="5"/>
                <a:endCxn id="10" idx="3"/>
              </p:cNvCxnSpPr>
              <p:nvPr/>
            </p:nvCxnSpPr>
            <p:spPr bwMode="auto">
              <a:xfrm rot="16200000" flipH="1">
                <a:off x="2487893" y="4176395"/>
                <a:ext cx="55786" cy="2977188"/>
              </a:xfrm>
              <a:prstGeom prst="curvedConnector3">
                <a:avLst>
                  <a:gd name="adj1" fmla="val 580819"/>
                </a:avLst>
              </a:prstGeom>
              <a:noFill/>
              <a:ln w="25400" algn="ctr">
                <a:solidFill>
                  <a:srgbClr val="0070C0"/>
                </a:solidFill>
                <a:round/>
                <a:headEnd/>
                <a:tailEnd/>
              </a:ln>
            </p:spPr>
          </p:cxnSp>
          <p:cxnSp>
            <p:nvCxnSpPr>
              <p:cNvPr id="12" name="Curved Connector 43"/>
              <p:cNvCxnSpPr>
                <a:cxnSpLocks noChangeShapeType="1"/>
                <a:stCxn id="5" idx="5"/>
                <a:endCxn id="6" idx="3"/>
              </p:cNvCxnSpPr>
              <p:nvPr/>
            </p:nvCxnSpPr>
            <p:spPr bwMode="auto">
              <a:xfrm rot="16200000" flipH="1">
                <a:off x="2439531" y="3798169"/>
                <a:ext cx="127154" cy="2988106"/>
              </a:xfrm>
              <a:prstGeom prst="curvedConnector3">
                <a:avLst>
                  <a:gd name="adj1" fmla="val 310949"/>
                </a:avLst>
              </a:prstGeom>
              <a:noFill/>
              <a:ln w="25400" algn="ctr">
                <a:solidFill>
                  <a:srgbClr val="FF0000"/>
                </a:solidFill>
                <a:round/>
                <a:headEnd/>
                <a:tailEnd/>
              </a:ln>
            </p:spPr>
          </p:cxnSp>
          <p:sp>
            <p:nvSpPr>
              <p:cNvPr id="13" name="Flowchart: Connector 44"/>
              <p:cNvSpPr>
                <a:spLocks noChangeArrowheads="1"/>
              </p:cNvSpPr>
              <p:nvPr/>
            </p:nvSpPr>
            <p:spPr bwMode="auto">
              <a:xfrm>
                <a:off x="767173" y="5864134"/>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5</a:t>
                </a:r>
              </a:p>
            </p:txBody>
          </p:sp>
          <p:cxnSp>
            <p:nvCxnSpPr>
              <p:cNvPr id="14" name="Curved Connector 45"/>
              <p:cNvCxnSpPr>
                <a:cxnSpLocks noChangeShapeType="1"/>
                <a:stCxn id="13" idx="7"/>
                <a:endCxn id="15" idx="1"/>
              </p:cNvCxnSpPr>
              <p:nvPr/>
            </p:nvCxnSpPr>
            <p:spPr bwMode="auto">
              <a:xfrm rot="5400000" flipH="1" flipV="1">
                <a:off x="2510781" y="4394748"/>
                <a:ext cx="33484" cy="2984546"/>
              </a:xfrm>
              <a:prstGeom prst="curvedConnector3">
                <a:avLst>
                  <a:gd name="adj1" fmla="val 901065"/>
                </a:avLst>
              </a:prstGeom>
              <a:noFill/>
              <a:ln w="25400" algn="ctr">
                <a:solidFill>
                  <a:srgbClr val="FF0000"/>
                </a:solidFill>
                <a:round/>
                <a:headEnd/>
                <a:tailEnd/>
              </a:ln>
            </p:spPr>
          </p:cxnSp>
          <p:sp>
            <p:nvSpPr>
              <p:cNvPr id="15" name="Flowchart: Connector 46"/>
              <p:cNvSpPr>
                <a:spLocks noChangeArrowheads="1"/>
              </p:cNvSpPr>
              <p:nvPr/>
            </p:nvSpPr>
            <p:spPr bwMode="auto">
              <a:xfrm>
                <a:off x="3973801" y="5830650"/>
                <a:ext cx="314072" cy="2706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6</a:t>
                </a:r>
              </a:p>
            </p:txBody>
          </p:sp>
          <p:cxnSp>
            <p:nvCxnSpPr>
              <p:cNvPr id="16" name="Curved Connector 47"/>
              <p:cNvCxnSpPr>
                <a:cxnSpLocks noChangeShapeType="1"/>
                <a:stCxn id="13" idx="5"/>
                <a:endCxn id="15" idx="3"/>
              </p:cNvCxnSpPr>
              <p:nvPr/>
            </p:nvCxnSpPr>
            <p:spPr bwMode="auto">
              <a:xfrm rot="5400000" flipH="1" flipV="1">
                <a:off x="2510781" y="4586095"/>
                <a:ext cx="33484" cy="2984546"/>
              </a:xfrm>
              <a:prstGeom prst="curvedConnector3">
                <a:avLst>
                  <a:gd name="adj1" fmla="val -801065"/>
                </a:avLst>
              </a:prstGeom>
              <a:noFill/>
              <a:ln w="25400" algn="ctr">
                <a:solidFill>
                  <a:srgbClr val="0070C0"/>
                </a:solidFill>
                <a:round/>
                <a:headEnd/>
                <a:tailEnd/>
              </a:ln>
            </p:spPr>
          </p:cxnSp>
          <p:sp>
            <p:nvSpPr>
              <p:cNvPr id="17" name="Flowchart: Direct Access Storage 48"/>
              <p:cNvSpPr>
                <a:spLocks noChangeArrowheads="1"/>
              </p:cNvSpPr>
              <p:nvPr/>
            </p:nvSpPr>
            <p:spPr bwMode="auto">
              <a:xfrm>
                <a:off x="2322972" y="5423339"/>
                <a:ext cx="625180" cy="261594"/>
              </a:xfrm>
              <a:prstGeom prst="flowChartMagneticDrum">
                <a:avLst/>
              </a:prstGeom>
              <a:solidFill>
                <a:schemeClr val="bg1"/>
              </a:solidFill>
              <a:ln w="9525"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endParaRPr lang="en-US" sz="1100">
                  <a:latin typeface="FrutigerNext LT Regular" pitchFamily="34" charset="0"/>
                  <a:ea typeface="MS PGothic" pitchFamily="34" charset="-128"/>
                </a:endParaRPr>
              </a:p>
            </p:txBody>
          </p:sp>
        </p:grpSp>
        <p:sp>
          <p:nvSpPr>
            <p:cNvPr id="18" name="TextBox 35"/>
            <p:cNvSpPr txBox="1">
              <a:spLocks noChangeArrowheads="1"/>
            </p:cNvSpPr>
            <p:nvPr/>
          </p:nvSpPr>
          <p:spPr bwMode="auto">
            <a:xfrm>
              <a:off x="9820275" y="4872038"/>
              <a:ext cx="290513" cy="307975"/>
            </a:xfrm>
            <a:prstGeom prst="rect">
              <a:avLst/>
            </a:prstGeom>
            <a:noFill/>
            <a:ln w="9525">
              <a:noFill/>
              <a:miter lim="800000"/>
              <a:headEnd/>
              <a:tailEnd/>
            </a:ln>
          </p:spPr>
          <p:txBody>
            <a:bodyPr wrap="none">
              <a:spAutoFit/>
            </a:bodyPr>
            <a:lstStyle/>
            <a:p>
              <a:r>
                <a:rPr lang="en-US"/>
                <a:t>2</a:t>
              </a:r>
            </a:p>
          </p:txBody>
        </p:sp>
      </p:grpSp>
      <p:grpSp>
        <p:nvGrpSpPr>
          <p:cNvPr id="33" name="Group 32"/>
          <p:cNvGrpSpPr/>
          <p:nvPr/>
        </p:nvGrpSpPr>
        <p:grpSpPr>
          <a:xfrm>
            <a:off x="1330325" y="4253100"/>
            <a:ext cx="3143250" cy="1104900"/>
            <a:chOff x="8340725" y="2228850"/>
            <a:chExt cx="3143250" cy="1104900"/>
          </a:xfrm>
        </p:grpSpPr>
        <p:grpSp>
          <p:nvGrpSpPr>
            <p:cNvPr id="19" name="Group 59"/>
            <p:cNvGrpSpPr>
              <a:grpSpLocks/>
            </p:cNvGrpSpPr>
            <p:nvPr/>
          </p:nvGrpSpPr>
          <p:grpSpPr bwMode="auto">
            <a:xfrm>
              <a:off x="8340725" y="2228850"/>
              <a:ext cx="3143250" cy="1104900"/>
              <a:chOff x="4740166" y="2885090"/>
              <a:chExt cx="4078012" cy="2637560"/>
            </a:xfrm>
          </p:grpSpPr>
          <p:sp>
            <p:nvSpPr>
              <p:cNvPr id="20" name="Flowchart: Connector 19"/>
              <p:cNvSpPr/>
              <p:nvPr/>
            </p:nvSpPr>
            <p:spPr bwMode="auto">
              <a:xfrm>
                <a:off x="4793716" y="2885090"/>
                <a:ext cx="455173" cy="788236"/>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1</a:t>
                </a:r>
              </a:p>
            </p:txBody>
          </p:sp>
          <p:cxnSp>
            <p:nvCxnSpPr>
              <p:cNvPr id="21" name="Curved Connector 61"/>
              <p:cNvCxnSpPr>
                <a:cxnSpLocks noChangeShapeType="1"/>
                <a:stCxn id="20" idx="6"/>
                <a:endCxn id="22" idx="2"/>
              </p:cNvCxnSpPr>
              <p:nvPr/>
            </p:nvCxnSpPr>
            <p:spPr bwMode="auto">
              <a:xfrm>
                <a:off x="5249918" y="3278961"/>
                <a:ext cx="3100550" cy="567560"/>
              </a:xfrm>
              <a:prstGeom prst="curvedConnector3">
                <a:avLst>
                  <a:gd name="adj1" fmla="val 50000"/>
                </a:avLst>
              </a:prstGeom>
              <a:noFill/>
              <a:ln w="25400" algn="ctr">
                <a:solidFill>
                  <a:srgbClr val="FF0000"/>
                </a:solidFill>
                <a:round/>
                <a:headEnd/>
                <a:tailEnd/>
              </a:ln>
            </p:spPr>
          </p:cxnSp>
          <p:sp>
            <p:nvSpPr>
              <p:cNvPr id="22" name="Flowchart: Connector 21"/>
              <p:cNvSpPr/>
              <p:nvPr/>
            </p:nvSpPr>
            <p:spPr bwMode="auto">
              <a:xfrm>
                <a:off x="8350649" y="3453530"/>
                <a:ext cx="457232" cy="788236"/>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2</a:t>
                </a:r>
              </a:p>
            </p:txBody>
          </p:sp>
          <p:cxnSp>
            <p:nvCxnSpPr>
              <p:cNvPr id="23" name="Curved Connector 63"/>
              <p:cNvCxnSpPr>
                <a:cxnSpLocks noChangeShapeType="1"/>
                <a:stCxn id="20" idx="5"/>
                <a:endCxn id="22" idx="3"/>
              </p:cNvCxnSpPr>
              <p:nvPr/>
            </p:nvCxnSpPr>
            <p:spPr bwMode="auto">
              <a:xfrm rot="16200000" flipH="1">
                <a:off x="6516412" y="2224019"/>
                <a:ext cx="567560" cy="3234459"/>
              </a:xfrm>
              <a:prstGeom prst="curvedConnector3">
                <a:avLst>
                  <a:gd name="adj1" fmla="val 120426"/>
                </a:avLst>
              </a:prstGeom>
              <a:noFill/>
              <a:ln w="25400" algn="ctr">
                <a:solidFill>
                  <a:srgbClr val="FFC000"/>
                </a:solidFill>
                <a:round/>
                <a:headEnd/>
                <a:tailEnd/>
              </a:ln>
            </p:spPr>
          </p:cxnSp>
          <p:cxnSp>
            <p:nvCxnSpPr>
              <p:cNvPr id="24" name="Curved Connector 64"/>
              <p:cNvCxnSpPr>
                <a:cxnSpLocks noChangeShapeType="1"/>
                <a:stCxn id="20" idx="7"/>
                <a:endCxn id="22" idx="1"/>
              </p:cNvCxnSpPr>
              <p:nvPr/>
            </p:nvCxnSpPr>
            <p:spPr bwMode="auto">
              <a:xfrm rot="16200000" flipH="1">
                <a:off x="6516412" y="1667001"/>
                <a:ext cx="567560" cy="3234459"/>
              </a:xfrm>
              <a:prstGeom prst="curvedConnector3">
                <a:avLst>
                  <a:gd name="adj1" fmla="val -106579"/>
                </a:avLst>
              </a:prstGeom>
              <a:noFill/>
              <a:ln w="25400" algn="ctr">
                <a:solidFill>
                  <a:srgbClr val="0070C0"/>
                </a:solidFill>
                <a:round/>
                <a:headEnd/>
                <a:tailEnd/>
              </a:ln>
            </p:spPr>
          </p:cxnSp>
          <p:sp>
            <p:nvSpPr>
              <p:cNvPr id="25" name="Flowchart: Connector 24"/>
              <p:cNvSpPr/>
              <p:nvPr/>
            </p:nvSpPr>
            <p:spPr bwMode="auto">
              <a:xfrm>
                <a:off x="4740166" y="4378191"/>
                <a:ext cx="457232" cy="788236"/>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3</a:t>
                </a:r>
              </a:p>
            </p:txBody>
          </p:sp>
          <p:cxnSp>
            <p:nvCxnSpPr>
              <p:cNvPr id="26" name="Curved Connector 66"/>
              <p:cNvCxnSpPr>
                <a:cxnSpLocks noChangeShapeType="1"/>
                <a:stCxn id="25" idx="6"/>
                <a:endCxn id="27" idx="2"/>
              </p:cNvCxnSpPr>
              <p:nvPr/>
            </p:nvCxnSpPr>
            <p:spPr bwMode="auto">
              <a:xfrm>
                <a:off x="5197365" y="4771431"/>
                <a:ext cx="3163613" cy="357350"/>
              </a:xfrm>
              <a:prstGeom prst="curvedConnector3">
                <a:avLst>
                  <a:gd name="adj1" fmla="val 50000"/>
                </a:avLst>
              </a:prstGeom>
              <a:noFill/>
              <a:ln w="25400" algn="ctr">
                <a:solidFill>
                  <a:srgbClr val="FF0000"/>
                </a:solidFill>
                <a:round/>
                <a:headEnd/>
                <a:tailEnd/>
              </a:ln>
            </p:spPr>
          </p:cxnSp>
          <p:sp>
            <p:nvSpPr>
              <p:cNvPr id="27" name="Flowchart: Connector 26"/>
              <p:cNvSpPr/>
              <p:nvPr/>
            </p:nvSpPr>
            <p:spPr bwMode="auto">
              <a:xfrm>
                <a:off x="8360946" y="4734414"/>
                <a:ext cx="457232" cy="788236"/>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4</a:t>
                </a:r>
              </a:p>
            </p:txBody>
          </p:sp>
          <p:cxnSp>
            <p:nvCxnSpPr>
              <p:cNvPr id="28" name="Curved Connector 68"/>
              <p:cNvCxnSpPr>
                <a:cxnSpLocks noChangeShapeType="1"/>
                <a:stCxn id="25" idx="5"/>
                <a:endCxn id="27" idx="3"/>
              </p:cNvCxnSpPr>
              <p:nvPr/>
            </p:nvCxnSpPr>
            <p:spPr bwMode="auto">
              <a:xfrm rot="16200000" flipH="1">
                <a:off x="6600496" y="3579852"/>
                <a:ext cx="357350" cy="3297523"/>
              </a:xfrm>
              <a:prstGeom prst="curvedConnector3">
                <a:avLst>
                  <a:gd name="adj1" fmla="val 269273"/>
                </a:avLst>
              </a:prstGeom>
              <a:noFill/>
              <a:ln w="25400" algn="ctr">
                <a:solidFill>
                  <a:srgbClr val="0070C0"/>
                </a:solidFill>
                <a:round/>
                <a:headEnd/>
                <a:tailEnd/>
              </a:ln>
            </p:spPr>
          </p:cxnSp>
          <p:cxnSp>
            <p:nvCxnSpPr>
              <p:cNvPr id="29" name="Curved Connector 69"/>
              <p:cNvCxnSpPr>
                <a:cxnSpLocks noChangeShapeType="1"/>
                <a:stCxn id="25" idx="7"/>
                <a:endCxn id="27" idx="1"/>
              </p:cNvCxnSpPr>
              <p:nvPr/>
            </p:nvCxnSpPr>
            <p:spPr bwMode="auto">
              <a:xfrm rot="16200000" flipH="1">
                <a:off x="6600496" y="3022836"/>
                <a:ext cx="357350" cy="3297523"/>
              </a:xfrm>
              <a:prstGeom prst="curvedConnector3">
                <a:avLst>
                  <a:gd name="adj1" fmla="val -74542"/>
                </a:avLst>
              </a:prstGeom>
              <a:noFill/>
              <a:ln w="25400" algn="ctr">
                <a:solidFill>
                  <a:srgbClr val="FFC000"/>
                </a:solidFill>
                <a:round/>
                <a:headEnd/>
                <a:tailEnd/>
              </a:ln>
            </p:spPr>
          </p:cxnSp>
          <p:sp>
            <p:nvSpPr>
              <p:cNvPr id="30" name="Flowchart: Direct Access Storage 29"/>
              <p:cNvSpPr/>
              <p:nvPr/>
            </p:nvSpPr>
            <p:spPr bwMode="auto">
              <a:xfrm>
                <a:off x="6478470" y="3900702"/>
                <a:ext cx="654953" cy="606336"/>
              </a:xfrm>
              <a:prstGeom prst="flowChartMagneticDrum">
                <a:avLst/>
              </a:prstGeom>
              <a:solidFill>
                <a:schemeClr val="bg1"/>
              </a:solidFill>
              <a:ln w="9525"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endParaRPr lang="en-US" sz="1050">
                  <a:latin typeface="FrutigerNext LT Regular" pitchFamily="34" charset="0"/>
                  <a:ea typeface="MS PGothic" pitchFamily="34" charset="-128"/>
                  <a:cs typeface="Arial" charset="0"/>
                </a:endParaRPr>
              </a:p>
            </p:txBody>
          </p:sp>
        </p:grpSp>
        <p:sp>
          <p:nvSpPr>
            <p:cNvPr id="31" name="TextBox 49"/>
            <p:cNvSpPr txBox="1">
              <a:spLocks noChangeArrowheads="1"/>
            </p:cNvSpPr>
            <p:nvPr/>
          </p:nvSpPr>
          <p:spPr bwMode="auto">
            <a:xfrm>
              <a:off x="9742488" y="2636838"/>
              <a:ext cx="290512" cy="307975"/>
            </a:xfrm>
            <a:prstGeom prst="rect">
              <a:avLst/>
            </a:prstGeom>
            <a:noFill/>
            <a:ln w="9525">
              <a:noFill/>
              <a:miter lim="800000"/>
              <a:headEnd/>
              <a:tailEnd/>
            </a:ln>
          </p:spPr>
          <p:txBody>
            <a:bodyPr wrap="none">
              <a:spAutoFit/>
            </a:bodyPr>
            <a:lstStyle/>
            <a:p>
              <a:r>
                <a:rPr lang="en-US" dirty="0"/>
                <a:t>1</a:t>
              </a:r>
            </a:p>
          </p:txBody>
        </p:sp>
      </p:grpSp>
      <p:sp>
        <p:nvSpPr>
          <p:cNvPr id="37" name="Oval 36"/>
          <p:cNvSpPr/>
          <p:nvPr/>
        </p:nvSpPr>
        <p:spPr bwMode="auto">
          <a:xfrm>
            <a:off x="5105400" y="467220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Oval 37"/>
          <p:cNvSpPr/>
          <p:nvPr/>
        </p:nvSpPr>
        <p:spPr bwMode="auto">
          <a:xfrm>
            <a:off x="5381625" y="467220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9" name="Oval 38"/>
          <p:cNvSpPr/>
          <p:nvPr/>
        </p:nvSpPr>
        <p:spPr bwMode="auto">
          <a:xfrm>
            <a:off x="5657850" y="467220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40" name="Curved Connector 17"/>
          <p:cNvCxnSpPr>
            <a:cxnSpLocks noChangeShapeType="1"/>
          </p:cNvCxnSpPr>
          <p:nvPr/>
        </p:nvCxnSpPr>
        <p:spPr bwMode="auto">
          <a:xfrm>
            <a:off x="7916986" y="2127931"/>
            <a:ext cx="1355725" cy="266700"/>
          </a:xfrm>
          <a:prstGeom prst="curvedConnector3">
            <a:avLst>
              <a:gd name="adj1" fmla="val 50000"/>
            </a:avLst>
          </a:prstGeom>
          <a:noFill/>
          <a:ln w="25400" algn="ctr">
            <a:solidFill>
              <a:srgbClr val="0070C0"/>
            </a:solidFill>
            <a:round/>
            <a:headEnd/>
            <a:tailEnd/>
          </a:ln>
        </p:spPr>
      </p:cxnSp>
      <p:cxnSp>
        <p:nvCxnSpPr>
          <p:cNvPr id="41" name="Curved Connector 30"/>
          <p:cNvCxnSpPr>
            <a:cxnSpLocks noChangeShapeType="1"/>
          </p:cNvCxnSpPr>
          <p:nvPr/>
        </p:nvCxnSpPr>
        <p:spPr bwMode="auto">
          <a:xfrm>
            <a:off x="7916986" y="2547031"/>
            <a:ext cx="1355725" cy="268287"/>
          </a:xfrm>
          <a:prstGeom prst="curvedConnector3">
            <a:avLst>
              <a:gd name="adj1" fmla="val 50000"/>
            </a:avLst>
          </a:prstGeom>
          <a:noFill/>
          <a:ln w="25400" algn="ctr">
            <a:solidFill>
              <a:srgbClr val="FF0000"/>
            </a:solidFill>
            <a:round/>
            <a:headEnd/>
            <a:tailEnd/>
          </a:ln>
        </p:spPr>
      </p:cxnSp>
      <p:cxnSp>
        <p:nvCxnSpPr>
          <p:cNvPr id="42" name="Curved Connector 31"/>
          <p:cNvCxnSpPr>
            <a:cxnSpLocks noChangeShapeType="1"/>
          </p:cNvCxnSpPr>
          <p:nvPr/>
        </p:nvCxnSpPr>
        <p:spPr bwMode="auto">
          <a:xfrm>
            <a:off x="7916986" y="2942318"/>
            <a:ext cx="1355725" cy="266700"/>
          </a:xfrm>
          <a:prstGeom prst="curvedConnector3">
            <a:avLst>
              <a:gd name="adj1" fmla="val 50000"/>
            </a:avLst>
          </a:prstGeom>
          <a:noFill/>
          <a:ln w="25400" algn="ctr">
            <a:solidFill>
              <a:srgbClr val="FFC000"/>
            </a:solidFill>
            <a:round/>
            <a:headEnd/>
            <a:tailEnd/>
          </a:ln>
        </p:spPr>
      </p:cxnSp>
      <p:sp>
        <p:nvSpPr>
          <p:cNvPr id="43" name="TextBox 42"/>
          <p:cNvSpPr txBox="1"/>
          <p:nvPr/>
        </p:nvSpPr>
        <p:spPr>
          <a:xfrm>
            <a:off x="9248898" y="2139043"/>
            <a:ext cx="1452064" cy="369332"/>
          </a:xfrm>
          <a:prstGeom prst="rect">
            <a:avLst/>
          </a:prstGeom>
          <a:noFill/>
        </p:spPr>
        <p:txBody>
          <a:bodyPr wrap="none" rtlCol="0">
            <a:spAutoFit/>
          </a:bodyPr>
          <a:lstStyle/>
          <a:p>
            <a:r>
              <a:rPr lang="en-US" dirty="0" smtClean="0"/>
              <a:t>Working path</a:t>
            </a:r>
            <a:endParaRPr lang="en-US" dirty="0"/>
          </a:p>
        </p:txBody>
      </p:sp>
      <p:sp>
        <p:nvSpPr>
          <p:cNvPr id="44" name="TextBox 43"/>
          <p:cNvSpPr txBox="1"/>
          <p:nvPr/>
        </p:nvSpPr>
        <p:spPr>
          <a:xfrm>
            <a:off x="9248898" y="2996293"/>
            <a:ext cx="2373342" cy="369332"/>
          </a:xfrm>
          <a:prstGeom prst="rect">
            <a:avLst/>
          </a:prstGeom>
          <a:noFill/>
        </p:spPr>
        <p:txBody>
          <a:bodyPr wrap="none" rtlCol="0">
            <a:spAutoFit/>
          </a:bodyPr>
          <a:lstStyle/>
          <a:p>
            <a:r>
              <a:rPr lang="en-US" dirty="0" smtClean="0"/>
              <a:t>Secondary backup path</a:t>
            </a:r>
            <a:endParaRPr lang="en-US" dirty="0"/>
          </a:p>
        </p:txBody>
      </p:sp>
      <p:sp>
        <p:nvSpPr>
          <p:cNvPr id="45" name="TextBox 44"/>
          <p:cNvSpPr txBox="1"/>
          <p:nvPr/>
        </p:nvSpPr>
        <p:spPr>
          <a:xfrm>
            <a:off x="9248898" y="2577193"/>
            <a:ext cx="2126801" cy="369332"/>
          </a:xfrm>
          <a:prstGeom prst="rect">
            <a:avLst/>
          </a:prstGeom>
          <a:noFill/>
        </p:spPr>
        <p:txBody>
          <a:bodyPr wrap="none" rtlCol="0">
            <a:spAutoFit/>
          </a:bodyPr>
          <a:lstStyle/>
          <a:p>
            <a:r>
              <a:rPr lang="en-US" dirty="0" smtClean="0"/>
              <a:t>Primary backup path</a:t>
            </a:r>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01" y="176999"/>
            <a:ext cx="10975975" cy="606772"/>
          </a:xfrm>
        </p:spPr>
        <p:txBody>
          <a:bodyPr>
            <a:normAutofit fontScale="90000"/>
          </a:bodyPr>
          <a:lstStyle/>
          <a:p>
            <a:r>
              <a:rPr lang="en-US" dirty="0" smtClean="0"/>
              <a:t>Protection of Dual Fiber-Cuts – Benefit</a:t>
            </a:r>
            <a:endParaRPr lang="en-US" dirty="0"/>
          </a:p>
        </p:txBody>
      </p:sp>
      <p:sp>
        <p:nvSpPr>
          <p:cNvPr id="3" name="Content Placeholder 2"/>
          <p:cNvSpPr>
            <a:spLocks noGrp="1"/>
          </p:cNvSpPr>
          <p:nvPr>
            <p:ph sz="quarter" idx="13"/>
          </p:nvPr>
        </p:nvSpPr>
        <p:spPr>
          <a:xfrm>
            <a:off x="725712" y="919848"/>
            <a:ext cx="7753350" cy="589640"/>
          </a:xfrm>
        </p:spPr>
        <p:txBody>
          <a:bodyPr tIns="0">
            <a:noAutofit/>
          </a:bodyPr>
          <a:lstStyle/>
          <a:p>
            <a:pPr>
              <a:buFont typeface="Wingdings" pitchFamily="2" charset="2"/>
              <a:buChar char="v"/>
            </a:pPr>
            <a:r>
              <a:rPr lang="en-US" dirty="0" smtClean="0"/>
              <a:t>Significantly reduced redundancies</a:t>
            </a:r>
            <a:endParaRPr lang="en-US" i="1" dirty="0" smtClean="0"/>
          </a:p>
        </p:txBody>
      </p:sp>
      <p:graphicFrame>
        <p:nvGraphicFramePr>
          <p:cNvPr id="34" name="Table 33"/>
          <p:cNvGraphicFramePr>
            <a:graphicFrameLocks noGrp="1"/>
          </p:cNvGraphicFramePr>
          <p:nvPr/>
        </p:nvGraphicFramePr>
        <p:xfrm>
          <a:off x="842355" y="1635580"/>
          <a:ext cx="7530572" cy="2920430"/>
        </p:xfrm>
        <a:graphic>
          <a:graphicData uri="http://schemas.openxmlformats.org/drawingml/2006/table">
            <a:tbl>
              <a:tblPr firstRow="1" bandRow="1">
                <a:tableStyleId>{5C22544A-7EE6-4342-B048-85BDC9FD1C3A}</a:tableStyleId>
              </a:tblPr>
              <a:tblGrid>
                <a:gridCol w="1882643"/>
                <a:gridCol w="1882643"/>
                <a:gridCol w="1882643"/>
                <a:gridCol w="1882643"/>
              </a:tblGrid>
              <a:tr h="581801">
                <a:tc>
                  <a:txBody>
                    <a:bodyPr/>
                    <a:lstStyle/>
                    <a:p>
                      <a:r>
                        <a:rPr lang="en-US" dirty="0" smtClean="0"/>
                        <a:t>Protection</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Primary Backup Path</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Secondary Backup Path</a:t>
                      </a:r>
                    </a:p>
                  </a:txBody>
                  <a:tcPr horzOverflow="overflow"/>
                </a:tc>
                <a:tc>
                  <a:txBody>
                    <a:bodyPr/>
                    <a:lstStyle/>
                    <a:p>
                      <a:r>
                        <a:rPr lang="en-US" dirty="0" smtClean="0"/>
                        <a:t>Redundancy</a:t>
                      </a:r>
                      <a:endParaRPr lang="en-US" dirty="0"/>
                    </a:p>
                  </a:txBody>
                  <a:tcPr/>
                </a:tc>
              </a:tr>
              <a:tr h="491291">
                <a:tc>
                  <a:txBody>
                    <a:bodyPr/>
                    <a:lstStyle/>
                    <a:p>
                      <a:r>
                        <a:rPr lang="en-US" dirty="0" smtClean="0"/>
                        <a:t>1+1+1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r>
                        <a:rPr lang="en-US" dirty="0" smtClean="0"/>
                        <a:t>313–400%</a:t>
                      </a:r>
                      <a:endParaRPr lang="en-US" dirty="0"/>
                    </a:p>
                  </a:txBody>
                  <a:tcPr/>
                </a:tc>
              </a:tr>
              <a:tr h="463137">
                <a:tc>
                  <a:txBody>
                    <a:bodyPr/>
                    <a:lstStyle/>
                    <a:p>
                      <a:r>
                        <a:rPr lang="en-US" dirty="0" smtClean="0"/>
                        <a:t>1+1:1</a:t>
                      </a:r>
                      <a:endParaRPr lang="en-US" dirty="0"/>
                    </a:p>
                  </a:txBody>
                  <a:tcPr/>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r>
                        <a:rPr lang="en-US" dirty="0" smtClean="0"/>
                        <a:t>187–310%</a:t>
                      </a:r>
                      <a:endParaRPr lang="en-US" dirty="0"/>
                    </a:p>
                  </a:txBody>
                  <a:tcPr/>
                </a:tc>
              </a:tr>
              <a:tr h="455774">
                <a:tc>
                  <a:txBody>
                    <a:bodyPr/>
                    <a:lstStyle/>
                    <a:p>
                      <a:r>
                        <a:rPr lang="en-US" dirty="0" smtClean="0"/>
                        <a:t>1:1:1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r>
                        <a:rPr lang="en-US" sz="1800" kern="1200" baseline="0" dirty="0" smtClean="0">
                          <a:solidFill>
                            <a:srgbClr val="0070C0"/>
                          </a:solidFill>
                          <a:latin typeface="+mn-lt"/>
                          <a:ea typeface="+mn-ea"/>
                          <a:cs typeface="+mn-cs"/>
                        </a:rPr>
                        <a:t>96–180%</a:t>
                      </a:r>
                      <a:endParaRPr lang="en-US" dirty="0">
                        <a:solidFill>
                          <a:srgbClr val="0070C0"/>
                        </a:solidFill>
                      </a:endParaRPr>
                    </a:p>
                  </a:txBody>
                  <a:tcPr/>
                </a:tc>
              </a:tr>
              <a:tr h="461766">
                <a:tc>
                  <a:txBody>
                    <a:bodyPr/>
                    <a:lstStyle/>
                    <a:p>
                      <a:r>
                        <a:rPr lang="en-US" dirty="0" smtClean="0"/>
                        <a:t>1+1</a:t>
                      </a:r>
                      <a:endParaRPr lang="en-US" dirty="0"/>
                    </a:p>
                  </a:txBody>
                  <a:tcPr/>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SimHei" pitchFamily="49" charset="-122"/>
                        </a:rPr>
                        <a:t>n.a</a:t>
                      </a:r>
                      <a:r>
                        <a:rPr kumimoji="0" lang="en-US" sz="1800" b="0" i="0" u="none" strike="noStrike" cap="none" normalizeH="0" baseline="0" dirty="0" smtClean="0">
                          <a:ln>
                            <a:noFill/>
                          </a:ln>
                          <a:solidFill>
                            <a:schemeClr val="tx1"/>
                          </a:solidFill>
                          <a:effectLst/>
                          <a:latin typeface="Arial" charset="0"/>
                          <a:ea typeface="SimHei" pitchFamily="49" charset="-122"/>
                        </a:rPr>
                        <a:t>.</a:t>
                      </a:r>
                    </a:p>
                  </a:txBody>
                  <a:tcPr horzOverflow="overflow"/>
                </a:tc>
                <a:tc>
                  <a:txBody>
                    <a:bodyPr/>
                    <a:lstStyle/>
                    <a:p>
                      <a:r>
                        <a:rPr lang="en-US" dirty="0" smtClean="0"/>
                        <a:t>130-200%</a:t>
                      </a:r>
                      <a:endParaRPr lang="en-US" dirty="0"/>
                    </a:p>
                  </a:txBody>
                  <a:tcPr/>
                </a:tc>
              </a:tr>
              <a:tr h="408382">
                <a:tc>
                  <a:txBody>
                    <a:bodyPr/>
                    <a:lstStyle/>
                    <a:p>
                      <a:r>
                        <a:rPr lang="en-US" dirty="0" smtClean="0"/>
                        <a:t>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SimHei" pitchFamily="49" charset="-122"/>
                        </a:rPr>
                        <a:t>n.a</a:t>
                      </a:r>
                      <a:r>
                        <a:rPr kumimoji="0" lang="en-US" sz="1800" b="0" i="0" u="none" strike="noStrike" cap="none" normalizeH="0" baseline="0" dirty="0" smtClean="0">
                          <a:ln>
                            <a:noFill/>
                          </a:ln>
                          <a:solidFill>
                            <a:schemeClr val="tx1"/>
                          </a:solidFill>
                          <a:effectLst/>
                          <a:latin typeface="Arial" charset="0"/>
                          <a:ea typeface="SimHei" pitchFamily="49" charset="-122"/>
                        </a:rPr>
                        <a:t>.</a:t>
                      </a:r>
                    </a:p>
                  </a:txBody>
                  <a:tcPr horzOverflow="overflow"/>
                </a:tc>
                <a:tc>
                  <a:txBody>
                    <a:bodyPr/>
                    <a:lstStyle/>
                    <a:p>
                      <a:r>
                        <a:rPr lang="en-US" dirty="0" smtClean="0"/>
                        <a:t>33-50%</a:t>
                      </a:r>
                      <a:endParaRPr lang="en-US" dirty="0"/>
                    </a:p>
                  </a:txBody>
                  <a:tcPr/>
                </a:tc>
              </a:tr>
            </a:tbl>
          </a:graphicData>
        </a:graphic>
      </p:graphicFrame>
      <p:sp>
        <p:nvSpPr>
          <p:cNvPr id="35" name="TextBox 34"/>
          <p:cNvSpPr txBox="1"/>
          <p:nvPr/>
        </p:nvSpPr>
        <p:spPr>
          <a:xfrm>
            <a:off x="805792" y="4975269"/>
            <a:ext cx="10652577" cy="923330"/>
          </a:xfrm>
          <a:prstGeom prst="rect">
            <a:avLst/>
          </a:prstGeom>
          <a:noFill/>
        </p:spPr>
        <p:txBody>
          <a:bodyPr wrap="square" rtlCol="0">
            <a:spAutoFit/>
          </a:bodyPr>
          <a:lstStyle/>
          <a:p>
            <a:r>
              <a:rPr lang="en-US" dirty="0" smtClean="0"/>
              <a:t>Source: V. Y Liu, D. Tipper “Spare capacity allocation using shared backup path protection for dual link failures,” Computer Communications, special issue on reliable network services, vol. 36, no. 6, March 15, 2013, pp. 666-677. http://dx.doi.org/10.1016/j.comcom.2012.09.007.</a:t>
            </a:r>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11" y="364362"/>
            <a:ext cx="11182350" cy="581704"/>
          </a:xfrm>
        </p:spPr>
        <p:txBody>
          <a:bodyPr>
            <a:normAutofit fontScale="90000"/>
          </a:bodyPr>
          <a:lstStyle/>
          <a:p>
            <a:r>
              <a:rPr lang="en-US" dirty="0" smtClean="0"/>
              <a:t>Protection of Dual Fiber-Cuts – SBPP Partial Disjoint Paths</a:t>
            </a:r>
            <a:endParaRPr lang="en-US" dirty="0"/>
          </a:p>
        </p:txBody>
      </p:sp>
      <p:sp>
        <p:nvSpPr>
          <p:cNvPr id="3" name="Content Placeholder 2"/>
          <p:cNvSpPr>
            <a:spLocks noGrp="1"/>
          </p:cNvSpPr>
          <p:nvPr>
            <p:ph sz="quarter" idx="13"/>
          </p:nvPr>
        </p:nvSpPr>
        <p:spPr>
          <a:xfrm>
            <a:off x="624114" y="1108538"/>
            <a:ext cx="9158514" cy="1088397"/>
          </a:xfrm>
        </p:spPr>
        <p:txBody>
          <a:bodyPr lIns="0" tIns="0" rIns="0" bIns="0">
            <a:noAutofit/>
          </a:bodyPr>
          <a:lstStyle/>
          <a:p>
            <a:pPr>
              <a:buFont typeface="Wingdings" pitchFamily="2" charset="2"/>
              <a:buChar char="v"/>
            </a:pPr>
            <a:r>
              <a:rPr lang="en-US" dirty="0" smtClean="0"/>
              <a:t>Problem – Lot of backup paths, with shared spare capacity</a:t>
            </a:r>
            <a:endParaRPr lang="en-US" i="1" dirty="0" smtClean="0"/>
          </a:p>
          <a:p>
            <a:pPr>
              <a:buFont typeface="Wingdings" pitchFamily="2" charset="2"/>
              <a:buChar char="v"/>
            </a:pPr>
            <a:r>
              <a:rPr lang="en-US" i="1" dirty="0" smtClean="0"/>
              <a:t>Results: Overall redundancy does not increase much</a:t>
            </a:r>
          </a:p>
        </p:txBody>
      </p:sp>
      <p:pic>
        <p:nvPicPr>
          <p:cNvPr id="5" name="Picture 2"/>
          <p:cNvPicPr>
            <a:picLocks noChangeAspect="1" noChangeArrowheads="1"/>
          </p:cNvPicPr>
          <p:nvPr/>
        </p:nvPicPr>
        <p:blipFill>
          <a:blip r:embed="rId2" cstate="print"/>
          <a:srcRect/>
          <a:stretch>
            <a:fillRect/>
          </a:stretch>
        </p:blipFill>
        <p:spPr bwMode="auto">
          <a:xfrm>
            <a:off x="1361655" y="2445792"/>
            <a:ext cx="7901098" cy="2756456"/>
          </a:xfrm>
          <a:prstGeom prst="rect">
            <a:avLst/>
          </a:prstGeom>
          <a:noFill/>
          <a:ln w="9525" algn="ctr">
            <a:noFill/>
            <a:miter lim="800000"/>
            <a:headEnd/>
            <a:tailEnd/>
          </a:ln>
        </p:spPr>
      </p:pic>
      <p:sp>
        <p:nvSpPr>
          <p:cNvPr id="6" name="TextBox 5"/>
          <p:cNvSpPr txBox="1"/>
          <p:nvPr/>
        </p:nvSpPr>
        <p:spPr>
          <a:xfrm>
            <a:off x="894442" y="5462720"/>
            <a:ext cx="9788071" cy="430887"/>
          </a:xfrm>
          <a:prstGeom prst="rect">
            <a:avLst/>
          </a:prstGeom>
          <a:noFill/>
        </p:spPr>
        <p:txBody>
          <a:bodyPr wrap="square" lIns="0" tIns="0" rIns="0" bIns="0" rtlCol="0">
            <a:spAutoFit/>
          </a:bodyPr>
          <a:lstStyle/>
          <a:p>
            <a:r>
              <a:rPr lang="en-US" sz="1400" dirty="0" smtClean="0"/>
              <a:t>Source: V. Y. Liu, D. Tipper, “Spare Capacity Allocation Using Partially Disjoint Paths for Dual Link Failure Protection.” In 9th International Workshop on the Design of Reliable Communication Networks (DRCN), Budapest, Hungary, pp. 171-178, March 4-7. 2013.</a:t>
            </a:r>
            <a:endParaRPr lang="en-US" sz="1400" dirty="0"/>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40"/>
            <a:ext cx="10421257" cy="770389"/>
          </a:xfrm>
        </p:spPr>
        <p:txBody>
          <a:bodyPr>
            <a:normAutofit/>
          </a:bodyPr>
          <a:lstStyle/>
          <a:p>
            <a:r>
              <a:rPr lang="en-US" dirty="0" smtClean="0"/>
              <a:t>Multi-Layer Protection</a:t>
            </a:r>
            <a:endParaRPr lang="en-US" dirty="0"/>
          </a:p>
        </p:txBody>
      </p:sp>
      <p:sp>
        <p:nvSpPr>
          <p:cNvPr id="3" name="Content Placeholder 2"/>
          <p:cNvSpPr>
            <a:spLocks noGrp="1"/>
          </p:cNvSpPr>
          <p:nvPr>
            <p:ph sz="quarter" idx="13"/>
          </p:nvPr>
        </p:nvSpPr>
        <p:spPr>
          <a:xfrm>
            <a:off x="914394" y="1095835"/>
            <a:ext cx="3323780" cy="558796"/>
          </a:xfrm>
        </p:spPr>
        <p:txBody>
          <a:bodyPr>
            <a:normAutofit fontScale="85000" lnSpcReduction="20000"/>
          </a:bodyPr>
          <a:lstStyle/>
          <a:p>
            <a:r>
              <a:rPr lang="en-US" dirty="0" smtClean="0"/>
              <a:t>Various Combinations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911725" y="1128713"/>
            <a:ext cx="6867525" cy="4600575"/>
          </a:xfrm>
          <a:prstGeom prst="rect">
            <a:avLst/>
          </a:prstGeom>
          <a:noFill/>
          <a:ln w="9525">
            <a:noFill/>
            <a:miter lim="800000"/>
            <a:headEnd/>
            <a:tailEnd/>
          </a:ln>
        </p:spPr>
      </p:pic>
      <p:sp>
        <p:nvSpPr>
          <p:cNvPr id="5" name="TextBox 4"/>
          <p:cNvSpPr txBox="1"/>
          <p:nvPr/>
        </p:nvSpPr>
        <p:spPr>
          <a:xfrm>
            <a:off x="1447800" y="5734051"/>
            <a:ext cx="10496550" cy="523220"/>
          </a:xfrm>
          <a:prstGeom prst="rect">
            <a:avLst/>
          </a:prstGeom>
          <a:noFill/>
        </p:spPr>
        <p:txBody>
          <a:bodyPr wrap="square" rtlCol="0">
            <a:spAutoFit/>
          </a:bodyPr>
          <a:lstStyle/>
          <a:p>
            <a:r>
              <a:rPr lang="en-US" sz="1400" dirty="0" smtClean="0"/>
              <a:t>Source: R.G. </a:t>
            </a:r>
            <a:r>
              <a:rPr lang="en-US" sz="1400" dirty="0" err="1" smtClean="0"/>
              <a:t>Prinz</a:t>
            </a:r>
            <a:r>
              <a:rPr lang="en-US" sz="1400" dirty="0" smtClean="0"/>
              <a:t>, A. </a:t>
            </a:r>
            <a:r>
              <a:rPr lang="en-US" sz="1400" dirty="0" err="1" smtClean="0"/>
              <a:t>Autenrieth</a:t>
            </a:r>
            <a:r>
              <a:rPr lang="en-US" sz="1400" dirty="0" smtClean="0"/>
              <a:t>, and D.A. </a:t>
            </a:r>
            <a:r>
              <a:rPr lang="en-US" sz="1400" dirty="0" err="1" smtClean="0"/>
              <a:t>Schupke</a:t>
            </a:r>
            <a:r>
              <a:rPr lang="en-US" sz="1400" dirty="0" smtClean="0"/>
              <a:t>, “Dual failure protection in multilayer networks based on overlay or augmented model,” in International Workshop on Design of Reliable Communication Networks (DRCN), Island of Ischia, Naples, Italy, Oct. 16–19 2005. </a:t>
            </a:r>
            <a:endParaRPr lang="en-US" sz="1400" dirty="0"/>
          </a:p>
        </p:txBody>
      </p:sp>
      <p:sp>
        <p:nvSpPr>
          <p:cNvPr id="6" name="Left Brace 5"/>
          <p:cNvSpPr/>
          <p:nvPr/>
        </p:nvSpPr>
        <p:spPr bwMode="auto">
          <a:xfrm>
            <a:off x="4591050" y="1943100"/>
            <a:ext cx="285750" cy="10858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Left Brace 6"/>
          <p:cNvSpPr/>
          <p:nvPr/>
        </p:nvSpPr>
        <p:spPr bwMode="auto">
          <a:xfrm>
            <a:off x="4552950" y="3124200"/>
            <a:ext cx="361950" cy="15049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 name="TextBox 7"/>
          <p:cNvSpPr txBox="1"/>
          <p:nvPr/>
        </p:nvSpPr>
        <p:spPr>
          <a:xfrm>
            <a:off x="2286000" y="2280558"/>
            <a:ext cx="2089931" cy="369332"/>
          </a:xfrm>
          <a:prstGeom prst="rect">
            <a:avLst/>
          </a:prstGeom>
          <a:noFill/>
        </p:spPr>
        <p:txBody>
          <a:bodyPr wrap="none" rtlCol="0">
            <a:spAutoFit/>
          </a:bodyPr>
          <a:lstStyle/>
          <a:p>
            <a:r>
              <a:rPr lang="en-US" dirty="0" smtClean="0"/>
              <a:t>Single Layer Scheme</a:t>
            </a:r>
            <a:endParaRPr lang="en-US" dirty="0"/>
          </a:p>
        </p:txBody>
      </p:sp>
      <p:sp>
        <p:nvSpPr>
          <p:cNvPr id="9" name="Left Brace 8"/>
          <p:cNvSpPr/>
          <p:nvPr/>
        </p:nvSpPr>
        <p:spPr bwMode="auto">
          <a:xfrm>
            <a:off x="4591050" y="4724400"/>
            <a:ext cx="285750" cy="9334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2188938" y="4885872"/>
            <a:ext cx="2299284" cy="553998"/>
          </a:xfrm>
          <a:prstGeom prst="rect">
            <a:avLst/>
          </a:prstGeom>
          <a:noFill/>
        </p:spPr>
        <p:txBody>
          <a:bodyPr wrap="none" lIns="0" tIns="0" rIns="0" bIns="0" rtlCol="0">
            <a:spAutoFit/>
          </a:bodyPr>
          <a:lstStyle/>
          <a:p>
            <a:r>
              <a:rPr lang="en-US" dirty="0" smtClean="0"/>
              <a:t>Single Layer Scheme </a:t>
            </a:r>
            <a:br>
              <a:rPr lang="en-US" dirty="0" smtClean="0"/>
            </a:br>
            <a:r>
              <a:rPr lang="en-US" dirty="0" smtClean="0"/>
              <a:t>with SRLG disjoint needs</a:t>
            </a:r>
            <a:endParaRPr lang="en-US" dirty="0"/>
          </a:p>
        </p:txBody>
      </p:sp>
      <p:sp>
        <p:nvSpPr>
          <p:cNvPr id="11" name="TextBox 10"/>
          <p:cNvSpPr txBox="1"/>
          <p:nvPr/>
        </p:nvSpPr>
        <p:spPr>
          <a:xfrm>
            <a:off x="2247900" y="3676650"/>
            <a:ext cx="2401491" cy="369332"/>
          </a:xfrm>
          <a:prstGeom prst="rect">
            <a:avLst/>
          </a:prstGeom>
          <a:noFill/>
        </p:spPr>
        <p:txBody>
          <a:bodyPr wrap="none" rtlCol="0">
            <a:spAutoFit/>
          </a:bodyPr>
          <a:lstStyle/>
          <a:p>
            <a:r>
              <a:rPr lang="en-US" dirty="0" smtClean="0"/>
              <a:t>Two Layer </a:t>
            </a:r>
            <a:r>
              <a:rPr lang="en-US" dirty="0" smtClean="0">
                <a:solidFill>
                  <a:srgbClr val="FF0000"/>
                </a:solidFill>
              </a:rPr>
              <a:t>Coordination</a:t>
            </a:r>
            <a:endParaRPr lang="en-US" dirty="0">
              <a:solidFill>
                <a:srgbClr val="FF0000"/>
              </a:solidFill>
            </a:endParaRPr>
          </a:p>
        </p:txBody>
      </p:sp>
      <p:sp>
        <p:nvSpPr>
          <p:cNvPr id="13" name="Freeform 16"/>
          <p:cNvSpPr>
            <a:spLocks/>
          </p:cNvSpPr>
          <p:nvPr/>
        </p:nvSpPr>
        <p:spPr bwMode="auto">
          <a:xfrm>
            <a:off x="1784345" y="2057226"/>
            <a:ext cx="720000" cy="720000"/>
          </a:xfrm>
          <a:custGeom>
            <a:avLst/>
            <a:gdLst>
              <a:gd name="T0" fmla="*/ 142875 w 610"/>
              <a:gd name="T1" fmla="*/ 749300 h 609"/>
              <a:gd name="T2" fmla="*/ 166687 w 610"/>
              <a:gd name="T3" fmla="*/ 763588 h 609"/>
              <a:gd name="T4" fmla="*/ 200025 w 610"/>
              <a:gd name="T5" fmla="*/ 788988 h 609"/>
              <a:gd name="T6" fmla="*/ 238125 w 610"/>
              <a:gd name="T7" fmla="*/ 825500 h 609"/>
              <a:gd name="T8" fmla="*/ 266700 w 610"/>
              <a:gd name="T9" fmla="*/ 874713 h 609"/>
              <a:gd name="T10" fmla="*/ 290512 w 610"/>
              <a:gd name="T11" fmla="*/ 914400 h 609"/>
              <a:gd name="T12" fmla="*/ 306387 w 610"/>
              <a:gd name="T13" fmla="*/ 946150 h 609"/>
              <a:gd name="T14" fmla="*/ 317500 w 610"/>
              <a:gd name="T15" fmla="*/ 962025 h 609"/>
              <a:gd name="T16" fmla="*/ 322262 w 610"/>
              <a:gd name="T17" fmla="*/ 954088 h 609"/>
              <a:gd name="T18" fmla="*/ 339725 w 610"/>
              <a:gd name="T19" fmla="*/ 877888 h 609"/>
              <a:gd name="T20" fmla="*/ 379412 w 610"/>
              <a:gd name="T21" fmla="*/ 758825 h 609"/>
              <a:gd name="T22" fmla="*/ 434975 w 610"/>
              <a:gd name="T23" fmla="*/ 620713 h 609"/>
              <a:gd name="T24" fmla="*/ 534987 w 610"/>
              <a:gd name="T25" fmla="*/ 438150 h 609"/>
              <a:gd name="T26" fmla="*/ 660400 w 610"/>
              <a:gd name="T27" fmla="*/ 266700 h 609"/>
              <a:gd name="T28" fmla="*/ 763587 w 610"/>
              <a:gd name="T29" fmla="*/ 160338 h 609"/>
              <a:gd name="T30" fmla="*/ 830263 w 610"/>
              <a:gd name="T31" fmla="*/ 103188 h 609"/>
              <a:gd name="T32" fmla="*/ 852488 w 610"/>
              <a:gd name="T33" fmla="*/ 88900 h 609"/>
              <a:gd name="T34" fmla="*/ 884238 w 610"/>
              <a:gd name="T35" fmla="*/ 68263 h 609"/>
              <a:gd name="T36" fmla="*/ 925513 w 610"/>
              <a:gd name="T37" fmla="*/ 36513 h 609"/>
              <a:gd name="T38" fmla="*/ 960438 w 610"/>
              <a:gd name="T39" fmla="*/ 11113 h 609"/>
              <a:gd name="T40" fmla="*/ 955675 w 610"/>
              <a:gd name="T41" fmla="*/ 0 h 609"/>
              <a:gd name="T42" fmla="*/ 857250 w 610"/>
              <a:gd name="T43" fmla="*/ 42863 h 609"/>
              <a:gd name="T44" fmla="*/ 693737 w 610"/>
              <a:gd name="T45" fmla="*/ 149225 h 609"/>
              <a:gd name="T46" fmla="*/ 520700 w 610"/>
              <a:gd name="T47" fmla="*/ 306388 h 609"/>
              <a:gd name="T48" fmla="*/ 425450 w 610"/>
              <a:gd name="T49" fmla="*/ 422275 h 609"/>
              <a:gd name="T50" fmla="*/ 376237 w 610"/>
              <a:gd name="T51" fmla="*/ 493713 h 609"/>
              <a:gd name="T52" fmla="*/ 319087 w 610"/>
              <a:gd name="T53" fmla="*/ 574675 h 609"/>
              <a:gd name="T54" fmla="*/ 280987 w 610"/>
              <a:gd name="T55" fmla="*/ 628650 h 609"/>
              <a:gd name="T56" fmla="*/ 269875 w 610"/>
              <a:gd name="T57" fmla="*/ 633413 h 609"/>
              <a:gd name="T58" fmla="*/ 233363 w 610"/>
              <a:gd name="T59" fmla="*/ 600075 h 609"/>
              <a:gd name="T60" fmla="*/ 177800 w 610"/>
              <a:gd name="T61" fmla="*/ 560388 h 609"/>
              <a:gd name="T62" fmla="*/ 119063 w 610"/>
              <a:gd name="T63" fmla="*/ 539750 h 609"/>
              <a:gd name="T64" fmla="*/ 68262 w 610"/>
              <a:gd name="T65" fmla="*/ 565150 h 609"/>
              <a:gd name="T66" fmla="*/ 33337 w 610"/>
              <a:gd name="T67" fmla="*/ 608013 h 609"/>
              <a:gd name="T68" fmla="*/ 11112 w 610"/>
              <a:gd name="T69" fmla="*/ 652463 h 609"/>
              <a:gd name="T70" fmla="*/ 1588 w 610"/>
              <a:gd name="T71" fmla="*/ 684213 h 609"/>
              <a:gd name="T72" fmla="*/ 139700 w 610"/>
              <a:gd name="T73" fmla="*/ 746125 h 6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10"/>
              <a:gd name="T112" fmla="*/ 0 h 609"/>
              <a:gd name="T113" fmla="*/ 610 w 610"/>
              <a:gd name="T114" fmla="*/ 609 h 6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10" h="609">
                <a:moveTo>
                  <a:pt x="88" y="470"/>
                </a:moveTo>
                <a:lnTo>
                  <a:pt x="90" y="472"/>
                </a:lnTo>
                <a:lnTo>
                  <a:pt x="96" y="476"/>
                </a:lnTo>
                <a:lnTo>
                  <a:pt x="105" y="481"/>
                </a:lnTo>
                <a:lnTo>
                  <a:pt x="116" y="487"/>
                </a:lnTo>
                <a:lnTo>
                  <a:pt x="126" y="497"/>
                </a:lnTo>
                <a:lnTo>
                  <a:pt x="138" y="509"/>
                </a:lnTo>
                <a:lnTo>
                  <a:pt x="150" y="520"/>
                </a:lnTo>
                <a:lnTo>
                  <a:pt x="159" y="535"/>
                </a:lnTo>
                <a:lnTo>
                  <a:pt x="168" y="551"/>
                </a:lnTo>
                <a:lnTo>
                  <a:pt x="176" y="564"/>
                </a:lnTo>
                <a:lnTo>
                  <a:pt x="183" y="576"/>
                </a:lnTo>
                <a:lnTo>
                  <a:pt x="189" y="586"/>
                </a:lnTo>
                <a:lnTo>
                  <a:pt x="193" y="596"/>
                </a:lnTo>
                <a:lnTo>
                  <a:pt x="197" y="601"/>
                </a:lnTo>
                <a:lnTo>
                  <a:pt x="200" y="606"/>
                </a:lnTo>
                <a:lnTo>
                  <a:pt x="200" y="608"/>
                </a:lnTo>
                <a:lnTo>
                  <a:pt x="203" y="601"/>
                </a:lnTo>
                <a:lnTo>
                  <a:pt x="206" y="582"/>
                </a:lnTo>
                <a:lnTo>
                  <a:pt x="214" y="553"/>
                </a:lnTo>
                <a:lnTo>
                  <a:pt x="226" y="519"/>
                </a:lnTo>
                <a:lnTo>
                  <a:pt x="239" y="478"/>
                </a:lnTo>
                <a:lnTo>
                  <a:pt x="255" y="435"/>
                </a:lnTo>
                <a:lnTo>
                  <a:pt x="274" y="391"/>
                </a:lnTo>
                <a:lnTo>
                  <a:pt x="296" y="348"/>
                </a:lnTo>
                <a:lnTo>
                  <a:pt x="337" y="276"/>
                </a:lnTo>
                <a:lnTo>
                  <a:pt x="378" y="217"/>
                </a:lnTo>
                <a:lnTo>
                  <a:pt x="416" y="168"/>
                </a:lnTo>
                <a:lnTo>
                  <a:pt x="450" y="130"/>
                </a:lnTo>
                <a:lnTo>
                  <a:pt x="481" y="101"/>
                </a:lnTo>
                <a:lnTo>
                  <a:pt x="504" y="80"/>
                </a:lnTo>
                <a:lnTo>
                  <a:pt x="523" y="65"/>
                </a:lnTo>
                <a:lnTo>
                  <a:pt x="533" y="59"/>
                </a:lnTo>
                <a:lnTo>
                  <a:pt x="537" y="56"/>
                </a:lnTo>
                <a:lnTo>
                  <a:pt x="545" y="51"/>
                </a:lnTo>
                <a:lnTo>
                  <a:pt x="557" y="43"/>
                </a:lnTo>
                <a:lnTo>
                  <a:pt x="570" y="34"/>
                </a:lnTo>
                <a:lnTo>
                  <a:pt x="583" y="23"/>
                </a:lnTo>
                <a:lnTo>
                  <a:pt x="595" y="15"/>
                </a:lnTo>
                <a:lnTo>
                  <a:pt x="605" y="7"/>
                </a:lnTo>
                <a:lnTo>
                  <a:pt x="609" y="3"/>
                </a:lnTo>
                <a:lnTo>
                  <a:pt x="602" y="0"/>
                </a:lnTo>
                <a:lnTo>
                  <a:pt x="577" y="7"/>
                </a:lnTo>
                <a:lnTo>
                  <a:pt x="540" y="27"/>
                </a:lnTo>
                <a:lnTo>
                  <a:pt x="491" y="56"/>
                </a:lnTo>
                <a:lnTo>
                  <a:pt x="437" y="94"/>
                </a:lnTo>
                <a:lnTo>
                  <a:pt x="382" y="141"/>
                </a:lnTo>
                <a:lnTo>
                  <a:pt x="328" y="193"/>
                </a:lnTo>
                <a:lnTo>
                  <a:pt x="279" y="253"/>
                </a:lnTo>
                <a:lnTo>
                  <a:pt x="268" y="266"/>
                </a:lnTo>
                <a:lnTo>
                  <a:pt x="254" y="287"/>
                </a:lnTo>
                <a:lnTo>
                  <a:pt x="237" y="311"/>
                </a:lnTo>
                <a:lnTo>
                  <a:pt x="218" y="337"/>
                </a:lnTo>
                <a:lnTo>
                  <a:pt x="201" y="362"/>
                </a:lnTo>
                <a:lnTo>
                  <a:pt x="187" y="382"/>
                </a:lnTo>
                <a:lnTo>
                  <a:pt x="177" y="396"/>
                </a:lnTo>
                <a:lnTo>
                  <a:pt x="174" y="403"/>
                </a:lnTo>
                <a:lnTo>
                  <a:pt x="170" y="399"/>
                </a:lnTo>
                <a:lnTo>
                  <a:pt x="160" y="390"/>
                </a:lnTo>
                <a:lnTo>
                  <a:pt x="147" y="378"/>
                </a:lnTo>
                <a:lnTo>
                  <a:pt x="130" y="365"/>
                </a:lnTo>
                <a:lnTo>
                  <a:pt x="112" y="353"/>
                </a:lnTo>
                <a:lnTo>
                  <a:pt x="93" y="344"/>
                </a:lnTo>
                <a:lnTo>
                  <a:pt x="75" y="340"/>
                </a:lnTo>
                <a:lnTo>
                  <a:pt x="58" y="345"/>
                </a:lnTo>
                <a:lnTo>
                  <a:pt x="43" y="356"/>
                </a:lnTo>
                <a:lnTo>
                  <a:pt x="31" y="369"/>
                </a:lnTo>
                <a:lnTo>
                  <a:pt x="21" y="383"/>
                </a:lnTo>
                <a:lnTo>
                  <a:pt x="13" y="398"/>
                </a:lnTo>
                <a:lnTo>
                  <a:pt x="7" y="411"/>
                </a:lnTo>
                <a:lnTo>
                  <a:pt x="3" y="423"/>
                </a:lnTo>
                <a:lnTo>
                  <a:pt x="1" y="431"/>
                </a:lnTo>
                <a:lnTo>
                  <a:pt x="0" y="433"/>
                </a:lnTo>
                <a:lnTo>
                  <a:pt x="88" y="470"/>
                </a:lnTo>
              </a:path>
            </a:pathLst>
          </a:custGeom>
          <a:solidFill>
            <a:srgbClr val="33CC33"/>
          </a:solidFill>
          <a:ln w="9525" cap="rnd">
            <a:noFill/>
            <a:round/>
            <a:headEnd/>
            <a:tailEnd/>
          </a:ln>
        </p:spPr>
        <p:txBody>
          <a:bodyPr/>
          <a:lstStyle/>
          <a:p>
            <a:endParaRPr lang="zh-CN" altLang="en-US"/>
          </a:p>
        </p:txBody>
      </p:sp>
      <p:grpSp>
        <p:nvGrpSpPr>
          <p:cNvPr id="14" name="组合 189"/>
          <p:cNvGrpSpPr>
            <a:grpSpLocks noChangeAspect="1"/>
          </p:cNvGrpSpPr>
          <p:nvPr/>
        </p:nvGrpSpPr>
        <p:grpSpPr>
          <a:xfrm>
            <a:off x="1588838" y="3435118"/>
            <a:ext cx="720000" cy="720000"/>
            <a:chOff x="13655675" y="2825750"/>
            <a:chExt cx="406400" cy="415925"/>
          </a:xfrm>
          <a:solidFill>
            <a:srgbClr val="92D050"/>
          </a:solidFill>
        </p:grpSpPr>
        <p:sp>
          <p:nvSpPr>
            <p:cNvPr id="15"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6"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7"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8"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grpSp>
        <p:nvGrpSpPr>
          <p:cNvPr id="26" name="组合 189"/>
          <p:cNvGrpSpPr>
            <a:grpSpLocks noChangeAspect="1"/>
          </p:cNvGrpSpPr>
          <p:nvPr/>
        </p:nvGrpSpPr>
        <p:grpSpPr>
          <a:xfrm>
            <a:off x="9588701" y="3478336"/>
            <a:ext cx="720000" cy="720000"/>
            <a:chOff x="13655675" y="2825750"/>
            <a:chExt cx="406400" cy="415925"/>
          </a:xfrm>
          <a:solidFill>
            <a:srgbClr val="92D050"/>
          </a:solidFill>
        </p:grpSpPr>
        <p:sp>
          <p:nvSpPr>
            <p:cNvPr id="27"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28"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29"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30"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主题1">
  <a:themeElements>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中文版-16比9</Template>
  <TotalTime>8556</TotalTime>
  <Words>1448</Words>
  <Application>Microsoft Office PowerPoint</Application>
  <PresentationFormat>Custom</PresentationFormat>
  <Paragraphs>207</Paragraphs>
  <Slides>19</Slides>
  <Notes>4</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8_主题1</vt:lpstr>
      <vt:lpstr>12_主题1</vt:lpstr>
      <vt:lpstr>10_主题1</vt:lpstr>
      <vt:lpstr>Slide 1</vt:lpstr>
      <vt:lpstr>Contents</vt:lpstr>
      <vt:lpstr>Motivations</vt:lpstr>
      <vt:lpstr>Topology Connectivity for single or dual failure</vt:lpstr>
      <vt:lpstr>Protection and Restoration</vt:lpstr>
      <vt:lpstr>Protection of Dual Fiber-Cuts – SBPP</vt:lpstr>
      <vt:lpstr>Protection of Dual Fiber-Cuts – Benefit</vt:lpstr>
      <vt:lpstr>Protection of Dual Fiber-Cuts – SBPP Partial Disjoint Paths</vt:lpstr>
      <vt:lpstr>Multi-Layer Protection</vt:lpstr>
      <vt:lpstr>Simulation Study for Two Single-Failure Protected Layers</vt:lpstr>
      <vt:lpstr>Packet Topology Planning &amp; Link Mapping </vt:lpstr>
      <vt:lpstr>Survivable Packet Topology Mapping</vt:lpstr>
      <vt:lpstr>Packet Survivable topology mapping for single fiber failure</vt:lpstr>
      <vt:lpstr>4. What-if Analysis</vt:lpstr>
      <vt:lpstr>Optical topology &amp; IP topology</vt:lpstr>
      <vt:lpstr>Simulation results - Two Layer Networks with Single Failure Protections</vt:lpstr>
      <vt:lpstr>No optical protection vs. Optical path protection</vt:lpstr>
      <vt:lpstr>Future work - Multilayer coordinate protection</vt:lpstr>
      <vt:lpstr>Slide 19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h00243341</dc:creator>
  <cp:lastModifiedBy>Victor Liu</cp:lastModifiedBy>
  <cp:revision>163</cp:revision>
  <dcterms:created xsi:type="dcterms:W3CDTF">2015-01-19T03:48:19Z</dcterms:created>
  <dcterms:modified xsi:type="dcterms:W3CDTF">2015-03-23T17:29:40Z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(2)rlLz4Jv1el5Ku4oxGm0JmosrrwIJMHx1OOsc6YDHU3yuXi9cqKUmu0ngYyDAvzfEt7gUZkPR ukxT9X+YZn9pliTKT7fGXFUxJk70z3sm13gKmy0Muwc5ao7UQ9gbT91RKuMXxuVwPL0dOLW7 4qEywHYO5YfisDUdIM0fcqq2gncVqZO8r5MDiaueKCnAt0MeLSsCJNfvrVSC4W2jLwySR5ge /n65kuZzTjmxMiDfM7eRR</vt:lpwstr>
  </property>
  <property fmtid="{D5CDD505-2E9C-101B-9397-08002B2CF9AE}" pid="3" name="_ms_pID_7253431">
    <vt:lpwstr>bt2WNYQks5DJZH9mddAufThyGG4P0IXOZzq0QtsdU2nhKyqdwbr /EnhSzftfJt7E/Y3Nx0yFDB9ta2RestPAQmP/InpnOkDpq9Dhxu/BUvnKw3TAvGT8Y38dvVh rte5OlS3gxH4VDbguKDhGHEl</vt:lpwstr>
  </property>
  <property fmtid="{D5CDD505-2E9C-101B-9397-08002B2CF9AE}" pid="4" name="_new_ms_pID_72543">
    <vt:lpwstr>(3)MsV7gHoK+a6YhQ4DQy8PuiWW8vuHntvmXbAtZGVMrUdsabgXC5atodanB5wepzXMq/qYn4fE_x000d_
AVIvJjWBKNtD5XnVX4FhDoAhwCbWELVa6ZpQ3CJqCc6PggdZE0RsP+0FB54adlIFXs8KE5Ut_x000d_
NhyLzyP6Imzw5Y3wFk5L4fYCj82CO19ID5j9CqRMw82RmXShERgBPGZRfUaZaG4kbmCOHpgF_x000d_
QhvXRhgT/nJ/7nHTYi</vt:lpwstr>
  </property>
  <property fmtid="{D5CDD505-2E9C-101B-9397-08002B2CF9AE}" pid="5" name="_new_ms_pID_725431">
    <vt:lpwstr>deP2pU9k2+vL85jJqdN0f45zZJqnzphTtp6iSSbvK1SP+fsN+Iq8c0_x000d_
FGhh6l26udk/AwgkYZrGrDHykv3a+ymCfBEscAT0diQHF7NNMTNyCgrbvJ4ihisuJNQrnEf+_x000d_
yO0l4OrzCbUzoMAxBImK4b/5CqAg6qvm8up9N8ZkkmQcNlm0mbDfMab406eZKwTqmlH1Jl/F_x000d_
C97/BJO7pEam1w91oTwjSRZrPwp3zDJodvkE</vt:lpwstr>
  </property>
  <property fmtid="{D5CDD505-2E9C-101B-9397-08002B2CF9AE}" pid="6" name="_new_ms_pID_725432">
    <vt:lpwstr>yhFiszr9qPI1rDWu5yGtlxcLJt1qJfo7L1Bk_x000d_
TSrd7OGlhsE9Lw97bC7jSp7z0NfVabY66XfL+D5A9yFY1MrZKTE=</vt:lpwstr>
  </property>
  <property fmtid="{D5CDD505-2E9C-101B-9397-08002B2CF9AE}" pid="7" name="sflag">
    <vt:lpwstr>1427125326</vt:lpwstr>
  </property>
</Properties>
</file>