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3" r:id="rId2"/>
  </p:sldMasterIdLst>
  <p:notesMasterIdLst>
    <p:notesMasterId r:id="rId22"/>
  </p:notesMasterIdLst>
  <p:handoutMasterIdLst>
    <p:handoutMasterId r:id="rId23"/>
  </p:handoutMasterIdLst>
  <p:sldIdLst>
    <p:sldId id="779" r:id="rId3"/>
    <p:sldId id="768" r:id="rId4"/>
    <p:sldId id="780" r:id="rId5"/>
    <p:sldId id="781" r:id="rId6"/>
    <p:sldId id="782" r:id="rId7"/>
    <p:sldId id="783" r:id="rId8"/>
    <p:sldId id="784" r:id="rId9"/>
    <p:sldId id="785" r:id="rId10"/>
    <p:sldId id="789" r:id="rId11"/>
    <p:sldId id="787" r:id="rId12"/>
    <p:sldId id="788" r:id="rId13"/>
    <p:sldId id="790" r:id="rId14"/>
    <p:sldId id="792" r:id="rId15"/>
    <p:sldId id="795" r:id="rId16"/>
    <p:sldId id="796" r:id="rId17"/>
    <p:sldId id="793" r:id="rId18"/>
    <p:sldId id="794" r:id="rId19"/>
    <p:sldId id="797" r:id="rId20"/>
    <p:sldId id="798" r:id="rId21"/>
  </p:sldIdLst>
  <p:sldSz cx="9144000" cy="6858000" type="overhead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FrutigerNext LT Regular" pitchFamily="34" charset="0"/>
        <a:ea typeface="MS PGothic" pitchFamily="34" charset="-128"/>
        <a:cs typeface="+mn-cs"/>
      </a:defRPr>
    </a:lvl1pPr>
    <a:lvl2pPr marL="417241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FrutigerNext LT Regular" pitchFamily="34" charset="0"/>
        <a:ea typeface="MS PGothic" pitchFamily="34" charset="-128"/>
        <a:cs typeface="+mn-cs"/>
      </a:defRPr>
    </a:lvl2pPr>
    <a:lvl3pPr marL="834481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FrutigerNext LT Regular" pitchFamily="34" charset="0"/>
        <a:ea typeface="MS PGothic" pitchFamily="34" charset="-128"/>
        <a:cs typeface="+mn-cs"/>
      </a:defRPr>
    </a:lvl3pPr>
    <a:lvl4pPr marL="1251722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FrutigerNext LT Regular" pitchFamily="34" charset="0"/>
        <a:ea typeface="MS PGothic" pitchFamily="34" charset="-128"/>
        <a:cs typeface="+mn-cs"/>
      </a:defRPr>
    </a:lvl4pPr>
    <a:lvl5pPr marL="1668963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FrutigerNext LT Regular" pitchFamily="34" charset="0"/>
        <a:ea typeface="MS PGothic" pitchFamily="34" charset="-128"/>
        <a:cs typeface="+mn-cs"/>
      </a:defRPr>
    </a:lvl5pPr>
    <a:lvl6pPr marL="2086204" algn="l" defTabSz="834481" rtl="0" eaLnBrk="1" latinLnBrk="0" hangingPunct="1">
      <a:defRPr sz="1400" b="1" kern="1200">
        <a:solidFill>
          <a:schemeClr val="tx1"/>
        </a:solidFill>
        <a:latin typeface="FrutigerNext LT Regular" pitchFamily="34" charset="0"/>
        <a:ea typeface="MS PGothic" pitchFamily="34" charset="-128"/>
        <a:cs typeface="+mn-cs"/>
      </a:defRPr>
    </a:lvl6pPr>
    <a:lvl7pPr marL="2503444" algn="l" defTabSz="834481" rtl="0" eaLnBrk="1" latinLnBrk="0" hangingPunct="1">
      <a:defRPr sz="1400" b="1" kern="1200">
        <a:solidFill>
          <a:schemeClr val="tx1"/>
        </a:solidFill>
        <a:latin typeface="FrutigerNext LT Regular" pitchFamily="34" charset="0"/>
        <a:ea typeface="MS PGothic" pitchFamily="34" charset="-128"/>
        <a:cs typeface="+mn-cs"/>
      </a:defRPr>
    </a:lvl7pPr>
    <a:lvl8pPr marL="2920685" algn="l" defTabSz="834481" rtl="0" eaLnBrk="1" latinLnBrk="0" hangingPunct="1">
      <a:defRPr sz="1400" b="1" kern="1200">
        <a:solidFill>
          <a:schemeClr val="tx1"/>
        </a:solidFill>
        <a:latin typeface="FrutigerNext LT Regular" pitchFamily="34" charset="0"/>
        <a:ea typeface="MS PGothic" pitchFamily="34" charset="-128"/>
        <a:cs typeface="+mn-cs"/>
      </a:defRPr>
    </a:lvl8pPr>
    <a:lvl9pPr marL="3337926" algn="l" defTabSz="834481" rtl="0" eaLnBrk="1" latinLnBrk="0" hangingPunct="1">
      <a:defRPr sz="1400" b="1" kern="1200">
        <a:solidFill>
          <a:schemeClr val="tx1"/>
        </a:solidFill>
        <a:latin typeface="FrutigerNext LT Regular" pitchFamily="34" charset="0"/>
        <a:ea typeface="MS PGothic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50306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7DD"/>
    <a:srgbClr val="FF5050"/>
    <a:srgbClr val="FFDAA3"/>
    <a:srgbClr val="990000"/>
    <a:srgbClr val="F9A350"/>
    <a:srgbClr val="0099CC"/>
    <a:srgbClr val="669900"/>
    <a:srgbClr val="C9F49E"/>
    <a:srgbClr val="336699"/>
    <a:srgbClr val="B0D7F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1" autoAdjust="0"/>
    <p:restoredTop sz="90209" autoAdjust="0"/>
  </p:normalViewPr>
  <p:slideViewPr>
    <p:cSldViewPr snapToGrid="0" showGuides="1">
      <p:cViewPr>
        <p:scale>
          <a:sx n="71" d="100"/>
          <a:sy n="71" d="100"/>
        </p:scale>
        <p:origin x="-1158" y="66"/>
      </p:cViewPr>
      <p:guideLst>
        <p:guide orient="horz" pos="457"/>
        <p:guide orient="horz" pos="691"/>
        <p:guide orient="horz" pos="920"/>
        <p:guide orient="horz" pos="3764"/>
        <p:guide pos="2880"/>
        <p:guide pos="476"/>
        <p:guide pos="52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spcBef>
                <a:spcPct val="0"/>
              </a:spcBef>
              <a:defRPr sz="1200" b="0" noProof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spcBef>
                <a:spcPct val="0"/>
              </a:spcBef>
              <a:defRPr sz="1200" b="0" noProof="1">
                <a:latin typeface="Arial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spcBef>
                <a:spcPct val="0"/>
              </a:spcBef>
              <a:defRPr sz="1200" b="0" noProof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spcBef>
                <a:spcPct val="0"/>
              </a:spcBef>
              <a:defRPr sz="1200" b="0" noProof="1">
                <a:latin typeface="Arial" charset="0"/>
              </a:defRPr>
            </a:lvl1pPr>
          </a:lstStyle>
          <a:p>
            <a:pPr>
              <a:defRPr/>
            </a:pPr>
            <a:fld id="{39D2EF01-97BD-45D8-BAEE-A9E7D267E15E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2756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B2E83131-7421-492B-9C8D-D4F8E1FF92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51801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1724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83448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25172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66896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086204" algn="l" defTabSz="8344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03444" algn="l" defTabSz="8344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20685" algn="l" defTabSz="8344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37926" algn="l" defTabSz="8344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58F675-00F1-4584-A59C-DFC3F82064E3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38" y="137584"/>
            <a:ext cx="7934446" cy="87085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932" y="1165678"/>
            <a:ext cx="7990639" cy="510899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526924" y="6463862"/>
            <a:ext cx="1087821" cy="394138"/>
          </a:xfrm>
          <a:prstGeom prst="rect">
            <a:avLst/>
          </a:prstGeom>
          <a:ln/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de-DE" altLang="zh-CN" b="0" dirty="0" smtClean="0"/>
              <a:t>Page </a:t>
            </a:r>
            <a:fld id="{5F1057A4-5890-452A-8A69-B654C2B628C4}" type="slidenum">
              <a:rPr lang="de-DE" altLang="zh-CN" b="0" smtClean="0"/>
              <a:pPr/>
              <a:t>‹#›</a:t>
            </a:fld>
            <a:endParaRPr lang="en-GB" altLang="zh-CN" b="0" dirty="0"/>
          </a:p>
        </p:txBody>
      </p:sp>
    </p:spTree>
    <p:extLst>
      <p:ext uri="{BB962C8B-B14F-4D97-AF65-F5344CB8AC3E}">
        <p14:creationId xmlns="" xmlns:p14="http://schemas.microsoft.com/office/powerpoint/2010/main" val="7275449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39" y="430893"/>
            <a:ext cx="7924602" cy="870857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38" y="1529255"/>
            <a:ext cx="7930232" cy="4698124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526924" y="6463862"/>
            <a:ext cx="1087821" cy="394138"/>
          </a:xfrm>
          <a:prstGeom prst="rect">
            <a:avLst/>
          </a:prstGeom>
          <a:ln/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de-DE" altLang="zh-CN" b="0" dirty="0" smtClean="0"/>
              <a:t>Page </a:t>
            </a:r>
            <a:fld id="{5F1057A4-5890-452A-8A69-B654C2B628C4}" type="slidenum">
              <a:rPr lang="de-DE" altLang="zh-CN" b="0" smtClean="0"/>
              <a:pPr/>
              <a:t>‹#›</a:t>
            </a:fld>
            <a:endParaRPr lang="en-GB" altLang="zh-CN" b="0" dirty="0"/>
          </a:p>
        </p:txBody>
      </p:sp>
    </p:spTree>
    <p:extLst>
      <p:ext uri="{BB962C8B-B14F-4D97-AF65-F5344CB8AC3E}">
        <p14:creationId xmlns="" xmlns:p14="http://schemas.microsoft.com/office/powerpoint/2010/main" val="1848823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封面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091"/>
            <a:ext cx="9144000" cy="357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defTabSz="783776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+mj-lt"/>
          <a:ea typeface="黑体" pitchFamily="49" charset="-122"/>
          <a:cs typeface="+mj-cs"/>
        </a:defRPr>
      </a:lvl1pPr>
      <a:lvl2pPr algn="l" defTabSz="783776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黑体" pitchFamily="49" charset="-122"/>
        </a:defRPr>
      </a:lvl2pPr>
      <a:lvl3pPr algn="l" defTabSz="783776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黑体" pitchFamily="49" charset="-122"/>
        </a:defRPr>
      </a:lvl3pPr>
      <a:lvl4pPr algn="l" defTabSz="783776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黑体" pitchFamily="49" charset="-122"/>
        </a:defRPr>
      </a:lvl4pPr>
      <a:lvl5pPr algn="l" defTabSz="783776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黑体" pitchFamily="49" charset="-122"/>
        </a:defRPr>
      </a:lvl5pPr>
      <a:lvl6pPr marL="417241" algn="l" defTabSz="783776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SimHei" pitchFamily="2" charset="-122"/>
        </a:defRPr>
      </a:lvl6pPr>
      <a:lvl7pPr marL="834481" algn="l" defTabSz="783776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SimHei" pitchFamily="2" charset="-122"/>
        </a:defRPr>
      </a:lvl7pPr>
      <a:lvl8pPr marL="1251722" algn="l" defTabSz="783776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SimHei" pitchFamily="2" charset="-122"/>
        </a:defRPr>
      </a:lvl8pPr>
      <a:lvl9pPr marL="1668963" algn="l" defTabSz="783776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SimHei" pitchFamily="2" charset="-122"/>
        </a:defRPr>
      </a:lvl9pPr>
    </p:titleStyle>
    <p:bodyStyle>
      <a:lvl1pPr marL="294097" indent="-294097" algn="l" defTabSz="783776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0000"/>
        </a:buClr>
        <a:buSzPct val="60000"/>
        <a:buFont typeface="Wingdings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636003" indent="-244840" algn="l" defTabSz="783776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1700">
          <a:solidFill>
            <a:schemeClr val="tx1"/>
          </a:solidFill>
          <a:latin typeface="+mn-lt"/>
          <a:ea typeface="+mn-ea"/>
        </a:defRPr>
      </a:lvl2pPr>
      <a:lvl3pPr marL="979357" indent="-195582" algn="l" defTabSz="783776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371969" indent="-198480" algn="l" defTabSz="783776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763132" indent="-197030" algn="l" defTabSz="783776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180373" indent="-197030" algn="l" defTabSz="783776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597614" indent="-197030" algn="l" defTabSz="783776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014854" indent="-197030" algn="l" defTabSz="783776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432095" indent="-197030" algn="l" defTabSz="783776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7241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4481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722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8963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6204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3444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0685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7926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9" descr="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831" y="6450667"/>
            <a:ext cx="1311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banner-pitt-mark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6400800"/>
            <a:ext cx="2600325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688" r:id="rId2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hf sldNum="0" hdr="0" ftr="0"/>
  <p:txStyles>
    <p:titleStyle>
      <a:lvl1pPr algn="l" defTabSz="801161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+mj-lt"/>
          <a:ea typeface="宋体" pitchFamily="2" charset="-122"/>
          <a:cs typeface="+mj-cs"/>
        </a:defRPr>
      </a:lvl1pPr>
      <a:lvl2pPr algn="l" defTabSz="801161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宋体" pitchFamily="2" charset="-122"/>
        </a:defRPr>
      </a:lvl2pPr>
      <a:lvl3pPr algn="l" defTabSz="801161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宋体" pitchFamily="2" charset="-122"/>
        </a:defRPr>
      </a:lvl3pPr>
      <a:lvl4pPr algn="l" defTabSz="801161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宋体" pitchFamily="2" charset="-122"/>
        </a:defRPr>
      </a:lvl4pPr>
      <a:lvl5pPr algn="l" defTabSz="801161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宋体" pitchFamily="2" charset="-122"/>
        </a:defRPr>
      </a:lvl5pPr>
      <a:lvl6pPr marL="417241" algn="l" defTabSz="801161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6pPr>
      <a:lvl7pPr marL="834481" algn="l" defTabSz="801161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7pPr>
      <a:lvl8pPr marL="1251722" algn="l" defTabSz="801161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8pPr>
      <a:lvl9pPr marL="1668963" algn="l" defTabSz="801161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9pPr>
    </p:titleStyle>
    <p:bodyStyle>
      <a:lvl1pPr marL="299892" indent="-299892" algn="l" defTabSz="80116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defRPr sz="1100" b="1">
          <a:solidFill>
            <a:srgbClr val="000000"/>
          </a:solidFill>
          <a:latin typeface="+mn-lt"/>
          <a:ea typeface="宋体" pitchFamily="2" charset="-122"/>
          <a:cs typeface="+mn-cs"/>
        </a:defRPr>
      </a:lvl1pPr>
      <a:lvl2pPr marL="651939" indent="-250635" algn="l" defTabSz="80116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1700">
          <a:solidFill>
            <a:schemeClr val="tx1"/>
          </a:solidFill>
          <a:latin typeface="+mn-lt"/>
          <a:ea typeface="宋体" pitchFamily="2" charset="-122"/>
        </a:defRPr>
      </a:lvl2pPr>
      <a:lvl3pPr marL="1002537" indent="-201377" algn="l" defTabSz="80116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宋体" pitchFamily="2" charset="-122"/>
        </a:defRPr>
      </a:lvl3pPr>
      <a:lvl4pPr marL="1402392" indent="-201377" algn="l" defTabSz="80116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宋体" pitchFamily="2" charset="-122"/>
        </a:defRPr>
      </a:lvl4pPr>
      <a:lvl5pPr marL="1803697" indent="-201377" algn="l" defTabSz="801161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宋体" pitchFamily="2" charset="-122"/>
        </a:defRPr>
      </a:lvl5pPr>
      <a:lvl6pPr marL="2220938" indent="-201377" algn="l" defTabSz="80116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638179" indent="-201377" algn="l" defTabSz="80116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055419" indent="-201377" algn="l" defTabSz="80116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472660" indent="-201377" algn="l" defTabSz="801161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7241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4481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722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8963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6204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3444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0685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7926" algn="l" defTabSz="83448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99089" y="900035"/>
            <a:ext cx="8008883" cy="170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434" tIns="38722" rIns="77434" bIns="38722">
            <a:spAutoFit/>
          </a:bodyPr>
          <a:lstStyle>
            <a:lvl1pPr defTabSz="858838" eaLnBrk="0" hangingPunct="0">
              <a:spcBef>
                <a:spcPct val="50000"/>
              </a:spcBef>
              <a:defRPr sz="15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defTabSz="858838" eaLnBrk="0" hangingPunct="0">
              <a:spcBef>
                <a:spcPct val="50000"/>
              </a:spcBef>
              <a:defRPr sz="15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defTabSz="858838" eaLnBrk="0" hangingPunct="0">
              <a:spcBef>
                <a:spcPct val="50000"/>
              </a:spcBef>
              <a:defRPr sz="15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defTabSz="858838" eaLnBrk="0" hangingPunct="0">
              <a:spcBef>
                <a:spcPct val="50000"/>
              </a:spcBef>
              <a:defRPr sz="15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defTabSz="858838" eaLnBrk="0" hangingPunct="0">
              <a:spcBef>
                <a:spcPct val="50000"/>
              </a:spcBef>
              <a:defRPr sz="15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defTabSz="858838" eaLnBrk="0" fontAlgn="base" hangingPunct="0">
              <a:spcBef>
                <a:spcPct val="5000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defTabSz="858838" eaLnBrk="0" fontAlgn="base" hangingPunct="0">
              <a:spcBef>
                <a:spcPct val="5000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defTabSz="858838" eaLnBrk="0" fontAlgn="base" hangingPunct="0">
              <a:spcBef>
                <a:spcPct val="5000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defTabSz="858838" eaLnBrk="0" fontAlgn="base" hangingPunct="0">
              <a:spcBef>
                <a:spcPct val="5000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3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Spare Capacity Allocation </a:t>
            </a:r>
            <a:br>
              <a:rPr lang="en-US" altLang="zh-CN" sz="3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</a:br>
            <a:r>
              <a:rPr lang="en-US" altLang="zh-CN" sz="3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Using Shared Backup Path Protection </a:t>
            </a:r>
            <a:br>
              <a:rPr lang="en-US" altLang="zh-CN" sz="3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</a:br>
            <a:r>
              <a:rPr lang="en-US" altLang="zh-CN" sz="3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for Dual Link Failures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4500" y="2814512"/>
            <a:ext cx="204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Arial" pitchFamily="34" charset="0"/>
                <a:ea typeface="SimHei"/>
                <a:cs typeface="Arial" pitchFamily="34" charset="0"/>
              </a:rPr>
              <a:t>Victor Yu Liu</a:t>
            </a:r>
          </a:p>
          <a:p>
            <a:pPr algn="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5485" y="2814511"/>
            <a:ext cx="203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Arial" pitchFamily="34" charset="0"/>
                <a:ea typeface="SimHei"/>
                <a:cs typeface="Arial" pitchFamily="34" charset="0"/>
              </a:rPr>
              <a:t>David Tipper</a:t>
            </a:r>
          </a:p>
          <a:p>
            <a:pPr algn="ctr"/>
            <a:endParaRPr lang="zh-CN" altLang="en-US" dirty="0"/>
          </a:p>
        </p:txBody>
      </p:sp>
      <p:pic>
        <p:nvPicPr>
          <p:cNvPr id="6" name="图片 77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34" y="4648296"/>
            <a:ext cx="820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789147" y="5685262"/>
            <a:ext cx="3376943" cy="35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165" tIns="39082" rIns="78165" bIns="39082">
            <a:spAutoFit/>
          </a:bodyPr>
          <a:lstStyle/>
          <a:p>
            <a:pPr algn="r" defTabSz="782587">
              <a:defRPr/>
            </a:pPr>
            <a:r>
              <a:rPr lang="en-US" altLang="zh-CN" sz="1800" dirty="0">
                <a:solidFill>
                  <a:srgbClr val="000000"/>
                </a:solidFill>
                <a:latin typeface="FrutigerNext LT Bold"/>
                <a:ea typeface="MS PGothic" pitchFamily="34" charset="-128"/>
              </a:rPr>
              <a:t>HUAWEI </a:t>
            </a:r>
            <a:r>
              <a:rPr lang="en-US" altLang="zh-CN" sz="1800" dirty="0" smtClean="0">
                <a:solidFill>
                  <a:srgbClr val="000000"/>
                </a:solidFill>
                <a:latin typeface="FrutigerNext LT Bold"/>
                <a:ea typeface="MS PGothic" pitchFamily="34" charset="-128"/>
              </a:rPr>
              <a:t>TECHNOLOGIES, USA</a:t>
            </a:r>
            <a:endParaRPr lang="en-US" altLang="zh-CN" sz="3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174531" y="3669790"/>
            <a:ext cx="2585545" cy="3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75" tIns="45687" rIns="91375" bIns="45687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FrutigerNext LT Medium" pitchFamily="34" charset="0"/>
              </a:rPr>
              <a:t>victor.liu@huawei.com</a:t>
            </a:r>
            <a:endParaRPr lang="en-US" altLang="zh-CN" sz="1600" dirty="0">
              <a:solidFill>
                <a:schemeClr val="bg1"/>
              </a:solidFill>
              <a:latin typeface="FrutigerNext LT Medium" pitchFamily="34" charset="0"/>
            </a:endParaRPr>
          </a:p>
        </p:txBody>
      </p:sp>
      <p:pic>
        <p:nvPicPr>
          <p:cNvPr id="9" name="Picture 1036" descr="C:\TEMP\pittseal4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6016" y="4590161"/>
            <a:ext cx="954604" cy="990818"/>
          </a:xfrm>
          <a:prstGeom prst="rect">
            <a:avLst/>
          </a:prstGeom>
          <a:noFill/>
        </p:spPr>
      </p:pic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4826011" y="5685262"/>
            <a:ext cx="3832965" cy="35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165" tIns="39082" rIns="78165" bIns="39082">
            <a:spAutoFit/>
          </a:bodyPr>
          <a:lstStyle/>
          <a:p>
            <a:pPr defTabSz="782587"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FrutigerNext LT Bold"/>
                <a:ea typeface="MS PGothic" pitchFamily="34" charset="-128"/>
              </a:rPr>
              <a:t>UNIVERISTY OF</a:t>
            </a:r>
            <a:r>
              <a:rPr lang="en-US" altLang="zh-CN" sz="1800" baseline="0" dirty="0" smtClean="0">
                <a:solidFill>
                  <a:srgbClr val="000000"/>
                </a:solidFill>
                <a:latin typeface="FrutigerNext LT Bold"/>
                <a:ea typeface="MS PGothic" pitchFamily="34" charset="-128"/>
              </a:rPr>
              <a:t> PITTSBURGH, USA</a:t>
            </a:r>
            <a:endParaRPr lang="en-US" altLang="zh-CN" sz="3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623349" y="3664534"/>
            <a:ext cx="2179938" cy="3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75" tIns="45687" rIns="91375" bIns="45687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FrutigerNext LT Medium" pitchFamily="34" charset="0"/>
              </a:rPr>
              <a:t>tipper@tele.pitt.edu</a:t>
            </a:r>
            <a:endParaRPr lang="en-US" altLang="zh-CN" sz="1600" dirty="0">
              <a:solidFill>
                <a:schemeClr val="bg1"/>
              </a:solidFill>
              <a:latin typeface="FrutigerNext LT Medium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669" y="3250698"/>
            <a:ext cx="408326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Arial" pitchFamily="34" charset="0"/>
                <a:ea typeface="SimHei"/>
                <a:cs typeface="Arial" pitchFamily="34" charset="0"/>
              </a:rPr>
              <a:t>Network Research Department</a:t>
            </a:r>
          </a:p>
          <a:p>
            <a:pPr algn="ctr"/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698124" y="3203401"/>
            <a:ext cx="3859759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Arial" pitchFamily="34" charset="0"/>
                <a:ea typeface="SimHei"/>
                <a:cs typeface="Arial" pitchFamily="34" charset="0"/>
              </a:rPr>
              <a:t>Telecommunications Program</a:t>
            </a:r>
          </a:p>
          <a:p>
            <a:pPr algn="ctr"/>
            <a:endParaRPr lang="zh-CN" altLang="en-US" dirty="0"/>
          </a:p>
        </p:txBody>
      </p:sp>
      <p:sp>
        <p:nvSpPr>
          <p:cNvPr id="14" name="文本框 4"/>
          <p:cNvSpPr txBox="1">
            <a:spLocks noChangeArrowheads="1"/>
          </p:cNvSpPr>
          <p:nvPr/>
        </p:nvSpPr>
        <p:spPr bwMode="auto">
          <a:xfrm>
            <a:off x="585835" y="6308310"/>
            <a:ext cx="7950887" cy="35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165" tIns="39082" rIns="78165" bIns="39082">
            <a:spAutoFit/>
          </a:bodyPr>
          <a:lstStyle/>
          <a:p>
            <a:pPr algn="ctr" defTabSz="782587"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FrutigerNext LT Bold"/>
                <a:ea typeface="MS PGothic" pitchFamily="34" charset="-128"/>
              </a:rPr>
              <a:t>Paper on DRCN 2011, October 10-12, Krakow, Poland www.drcn2011.net</a:t>
            </a:r>
            <a:endParaRPr lang="en-US" altLang="zh-CN" sz="320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Backup Path Protection to Protect Dual Link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932" y="1165678"/>
            <a:ext cx="8239289" cy="5108997"/>
          </a:xfrm>
        </p:spPr>
        <p:txBody>
          <a:bodyPr/>
          <a:lstStyle/>
          <a:p>
            <a:pPr lvl="1"/>
            <a:r>
              <a:rPr lang="en-US" dirty="0" smtClean="0"/>
              <a:t>Each flow has three disjoint paths: </a:t>
            </a:r>
          </a:p>
          <a:p>
            <a:pPr lvl="2"/>
            <a:r>
              <a:rPr lang="en-US" dirty="0" smtClean="0"/>
              <a:t>Working path: carrying traffic</a:t>
            </a:r>
          </a:p>
          <a:p>
            <a:pPr lvl="2"/>
            <a:r>
              <a:rPr lang="en-US" dirty="0" smtClean="0"/>
              <a:t>Primary backup path: protect first link failure</a:t>
            </a:r>
          </a:p>
          <a:p>
            <a:pPr lvl="2"/>
            <a:r>
              <a:rPr lang="en-US" dirty="0" smtClean="0"/>
              <a:t>Secondary backup path: protect dual link failure</a:t>
            </a:r>
          </a:p>
          <a:p>
            <a:pPr lvl="1"/>
            <a:r>
              <a:rPr lang="en-US" dirty="0" smtClean="0"/>
              <a:t>Sharing spare capacity among different flows, i.e.:</a:t>
            </a:r>
          </a:p>
          <a:p>
            <a:pPr lvl="2"/>
            <a:r>
              <a:rPr lang="en-US" dirty="0" smtClean="0"/>
              <a:t>Three primary backup paths can share </a:t>
            </a:r>
            <a:r>
              <a:rPr lang="en-US" b="1" dirty="0" smtClean="0"/>
              <a:t>2</a:t>
            </a:r>
            <a:r>
              <a:rPr lang="en-US" dirty="0" smtClean="0"/>
              <a:t> unit of bandwidth on the overlap segment           when </a:t>
            </a:r>
            <a:r>
              <a:rPr lang="en-US" dirty="0" smtClean="0"/>
              <a:t>the </a:t>
            </a:r>
            <a:r>
              <a:rPr lang="en-US" dirty="0" smtClean="0"/>
              <a:t>working paths are mutually </a:t>
            </a:r>
            <a:r>
              <a:rPr lang="en-US" dirty="0" smtClean="0"/>
              <a:t>disjoint</a:t>
            </a:r>
            <a:endParaRPr lang="en-US" dirty="0" smtClean="0"/>
          </a:p>
          <a:p>
            <a:pPr lvl="2"/>
            <a:r>
              <a:rPr lang="en-US" dirty="0" smtClean="0"/>
              <a:t>Two secondary backup paths can share on their overlap segment when their working and primary backup paths are mutually disjoint;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zh-CN" b="0" smtClean="0"/>
              <a:t>Page </a:t>
            </a:r>
            <a:fld id="{5F1057A4-5890-452A-8A69-B654C2B628C4}" type="slidenum">
              <a:rPr lang="de-DE" altLang="zh-CN" b="0" smtClean="0"/>
              <a:pPr/>
              <a:t>10</a:t>
            </a:fld>
            <a:endParaRPr lang="en-GB" altLang="zh-CN" b="0" dirty="0"/>
          </a:p>
        </p:txBody>
      </p:sp>
      <p:cxnSp>
        <p:nvCxnSpPr>
          <p:cNvPr id="18" name="Curved Connector 17"/>
          <p:cNvCxnSpPr/>
          <p:nvPr/>
        </p:nvCxnSpPr>
        <p:spPr bwMode="auto">
          <a:xfrm>
            <a:off x="5659830" y="1702667"/>
            <a:ext cx="1355835" cy="268014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Curved Connector 30"/>
          <p:cNvCxnSpPr/>
          <p:nvPr/>
        </p:nvCxnSpPr>
        <p:spPr bwMode="auto">
          <a:xfrm>
            <a:off x="6332492" y="2123081"/>
            <a:ext cx="1355835" cy="268014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Curved Connector 31"/>
          <p:cNvCxnSpPr/>
          <p:nvPr/>
        </p:nvCxnSpPr>
        <p:spPr bwMode="auto">
          <a:xfrm>
            <a:off x="6742396" y="2517219"/>
            <a:ext cx="1355835" cy="268014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0" name="Group 79"/>
          <p:cNvGrpSpPr/>
          <p:nvPr/>
        </p:nvGrpSpPr>
        <p:grpSpPr>
          <a:xfrm>
            <a:off x="740978" y="4997669"/>
            <a:ext cx="3546895" cy="1137070"/>
            <a:chOff x="740978" y="4997669"/>
            <a:chExt cx="3546895" cy="1137070"/>
          </a:xfrm>
        </p:grpSpPr>
        <p:sp>
          <p:nvSpPr>
            <p:cNvPr id="37" name="Flowchart: Connector 36"/>
            <p:cNvSpPr/>
            <p:nvPr/>
          </p:nvSpPr>
          <p:spPr bwMode="auto">
            <a:xfrm>
              <a:off x="740978" y="4997669"/>
              <a:ext cx="314072" cy="270605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MS PGothic" pitchFamily="34" charset="-128"/>
                </a:rPr>
                <a:t>1</a:t>
              </a:r>
            </a:p>
          </p:txBody>
        </p:sp>
        <p:sp>
          <p:nvSpPr>
            <p:cNvPr id="38" name="Flowchart: Connector 37"/>
            <p:cNvSpPr/>
            <p:nvPr/>
          </p:nvSpPr>
          <p:spPr bwMode="auto">
            <a:xfrm>
              <a:off x="3951166" y="5124823"/>
              <a:ext cx="314072" cy="270605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MS PGothic" pitchFamily="34" charset="-128"/>
                </a:rPr>
                <a:t>2</a:t>
              </a:r>
            </a:p>
          </p:txBody>
        </p:sp>
        <p:cxnSp>
          <p:nvCxnSpPr>
            <p:cNvPr id="39" name="Curved Connector 38"/>
            <p:cNvCxnSpPr>
              <a:stCxn id="37" idx="7"/>
              <a:endCxn id="38" idx="1"/>
            </p:cNvCxnSpPr>
            <p:nvPr/>
          </p:nvCxnSpPr>
          <p:spPr bwMode="auto">
            <a:xfrm rot="16200000" flipH="1">
              <a:off x="2439531" y="3606822"/>
              <a:ext cx="127154" cy="2988106"/>
            </a:xfrm>
            <a:prstGeom prst="curvedConnector3">
              <a:avLst>
                <a:gd name="adj1" fmla="val -210948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Flowchart: Connector 39"/>
            <p:cNvSpPr/>
            <p:nvPr/>
          </p:nvSpPr>
          <p:spPr bwMode="auto">
            <a:xfrm>
              <a:off x="759115" y="5406120"/>
              <a:ext cx="314072" cy="270605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MS PGothic" pitchFamily="34" charset="-128"/>
                </a:rPr>
                <a:t>3</a:t>
              </a:r>
            </a:p>
          </p:txBody>
        </p:sp>
        <p:cxnSp>
          <p:nvCxnSpPr>
            <p:cNvPr id="41" name="Curved Connector 40"/>
            <p:cNvCxnSpPr>
              <a:stCxn id="40" idx="7"/>
              <a:endCxn id="42" idx="1"/>
            </p:cNvCxnSpPr>
            <p:nvPr/>
          </p:nvCxnSpPr>
          <p:spPr bwMode="auto">
            <a:xfrm rot="16200000" flipH="1">
              <a:off x="2487893" y="3985048"/>
              <a:ext cx="55786" cy="2977188"/>
            </a:xfrm>
            <a:prstGeom prst="curvedConnector3">
              <a:avLst>
                <a:gd name="adj1" fmla="val 314638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Flowchart: Connector 41"/>
            <p:cNvSpPr/>
            <p:nvPr/>
          </p:nvSpPr>
          <p:spPr bwMode="auto">
            <a:xfrm>
              <a:off x="3958385" y="5461906"/>
              <a:ext cx="314072" cy="270605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MS PGothic" pitchFamily="34" charset="-128"/>
                </a:rPr>
                <a:t>4</a:t>
              </a:r>
            </a:p>
          </p:txBody>
        </p:sp>
        <p:cxnSp>
          <p:nvCxnSpPr>
            <p:cNvPr id="43" name="Curved Connector 42"/>
            <p:cNvCxnSpPr>
              <a:stCxn id="40" idx="5"/>
              <a:endCxn id="42" idx="3"/>
            </p:cNvCxnSpPr>
            <p:nvPr/>
          </p:nvCxnSpPr>
          <p:spPr bwMode="auto">
            <a:xfrm rot="16200000" flipH="1">
              <a:off x="2487893" y="4176395"/>
              <a:ext cx="55786" cy="2977188"/>
            </a:xfrm>
            <a:prstGeom prst="curvedConnector3">
              <a:avLst>
                <a:gd name="adj1" fmla="val 580818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Curved Connector 43"/>
            <p:cNvCxnSpPr>
              <a:stCxn id="37" idx="5"/>
              <a:endCxn id="38" idx="3"/>
            </p:cNvCxnSpPr>
            <p:nvPr/>
          </p:nvCxnSpPr>
          <p:spPr bwMode="auto">
            <a:xfrm rot="16200000" flipH="1">
              <a:off x="2439531" y="3798169"/>
              <a:ext cx="127154" cy="2988106"/>
            </a:xfrm>
            <a:prstGeom prst="curvedConnector3">
              <a:avLst>
                <a:gd name="adj1" fmla="val 310948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Flowchart: Connector 44"/>
            <p:cNvSpPr/>
            <p:nvPr/>
          </p:nvSpPr>
          <p:spPr bwMode="auto">
            <a:xfrm>
              <a:off x="767173" y="5864134"/>
              <a:ext cx="314072" cy="270605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MS PGothic" pitchFamily="34" charset="-128"/>
                </a:rPr>
                <a:t>5</a:t>
              </a:r>
            </a:p>
          </p:txBody>
        </p:sp>
        <p:cxnSp>
          <p:nvCxnSpPr>
            <p:cNvPr id="46" name="Curved Connector 45"/>
            <p:cNvCxnSpPr>
              <a:stCxn id="45" idx="7"/>
              <a:endCxn id="47" idx="1"/>
            </p:cNvCxnSpPr>
            <p:nvPr/>
          </p:nvCxnSpPr>
          <p:spPr bwMode="auto">
            <a:xfrm rot="5400000" flipH="1" flipV="1">
              <a:off x="2510781" y="4394748"/>
              <a:ext cx="33484" cy="2984546"/>
            </a:xfrm>
            <a:prstGeom prst="curvedConnector3">
              <a:avLst>
                <a:gd name="adj1" fmla="val 901066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Flowchart: Connector 46"/>
            <p:cNvSpPr/>
            <p:nvPr/>
          </p:nvSpPr>
          <p:spPr bwMode="auto">
            <a:xfrm>
              <a:off x="3973801" y="5830650"/>
              <a:ext cx="314072" cy="270605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MS PGothic" pitchFamily="34" charset="-128"/>
                </a:rPr>
                <a:t>6</a:t>
              </a:r>
            </a:p>
          </p:txBody>
        </p:sp>
        <p:cxnSp>
          <p:nvCxnSpPr>
            <p:cNvPr id="48" name="Curved Connector 47"/>
            <p:cNvCxnSpPr>
              <a:stCxn id="45" idx="5"/>
              <a:endCxn id="47" idx="3"/>
            </p:cNvCxnSpPr>
            <p:nvPr/>
          </p:nvCxnSpPr>
          <p:spPr bwMode="auto">
            <a:xfrm rot="5400000" flipH="1" flipV="1">
              <a:off x="2510781" y="4586095"/>
              <a:ext cx="33484" cy="2984546"/>
            </a:xfrm>
            <a:prstGeom prst="curvedConnector3">
              <a:avLst>
                <a:gd name="adj1" fmla="val -801066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Flowchart: Direct Access Storage 48"/>
            <p:cNvSpPr/>
            <p:nvPr/>
          </p:nvSpPr>
          <p:spPr bwMode="auto">
            <a:xfrm>
              <a:off x="2322972" y="5423339"/>
              <a:ext cx="625180" cy="261594"/>
            </a:xfrm>
            <a:prstGeom prst="flowChartMagneticDrum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sp>
        <p:nvSpPr>
          <p:cNvPr id="52" name="Flowchart: Direct Access Storage 51"/>
          <p:cNvSpPr/>
          <p:nvPr/>
        </p:nvSpPr>
        <p:spPr bwMode="auto">
          <a:xfrm>
            <a:off x="3550024" y="3671048"/>
            <a:ext cx="436499" cy="261594"/>
          </a:xfrm>
          <a:prstGeom prst="flowChartMagneticDrum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407573" y="5029201"/>
            <a:ext cx="3142592" cy="1105538"/>
            <a:chOff x="4740166" y="2885090"/>
            <a:chExt cx="4078012" cy="2637560"/>
          </a:xfrm>
        </p:grpSpPr>
        <p:sp>
          <p:nvSpPr>
            <p:cNvPr id="61" name="Flowchart: Connector 60"/>
            <p:cNvSpPr/>
            <p:nvPr/>
          </p:nvSpPr>
          <p:spPr bwMode="auto">
            <a:xfrm>
              <a:off x="4792718" y="2885090"/>
              <a:ext cx="457199" cy="787739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MS PGothic" pitchFamily="34" charset="-128"/>
                </a:rPr>
                <a:t>1</a:t>
              </a:r>
            </a:p>
          </p:txBody>
        </p:sp>
        <p:cxnSp>
          <p:nvCxnSpPr>
            <p:cNvPr id="62" name="Curved Connector 61"/>
            <p:cNvCxnSpPr>
              <a:stCxn id="61" idx="6"/>
              <a:endCxn id="63" idx="2"/>
            </p:cNvCxnSpPr>
            <p:nvPr/>
          </p:nvCxnSpPr>
          <p:spPr bwMode="auto">
            <a:xfrm>
              <a:off x="5249918" y="3278961"/>
              <a:ext cx="3100550" cy="567560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Flowchart: Connector 62"/>
            <p:cNvSpPr/>
            <p:nvPr/>
          </p:nvSpPr>
          <p:spPr bwMode="auto">
            <a:xfrm>
              <a:off x="8350467" y="3452650"/>
              <a:ext cx="457199" cy="787739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MS PGothic" pitchFamily="34" charset="-128"/>
                </a:rPr>
                <a:t>2</a:t>
              </a:r>
            </a:p>
          </p:txBody>
        </p:sp>
        <p:cxnSp>
          <p:nvCxnSpPr>
            <p:cNvPr id="64" name="Curved Connector 63"/>
            <p:cNvCxnSpPr>
              <a:stCxn id="61" idx="5"/>
              <a:endCxn id="63" idx="3"/>
            </p:cNvCxnSpPr>
            <p:nvPr/>
          </p:nvCxnSpPr>
          <p:spPr bwMode="auto">
            <a:xfrm rot="16200000" flipH="1">
              <a:off x="6516412" y="2224019"/>
              <a:ext cx="567560" cy="3234459"/>
            </a:xfrm>
            <a:prstGeom prst="curvedConnector3">
              <a:avLst>
                <a:gd name="adj1" fmla="val 120427"/>
              </a:avLst>
            </a:prstGeom>
            <a:noFill/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urved Connector 64"/>
            <p:cNvCxnSpPr>
              <a:stCxn id="61" idx="7"/>
              <a:endCxn id="63" idx="1"/>
            </p:cNvCxnSpPr>
            <p:nvPr/>
          </p:nvCxnSpPr>
          <p:spPr bwMode="auto">
            <a:xfrm rot="16200000" flipH="1">
              <a:off x="6516412" y="1667001"/>
              <a:ext cx="567560" cy="3234459"/>
            </a:xfrm>
            <a:prstGeom prst="curvedConnector3">
              <a:avLst>
                <a:gd name="adj1" fmla="val -106579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Flowchart: Connector 65"/>
            <p:cNvSpPr/>
            <p:nvPr/>
          </p:nvSpPr>
          <p:spPr bwMode="auto">
            <a:xfrm>
              <a:off x="4740166" y="4377561"/>
              <a:ext cx="457199" cy="787739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MS PGothic" pitchFamily="34" charset="-128"/>
                </a:rPr>
                <a:t>3</a:t>
              </a:r>
            </a:p>
          </p:txBody>
        </p:sp>
        <p:cxnSp>
          <p:nvCxnSpPr>
            <p:cNvPr id="67" name="Curved Connector 66"/>
            <p:cNvCxnSpPr>
              <a:stCxn id="66" idx="6"/>
              <a:endCxn id="68" idx="2"/>
            </p:cNvCxnSpPr>
            <p:nvPr/>
          </p:nvCxnSpPr>
          <p:spPr bwMode="auto">
            <a:xfrm>
              <a:off x="5197365" y="4771431"/>
              <a:ext cx="3163613" cy="357350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Flowchart: Connector 67"/>
            <p:cNvSpPr/>
            <p:nvPr/>
          </p:nvSpPr>
          <p:spPr bwMode="auto">
            <a:xfrm>
              <a:off x="8360979" y="4734911"/>
              <a:ext cx="457199" cy="787739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MS PGothic" pitchFamily="34" charset="-128"/>
                </a:rPr>
                <a:t>4</a:t>
              </a:r>
            </a:p>
          </p:txBody>
        </p:sp>
        <p:cxnSp>
          <p:nvCxnSpPr>
            <p:cNvPr id="69" name="Curved Connector 68"/>
            <p:cNvCxnSpPr>
              <a:stCxn id="66" idx="5"/>
              <a:endCxn id="68" idx="3"/>
            </p:cNvCxnSpPr>
            <p:nvPr/>
          </p:nvCxnSpPr>
          <p:spPr bwMode="auto">
            <a:xfrm rot="16200000" flipH="1">
              <a:off x="6600496" y="3579852"/>
              <a:ext cx="357350" cy="3297523"/>
            </a:xfrm>
            <a:prstGeom prst="curvedConnector3">
              <a:avLst>
                <a:gd name="adj1" fmla="val 269273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Curved Connector 69"/>
            <p:cNvCxnSpPr>
              <a:stCxn id="66" idx="7"/>
              <a:endCxn id="68" idx="1"/>
            </p:cNvCxnSpPr>
            <p:nvPr/>
          </p:nvCxnSpPr>
          <p:spPr bwMode="auto">
            <a:xfrm rot="16200000" flipH="1">
              <a:off x="6600496" y="3022836"/>
              <a:ext cx="357350" cy="3297523"/>
            </a:xfrm>
            <a:prstGeom prst="curvedConnector3">
              <a:avLst>
                <a:gd name="adj1" fmla="val -74543"/>
              </a:avLst>
            </a:prstGeom>
            <a:noFill/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Flowchart: Direct Access Storage 70"/>
            <p:cNvSpPr/>
            <p:nvPr/>
          </p:nvSpPr>
          <p:spPr bwMode="auto">
            <a:xfrm>
              <a:off x="6479117" y="3900639"/>
              <a:ext cx="654664" cy="605747"/>
            </a:xfrm>
            <a:prstGeom prst="flowChartMagneticDrum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47364" y="540571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12859" y="528917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81399" y="366208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Capture Dual Link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Each dual link failure can be identified by two links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&amp; j</a:t>
            </a:r>
          </a:p>
          <a:p>
            <a:pPr lvl="1"/>
            <a:r>
              <a:rPr lang="en-US" dirty="0" smtClean="0"/>
              <a:t>Number of all dual link failures is                          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 is number of links</a:t>
            </a:r>
          </a:p>
          <a:p>
            <a:pPr lvl="1"/>
            <a:r>
              <a:rPr lang="en-US" dirty="0" smtClean="0"/>
              <a:t>All dual link failures can be captured in 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L×L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For two disjoint paths that can be disrupted by a dual failure</a:t>
            </a:r>
          </a:p>
          <a:p>
            <a:pPr lvl="2"/>
            <a:r>
              <a:rPr lang="en-US" dirty="0" smtClean="0"/>
              <a:t>All working paths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 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br>
              <a:rPr lang="en-US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+mj-lt"/>
                <a:cs typeface="Times New Roman" pitchFamily="18" charset="0"/>
              </a:rPr>
              <a:t>where</a:t>
            </a:r>
            <a:r>
              <a:rPr lang="en-US" dirty="0" smtClean="0">
                <a:latin typeface="+mn-lt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 err="1" smtClean="0"/>
              <a:t>iff</a:t>
            </a:r>
            <a:r>
              <a:rPr lang="en-US" dirty="0" smtClean="0"/>
              <a:t> working path of flow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uses link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/>
          </a:p>
          <a:p>
            <a:pPr lvl="2"/>
            <a:r>
              <a:rPr lang="en-US" dirty="0" smtClean="0"/>
              <a:t>All primary backup paths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Q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/>
            <a:r>
              <a:rPr lang="en-US" dirty="0" smtClean="0"/>
              <a:t>All secondary backup Paths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Z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+mj-lt"/>
                <a:cs typeface="Times New Roman" pitchFamily="18" charset="0"/>
              </a:rPr>
              <a:t>Dual link failures that disrupt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zh-CN" b="0" smtClean="0"/>
              <a:t>Page </a:t>
            </a:r>
            <a:fld id="{5F1057A4-5890-452A-8A69-B654C2B628C4}" type="slidenum">
              <a:rPr lang="de-DE" altLang="zh-CN" b="0" smtClean="0"/>
              <a:pPr/>
              <a:t>11</a:t>
            </a:fld>
            <a:endParaRPr lang="en-GB" altLang="zh-CN" b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87645" y="1608083"/>
          <a:ext cx="1622537" cy="614856"/>
        </p:xfrm>
        <a:graphic>
          <a:graphicData uri="http://schemas.openxmlformats.org/presentationml/2006/ole">
            <p:oleObj spid="_x0000_s3075" name="Equation" r:id="rId3" imgW="1206360" imgH="4572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Vectors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for Flow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primary backup path will carry traffic when </a:t>
            </a:r>
          </a:p>
          <a:p>
            <a:pPr lvl="2"/>
            <a:r>
              <a:rPr lang="en-US" dirty="0" smtClean="0"/>
              <a:t>One link failure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 is on the working path; and </a:t>
            </a:r>
          </a:p>
          <a:p>
            <a:pPr lvl="2"/>
            <a:r>
              <a:rPr lang="en-US" dirty="0" smtClean="0"/>
              <a:t>Another link failure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/>
              <a:t> is NOT on the primary backup path</a:t>
            </a:r>
          </a:p>
          <a:p>
            <a:pPr lvl="2">
              <a:buSzPct val="100000"/>
              <a:buFont typeface="Wingdings" pitchFamily="2" charset="2"/>
              <a:buChar char="Ø"/>
            </a:pPr>
            <a:r>
              <a:rPr lang="en-US" dirty="0" smtClean="0"/>
              <a:t> i.e. when</a:t>
            </a:r>
          </a:p>
          <a:p>
            <a:pPr lvl="2">
              <a:buSzPct val="100000"/>
              <a:buFont typeface="Wingdings" pitchFamily="2" charset="2"/>
              <a:buChar char="Ø"/>
            </a:pPr>
            <a:r>
              <a:rPr lang="en-US" dirty="0" smtClean="0"/>
              <a:t>or the first failure vector for flow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, has value 1 on position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SzPct val="100000"/>
              <a:buFont typeface="Wingdings" pitchFamily="2" charset="2"/>
              <a:buChar char="Ø"/>
            </a:pPr>
            <a:endParaRPr lang="en-US" i="1" dirty="0" smtClean="0"/>
          </a:p>
          <a:p>
            <a:pPr lvl="1"/>
            <a:r>
              <a:rPr lang="en-US" dirty="0" smtClean="0"/>
              <a:t>The secondary backup path will carry traffic when </a:t>
            </a:r>
          </a:p>
          <a:p>
            <a:pPr lvl="2"/>
            <a:r>
              <a:rPr lang="en-US" dirty="0" smtClean="0"/>
              <a:t>One link failure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 is on the working path; and </a:t>
            </a:r>
          </a:p>
          <a:p>
            <a:pPr lvl="2"/>
            <a:r>
              <a:rPr lang="en-US" dirty="0" smtClean="0"/>
              <a:t>Another link failure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/>
              <a:t> is on the primary backup path</a:t>
            </a:r>
          </a:p>
          <a:p>
            <a:pPr lvl="2">
              <a:buSzPct val="100000"/>
              <a:buFont typeface="Wingdings" pitchFamily="2" charset="2"/>
              <a:buChar char="Ø"/>
            </a:pPr>
            <a:r>
              <a:rPr lang="en-US" dirty="0" smtClean="0"/>
              <a:t> i.e. when </a:t>
            </a:r>
          </a:p>
          <a:p>
            <a:pPr lvl="2">
              <a:buSzPct val="100000"/>
              <a:buFont typeface="Wingdings" pitchFamily="2" charset="2"/>
              <a:buChar char="Ø"/>
            </a:pPr>
            <a:r>
              <a:rPr lang="en-US" dirty="0" smtClean="0"/>
              <a:t> or the second failure vector for flow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, has value 1 on position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zh-CN" b="0" smtClean="0"/>
              <a:t>Page </a:t>
            </a:r>
            <a:fld id="{5F1057A4-5890-452A-8A69-B654C2B628C4}" type="slidenum">
              <a:rPr lang="de-DE" altLang="zh-CN" b="0" smtClean="0"/>
              <a:pPr/>
              <a:t>12</a:t>
            </a:fld>
            <a:endParaRPr lang="en-GB" altLang="zh-CN" b="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72158" y="2397125"/>
          <a:ext cx="4117373" cy="426302"/>
        </p:xfrm>
        <a:graphic>
          <a:graphicData uri="http://schemas.openxmlformats.org/presentationml/2006/ole">
            <p:oleObj spid="_x0000_s4099" name="Equation" r:id="rId3" imgW="2323800" imgH="24120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781025" y="3170675"/>
          <a:ext cx="2452687" cy="404812"/>
        </p:xfrm>
        <a:graphic>
          <a:graphicData uri="http://schemas.openxmlformats.org/presentationml/2006/ole">
            <p:oleObj spid="_x0000_s4101" name="Equation" r:id="rId4" imgW="1384200" imgH="22860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758582" y="4751607"/>
          <a:ext cx="4027487" cy="427037"/>
        </p:xfrm>
        <a:graphic>
          <a:graphicData uri="http://schemas.openxmlformats.org/presentationml/2006/ole">
            <p:oleObj spid="_x0000_s4102" name="Equation" r:id="rId5" imgW="2273040" imgH="24120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855409" y="5588547"/>
          <a:ext cx="2474913" cy="404813"/>
        </p:xfrm>
        <a:graphic>
          <a:graphicData uri="http://schemas.openxmlformats.org/presentationml/2006/ole">
            <p:oleObj spid="_x0000_s4103" name="Equation" r:id="rId6" imgW="1396800" imgH="228600" progId="Equation.3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5060950" y="3230563"/>
          <a:ext cx="2114550" cy="360362"/>
        </p:xfrm>
        <a:graphic>
          <a:graphicData uri="http://schemas.openxmlformats.org/presentationml/2006/ole">
            <p:oleObj spid="_x0000_s4104" name="Equation" r:id="rId7" imgW="1193760" imgH="20304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38" y="137584"/>
            <a:ext cx="8302976" cy="870857"/>
          </a:xfrm>
        </p:spPr>
        <p:txBody>
          <a:bodyPr/>
          <a:lstStyle/>
          <a:p>
            <a:r>
              <a:rPr lang="en-US" dirty="0" smtClean="0"/>
              <a:t>Spare Provision Matrix for Dual Link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For both backup paths, compute their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/>
              <a:t> in </a:t>
            </a:r>
            <a:r>
              <a:rPr lang="en-US" dirty="0" smtClean="0"/>
              <a:t>1:1:1; </a:t>
            </a:r>
            <a:r>
              <a:rPr lang="en-US" dirty="0" smtClean="0"/>
              <a:t>Us</a:t>
            </a:r>
            <a:r>
              <a:rPr lang="en-US" dirty="0" smtClean="0"/>
              <a:t>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/>
              <a:t> for 1+1:1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zh-CN" b="0" smtClean="0"/>
              <a:t>Page </a:t>
            </a:r>
            <a:fld id="{5F1057A4-5890-452A-8A69-B654C2B628C4}" type="slidenum">
              <a:rPr lang="de-DE" altLang="zh-CN" b="0" smtClean="0"/>
              <a:pPr/>
              <a:t>13</a:t>
            </a:fld>
            <a:endParaRPr lang="en-GB" altLang="zh-CN" b="0" dirty="0"/>
          </a:p>
        </p:txBody>
      </p:sp>
      <p:grpSp>
        <p:nvGrpSpPr>
          <p:cNvPr id="96" name="Group 95"/>
          <p:cNvGrpSpPr/>
          <p:nvPr/>
        </p:nvGrpSpPr>
        <p:grpSpPr>
          <a:xfrm>
            <a:off x="242047" y="3095215"/>
            <a:ext cx="1200097" cy="1409550"/>
            <a:chOff x="430306" y="3054874"/>
            <a:chExt cx="1200097" cy="1409550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430306" y="3793062"/>
              <a:ext cx="6297" cy="671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456587" y="4125408"/>
              <a:ext cx="6191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Flows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436603" y="3793062"/>
              <a:ext cx="73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873166" y="3499374"/>
              <a:ext cx="7572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Failures</a:t>
              </a: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436603" y="3297762"/>
              <a:ext cx="60960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639803" y="3054874"/>
              <a:ext cx="5889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Links</a:t>
              </a:r>
            </a:p>
          </p:txBody>
        </p:sp>
      </p:grp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330763" y="1719372"/>
          <a:ext cx="3400425" cy="765175"/>
        </p:xfrm>
        <a:graphic>
          <a:graphicData uri="http://schemas.openxmlformats.org/presentationml/2006/ole">
            <p:oleObj spid="_x0000_s5122" name="Equation" r:id="rId3" imgW="1917360" imgH="43164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139559" y="1741379"/>
          <a:ext cx="3490913" cy="765175"/>
        </p:xfrm>
        <a:graphic>
          <a:graphicData uri="http://schemas.openxmlformats.org/presentationml/2006/ole">
            <p:oleObj spid="_x0000_s5123" name="Equation" r:id="rId4" imgW="1968480" imgH="431640" progId="Equation.3">
              <p:embed/>
            </p:oleObj>
          </a:graphicData>
        </a:graphic>
      </p:graphicFrame>
      <p:sp>
        <p:nvSpPr>
          <p:cNvPr id="33" name="AutoShape 1047"/>
          <p:cNvSpPr>
            <a:spLocks noChangeArrowheads="1"/>
          </p:cNvSpPr>
          <p:nvPr/>
        </p:nvSpPr>
        <p:spPr bwMode="auto">
          <a:xfrm>
            <a:off x="6529088" y="4224851"/>
            <a:ext cx="1752600" cy="419100"/>
          </a:xfrm>
          <a:prstGeom prst="parallelogram">
            <a:avLst>
              <a:gd name="adj" fmla="val 10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/>
              <a:t>           G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[2]</a:t>
            </a:r>
            <a:endParaRPr lang="en-US" baseline="-25000" dirty="0"/>
          </a:p>
        </p:txBody>
      </p:sp>
      <p:sp>
        <p:nvSpPr>
          <p:cNvPr id="34" name="AutoShape 1048"/>
          <p:cNvSpPr>
            <a:spLocks noChangeArrowheads="1"/>
          </p:cNvSpPr>
          <p:nvPr/>
        </p:nvSpPr>
        <p:spPr bwMode="auto">
          <a:xfrm>
            <a:off x="6529088" y="3310451"/>
            <a:ext cx="1752600" cy="419100"/>
          </a:xfrm>
          <a:prstGeom prst="parallelogram">
            <a:avLst>
              <a:gd name="adj" fmla="val 104545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/>
              <a:t>           G</a:t>
            </a:r>
            <a:r>
              <a:rPr lang="en-US" b="1" baseline="30000" dirty="0" smtClean="0"/>
              <a:t>[2]</a:t>
            </a:r>
            <a:endParaRPr lang="en-US" b="1" baseline="30000" dirty="0"/>
          </a:p>
        </p:txBody>
      </p:sp>
      <p:sp>
        <p:nvSpPr>
          <p:cNvPr id="35" name="AutoShape 1049"/>
          <p:cNvSpPr>
            <a:spLocks noChangeArrowheads="1"/>
          </p:cNvSpPr>
          <p:nvPr/>
        </p:nvSpPr>
        <p:spPr bwMode="auto">
          <a:xfrm>
            <a:off x="6529088" y="3907351"/>
            <a:ext cx="1752600" cy="419100"/>
          </a:xfrm>
          <a:prstGeom prst="parallelogram">
            <a:avLst>
              <a:gd name="adj" fmla="val 10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/>
              <a:t>           G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[2]</a:t>
            </a:r>
            <a:endParaRPr lang="en-US" baseline="-25000" dirty="0"/>
          </a:p>
        </p:txBody>
      </p:sp>
      <p:sp>
        <p:nvSpPr>
          <p:cNvPr id="36" name="AutoShape 1050"/>
          <p:cNvSpPr>
            <a:spLocks noChangeArrowheads="1"/>
          </p:cNvSpPr>
          <p:nvPr/>
        </p:nvSpPr>
        <p:spPr bwMode="auto">
          <a:xfrm>
            <a:off x="6516388" y="5253551"/>
            <a:ext cx="1752600" cy="419100"/>
          </a:xfrm>
          <a:prstGeom prst="parallelogram">
            <a:avLst>
              <a:gd name="adj" fmla="val 10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/>
              <a:t>           G</a:t>
            </a:r>
            <a:r>
              <a:rPr lang="en-US" baseline="-25000" dirty="0" smtClean="0"/>
              <a:t>R</a:t>
            </a:r>
            <a:r>
              <a:rPr lang="en-US" baseline="30000" dirty="0" smtClean="0"/>
              <a:t>[2]</a:t>
            </a:r>
            <a:endParaRPr lang="en-US" baseline="-25000" dirty="0"/>
          </a:p>
        </p:txBody>
      </p:sp>
      <p:sp>
        <p:nvSpPr>
          <p:cNvPr id="37" name="AutoShape 1051"/>
          <p:cNvSpPr>
            <a:spLocks noChangeArrowheads="1"/>
          </p:cNvSpPr>
          <p:nvPr/>
        </p:nvSpPr>
        <p:spPr bwMode="auto">
          <a:xfrm>
            <a:off x="6516388" y="4936051"/>
            <a:ext cx="1752600" cy="419100"/>
          </a:xfrm>
          <a:prstGeom prst="parallelogram">
            <a:avLst>
              <a:gd name="adj" fmla="val 10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/>
              <a:t>           G</a:t>
            </a:r>
            <a:r>
              <a:rPr lang="en-US" baseline="-25000" dirty="0" smtClean="0"/>
              <a:t>R-1</a:t>
            </a:r>
            <a:r>
              <a:rPr lang="en-US" baseline="30000" dirty="0" smtClean="0"/>
              <a:t>[2]</a:t>
            </a:r>
            <a:endParaRPr lang="en-US" baseline="-25000" dirty="0"/>
          </a:p>
        </p:txBody>
      </p:sp>
      <p:sp>
        <p:nvSpPr>
          <p:cNvPr id="38" name="Text Box 1052"/>
          <p:cNvSpPr txBox="1">
            <a:spLocks noChangeArrowheads="1"/>
          </p:cNvSpPr>
          <p:nvPr/>
        </p:nvSpPr>
        <p:spPr bwMode="auto">
          <a:xfrm rot="5400000">
            <a:off x="7535974" y="4620933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cs typeface="Times New Roman" pitchFamily="18" charset="0"/>
              </a:rPr>
              <a:t>…</a:t>
            </a:r>
            <a:endParaRPr lang="en-US" b="1" dirty="0"/>
          </a:p>
        </p:txBody>
      </p:sp>
      <p:sp>
        <p:nvSpPr>
          <p:cNvPr id="39" name="AutoShape 1053"/>
          <p:cNvSpPr>
            <a:spLocks noChangeArrowheads="1"/>
          </p:cNvSpPr>
          <p:nvPr/>
        </p:nvSpPr>
        <p:spPr bwMode="auto">
          <a:xfrm rot="5400000" flipH="1">
            <a:off x="7602238" y="4383601"/>
            <a:ext cx="1778000" cy="431800"/>
          </a:xfrm>
          <a:prstGeom prst="parallelogram">
            <a:avLst>
              <a:gd name="adj" fmla="val 91541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41" name="Text Box 1057"/>
          <p:cNvSpPr txBox="1">
            <a:spLocks noChangeArrowheads="1"/>
          </p:cNvSpPr>
          <p:nvPr/>
        </p:nvSpPr>
        <p:spPr bwMode="auto">
          <a:xfrm>
            <a:off x="8330901" y="4097851"/>
            <a:ext cx="2856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177448" y="4369382"/>
            <a:ext cx="1295400" cy="1358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 smtClean="0"/>
              <a:t>U</a:t>
            </a:r>
            <a:r>
              <a:rPr lang="en-US" b="1" baseline="30000" dirty="0" smtClean="0"/>
              <a:t>[2]</a:t>
            </a:r>
            <a:endParaRPr lang="en-US" b="1" baseline="30000" dirty="0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 rot="5400000" flipH="1">
            <a:off x="4265350" y="5087678"/>
            <a:ext cx="1777999" cy="431800"/>
          </a:xfrm>
          <a:prstGeom prst="parallelogram">
            <a:avLst>
              <a:gd name="adj" fmla="val 91541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5080299" y="4177082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43" name="AutoShape 1047"/>
          <p:cNvSpPr>
            <a:spLocks noChangeArrowheads="1"/>
          </p:cNvSpPr>
          <p:nvPr/>
        </p:nvSpPr>
        <p:spPr bwMode="auto">
          <a:xfrm>
            <a:off x="2245661" y="4219591"/>
            <a:ext cx="1746151" cy="419100"/>
          </a:xfrm>
          <a:prstGeom prst="parallelogram">
            <a:avLst>
              <a:gd name="adj" fmla="val 10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/>
              <a:t>           G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[1]</a:t>
            </a:r>
            <a:endParaRPr lang="en-US" baseline="-25000" dirty="0"/>
          </a:p>
        </p:txBody>
      </p:sp>
      <p:sp>
        <p:nvSpPr>
          <p:cNvPr id="44" name="AutoShape 1048"/>
          <p:cNvSpPr>
            <a:spLocks noChangeArrowheads="1"/>
          </p:cNvSpPr>
          <p:nvPr/>
        </p:nvSpPr>
        <p:spPr bwMode="auto">
          <a:xfrm>
            <a:off x="2474262" y="3305191"/>
            <a:ext cx="1517550" cy="419100"/>
          </a:xfrm>
          <a:prstGeom prst="parallelogram">
            <a:avLst>
              <a:gd name="adj" fmla="val 104545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/>
              <a:t>           G</a:t>
            </a:r>
            <a:r>
              <a:rPr lang="en-US" b="1" baseline="30000" dirty="0" smtClean="0"/>
              <a:t>[1]</a:t>
            </a:r>
            <a:endParaRPr lang="en-US" b="1" baseline="30000" dirty="0"/>
          </a:p>
        </p:txBody>
      </p:sp>
      <p:sp>
        <p:nvSpPr>
          <p:cNvPr id="45" name="AutoShape 1049"/>
          <p:cNvSpPr>
            <a:spLocks noChangeArrowheads="1"/>
          </p:cNvSpPr>
          <p:nvPr/>
        </p:nvSpPr>
        <p:spPr bwMode="auto">
          <a:xfrm>
            <a:off x="2218766" y="3902091"/>
            <a:ext cx="1773045" cy="419100"/>
          </a:xfrm>
          <a:prstGeom prst="parallelogram">
            <a:avLst>
              <a:gd name="adj" fmla="val 10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/>
              <a:t>           G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[1]</a:t>
            </a:r>
            <a:endParaRPr lang="en-US" baseline="-25000" dirty="0"/>
          </a:p>
        </p:txBody>
      </p:sp>
      <p:sp>
        <p:nvSpPr>
          <p:cNvPr id="46" name="AutoShape 1050"/>
          <p:cNvSpPr>
            <a:spLocks noChangeArrowheads="1"/>
          </p:cNvSpPr>
          <p:nvPr/>
        </p:nvSpPr>
        <p:spPr bwMode="auto">
          <a:xfrm>
            <a:off x="2226512" y="5248291"/>
            <a:ext cx="1752600" cy="419100"/>
          </a:xfrm>
          <a:prstGeom prst="parallelogram">
            <a:avLst>
              <a:gd name="adj" fmla="val 10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/>
              <a:t>           G</a:t>
            </a:r>
            <a:r>
              <a:rPr lang="en-US" baseline="-25000" dirty="0" smtClean="0"/>
              <a:t>R</a:t>
            </a:r>
            <a:r>
              <a:rPr lang="en-US" baseline="30000" dirty="0" smtClean="0"/>
              <a:t>[1]</a:t>
            </a:r>
            <a:endParaRPr lang="en-US" baseline="-25000" dirty="0"/>
          </a:p>
        </p:txBody>
      </p:sp>
      <p:sp>
        <p:nvSpPr>
          <p:cNvPr id="47" name="AutoShape 1051"/>
          <p:cNvSpPr>
            <a:spLocks noChangeArrowheads="1"/>
          </p:cNvSpPr>
          <p:nvPr/>
        </p:nvSpPr>
        <p:spPr bwMode="auto">
          <a:xfrm>
            <a:off x="2226512" y="4930791"/>
            <a:ext cx="1752600" cy="419100"/>
          </a:xfrm>
          <a:prstGeom prst="parallelogram">
            <a:avLst>
              <a:gd name="adj" fmla="val 10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 smtClean="0"/>
              <a:t>           G</a:t>
            </a:r>
            <a:r>
              <a:rPr lang="en-US" baseline="-25000" dirty="0" smtClean="0"/>
              <a:t>R-1</a:t>
            </a:r>
            <a:r>
              <a:rPr lang="en-US" baseline="30000" dirty="0" smtClean="0"/>
              <a:t>[1]</a:t>
            </a:r>
            <a:endParaRPr lang="en-US" baseline="-25000" dirty="0"/>
          </a:p>
        </p:txBody>
      </p:sp>
      <p:sp>
        <p:nvSpPr>
          <p:cNvPr id="48" name="Text Box 1052"/>
          <p:cNvSpPr txBox="1">
            <a:spLocks noChangeArrowheads="1"/>
          </p:cNvSpPr>
          <p:nvPr/>
        </p:nvSpPr>
        <p:spPr bwMode="auto">
          <a:xfrm rot="5400000">
            <a:off x="3246098" y="4615673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cs typeface="Times New Roman" pitchFamily="18" charset="0"/>
              </a:rPr>
              <a:t>…</a:t>
            </a:r>
            <a:endParaRPr lang="en-US" b="1" dirty="0"/>
          </a:p>
        </p:txBody>
      </p:sp>
      <p:sp>
        <p:nvSpPr>
          <p:cNvPr id="49" name="AutoShape 1053"/>
          <p:cNvSpPr>
            <a:spLocks noChangeArrowheads="1"/>
          </p:cNvSpPr>
          <p:nvPr/>
        </p:nvSpPr>
        <p:spPr bwMode="auto">
          <a:xfrm rot="5400000" flipH="1">
            <a:off x="3312362" y="4378341"/>
            <a:ext cx="1778000" cy="431800"/>
          </a:xfrm>
          <a:prstGeom prst="parallelogram">
            <a:avLst>
              <a:gd name="adj" fmla="val 91541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50" name="Text Box 1057"/>
          <p:cNvSpPr txBox="1">
            <a:spLocks noChangeArrowheads="1"/>
          </p:cNvSpPr>
          <p:nvPr/>
        </p:nvSpPr>
        <p:spPr bwMode="auto">
          <a:xfrm>
            <a:off x="4041025" y="4092591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Q</a:t>
            </a: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2084296" y="4525488"/>
            <a:ext cx="1102660" cy="1358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dirty="0" smtClean="0"/>
              <a:t>U</a:t>
            </a:r>
            <a:r>
              <a:rPr lang="en-US" b="1" baseline="30000" dirty="0" smtClean="0"/>
              <a:t>[1]</a:t>
            </a:r>
            <a:endParaRPr lang="en-US" b="1" baseline="30000" dirty="0"/>
          </a:p>
        </p:txBody>
      </p:sp>
      <p:sp>
        <p:nvSpPr>
          <p:cNvPr id="53" name="AutoShape 21"/>
          <p:cNvSpPr>
            <a:spLocks noChangeArrowheads="1"/>
          </p:cNvSpPr>
          <p:nvPr/>
        </p:nvSpPr>
        <p:spPr bwMode="auto">
          <a:xfrm rot="5400000" flipH="1">
            <a:off x="588153" y="4456295"/>
            <a:ext cx="552645" cy="431800"/>
          </a:xfrm>
          <a:prstGeom prst="parallelogram">
            <a:avLst>
              <a:gd name="adj" fmla="val 91541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54" name="AutoShape 10"/>
          <p:cNvSpPr>
            <a:spLocks noChangeArrowheads="1"/>
          </p:cNvSpPr>
          <p:nvPr/>
        </p:nvSpPr>
        <p:spPr bwMode="auto">
          <a:xfrm>
            <a:off x="740088" y="5771580"/>
            <a:ext cx="1129056" cy="381000"/>
          </a:xfrm>
          <a:prstGeom prst="parallelogram">
            <a:avLst>
              <a:gd name="adj" fmla="val 112713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400457" y="5368606"/>
            <a:ext cx="3080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1165912" y="4355157"/>
            <a:ext cx="703232" cy="149608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 baseline="30000" dirty="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882341" y="3926543"/>
          <a:ext cx="1013697" cy="284684"/>
        </p:xfrm>
        <a:graphic>
          <a:graphicData uri="http://schemas.openxmlformats.org/presentationml/2006/ole">
            <p:oleObj spid="_x0000_s5124" name="Equation" r:id="rId5" imgW="812520" imgH="228600" progId="Equation.3">
              <p:embed/>
            </p:oleObj>
          </a:graphicData>
        </a:graphic>
      </p:graphicFrame>
      <p:sp>
        <p:nvSpPr>
          <p:cNvPr id="58" name="Bent-Up Arrow 57"/>
          <p:cNvSpPr/>
          <p:nvPr/>
        </p:nvSpPr>
        <p:spPr bwMode="auto">
          <a:xfrm>
            <a:off x="1707778" y="5889811"/>
            <a:ext cx="699248" cy="336176"/>
          </a:xfrm>
          <a:prstGeom prst="bent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1776541" y="4983124"/>
            <a:ext cx="3080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AutoShape 21"/>
          <p:cNvSpPr>
            <a:spLocks noChangeArrowheads="1"/>
          </p:cNvSpPr>
          <p:nvPr/>
        </p:nvSpPr>
        <p:spPr bwMode="auto">
          <a:xfrm rot="5400000" flipH="1">
            <a:off x="592636" y="4662483"/>
            <a:ext cx="552645" cy="431800"/>
          </a:xfrm>
          <a:prstGeom prst="parallelogram">
            <a:avLst>
              <a:gd name="adj" fmla="val 91541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1170395" y="4561345"/>
            <a:ext cx="703232" cy="149608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 baseline="30000" dirty="0"/>
          </a:p>
        </p:txBody>
      </p:sp>
      <p:sp>
        <p:nvSpPr>
          <p:cNvPr id="62" name="AutoShape 21"/>
          <p:cNvSpPr>
            <a:spLocks noChangeArrowheads="1"/>
          </p:cNvSpPr>
          <p:nvPr/>
        </p:nvSpPr>
        <p:spPr bwMode="auto">
          <a:xfrm rot="5400000" flipH="1">
            <a:off x="592636" y="4864188"/>
            <a:ext cx="552645" cy="431800"/>
          </a:xfrm>
          <a:prstGeom prst="parallelogram">
            <a:avLst>
              <a:gd name="adj" fmla="val 91541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1170395" y="4763050"/>
            <a:ext cx="703232" cy="149608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 baseline="30000" dirty="0"/>
          </a:p>
        </p:txBody>
      </p:sp>
      <p:sp>
        <p:nvSpPr>
          <p:cNvPr id="64" name="AutoShape 21"/>
          <p:cNvSpPr>
            <a:spLocks noChangeArrowheads="1"/>
          </p:cNvSpPr>
          <p:nvPr/>
        </p:nvSpPr>
        <p:spPr bwMode="auto">
          <a:xfrm rot="5400000" flipH="1">
            <a:off x="606083" y="5630667"/>
            <a:ext cx="552645" cy="431800"/>
          </a:xfrm>
          <a:prstGeom prst="parallelogram">
            <a:avLst>
              <a:gd name="adj" fmla="val 91541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1183842" y="5529529"/>
            <a:ext cx="703232" cy="149608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 baseline="30000" dirty="0"/>
          </a:p>
        </p:txBody>
      </p:sp>
      <p:sp>
        <p:nvSpPr>
          <p:cNvPr id="66" name="AutoShape 21"/>
          <p:cNvSpPr>
            <a:spLocks noChangeArrowheads="1"/>
          </p:cNvSpPr>
          <p:nvPr/>
        </p:nvSpPr>
        <p:spPr bwMode="auto">
          <a:xfrm rot="5400000" flipH="1">
            <a:off x="610566" y="5406551"/>
            <a:ext cx="552645" cy="431800"/>
          </a:xfrm>
          <a:prstGeom prst="parallelogram">
            <a:avLst>
              <a:gd name="adj" fmla="val 91541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67" name="Rectangle 11"/>
          <p:cNvSpPr>
            <a:spLocks noChangeArrowheads="1"/>
          </p:cNvSpPr>
          <p:nvPr/>
        </p:nvSpPr>
        <p:spPr bwMode="auto">
          <a:xfrm>
            <a:off x="1188325" y="5305413"/>
            <a:ext cx="703232" cy="149608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 baseline="30000" dirty="0"/>
          </a:p>
        </p:txBody>
      </p:sp>
      <p:sp>
        <p:nvSpPr>
          <p:cNvPr id="68" name="AutoShape 10"/>
          <p:cNvSpPr>
            <a:spLocks noChangeArrowheads="1"/>
          </p:cNvSpPr>
          <p:nvPr/>
        </p:nvSpPr>
        <p:spPr bwMode="auto">
          <a:xfrm>
            <a:off x="740088" y="5489193"/>
            <a:ext cx="1129056" cy="381000"/>
          </a:xfrm>
          <a:prstGeom prst="parallelogram">
            <a:avLst>
              <a:gd name="adj" fmla="val 112713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72" name="AutoShape 10"/>
          <p:cNvSpPr>
            <a:spLocks noChangeArrowheads="1"/>
          </p:cNvSpPr>
          <p:nvPr/>
        </p:nvSpPr>
        <p:spPr bwMode="auto">
          <a:xfrm>
            <a:off x="740088" y="4964760"/>
            <a:ext cx="1129056" cy="381000"/>
          </a:xfrm>
          <a:prstGeom prst="parallelogram">
            <a:avLst>
              <a:gd name="adj" fmla="val 112713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71" name="AutoShape 10"/>
          <p:cNvSpPr>
            <a:spLocks noChangeArrowheads="1"/>
          </p:cNvSpPr>
          <p:nvPr/>
        </p:nvSpPr>
        <p:spPr bwMode="auto">
          <a:xfrm>
            <a:off x="740088" y="4776502"/>
            <a:ext cx="1129056" cy="381000"/>
          </a:xfrm>
          <a:prstGeom prst="parallelogram">
            <a:avLst>
              <a:gd name="adj" fmla="val 112713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69" name="AutoShape 10"/>
          <p:cNvSpPr>
            <a:spLocks noChangeArrowheads="1"/>
          </p:cNvSpPr>
          <p:nvPr/>
        </p:nvSpPr>
        <p:spPr bwMode="auto">
          <a:xfrm>
            <a:off x="740088" y="4547903"/>
            <a:ext cx="1129056" cy="381000"/>
          </a:xfrm>
          <a:prstGeom prst="parallelogram">
            <a:avLst>
              <a:gd name="adj" fmla="val 112713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 bwMode="auto">
          <a:xfrm rot="5400000">
            <a:off x="1021979" y="4464424"/>
            <a:ext cx="497542" cy="134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511243" y="5897377"/>
          <a:ext cx="593712" cy="315164"/>
        </p:xfrm>
        <a:graphic>
          <a:graphicData uri="http://schemas.openxmlformats.org/presentationml/2006/ole">
            <p:oleObj spid="_x0000_s5125" name="Equation" r:id="rId6" imgW="406080" imgH="215640" progId="Equation.3">
              <p:embed/>
            </p:oleObj>
          </a:graphicData>
        </a:graphic>
      </p:graphicFrame>
      <p:sp>
        <p:nvSpPr>
          <p:cNvPr id="82" name="Rectangle 11"/>
          <p:cNvSpPr>
            <a:spLocks noChangeArrowheads="1"/>
          </p:cNvSpPr>
          <p:nvPr/>
        </p:nvSpPr>
        <p:spPr bwMode="auto">
          <a:xfrm>
            <a:off x="5419663" y="4386532"/>
            <a:ext cx="703232" cy="1341915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 baseline="30000" dirty="0"/>
          </a:p>
        </p:txBody>
      </p:sp>
      <p:sp>
        <p:nvSpPr>
          <p:cNvPr id="84" name="Text Box 1057"/>
          <p:cNvSpPr txBox="1">
            <a:spLocks noChangeArrowheads="1"/>
          </p:cNvSpPr>
          <p:nvPr/>
        </p:nvSpPr>
        <p:spPr bwMode="auto">
          <a:xfrm>
            <a:off x="5565023" y="4083628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Q</a:t>
            </a:r>
          </a:p>
        </p:txBody>
      </p:sp>
      <p:sp>
        <p:nvSpPr>
          <p:cNvPr id="85" name="AutoShape 10"/>
          <p:cNvSpPr>
            <a:spLocks noChangeArrowheads="1"/>
          </p:cNvSpPr>
          <p:nvPr/>
        </p:nvSpPr>
        <p:spPr bwMode="auto">
          <a:xfrm>
            <a:off x="5034180" y="5789510"/>
            <a:ext cx="1129056" cy="381000"/>
          </a:xfrm>
          <a:prstGeom prst="parallelogram">
            <a:avLst>
              <a:gd name="adj" fmla="val 112713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86" name="AutoShape 10"/>
          <p:cNvSpPr>
            <a:spLocks noChangeArrowheads="1"/>
          </p:cNvSpPr>
          <p:nvPr/>
        </p:nvSpPr>
        <p:spPr bwMode="auto">
          <a:xfrm>
            <a:off x="5034180" y="5507123"/>
            <a:ext cx="1129056" cy="381000"/>
          </a:xfrm>
          <a:prstGeom prst="parallelogram">
            <a:avLst>
              <a:gd name="adj" fmla="val 112713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87" name="AutoShape 10"/>
          <p:cNvSpPr>
            <a:spLocks noChangeArrowheads="1"/>
          </p:cNvSpPr>
          <p:nvPr/>
        </p:nvSpPr>
        <p:spPr bwMode="auto">
          <a:xfrm>
            <a:off x="5034180" y="4982690"/>
            <a:ext cx="1129056" cy="381000"/>
          </a:xfrm>
          <a:prstGeom prst="parallelogram">
            <a:avLst>
              <a:gd name="adj" fmla="val 112713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88" name="AutoShape 10"/>
          <p:cNvSpPr>
            <a:spLocks noChangeArrowheads="1"/>
          </p:cNvSpPr>
          <p:nvPr/>
        </p:nvSpPr>
        <p:spPr bwMode="auto">
          <a:xfrm>
            <a:off x="5034180" y="4794432"/>
            <a:ext cx="1129056" cy="381000"/>
          </a:xfrm>
          <a:prstGeom prst="parallelogram">
            <a:avLst>
              <a:gd name="adj" fmla="val 112713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89" name="AutoShape 10"/>
          <p:cNvSpPr>
            <a:spLocks noChangeArrowheads="1"/>
          </p:cNvSpPr>
          <p:nvPr/>
        </p:nvSpPr>
        <p:spPr bwMode="auto">
          <a:xfrm>
            <a:off x="5034180" y="4565833"/>
            <a:ext cx="1129056" cy="381000"/>
          </a:xfrm>
          <a:prstGeom prst="parallelogram">
            <a:avLst>
              <a:gd name="adj" fmla="val 112713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 bwMode="auto">
          <a:xfrm rot="5400000">
            <a:off x="5156949" y="4300822"/>
            <a:ext cx="797858" cy="224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5069262" y="3607734"/>
          <a:ext cx="1012825" cy="285750"/>
        </p:xfrm>
        <a:graphic>
          <a:graphicData uri="http://schemas.openxmlformats.org/presentationml/2006/ole">
            <p:oleObj spid="_x0000_s5126" name="Equation" r:id="rId7" imgW="812520" imgH="228600" progId="Equation.3">
              <p:embed/>
            </p:oleObj>
          </a:graphicData>
        </a:graphic>
      </p:graphicFrame>
      <p:sp>
        <p:nvSpPr>
          <p:cNvPr id="92" name="Bent-Up Arrow 91"/>
          <p:cNvSpPr/>
          <p:nvPr/>
        </p:nvSpPr>
        <p:spPr bwMode="auto">
          <a:xfrm>
            <a:off x="6176683" y="5759823"/>
            <a:ext cx="699248" cy="336176"/>
          </a:xfrm>
          <a:prstGeom prst="bent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graphicFrame>
        <p:nvGraphicFramePr>
          <p:cNvPr id="93" name="Object 5"/>
          <p:cNvGraphicFramePr>
            <a:graphicFrameLocks noChangeAspect="1"/>
          </p:cNvGraphicFramePr>
          <p:nvPr/>
        </p:nvGraphicFramePr>
        <p:xfrm>
          <a:off x="6899466" y="5888412"/>
          <a:ext cx="593712" cy="315164"/>
        </p:xfrm>
        <a:graphic>
          <a:graphicData uri="http://schemas.openxmlformats.org/presentationml/2006/ole">
            <p:oleObj spid="_x0000_s5127" name="Equation" r:id="rId8" imgW="406080" imgH="215640" progId="Equation.3">
              <p:embed/>
            </p:oleObj>
          </a:graphicData>
        </a:graphic>
      </p:graphicFrame>
      <p:sp>
        <p:nvSpPr>
          <p:cNvPr id="94" name="Text Box 34"/>
          <p:cNvSpPr txBox="1">
            <a:spLocks noChangeArrowheads="1"/>
          </p:cNvSpPr>
          <p:nvPr/>
        </p:nvSpPr>
        <p:spPr bwMode="auto">
          <a:xfrm>
            <a:off x="270735" y="474634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95" name="Text Box 1057"/>
          <p:cNvSpPr txBox="1">
            <a:spLocks noChangeArrowheads="1"/>
          </p:cNvSpPr>
          <p:nvPr/>
        </p:nvSpPr>
        <p:spPr bwMode="auto">
          <a:xfrm>
            <a:off x="1790883" y="4141694"/>
            <a:ext cx="2934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Q</a:t>
            </a:r>
          </a:p>
        </p:txBody>
      </p:sp>
      <p:sp>
        <p:nvSpPr>
          <p:cNvPr id="97" name="Text Box 1052"/>
          <p:cNvSpPr txBox="1">
            <a:spLocks noChangeArrowheads="1"/>
          </p:cNvSpPr>
          <p:nvPr/>
        </p:nvSpPr>
        <p:spPr bwMode="auto">
          <a:xfrm rot="5400000">
            <a:off x="588062" y="5332852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cs typeface="Times New Roman" pitchFamily="18" charset="0"/>
              </a:rPr>
              <a:t>…</a:t>
            </a:r>
            <a:endParaRPr lang="en-US" b="1" dirty="0"/>
          </a:p>
        </p:txBody>
      </p:sp>
      <p:sp>
        <p:nvSpPr>
          <p:cNvPr id="98" name="Text Box 1052"/>
          <p:cNvSpPr txBox="1">
            <a:spLocks noChangeArrowheads="1"/>
          </p:cNvSpPr>
          <p:nvPr/>
        </p:nvSpPr>
        <p:spPr bwMode="auto">
          <a:xfrm rot="5400000">
            <a:off x="1076638" y="5458362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cs typeface="Times New Roman" pitchFamily="18" charset="0"/>
              </a:rPr>
              <a:t>…</a:t>
            </a:r>
            <a:endParaRPr lang="en-US" b="1" dirty="0"/>
          </a:p>
        </p:txBody>
      </p:sp>
      <p:sp>
        <p:nvSpPr>
          <p:cNvPr id="99" name="Text Box 1052"/>
          <p:cNvSpPr txBox="1">
            <a:spLocks noChangeArrowheads="1"/>
          </p:cNvSpPr>
          <p:nvPr/>
        </p:nvSpPr>
        <p:spPr bwMode="auto">
          <a:xfrm rot="5400000">
            <a:off x="1619002" y="501909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cs typeface="Times New Roman" pitchFamily="18" charset="0"/>
              </a:rPr>
              <a:t>…</a:t>
            </a:r>
            <a:endParaRPr lang="en-US" b="1" dirty="0"/>
          </a:p>
        </p:txBody>
      </p:sp>
      <p:sp>
        <p:nvSpPr>
          <p:cNvPr id="100" name="Text Box 1052"/>
          <p:cNvSpPr txBox="1">
            <a:spLocks noChangeArrowheads="1"/>
          </p:cNvSpPr>
          <p:nvPr/>
        </p:nvSpPr>
        <p:spPr bwMode="auto">
          <a:xfrm rot="5400000">
            <a:off x="5451414" y="5476294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cs typeface="Times New Roman" pitchFamily="18" charset="0"/>
              </a:rPr>
              <a:t>…</a:t>
            </a:r>
            <a:endParaRPr lang="en-US" b="1" dirty="0"/>
          </a:p>
        </p:txBody>
      </p:sp>
      <p:cxnSp>
        <p:nvCxnSpPr>
          <p:cNvPr id="102" name="Straight Connector 101"/>
          <p:cNvCxnSpPr/>
          <p:nvPr/>
        </p:nvCxnSpPr>
        <p:spPr bwMode="auto">
          <a:xfrm>
            <a:off x="1855695" y="4182035"/>
            <a:ext cx="17481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model is not linear</a:t>
            </a:r>
          </a:p>
          <a:p>
            <a:pPr lvl="1"/>
            <a:r>
              <a:rPr lang="en-US" dirty="0" smtClean="0"/>
              <a:t>Solve ILP models sequentially</a:t>
            </a:r>
          </a:p>
          <a:p>
            <a:pPr lvl="2"/>
            <a:r>
              <a:rPr lang="en-US" dirty="0" smtClean="0"/>
              <a:t>Find all primary backup paths first</a:t>
            </a:r>
          </a:p>
          <a:p>
            <a:pPr lvl="2"/>
            <a:r>
              <a:rPr lang="en-US" dirty="0" smtClean="0"/>
              <a:t>Find all secondary backup paths next</a:t>
            </a:r>
          </a:p>
          <a:p>
            <a:pPr lvl="1"/>
            <a:r>
              <a:rPr lang="en-US" dirty="0" smtClean="0"/>
              <a:t>Other tweaks:</a:t>
            </a:r>
          </a:p>
          <a:p>
            <a:pPr lvl="2"/>
            <a:r>
              <a:rPr lang="en-US" dirty="0" smtClean="0"/>
              <a:t>Changed the first failure vector </a:t>
            </a:r>
          </a:p>
          <a:p>
            <a:pPr lvl="3"/>
            <a:r>
              <a:rPr lang="en-US" sz="1600" dirty="0" smtClean="0"/>
              <a:t>From</a:t>
            </a:r>
          </a:p>
          <a:p>
            <a:pPr lvl="3"/>
            <a:r>
              <a:rPr lang="en-US" sz="1600" dirty="0" smtClean="0"/>
              <a:t>To </a:t>
            </a:r>
          </a:p>
          <a:p>
            <a:pPr lvl="2"/>
            <a:r>
              <a:rPr lang="en-US" dirty="0" smtClean="0"/>
              <a:t>Reduce the chance of capacity sharing among primary backups</a:t>
            </a:r>
          </a:p>
          <a:p>
            <a:pPr lvl="1"/>
            <a:r>
              <a:rPr lang="en-US" dirty="0" smtClean="0"/>
              <a:t>Advantages: </a:t>
            </a:r>
          </a:p>
          <a:p>
            <a:pPr lvl="2"/>
            <a:r>
              <a:rPr lang="en-US" dirty="0" smtClean="0"/>
              <a:t>Remove non-linear constraints; and speed up to get results</a:t>
            </a:r>
          </a:p>
          <a:p>
            <a:pPr lvl="1"/>
            <a:r>
              <a:rPr lang="en-US" dirty="0" smtClean="0"/>
              <a:t>Disadvantages:</a:t>
            </a:r>
          </a:p>
          <a:p>
            <a:pPr lvl="2"/>
            <a:r>
              <a:rPr lang="en-US" dirty="0" smtClean="0"/>
              <a:t>Loss of optimality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zh-CN" b="0" smtClean="0"/>
              <a:t>Page </a:t>
            </a:r>
            <a:fld id="{5F1057A4-5890-452A-8A69-B654C2B628C4}" type="slidenum">
              <a:rPr lang="de-DE" altLang="zh-CN" b="0" smtClean="0"/>
              <a:pPr/>
              <a:t>14</a:t>
            </a:fld>
            <a:endParaRPr lang="en-GB" altLang="zh-CN" b="0" dirty="0"/>
          </a:p>
        </p:txBody>
      </p:sp>
      <p:grpSp>
        <p:nvGrpSpPr>
          <p:cNvPr id="10" name="Group 9"/>
          <p:cNvGrpSpPr/>
          <p:nvPr/>
        </p:nvGrpSpPr>
        <p:grpSpPr>
          <a:xfrm>
            <a:off x="2717894" y="3603812"/>
            <a:ext cx="2055812" cy="744070"/>
            <a:chOff x="2691000" y="3200401"/>
            <a:chExt cx="2055812" cy="744070"/>
          </a:xfrm>
        </p:grpSpPr>
        <p:graphicFrame>
          <p:nvGraphicFramePr>
            <p:cNvPr id="7170" name="Object 2"/>
            <p:cNvGraphicFramePr>
              <a:graphicFrameLocks noChangeAspect="1"/>
            </p:cNvGraphicFramePr>
            <p:nvPr/>
          </p:nvGraphicFramePr>
          <p:xfrm>
            <a:off x="2695575" y="3237474"/>
            <a:ext cx="2051237" cy="338553"/>
          </p:xfrm>
          <a:graphic>
            <a:graphicData uri="http://schemas.openxmlformats.org/presentationml/2006/ole">
              <p:oleObj spid="_x0000_s7170" name="Equation" r:id="rId3" imgW="1384200" imgH="228600" progId="Equation.3">
                <p:embed/>
              </p:oleObj>
            </a:graphicData>
          </a:graphic>
        </p:graphicFrame>
        <p:graphicFrame>
          <p:nvGraphicFramePr>
            <p:cNvPr id="7171" name="Object 3"/>
            <p:cNvGraphicFramePr>
              <a:graphicFrameLocks noChangeAspect="1"/>
            </p:cNvGraphicFramePr>
            <p:nvPr/>
          </p:nvGraphicFramePr>
          <p:xfrm>
            <a:off x="2691000" y="3564499"/>
            <a:ext cx="2014537" cy="338137"/>
          </p:xfrm>
          <a:graphic>
            <a:graphicData uri="http://schemas.openxmlformats.org/presentationml/2006/ole">
              <p:oleObj spid="_x0000_s7171" name="Equation" r:id="rId4" imgW="1358640" imgH="228600" progId="Equation.3">
                <p:embed/>
              </p:oleObj>
            </a:graphicData>
          </a:graphic>
        </p:graphicFrame>
        <p:sp>
          <p:nvSpPr>
            <p:cNvPr id="7" name="Rectangle 6"/>
            <p:cNvSpPr/>
            <p:nvPr/>
          </p:nvSpPr>
          <p:spPr bwMode="auto">
            <a:xfrm>
              <a:off x="3751730" y="3200401"/>
              <a:ext cx="174812" cy="739588"/>
            </a:xfrm>
            <a:prstGeom prst="rect">
              <a:avLst/>
            </a:prstGeom>
            <a:solidFill>
              <a:srgbClr val="FFFF00">
                <a:alpha val="4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173071" y="3204883"/>
              <a:ext cx="174812" cy="739588"/>
            </a:xfrm>
            <a:prstGeom prst="rect">
              <a:avLst/>
            </a:prstGeom>
            <a:solidFill>
              <a:srgbClr val="FFFF00">
                <a:alpha val="4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Protection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Whether backup paths use dedicated or shared resource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r>
              <a:rPr lang="en-US" dirty="0" smtClean="0"/>
              <a:t>“</a:t>
            </a:r>
            <a:r>
              <a:rPr lang="en-US" b="1" dirty="0" smtClean="0"/>
              <a:t>+1</a:t>
            </a:r>
            <a:r>
              <a:rPr lang="en-US" dirty="0" smtClean="0"/>
              <a:t>” or “</a:t>
            </a:r>
            <a:r>
              <a:rPr lang="en-US" b="1" dirty="0" smtClean="0"/>
              <a:t>1+</a:t>
            </a:r>
            <a:r>
              <a:rPr lang="en-US" dirty="0" smtClean="0"/>
              <a:t>” for dedicated resource; “</a:t>
            </a:r>
            <a:r>
              <a:rPr lang="en-US" b="1" dirty="0" smtClean="0"/>
              <a:t>:1</a:t>
            </a:r>
            <a:r>
              <a:rPr lang="en-US" dirty="0" smtClean="0"/>
              <a:t>” or “</a:t>
            </a:r>
            <a:r>
              <a:rPr lang="en-US" b="1" dirty="0" smtClean="0"/>
              <a:t>1:</a:t>
            </a:r>
            <a:r>
              <a:rPr lang="en-US" dirty="0" smtClean="0"/>
              <a:t>” for shared resource</a:t>
            </a:r>
          </a:p>
          <a:p>
            <a:pPr lvl="2"/>
            <a:r>
              <a:rPr lang="en-US" b="1" dirty="0" smtClean="0"/>
              <a:t>M:N</a:t>
            </a:r>
            <a:r>
              <a:rPr lang="en-US" dirty="0" smtClean="0"/>
              <a:t> means </a:t>
            </a:r>
            <a:r>
              <a:rPr lang="en-US" b="1" dirty="0" smtClean="0"/>
              <a:t>M</a:t>
            </a:r>
            <a:r>
              <a:rPr lang="en-US" dirty="0" smtClean="0"/>
              <a:t> backup protects </a:t>
            </a:r>
            <a:r>
              <a:rPr lang="en-US" b="1" dirty="0" smtClean="0"/>
              <a:t>N</a:t>
            </a:r>
            <a:r>
              <a:rPr lang="en-US" dirty="0" smtClean="0"/>
              <a:t> working </a:t>
            </a:r>
            <a:r>
              <a:rPr lang="en-US" dirty="0" smtClean="0">
                <a:sym typeface="Wingdings" pitchFamily="2" charset="2"/>
              </a:rPr>
              <a:t> discussion</a:t>
            </a:r>
            <a:endParaRPr lang="en-US" dirty="0" smtClean="0"/>
          </a:p>
          <a:p>
            <a:pPr lvl="1"/>
            <a:r>
              <a:rPr lang="en-US" dirty="0" smtClean="0"/>
              <a:t>Whether capacity sharing occur during or after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zh-CN" b="0" smtClean="0"/>
              <a:t>Page </a:t>
            </a:r>
            <a:fld id="{5F1057A4-5890-452A-8A69-B654C2B628C4}" type="slidenum">
              <a:rPr lang="de-DE" altLang="zh-CN" b="0" smtClean="0"/>
              <a:pPr/>
              <a:t>15</a:t>
            </a:fld>
            <a:endParaRPr lang="en-GB" altLang="zh-CN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58471" y="1706283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071282"/>
                <a:gridCol w="2326341"/>
                <a:gridCol w="26983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Scheme</a:t>
                      </a:r>
                      <a:endParaRPr lang="en-US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Backup Path</a:t>
                      </a:r>
                      <a:endParaRPr lang="en-US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Backup Path</a:t>
                      </a:r>
                      <a:endParaRPr lang="en-US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1+1+1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Dedicated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4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Dedicated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1+1:1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4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Dedicated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Shared</a:t>
                      </a:r>
                      <a:endParaRPr lang="en-US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1:1:1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Shared</a:t>
                      </a:r>
                      <a:endParaRPr lang="en-US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Shared</a:t>
                      </a:r>
                      <a:endParaRPr lang="en-US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62954" y="4413624"/>
          <a:ext cx="6028764" cy="1883783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873623"/>
                <a:gridCol w="1909482"/>
                <a:gridCol w="2245659"/>
              </a:tblGrid>
              <a:tr h="400423">
                <a:tc>
                  <a:txBody>
                    <a:bodyPr/>
                    <a:lstStyle/>
                    <a:p>
                      <a:r>
                        <a:rPr lang="en-US" dirty="0" smtClean="0"/>
                        <a:t>Scheme</a:t>
                      </a:r>
                      <a:endParaRPr lang="en-US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4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Passive</a:t>
                      </a:r>
                      <a:endParaRPr lang="en-US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34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Active</a:t>
                      </a:r>
                      <a:endParaRPr 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Routing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First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4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Same time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34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Capacity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4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Same time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34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Simplicity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4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Complicated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34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Arial" pitchFamily="34" charset="0"/>
                          <a:cs typeface="Arial" pitchFamily="34" charset="0"/>
                        </a:rPr>
                        <a:t>Redundancy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44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Lowest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for Numerical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932" y="1165678"/>
            <a:ext cx="8267574" cy="5108997"/>
          </a:xfrm>
        </p:spPr>
        <p:txBody>
          <a:bodyPr/>
          <a:lstStyle/>
          <a:p>
            <a:r>
              <a:rPr lang="en-US" dirty="0" smtClean="0"/>
              <a:t>Five networks</a:t>
            </a:r>
          </a:p>
          <a:p>
            <a:pPr lvl="1"/>
            <a:r>
              <a:rPr lang="en-US" dirty="0" smtClean="0"/>
              <a:t>All tri-connected</a:t>
            </a:r>
          </a:p>
          <a:p>
            <a:pPr lvl="1"/>
            <a:r>
              <a:rPr lang="en-US" dirty="0" smtClean="0"/>
              <a:t>Link capacity unlimited </a:t>
            </a:r>
            <a:r>
              <a:rPr lang="en-US" dirty="0" smtClean="0">
                <a:sym typeface="Wingdings" pitchFamily="2" charset="2"/>
              </a:rPr>
              <a:t> Reduce interferences from capacity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zh-CN" b="0" smtClean="0"/>
              <a:t>Page </a:t>
            </a:r>
            <a:fld id="{5F1057A4-5890-452A-8A69-B654C2B628C4}" type="slidenum">
              <a:rPr lang="de-DE" altLang="zh-CN" b="0" smtClean="0"/>
              <a:pPr/>
              <a:t>16</a:t>
            </a:fld>
            <a:endParaRPr lang="en-GB" altLang="zh-CN" b="0" dirty="0"/>
          </a:p>
        </p:txBody>
      </p:sp>
      <p:pic>
        <p:nvPicPr>
          <p:cNvPr id="5" name="Picture 3" descr="net1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613" y="2680447"/>
            <a:ext cx="39624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net5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3013" y="3213847"/>
            <a:ext cx="3644900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zh-CN" b="0" smtClean="0"/>
              <a:t>Page </a:t>
            </a:r>
            <a:fld id="{5F1057A4-5890-452A-8A69-B654C2B628C4}" type="slidenum">
              <a:rPr lang="de-DE" altLang="zh-CN" b="0" smtClean="0"/>
              <a:pPr/>
              <a:t>17</a:t>
            </a:fld>
            <a:endParaRPr lang="en-GB" altLang="zh-CN" b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012" y="957750"/>
            <a:ext cx="7974106" cy="546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3158" y="268940"/>
            <a:ext cx="3938554" cy="269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Redundancy can be reduced by </a:t>
            </a:r>
            <a:br>
              <a:rPr lang="en-US" dirty="0" smtClean="0"/>
            </a:br>
            <a:r>
              <a:rPr lang="en-US" dirty="0" smtClean="0"/>
              <a:t>increased complexity</a:t>
            </a:r>
          </a:p>
          <a:p>
            <a:pPr lvl="2"/>
            <a:r>
              <a:rPr lang="en-US" dirty="0" smtClean="0"/>
              <a:t>From 1+1+1, 1+1:1, to 1:1:1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active </a:t>
            </a:r>
            <a:r>
              <a:rPr lang="en-US" dirty="0" smtClean="0"/>
              <a:t>approach always has </a:t>
            </a:r>
            <a:br>
              <a:rPr lang="en-US" dirty="0" smtClean="0"/>
            </a:br>
            <a:r>
              <a:rPr lang="en-US" dirty="0" smtClean="0"/>
              <a:t>lower redundancy than the </a:t>
            </a:r>
            <a:r>
              <a:rPr lang="en-US" i="1" dirty="0" smtClean="0"/>
              <a:t>passive</a:t>
            </a:r>
            <a:r>
              <a:rPr lang="en-US" dirty="0" smtClean="0"/>
              <a:t> approach</a:t>
            </a:r>
          </a:p>
          <a:p>
            <a:pPr lvl="2"/>
            <a:r>
              <a:rPr lang="en-US" dirty="0" smtClean="0"/>
              <a:t>12% reduction on Net 2-4 for 1+1:1 and</a:t>
            </a:r>
          </a:p>
          <a:p>
            <a:pPr lvl="2"/>
            <a:r>
              <a:rPr lang="en-US" dirty="0" smtClean="0"/>
              <a:t>25% reduction on Net 2-4 for 1:1:1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secondary </a:t>
            </a:r>
            <a:r>
              <a:rPr lang="en-US" dirty="0" smtClean="0"/>
              <a:t>backup paths use less spare capacity than the </a:t>
            </a:r>
            <a:r>
              <a:rPr lang="en-US" i="1" dirty="0" smtClean="0"/>
              <a:t>primary </a:t>
            </a:r>
            <a:r>
              <a:rPr lang="en-US" dirty="0" smtClean="0"/>
              <a:t>backup paths</a:t>
            </a:r>
          </a:p>
          <a:p>
            <a:pPr lvl="1"/>
            <a:r>
              <a:rPr lang="en-US" dirty="0" smtClean="0"/>
              <a:t>Much more redundancy to protect 100% dual link failure than single link failures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zh-CN" b="0" smtClean="0"/>
              <a:t>Page </a:t>
            </a:r>
            <a:fld id="{5F1057A4-5890-452A-8A69-B654C2B628C4}" type="slidenum">
              <a:rPr lang="de-DE" altLang="zh-CN" b="0" smtClean="0"/>
              <a:pPr/>
              <a:t>18</a:t>
            </a:fld>
            <a:endParaRPr lang="en-GB" altLang="zh-CN" b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37"/>
          <p:cNvSpPr/>
          <p:nvPr/>
        </p:nvSpPr>
        <p:spPr bwMode="auto">
          <a:xfrm>
            <a:off x="648073" y="3285844"/>
            <a:ext cx="7626351" cy="1528203"/>
          </a:xfrm>
          <a:prstGeom prst="roundRect">
            <a:avLst>
              <a:gd name="adj" fmla="val 283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500" b="0" kern="0">
              <a:solidFill>
                <a:srgbClr val="000000"/>
              </a:solidFill>
              <a:latin typeface="+mn-lt"/>
              <a:ea typeface="华文细黑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paper answers two important questions, </a:t>
            </a:r>
            <a:br>
              <a:rPr lang="en-US" dirty="0" smtClean="0"/>
            </a:br>
            <a:r>
              <a:rPr lang="en-US" dirty="0" smtClean="0"/>
              <a:t>for SBPP against dual link failures:</a:t>
            </a:r>
          </a:p>
          <a:p>
            <a:pPr lvl="1"/>
            <a:r>
              <a:rPr lang="en-US" dirty="0" smtClean="0"/>
              <a:t>How to compute the spare capacity sharing</a:t>
            </a:r>
          </a:p>
          <a:p>
            <a:pPr lvl="1"/>
            <a:r>
              <a:rPr lang="en-US" dirty="0" smtClean="0"/>
              <a:t>How it can reduce redundancy</a:t>
            </a:r>
          </a:p>
          <a:p>
            <a:endParaRPr lang="en-US" dirty="0" smtClean="0"/>
          </a:p>
          <a:p>
            <a:r>
              <a:rPr lang="en-US" dirty="0" smtClean="0"/>
              <a:t>Contributions:</a:t>
            </a:r>
          </a:p>
          <a:p>
            <a:pPr lvl="1"/>
            <a:r>
              <a:rPr lang="en-US" dirty="0" smtClean="0"/>
              <a:t>A scalable method to compute spare capacity sharing </a:t>
            </a:r>
          </a:p>
          <a:p>
            <a:pPr lvl="1"/>
            <a:r>
              <a:rPr lang="en-US" dirty="0" smtClean="0"/>
              <a:t>Removal of a roadblock on dual link failure protection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zh-CN" b="0" smtClean="0"/>
              <a:t>Page </a:t>
            </a:r>
            <a:fld id="{5F1057A4-5890-452A-8A69-B654C2B628C4}" type="slidenum">
              <a:rPr lang="de-DE" altLang="zh-CN" b="0" smtClean="0"/>
              <a:pPr/>
              <a:t>19</a:t>
            </a:fld>
            <a:endParaRPr lang="en-GB" altLang="zh-CN" b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3"/>
          <p:cNvSpPr txBox="1">
            <a:spLocks noChangeArrowheads="1"/>
          </p:cNvSpPr>
          <p:nvPr/>
        </p:nvSpPr>
        <p:spPr bwMode="auto">
          <a:xfrm>
            <a:off x="717276" y="554744"/>
            <a:ext cx="1044098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80152" bIns="0" anchor="ctr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rgbClr val="99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Content</a:t>
            </a:r>
            <a:endParaRPr lang="en-US" altLang="zh-CN" sz="4400" b="1" dirty="0">
              <a:solidFill>
                <a:srgbClr val="99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717276" y="1583182"/>
            <a:ext cx="7852049" cy="4596901"/>
          </a:xfrm>
        </p:spPr>
        <p:txBody>
          <a:bodyPr lIns="0" tIns="0" rIns="0" bIns="0">
            <a:noAutofit/>
          </a:bodyPr>
          <a:lstStyle/>
          <a:p>
            <a:pPr marL="514350" indent="-514350">
              <a:lnSpc>
                <a:spcPct val="100000"/>
              </a:lnSpc>
              <a:spcAft>
                <a:spcPts val="150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Literature review indicates current solution on spare capacity sharing for dual failures has a scalability issue</a:t>
            </a:r>
          </a:p>
          <a:p>
            <a:pPr marL="514350" indent="-514350">
              <a:lnSpc>
                <a:spcPct val="100000"/>
              </a:lnSpc>
              <a:spcAft>
                <a:spcPts val="150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Previous models for Shared Backup Path Protection (SBPP) for single failures</a:t>
            </a:r>
          </a:p>
          <a:p>
            <a:pPr marL="514350" indent="-514350">
              <a:lnSpc>
                <a:spcPct val="100000"/>
              </a:lnSpc>
              <a:spcAft>
                <a:spcPts val="150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New model of SBPP for dual link failures with a better scalability</a:t>
            </a:r>
          </a:p>
          <a:p>
            <a:pPr marL="514350" indent="-514350">
              <a:lnSpc>
                <a:spcPct val="100000"/>
              </a:lnSpc>
              <a:spcAft>
                <a:spcPts val="150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Numerical study on 1+1+1, 1+1:1, 1:1:1; with active/passive spare capacity sharing</a:t>
            </a:r>
            <a:endParaRPr lang="en-US" altLang="zh-CN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4843" y="6431946"/>
            <a:ext cx="2097403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161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678016" indent="-260775" defTabSz="801161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043102" indent="-208620" defTabSz="801161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460343" indent="-208620" defTabSz="801161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1877583" indent="-208620" defTabSz="801161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294824" indent="-208620" defTabSz="801161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712065" indent="-208620" defTabSz="801161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129305" indent="-208620" defTabSz="801161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546546" indent="-208620" defTabSz="801161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zh-CN" sz="1200" b="0" dirty="0">
                <a:latin typeface="Arial" pitchFamily="34" charset="0"/>
                <a:cs typeface="Arial" pitchFamily="34" charset="0"/>
              </a:rPr>
              <a:t>Page </a:t>
            </a:r>
            <a:fld id="{5F1057A4-5890-452A-8A69-B654C2B628C4}" type="slidenum">
              <a:rPr lang="de-DE" altLang="zh-CN" sz="1200" b="0">
                <a:latin typeface="Arial" pitchFamily="34" charset="0"/>
                <a:cs typeface="Arial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zh-CN" sz="12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21351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sz="1800" i="1" dirty="0" err="1" smtClean="0"/>
              <a:t>Clouqueur</a:t>
            </a:r>
            <a:r>
              <a:rPr lang="en-US" sz="1800" i="1" dirty="0" smtClean="0"/>
              <a:t>, Doucette, &amp; Grover/U Alberta</a:t>
            </a:r>
            <a:r>
              <a:rPr lang="zh-CN" altLang="en-US" sz="1800" i="1" dirty="0" smtClean="0"/>
              <a:t> </a:t>
            </a:r>
            <a:r>
              <a:rPr lang="en-US" altLang="zh-CN" sz="1800" i="1" dirty="0" smtClean="0"/>
              <a:t>[8-11]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For networks resilient single failure, study their dual failure recovery probabilities, or study relationships between survivability and redundancy using local protection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pl-PL" altLang="zh-CN" sz="1800" i="1" dirty="0" smtClean="0"/>
              <a:t>Choi  &amp; Subramaniam/GWU [12], Srini/U AZ[13]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Using local protection, design protection path for each link to reach mutual exclusion for dual link failure protection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pl-PL" altLang="zh-CN" sz="1800" b="0" i="1" dirty="0" smtClean="0"/>
              <a:t>Zhang et al &amp; Mukherjee/UC Davis[14], Ruan/Iowa[15]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Using restoration for second failure, less than 100% restorability for dual link failure, but with very high percentage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pl-PL" altLang="zh-CN" sz="1800" b="0" i="1" dirty="0" smtClean="0"/>
              <a:t>Prinz, Autenrieth &amp; Schupke [16]; </a:t>
            </a:r>
            <a:r>
              <a:rPr lang="en-US" altLang="zh-CN" sz="1800" b="0" i="1" dirty="0" err="1" smtClean="0"/>
              <a:t>Huawei’s</a:t>
            </a:r>
            <a:r>
              <a:rPr lang="en-US" altLang="zh-CN" sz="1800" b="0" i="1" dirty="0" smtClean="0"/>
              <a:t> </a:t>
            </a:r>
            <a:r>
              <a:rPr lang="pl-PL" altLang="zh-CN" sz="1800" b="0" i="1" dirty="0" smtClean="0"/>
              <a:t>Synergetic Protection[17]</a:t>
            </a:r>
            <a:r>
              <a:rPr lang="en-US" altLang="zh-CN" sz="1800" b="0" i="1" dirty="0" smtClean="0"/>
              <a:t/>
            </a:r>
            <a:br>
              <a:rPr lang="en-US" altLang="zh-CN" sz="1800" b="0" i="1" dirty="0" smtClean="0"/>
            </a:br>
            <a:r>
              <a:rPr lang="en-US" altLang="zh-CN" sz="1800" dirty="0" smtClean="0"/>
              <a:t>Use protection schemes on IP and optical together, to achieve coordinated protection, such as for dual failures</a:t>
            </a:r>
            <a:br>
              <a:rPr lang="en-US" altLang="zh-CN" sz="1800" dirty="0" smtClean="0"/>
            </a:br>
            <a:endParaRPr lang="pl-PL" altLang="zh-CN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zh-CN" b="0" smtClean="0"/>
              <a:t>Page </a:t>
            </a:r>
            <a:fld id="{5F1057A4-5890-452A-8A69-B654C2B628C4}" type="slidenum">
              <a:rPr lang="de-DE" altLang="zh-CN" b="0" smtClean="0"/>
              <a:pPr/>
              <a:t>3</a:t>
            </a:fld>
            <a:endParaRPr lang="en-GB" altLang="zh-CN" b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dirty="0" smtClean="0"/>
              <a:t>He &amp; </a:t>
            </a:r>
            <a:r>
              <a:rPr lang="en-US" dirty="0" err="1" smtClean="0"/>
              <a:t>Somani</a:t>
            </a:r>
            <a:r>
              <a:rPr lang="en-US" dirty="0" smtClean="0"/>
              <a:t> / Iowa State Univ. [2] </a:t>
            </a:r>
            <a:br>
              <a:rPr lang="en-US" dirty="0" smtClean="0"/>
            </a:br>
            <a:r>
              <a:rPr lang="en-US" sz="1600" b="0" i="1" dirty="0" smtClean="0"/>
              <a:t>Path-Based Protection for Surviving Double-Link Failures in Mesh-Restorable Optical Networks, in IEEE </a:t>
            </a:r>
            <a:r>
              <a:rPr lang="en-US" sz="1600" b="0" i="1" dirty="0" err="1" smtClean="0"/>
              <a:t>Globecom</a:t>
            </a:r>
            <a:r>
              <a:rPr lang="en-US" sz="1600" b="0" i="1" dirty="0" smtClean="0"/>
              <a:t> 2003</a:t>
            </a:r>
            <a:endParaRPr lang="en-US" b="0" i="1" dirty="0" smtClean="0"/>
          </a:p>
          <a:p>
            <a:pPr lvl="1">
              <a:buClrTx/>
              <a:buSzPct val="100000"/>
              <a:buFont typeface="Arial" pitchFamily="34" charset="0"/>
              <a:buChar char="•"/>
            </a:pPr>
            <a:r>
              <a:rPr lang="en-US" sz="1800" dirty="0" smtClean="0"/>
              <a:t>Accurately modeled the </a:t>
            </a:r>
            <a:r>
              <a:rPr lang="en-US" sz="1800" dirty="0" smtClean="0"/>
              <a:t>spare </a:t>
            </a:r>
            <a:r>
              <a:rPr lang="en-US" sz="1800" dirty="0" smtClean="0"/>
              <a:t>capacity </a:t>
            </a:r>
            <a:r>
              <a:rPr lang="en-US" sz="1800" dirty="0" smtClean="0"/>
              <a:t>sharing, aka backup multiplexing</a:t>
            </a:r>
            <a:endParaRPr lang="en-US" sz="1800" dirty="0" smtClean="0"/>
          </a:p>
          <a:p>
            <a:pPr lvl="1">
              <a:buClrTx/>
              <a:buSzPct val="100000"/>
              <a:buFont typeface="Arial" pitchFamily="34" charset="0"/>
              <a:buChar char="•"/>
            </a:pPr>
            <a:r>
              <a:rPr lang="en-US" sz="1800" dirty="0" smtClean="0"/>
              <a:t>Based on </a:t>
            </a:r>
            <a:r>
              <a:rPr lang="en-US" sz="1800" dirty="0" smtClean="0"/>
              <a:t>the </a:t>
            </a:r>
            <a:r>
              <a:rPr lang="en-US" sz="1800" dirty="0" smtClean="0"/>
              <a:t>sharing opportunities between any two backup paths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i="1" dirty="0" smtClean="0"/>
              <a:t>limited scalability</a:t>
            </a:r>
          </a:p>
          <a:p>
            <a:pPr lvl="1">
              <a:buClrTx/>
              <a:buSzPct val="100000"/>
              <a:buFont typeface="Arial" pitchFamily="34" charset="0"/>
              <a:buChar char="•"/>
            </a:pPr>
            <a:r>
              <a:rPr lang="en-US" sz="1800" dirty="0" smtClean="0"/>
              <a:t>This problem has been </a:t>
            </a:r>
            <a:r>
              <a:rPr lang="en-US" sz="1800" dirty="0" smtClean="0"/>
              <a:t>indicated as </a:t>
            </a:r>
            <a:r>
              <a:rPr lang="en-US" sz="1800" dirty="0" smtClean="0"/>
              <a:t>a difficult </a:t>
            </a:r>
            <a:r>
              <a:rPr lang="en-US" sz="1800" dirty="0" smtClean="0"/>
              <a:t>problem, i.e., </a:t>
            </a:r>
            <a:r>
              <a:rPr lang="en-US" sz="1800" dirty="0" smtClean="0"/>
              <a:t>[9][16]</a:t>
            </a:r>
          </a:p>
          <a:p>
            <a:pPr lvl="1">
              <a:buClrTx/>
              <a:buSzPct val="100000"/>
              <a:buFont typeface="Arial" pitchFamily="34" charset="0"/>
              <a:buChar char="•"/>
            </a:pPr>
            <a:r>
              <a:rPr lang="en-US" sz="1800" dirty="0" smtClean="0"/>
              <a:t>Other effort to simplify this problem [15]</a:t>
            </a:r>
          </a:p>
          <a:p>
            <a:pPr lvl="1">
              <a:buClrTx/>
              <a:buSzPct val="100000"/>
              <a:buFont typeface="Wingdings" pitchFamily="2" charset="2"/>
              <a:buChar char="Ø"/>
            </a:pPr>
            <a:r>
              <a:rPr lang="en-US" sz="1800" b="1" dirty="0" smtClean="0"/>
              <a:t>A </a:t>
            </a:r>
            <a:r>
              <a:rPr lang="en-US" sz="1800" b="1" i="1" dirty="0" smtClean="0">
                <a:solidFill>
                  <a:srgbClr val="FF0000"/>
                </a:solidFill>
              </a:rPr>
              <a:t>road block  </a:t>
            </a:r>
            <a:r>
              <a:rPr lang="en-US" sz="1800" dirty="0" smtClean="0"/>
              <a:t>for accurate/efficient dual failure protection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zh-CN" b="0" smtClean="0"/>
              <a:t>Page </a:t>
            </a:r>
            <a:fld id="{5F1057A4-5890-452A-8A69-B654C2B628C4}" type="slidenum">
              <a:rPr lang="de-DE" altLang="zh-CN" b="0" smtClean="0"/>
              <a:pPr/>
              <a:t>4</a:t>
            </a:fld>
            <a:endParaRPr lang="en-GB" altLang="zh-CN" b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2001: Computing </a:t>
            </a:r>
            <a:r>
              <a:rPr lang="en-US" dirty="0" smtClean="0"/>
              <a:t>Shared Spare </a:t>
            </a:r>
            <a:r>
              <a:rPr lang="en-US" dirty="0" smtClean="0"/>
              <a:t>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97" y="1134147"/>
            <a:ext cx="2863246" cy="5108997"/>
          </a:xfrm>
        </p:spPr>
        <p:txBody>
          <a:bodyPr/>
          <a:lstStyle/>
          <a:p>
            <a:pPr marL="268288" indent="-268288"/>
            <a:r>
              <a:rPr lang="en-US" dirty="0" smtClean="0"/>
              <a:t>For single link failures:</a:t>
            </a:r>
          </a:p>
          <a:p>
            <a:pPr marL="268288" indent="-268288"/>
            <a:r>
              <a:rPr lang="en-US" dirty="0" smtClean="0"/>
              <a:t>1. Use the working and backup paths, compute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G= Q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</a:t>
            </a:r>
          </a:p>
          <a:p>
            <a:pPr marL="268288" indent="-268288"/>
            <a:r>
              <a:rPr lang="en-US" dirty="0" smtClean="0"/>
              <a:t>2. 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, compute highest watermarks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8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zh-CN" b="0" smtClean="0"/>
              <a:t>Page </a:t>
            </a:r>
            <a:fld id="{5F1057A4-5890-452A-8A69-B654C2B628C4}" type="slidenum">
              <a:rPr lang="de-DE" altLang="zh-CN" b="0" smtClean="0"/>
              <a:pPr/>
              <a:t>5</a:t>
            </a:fld>
            <a:endParaRPr lang="en-GB" altLang="zh-CN" b="0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971800" y="1524000"/>
          <a:ext cx="6019800" cy="4648200"/>
        </p:xfrm>
        <a:graphic>
          <a:graphicData uri="http://schemas.openxmlformats.org/presentationml/2006/ole">
            <p:oleObj spid="_x0000_s1026" name="Worksheet" r:id="rId3" imgW="6283800" imgH="4910040" progId="Excel.Sheet.8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33400" y="4419600"/>
          <a:ext cx="2286000" cy="1555750"/>
        </p:xfrm>
        <a:graphic>
          <a:graphicData uri="http://schemas.openxmlformats.org/presentationml/2006/ole">
            <p:oleObj spid="_x0000_s1027" name="VISIO" r:id="rId4" imgW="1519920" imgH="1033200" progId="">
              <p:embed/>
            </p:oleObj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140200" y="44323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P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073900" y="19812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Q</a:t>
            </a:r>
            <a:r>
              <a:rPr lang="en-US" sz="1800" b="1" baseline="30000"/>
              <a:t>T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895850" y="19558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G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733800" y="1981200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s</a:t>
            </a: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6924676" y="5041900"/>
            <a:ext cx="2371162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 smtClean="0"/>
              <a:t>Q: when </a:t>
            </a:r>
            <a:r>
              <a:rPr lang="en-US" sz="1800" dirty="0"/>
              <a:t>link 2 fails, </a:t>
            </a:r>
            <a:br>
              <a:rPr lang="en-US" sz="1800" dirty="0"/>
            </a:br>
            <a:r>
              <a:rPr lang="en-US" sz="1800" dirty="0"/>
              <a:t>how much </a:t>
            </a:r>
            <a:r>
              <a:rPr lang="en-US" sz="1800" dirty="0" smtClean="0"/>
              <a:t>capacity </a:t>
            </a:r>
            <a:br>
              <a:rPr lang="en-US" sz="1800" dirty="0" smtClean="0"/>
            </a:br>
            <a:r>
              <a:rPr lang="en-US" sz="1800" dirty="0" smtClean="0"/>
              <a:t>on </a:t>
            </a:r>
            <a:r>
              <a:rPr lang="en-US" sz="1800" dirty="0"/>
              <a:t>link </a:t>
            </a:r>
            <a:r>
              <a:rPr lang="en-US" sz="1800" dirty="0" smtClean="0"/>
              <a:t>1? </a:t>
            </a:r>
            <a:br>
              <a:rPr lang="en-US" sz="1800" dirty="0" smtClean="0"/>
            </a:br>
            <a:r>
              <a:rPr lang="en-US" sz="1800" dirty="0" smtClean="0"/>
              <a:t>A: G</a:t>
            </a:r>
            <a:r>
              <a:rPr lang="en-US" sz="1800" baseline="-25000" dirty="0" smtClean="0"/>
              <a:t>12</a:t>
            </a:r>
            <a:r>
              <a:rPr lang="en-US" sz="1800" dirty="0" smtClean="0"/>
              <a:t>=2</a:t>
            </a:r>
            <a:endParaRPr lang="en-US" sz="18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806824" y="1473200"/>
            <a:ext cx="7016377" cy="4813300"/>
            <a:chOff x="806824" y="1473200"/>
            <a:chExt cx="7016377" cy="4813300"/>
          </a:xfrm>
        </p:grpSpPr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724400" y="1473200"/>
              <a:ext cx="215900" cy="48133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483100" y="4610100"/>
              <a:ext cx="3340101" cy="4191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806824" y="5311588"/>
              <a:ext cx="1586752" cy="690283"/>
            </a:xfrm>
            <a:custGeom>
              <a:avLst/>
              <a:gdLst>
                <a:gd name="connsiteX0" fmla="*/ 0 w 1586752"/>
                <a:gd name="connsiteY0" fmla="*/ 0 h 690283"/>
                <a:gd name="connsiteX1" fmla="*/ 578223 w 1586752"/>
                <a:gd name="connsiteY1" fmla="*/ 591671 h 690283"/>
                <a:gd name="connsiteX2" fmla="*/ 1586752 w 1586752"/>
                <a:gd name="connsiteY2" fmla="*/ 591671 h 690283"/>
                <a:gd name="connsiteX3" fmla="*/ 1586752 w 1586752"/>
                <a:gd name="connsiteY3" fmla="*/ 591671 h 69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6752" h="690283">
                  <a:moveTo>
                    <a:pt x="0" y="0"/>
                  </a:moveTo>
                  <a:cubicBezTo>
                    <a:pt x="156882" y="246529"/>
                    <a:pt x="313764" y="493059"/>
                    <a:pt x="578223" y="591671"/>
                  </a:cubicBezTo>
                  <a:cubicBezTo>
                    <a:pt x="842682" y="690283"/>
                    <a:pt x="1586752" y="591671"/>
                    <a:pt x="1586752" y="591671"/>
                  </a:cubicBezTo>
                  <a:lnTo>
                    <a:pt x="1586752" y="591671"/>
                  </a:lnTo>
                </a:path>
              </a:pathLst>
            </a:cu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887506" y="5190565"/>
              <a:ext cx="363070" cy="403411"/>
            </a:xfrm>
            <a:custGeom>
              <a:avLst/>
              <a:gdLst>
                <a:gd name="connsiteX0" fmla="*/ 0 w 363070"/>
                <a:gd name="connsiteY0" fmla="*/ 0 h 403411"/>
                <a:gd name="connsiteX1" fmla="*/ 201706 w 363070"/>
                <a:gd name="connsiteY1" fmla="*/ 174811 h 403411"/>
                <a:gd name="connsiteX2" fmla="*/ 363070 w 363070"/>
                <a:gd name="connsiteY2" fmla="*/ 403411 h 40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070" h="403411">
                  <a:moveTo>
                    <a:pt x="0" y="0"/>
                  </a:moveTo>
                  <a:cubicBezTo>
                    <a:pt x="70597" y="53788"/>
                    <a:pt x="141194" y="107576"/>
                    <a:pt x="201706" y="174811"/>
                  </a:cubicBezTo>
                  <a:cubicBezTo>
                    <a:pt x="262218" y="242046"/>
                    <a:pt x="312644" y="322728"/>
                    <a:pt x="363070" y="403411"/>
                  </a:cubicBezTo>
                </a:path>
              </a:pathLst>
            </a:cu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9247" y="2387600"/>
            <a:ext cx="8254254" cy="3522382"/>
            <a:chOff x="699247" y="2387600"/>
            <a:chExt cx="8254254" cy="3522382"/>
          </a:xfrm>
        </p:grpSpPr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124200" y="2463800"/>
              <a:ext cx="5829301" cy="1905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699247" y="4291853"/>
              <a:ext cx="1965512" cy="1618129"/>
            </a:xfrm>
            <a:custGeom>
              <a:avLst/>
              <a:gdLst>
                <a:gd name="connsiteX0" fmla="*/ 0 w 1965512"/>
                <a:gd name="connsiteY0" fmla="*/ 643218 h 1618129"/>
                <a:gd name="connsiteX1" fmla="*/ 645459 w 1965512"/>
                <a:gd name="connsiteY1" fmla="*/ 212912 h 1618129"/>
                <a:gd name="connsiteX2" fmla="*/ 1761565 w 1965512"/>
                <a:gd name="connsiteY2" fmla="*/ 199465 h 1618129"/>
                <a:gd name="connsiteX3" fmla="*/ 1869141 w 1965512"/>
                <a:gd name="connsiteY3" fmla="*/ 1409700 h 1618129"/>
                <a:gd name="connsiteX4" fmla="*/ 1855694 w 1965512"/>
                <a:gd name="connsiteY4" fmla="*/ 1450041 h 161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512" h="1618129">
                  <a:moveTo>
                    <a:pt x="0" y="643218"/>
                  </a:moveTo>
                  <a:cubicBezTo>
                    <a:pt x="175932" y="465044"/>
                    <a:pt x="351865" y="286871"/>
                    <a:pt x="645459" y="212912"/>
                  </a:cubicBezTo>
                  <a:cubicBezTo>
                    <a:pt x="939053" y="138953"/>
                    <a:pt x="1557618" y="0"/>
                    <a:pt x="1761565" y="199465"/>
                  </a:cubicBezTo>
                  <a:cubicBezTo>
                    <a:pt x="1965512" y="398930"/>
                    <a:pt x="1853453" y="1201271"/>
                    <a:pt x="1869141" y="1409700"/>
                  </a:cubicBezTo>
                  <a:cubicBezTo>
                    <a:pt x="1884829" y="1618129"/>
                    <a:pt x="1870261" y="1534085"/>
                    <a:pt x="1855694" y="145004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454901" y="2387600"/>
              <a:ext cx="368300" cy="26416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820271" y="4740088"/>
              <a:ext cx="495299" cy="732865"/>
            </a:xfrm>
            <a:custGeom>
              <a:avLst/>
              <a:gdLst>
                <a:gd name="connsiteX0" fmla="*/ 0 w 495299"/>
                <a:gd name="connsiteY0" fmla="*/ 369794 h 732865"/>
                <a:gd name="connsiteX1" fmla="*/ 416858 w 495299"/>
                <a:gd name="connsiteY1" fmla="*/ 60512 h 732865"/>
                <a:gd name="connsiteX2" fmla="*/ 470647 w 495299"/>
                <a:gd name="connsiteY2" fmla="*/ 732865 h 73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299" h="732865">
                  <a:moveTo>
                    <a:pt x="0" y="369794"/>
                  </a:moveTo>
                  <a:cubicBezTo>
                    <a:pt x="169208" y="184897"/>
                    <a:pt x="338417" y="0"/>
                    <a:pt x="416858" y="60512"/>
                  </a:cubicBezTo>
                  <a:cubicBezTo>
                    <a:pt x="495299" y="121024"/>
                    <a:pt x="482973" y="426944"/>
                    <a:pt x="470647" y="732865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37" name="Lightning Bolt 36"/>
            <p:cNvSpPr/>
            <p:nvPr/>
          </p:nvSpPr>
          <p:spPr bwMode="auto">
            <a:xfrm flipH="1">
              <a:off x="941294" y="5257801"/>
              <a:ext cx="336177" cy="578224"/>
            </a:xfrm>
            <a:prstGeom prst="lightningBolt">
              <a:avLst/>
            </a:prstGeom>
            <a:solidFill>
              <a:srgbClr val="FFFF00">
                <a:alpha val="3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Shared Spare Capacity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indicates all working paths. Each row represents a path of a flow. Each column shows a link usage on these paths.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/>
              <a:t> is the backup paths matrix. Same as above.</a:t>
            </a:r>
          </a:p>
          <a:p>
            <a:pPr lvl="1"/>
            <a:r>
              <a:rPr lang="en-US" dirty="0" smtClean="0"/>
              <a:t>Assume each flow has one unit demand.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 = Q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^T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 ,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^T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is the matrix transpose operation 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called Spare Provisioning Matrix (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SPM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Elements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g_{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dirty="0" smtClean="0"/>
              <a:t>indicates the required spare capacity on link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when another link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/>
              <a:t> fails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 = max G </a:t>
            </a:r>
            <a:r>
              <a:rPr lang="en-US" dirty="0" smtClean="0"/>
              <a:t>indicates element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s_i</a:t>
            </a:r>
            <a:r>
              <a:rPr lang="en-US" dirty="0" smtClean="0"/>
              <a:t> takes the maximum value in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US" dirty="0" err="1" smtClean="0"/>
              <a:t>th</a:t>
            </a:r>
            <a:r>
              <a:rPr lang="en-US" dirty="0" smtClean="0"/>
              <a:t> row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lvl="1"/>
            <a:r>
              <a:rPr lang="en-US" dirty="0" smtClean="0"/>
              <a:t>To meet 100% survivability requirement, the maximum spare capacity across all failure scenarios is needed on link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zh-CN" b="0" smtClean="0"/>
              <a:t>Page </a:t>
            </a:r>
            <a:fld id="{5F1057A4-5890-452A-8A69-B654C2B628C4}" type="slidenum">
              <a:rPr lang="de-DE" altLang="zh-CN" b="0" smtClean="0"/>
              <a:pPr/>
              <a:t>6</a:t>
            </a:fld>
            <a:endParaRPr lang="en-GB" altLang="zh-CN" b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Accumulate Single Flow Information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compute SPM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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smtClean="0">
                <a:cs typeface="Times New Roman" pitchFamily="18" charset="0"/>
              </a:rPr>
              <a:t>where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and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are the working and backup paths of flow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This is a scalable way to compute shared spare capacity from individual flows 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No need to store large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amount of flow paths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Only needs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dirty="0" smtClean="0">
                <a:cs typeface="Times New Roman" pitchFamily="18" charset="0"/>
              </a:rPr>
              <a:t>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related nodes</a:t>
            </a:r>
            <a:endParaRPr lang="en-US" dirty="0" smtClean="0">
              <a:cs typeface="Times New Roman" pitchFamily="18" charset="0"/>
            </a:endParaRPr>
          </a:p>
          <a:p>
            <a:pPr lvl="2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zh-CN" b="0" smtClean="0"/>
              <a:t>Page </a:t>
            </a:r>
            <a:fld id="{5F1057A4-5890-452A-8A69-B654C2B628C4}" type="slidenum">
              <a:rPr lang="de-DE" altLang="zh-CN" b="0" smtClean="0"/>
              <a:pPr/>
              <a:t>7</a:t>
            </a:fld>
            <a:endParaRPr lang="en-GB" altLang="zh-CN" b="0" dirty="0"/>
          </a:p>
        </p:txBody>
      </p:sp>
      <p:sp>
        <p:nvSpPr>
          <p:cNvPr id="5" name="AutoShape 1047"/>
          <p:cNvSpPr>
            <a:spLocks noChangeArrowheads="1"/>
          </p:cNvSpPr>
          <p:nvPr/>
        </p:nvSpPr>
        <p:spPr bwMode="auto">
          <a:xfrm>
            <a:off x="6096000" y="4419600"/>
            <a:ext cx="1752600" cy="419100"/>
          </a:xfrm>
          <a:prstGeom prst="parallelogram">
            <a:avLst>
              <a:gd name="adj" fmla="val 10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  <a:r>
              <a:rPr lang="en-US" baseline="-25000"/>
              <a:t>2</a:t>
            </a:r>
          </a:p>
        </p:txBody>
      </p:sp>
      <p:sp>
        <p:nvSpPr>
          <p:cNvPr id="6" name="AutoShape 1048"/>
          <p:cNvSpPr>
            <a:spLocks noChangeArrowheads="1"/>
          </p:cNvSpPr>
          <p:nvPr/>
        </p:nvSpPr>
        <p:spPr bwMode="auto">
          <a:xfrm>
            <a:off x="6096000" y="3505200"/>
            <a:ext cx="1752600" cy="419100"/>
          </a:xfrm>
          <a:prstGeom prst="parallelogram">
            <a:avLst>
              <a:gd name="adj" fmla="val 104545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7" name="AutoShape 1049"/>
          <p:cNvSpPr>
            <a:spLocks noChangeArrowheads="1"/>
          </p:cNvSpPr>
          <p:nvPr/>
        </p:nvSpPr>
        <p:spPr bwMode="auto">
          <a:xfrm>
            <a:off x="6096000" y="4102100"/>
            <a:ext cx="1752600" cy="419100"/>
          </a:xfrm>
          <a:prstGeom prst="parallelogram">
            <a:avLst>
              <a:gd name="adj" fmla="val 10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  <a:r>
              <a:rPr lang="en-US" baseline="-25000"/>
              <a:t>1</a:t>
            </a:r>
          </a:p>
        </p:txBody>
      </p:sp>
      <p:sp>
        <p:nvSpPr>
          <p:cNvPr id="8" name="AutoShape 1050"/>
          <p:cNvSpPr>
            <a:spLocks noChangeArrowheads="1"/>
          </p:cNvSpPr>
          <p:nvPr/>
        </p:nvSpPr>
        <p:spPr bwMode="auto">
          <a:xfrm>
            <a:off x="6083300" y="5448300"/>
            <a:ext cx="1752600" cy="419100"/>
          </a:xfrm>
          <a:prstGeom prst="parallelogram">
            <a:avLst>
              <a:gd name="adj" fmla="val 10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  <a:r>
              <a:rPr lang="en-US" baseline="-25000"/>
              <a:t>R</a:t>
            </a:r>
          </a:p>
        </p:txBody>
      </p:sp>
      <p:sp>
        <p:nvSpPr>
          <p:cNvPr id="9" name="AutoShape 1051"/>
          <p:cNvSpPr>
            <a:spLocks noChangeArrowheads="1"/>
          </p:cNvSpPr>
          <p:nvPr/>
        </p:nvSpPr>
        <p:spPr bwMode="auto">
          <a:xfrm>
            <a:off x="6083300" y="5130800"/>
            <a:ext cx="1752600" cy="419100"/>
          </a:xfrm>
          <a:prstGeom prst="parallelogram">
            <a:avLst>
              <a:gd name="adj" fmla="val 10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  <a:r>
              <a:rPr lang="en-US" baseline="-25000"/>
              <a:t>R-1</a:t>
            </a:r>
          </a:p>
        </p:txBody>
      </p:sp>
      <p:sp>
        <p:nvSpPr>
          <p:cNvPr id="10" name="Text Box 1052"/>
          <p:cNvSpPr txBox="1">
            <a:spLocks noChangeArrowheads="1"/>
          </p:cNvSpPr>
          <p:nvPr/>
        </p:nvSpPr>
        <p:spPr bwMode="auto">
          <a:xfrm rot="5400000">
            <a:off x="6819107" y="4815681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cs typeface="Times New Roman" pitchFamily="18" charset="0"/>
              </a:rPr>
              <a:t>…</a:t>
            </a:r>
            <a:endParaRPr lang="en-US" b="1"/>
          </a:p>
        </p:txBody>
      </p:sp>
      <p:sp>
        <p:nvSpPr>
          <p:cNvPr id="11" name="AutoShape 1053"/>
          <p:cNvSpPr>
            <a:spLocks noChangeArrowheads="1"/>
          </p:cNvSpPr>
          <p:nvPr/>
        </p:nvSpPr>
        <p:spPr bwMode="auto">
          <a:xfrm rot="5400000" flipH="1">
            <a:off x="7169150" y="4578350"/>
            <a:ext cx="1778000" cy="431800"/>
          </a:xfrm>
          <a:prstGeom prst="parallelogram">
            <a:avLst>
              <a:gd name="adj" fmla="val 91541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12" name="Rectangle 1054"/>
          <p:cNvSpPr>
            <a:spLocks noChangeArrowheads="1"/>
          </p:cNvSpPr>
          <p:nvPr/>
        </p:nvSpPr>
        <p:spPr bwMode="auto">
          <a:xfrm>
            <a:off x="5422900" y="4711700"/>
            <a:ext cx="1295400" cy="13589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P</a:t>
            </a:r>
          </a:p>
        </p:txBody>
      </p:sp>
      <p:sp>
        <p:nvSpPr>
          <p:cNvPr id="13" name="Text Box 1057"/>
          <p:cNvSpPr txBox="1">
            <a:spLocks noChangeArrowheads="1"/>
          </p:cNvSpPr>
          <p:nvPr/>
        </p:nvSpPr>
        <p:spPr bwMode="auto">
          <a:xfrm>
            <a:off x="7897813" y="42926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14" name="Line 1058"/>
          <p:cNvSpPr>
            <a:spLocks noChangeShapeType="1"/>
          </p:cNvSpPr>
          <p:nvPr/>
        </p:nvSpPr>
        <p:spPr bwMode="auto">
          <a:xfrm>
            <a:off x="4470400" y="4381500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Text Box 1059"/>
          <p:cNvSpPr txBox="1">
            <a:spLocks noChangeArrowheads="1"/>
          </p:cNvSpPr>
          <p:nvPr/>
        </p:nvSpPr>
        <p:spPr bwMode="auto">
          <a:xfrm>
            <a:off x="4530725" y="5103813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Flows</a:t>
            </a:r>
          </a:p>
        </p:txBody>
      </p:sp>
      <p:sp>
        <p:nvSpPr>
          <p:cNvPr id="16" name="Line 1060"/>
          <p:cNvSpPr>
            <a:spLocks noChangeShapeType="1"/>
          </p:cNvSpPr>
          <p:nvPr/>
        </p:nvSpPr>
        <p:spPr bwMode="auto">
          <a:xfrm flipV="1">
            <a:off x="4470400" y="4381500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Text Box 1061"/>
          <p:cNvSpPr txBox="1">
            <a:spLocks noChangeArrowheads="1"/>
          </p:cNvSpPr>
          <p:nvPr/>
        </p:nvSpPr>
        <p:spPr bwMode="auto">
          <a:xfrm>
            <a:off x="4906963" y="4087813"/>
            <a:ext cx="757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Failures</a:t>
            </a:r>
          </a:p>
        </p:txBody>
      </p:sp>
      <p:sp>
        <p:nvSpPr>
          <p:cNvPr id="18" name="Line 1062"/>
          <p:cNvSpPr>
            <a:spLocks noChangeShapeType="1"/>
          </p:cNvSpPr>
          <p:nvPr/>
        </p:nvSpPr>
        <p:spPr bwMode="auto">
          <a:xfrm flipV="1">
            <a:off x="4470400" y="3886200"/>
            <a:ext cx="6096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063"/>
          <p:cNvSpPr txBox="1">
            <a:spLocks noChangeArrowheads="1"/>
          </p:cNvSpPr>
          <p:nvPr/>
        </p:nvSpPr>
        <p:spPr bwMode="auto">
          <a:xfrm>
            <a:off x="4673600" y="3643313"/>
            <a:ext cx="588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3479" y="2735317"/>
            <a:ext cx="2659117" cy="57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for Node Failures and SRLG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Treat node failure as a failure of all adjacent links</a:t>
            </a:r>
          </a:p>
          <a:p>
            <a:pPr lvl="2"/>
            <a:r>
              <a:rPr lang="en-US" dirty="0" smtClean="0"/>
              <a:t>Using a failure matrix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 = B, </a:t>
            </a:r>
          </a:p>
          <a:p>
            <a:pPr lvl="2"/>
            <a:r>
              <a:rPr lang="en-US" dirty="0" smtClean="0"/>
              <a:t>Replace working path matrix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with failure matrix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 = Q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^T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 </a:t>
            </a:r>
            <a:endParaRPr lang="en-US" dirty="0" smtClean="0"/>
          </a:p>
          <a:p>
            <a:pPr lvl="3"/>
            <a:r>
              <a:rPr lang="en-US" dirty="0" smtClean="0"/>
              <a:t>Elements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u_{r, k}</a:t>
            </a:r>
            <a:r>
              <a:rPr lang="en-US" dirty="0" smtClean="0"/>
              <a:t> indicates weather a failure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 will break working path of flow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The failure matrix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/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dirty="0" smtClean="0"/>
              <a:t>It derives the </a:t>
            </a:r>
            <a:r>
              <a:rPr lang="en-US" dirty="0" err="1" smtClean="0"/>
              <a:t>tabu</a:t>
            </a:r>
            <a:r>
              <a:rPr lang="en-US" dirty="0" smtClean="0"/>
              <a:t> link matrix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SRLG is similarly formulated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zh-CN" b="0" smtClean="0"/>
              <a:t>Page </a:t>
            </a:r>
            <a:fld id="{5F1057A4-5890-452A-8A69-B654C2B628C4}" type="slidenum">
              <a:rPr lang="de-DE" altLang="zh-CN" b="0" smtClean="0"/>
              <a:pPr/>
              <a:t>8</a:t>
            </a:fld>
            <a:endParaRPr lang="en-GB" altLang="zh-CN" b="0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521450" y="3632200"/>
            <a:ext cx="1752600" cy="419100"/>
          </a:xfrm>
          <a:prstGeom prst="parallelogram">
            <a:avLst>
              <a:gd name="adj" fmla="val 104545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 rot="5400000">
            <a:off x="7269957" y="4498181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cs typeface="Times New Roman" pitchFamily="18" charset="0"/>
              </a:rPr>
              <a:t>…</a:t>
            </a:r>
            <a:endParaRPr lang="en-US" b="1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 rot="5400000" flipH="1">
            <a:off x="7277100" y="4400550"/>
            <a:ext cx="1778000" cy="431800"/>
          </a:xfrm>
          <a:prstGeom prst="parallelogram">
            <a:avLst>
              <a:gd name="adj" fmla="val 91541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508750" y="4191000"/>
            <a:ext cx="1295400" cy="13589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/>
              <a:t>U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993063" y="40640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921250" y="4064000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981575" y="4786313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Flows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4921250" y="4064000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5357813" y="3770313"/>
            <a:ext cx="757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Failures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4921250" y="3568700"/>
            <a:ext cx="6096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124450" y="3325813"/>
            <a:ext cx="588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Links</a:t>
            </a: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 rot="5400000" flipH="1">
            <a:off x="5295900" y="4895850"/>
            <a:ext cx="1778000" cy="431800"/>
          </a:xfrm>
          <a:prstGeom prst="parallelogram">
            <a:avLst>
              <a:gd name="adj" fmla="val 91541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17" name="AutoShape 32"/>
          <p:cNvSpPr>
            <a:spLocks noChangeArrowheads="1"/>
          </p:cNvSpPr>
          <p:nvPr/>
        </p:nvSpPr>
        <p:spPr bwMode="auto">
          <a:xfrm>
            <a:off x="6064250" y="5651500"/>
            <a:ext cx="1752600" cy="419100"/>
          </a:xfrm>
          <a:prstGeom prst="parallelogram">
            <a:avLst>
              <a:gd name="adj" fmla="val 104545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/>
              <a:t>F</a:t>
            </a:r>
            <a:r>
              <a:rPr lang="en-US" baseline="30000"/>
              <a:t>T</a:t>
            </a: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6043613" y="45593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986" y="3381704"/>
            <a:ext cx="3665483" cy="147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358" y="4924098"/>
            <a:ext cx="3652345" cy="91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 How to Protect Dual Link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Single Failures are well studied</a:t>
            </a:r>
          </a:p>
          <a:p>
            <a:pPr lvl="1"/>
            <a:r>
              <a:rPr lang="en-US" dirty="0" smtClean="0"/>
              <a:t>Dual Link Failures such as dual fiber cuts did happen under</a:t>
            </a:r>
          </a:p>
          <a:p>
            <a:pPr lvl="2"/>
            <a:r>
              <a:rPr lang="en-US" dirty="0" smtClean="0"/>
              <a:t>Scenarios where frequent network changes occur</a:t>
            </a:r>
          </a:p>
          <a:p>
            <a:pPr lvl="2"/>
            <a:r>
              <a:rPr lang="en-US" dirty="0" smtClean="0"/>
              <a:t>Scenarios where reduced reliability on network facility &amp; equipment</a:t>
            </a:r>
          </a:p>
          <a:p>
            <a:pPr lvl="2"/>
            <a:r>
              <a:rPr lang="en-US" dirty="0" smtClean="0"/>
              <a:t>Scenarios where intentional sabotage cannot be avoided</a:t>
            </a:r>
          </a:p>
          <a:p>
            <a:r>
              <a:rPr lang="en-US" dirty="0" smtClean="0"/>
              <a:t>How? </a:t>
            </a:r>
          </a:p>
          <a:p>
            <a:pPr lvl="1"/>
            <a:r>
              <a:rPr lang="en-US" dirty="0" smtClean="0"/>
              <a:t>Provide and plan extra resource such as secondary backup path, spare bandwidth, connectivity </a:t>
            </a:r>
          </a:p>
          <a:p>
            <a:pPr lvl="1"/>
            <a:r>
              <a:rPr lang="en-US" dirty="0" smtClean="0"/>
              <a:t>Design restoration schemes to identify and restore traffic upon dual failures</a:t>
            </a:r>
          </a:p>
          <a:p>
            <a:pPr lvl="1"/>
            <a:r>
              <a:rPr lang="en-US" dirty="0" smtClean="0"/>
              <a:t>Both global and local protection schemes can be considered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zh-CN" b="0" smtClean="0"/>
              <a:t>Page </a:t>
            </a:r>
            <a:fld id="{5F1057A4-5890-452A-8A69-B654C2B628C4}" type="slidenum">
              <a:rPr lang="de-DE" altLang="zh-CN" b="0" smtClean="0"/>
              <a:pPr/>
              <a:t>9</a:t>
            </a:fld>
            <a:endParaRPr lang="en-GB" altLang="zh-CN" b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FrutigerNext LT Medium"/>
        <a:ea typeface="SimHei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25" tIns="45712" rIns="91425" bIns="45712" numCol="1" anchor="t" anchorCtr="0" compatLnSpc="1">
        <a:prstTxWarp prst="textNoShape">
          <a:avLst/>
        </a:prstTxWarp>
        <a:spAutoFit/>
      </a:bodyPr>
      <a:lstStyle>
        <a:defPPr marL="0" marR="0" indent="0" algn="l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25" tIns="45712" rIns="91425" bIns="45712" numCol="1" anchor="t" anchorCtr="0" compatLnSpc="1">
        <a:prstTxWarp prst="textNoShape">
          <a:avLst/>
        </a:prstTxWarp>
        <a:spAutoFit/>
      </a:bodyPr>
      <a:lstStyle>
        <a:defPPr marL="0" marR="0" indent="0" algn="l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">
  <a:themeElements>
    <a:clrScheme name="2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">
      <a:majorFont>
        <a:latin typeface="FrutigerNext LT Medium"/>
        <a:ea typeface="SimSun"/>
        <a:cs typeface=""/>
      </a:majorFont>
      <a:minorFont>
        <a:latin typeface="FrutigerNext LT Regular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25" tIns="45712" rIns="91425" bIns="45712" numCol="1" anchor="t" anchorCtr="0" compatLnSpc="1">
        <a:prstTxWarp prst="textNoShape">
          <a:avLst/>
        </a:prstTxWarp>
        <a:spAutoFit/>
      </a:bodyPr>
      <a:lstStyle>
        <a:defPPr marL="0" marR="0" indent="0" algn="l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25" tIns="45712" rIns="91425" bIns="45712" numCol="1" anchor="t" anchorCtr="0" compatLnSpc="1">
        <a:prstTxWarp prst="textNoShape">
          <a:avLst/>
        </a:prstTxWarp>
        <a:spAutoFit/>
      </a:bodyPr>
      <a:lstStyle>
        <a:defPPr marL="0" marR="0" indent="0" algn="l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2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42528</TotalTime>
  <Words>1023</Words>
  <Application>Microsoft Office PowerPoint</Application>
  <PresentationFormat>Overhead</PresentationFormat>
  <Paragraphs>262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default</vt:lpstr>
      <vt:lpstr>2_default</vt:lpstr>
      <vt:lpstr>Worksheet</vt:lpstr>
      <vt:lpstr>VISIO</vt:lpstr>
      <vt:lpstr>Equation</vt:lpstr>
      <vt:lpstr>Microsoft Equation 3.0</vt:lpstr>
      <vt:lpstr>Slide 1</vt:lpstr>
      <vt:lpstr>Slide 2</vt:lpstr>
      <vt:lpstr>Literature Review (I)</vt:lpstr>
      <vt:lpstr>Literature Review (II)</vt:lpstr>
      <vt:lpstr>2001: Computing Shared Spare Capacity</vt:lpstr>
      <vt:lpstr>Computing Shared Spare Capacity II</vt:lpstr>
      <vt:lpstr>Accumulate Single Flow Information in G</vt:lpstr>
      <vt:lpstr>Computation for Node Failures and SRLG</vt:lpstr>
      <vt:lpstr>Why and How to Protect Dual Link Failures</vt:lpstr>
      <vt:lpstr>Shared Backup Path Protection to Protect Dual Link Failures</vt:lpstr>
      <vt:lpstr>How to Capture Dual Link Failures</vt:lpstr>
      <vt:lpstr>Failure Vectors ur for Flow r</vt:lpstr>
      <vt:lpstr>Spare Provision Matrix for Dual Link Failures</vt:lpstr>
      <vt:lpstr>Solution Approach</vt:lpstr>
      <vt:lpstr>Various Protection Schemes</vt:lpstr>
      <vt:lpstr>Networks for Numerical Study</vt:lpstr>
      <vt:lpstr>Numerical Results</vt:lpstr>
      <vt:lpstr>Observations</vt:lpstr>
      <vt:lpstr>Conclusion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Next-gen metro for FTTH access</dc:title>
  <dc:creator>Xipeng Xiao 73719</dc:creator>
  <cp:lastModifiedBy>Victor</cp:lastModifiedBy>
  <cp:revision>1577</cp:revision>
  <dcterms:created xsi:type="dcterms:W3CDTF">2010-10-25T17:34:47Z</dcterms:created>
  <dcterms:modified xsi:type="dcterms:W3CDTF">2011-10-09T21:37:00Z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(3)h4pyo0KzpNCIEAF1vH7RY5GxkIksoryZiyMxcnDe616UnFUdy3MsdezQqIH3fFAQuMND2rCM
RsYYDB+jfDKQQnTjAKqEGg6pTCaacrbV011zjg5HnSIsS4bWQGUrQk+G1h+l0rcnsYleLKn/
wxmYO2jmlHUZptCGlBKMbyzfnG3lnn9s67YqHvGIHdN/+99Acn7r+Pz7C1yuI0jMLi2aEHJN
vNgorrWjrPm3cFSbU/Eh5</vt:lpwstr>
  </property>
  <property fmtid="{D5CDD505-2E9C-101B-9397-08002B2CF9AE}" pid="3" name="_ms_pID_7253431">
    <vt:lpwstr>ytEZKWhLbXH1P4VtbTCqdNSjfKijqpEd6RLP1fdk144kmOzvtHE
7tV1A66OiJdYvlIGOd9vC0g2Oi7/defuf7ijZjulp1Eqmr+IcGCYMSRUnWzK/db2P4HBapwh
opboYmEtgv/M77MUjm8cSIJhS7wZ9VO3ZyXPzjWPrTufc/SrUTA1eWrW5TgIDixP2UpM+PNV
u1Hz8wOxSZ2PD51efAO6Ug91LHCSFMyThvNxc9/oiF</vt:lpwstr>
  </property>
  <property fmtid="{D5CDD505-2E9C-101B-9397-08002B2CF9AE}" pid="4" name="sflag">
    <vt:lpwstr>1318188389</vt:lpwstr>
  </property>
  <property fmtid="{D5CDD505-2E9C-101B-9397-08002B2CF9AE}" pid="5" name="_ms_pID_7253432">
    <vt:lpwstr>V9f8dHL5n3BrLEMJs=</vt:lpwstr>
  </property>
</Properties>
</file>