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3"/>
  </p:notesMasterIdLst>
  <p:sldIdLst>
    <p:sldId id="257" r:id="rId2"/>
  </p:sldIdLst>
  <p:sldSz cx="7315200" cy="109728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56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4665"/>
  </p:normalViewPr>
  <p:slideViewPr>
    <p:cSldViewPr snapToGrid="0" snapToObjects="1" showGuides="1">
      <p:cViewPr>
        <p:scale>
          <a:sx n="46" d="100"/>
          <a:sy n="46" d="100"/>
        </p:scale>
        <p:origin x="2488" y="944"/>
      </p:cViewPr>
      <p:guideLst>
        <p:guide orient="horz" pos="3456"/>
        <p:guide pos="23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957852-B512-E046-B14C-CBEDFB7793F7}" type="datetimeFigureOut">
              <a:rPr lang="en-US" smtClean="0"/>
              <a:t>8/18/16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00300" y="1143000"/>
            <a:ext cx="2057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77BFB7-FE14-044C-A08A-D2132B63A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786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400300" y="1143000"/>
            <a:ext cx="2057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sym typeface="Wingdings" panose="05000000000000000000" pitchFamily="2" charset="2"/>
              </a:rPr>
              <a:t>A compiler then translates this into a pipelined implementation suitable for a programmable switch.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85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795781"/>
            <a:ext cx="6217920" cy="382016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763261"/>
            <a:ext cx="5486400" cy="2649219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1D9F8-664D-3443-A22D-7CBC09C94C3B}" type="datetimeFigureOut">
              <a:rPr lang="en-US" smtClean="0"/>
              <a:t>8/18/16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DB27-00F2-B148-90DE-68DFB1725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77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1D9F8-664D-3443-A22D-7CBC09C94C3B}" type="datetimeFigureOut">
              <a:rPr lang="en-US" smtClean="0"/>
              <a:t>8/18/16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DB27-00F2-B148-90DE-68DFB1725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584200"/>
            <a:ext cx="1577340" cy="929894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84200"/>
            <a:ext cx="4640580" cy="929894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1D9F8-664D-3443-A22D-7CBC09C94C3B}" type="datetimeFigureOut">
              <a:rPr lang="en-US" smtClean="0"/>
              <a:t>8/18/16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DB27-00F2-B148-90DE-68DFB1725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365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1D9F8-664D-3443-A22D-7CBC09C94C3B}" type="datetimeFigureOut">
              <a:rPr lang="en-US" smtClean="0"/>
              <a:t>8/18/16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DB27-00F2-B148-90DE-68DFB1725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31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2735583"/>
            <a:ext cx="6309360" cy="4564379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7343143"/>
            <a:ext cx="6309360" cy="2400299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1D9F8-664D-3443-A22D-7CBC09C94C3B}" type="datetimeFigureOut">
              <a:rPr lang="en-US" smtClean="0"/>
              <a:t>8/18/16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DB27-00F2-B148-90DE-68DFB1725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67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2921000"/>
            <a:ext cx="3108960" cy="69621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2921000"/>
            <a:ext cx="3108960" cy="69621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1D9F8-664D-3443-A22D-7CBC09C94C3B}" type="datetimeFigureOut">
              <a:rPr lang="en-US" smtClean="0"/>
              <a:t>8/18/16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DB27-00F2-B148-90DE-68DFB1725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46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584202"/>
            <a:ext cx="6309360" cy="21209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2689861"/>
            <a:ext cx="3094672" cy="131825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4008120"/>
            <a:ext cx="3094672" cy="58953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2689861"/>
            <a:ext cx="3109913" cy="131825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4008120"/>
            <a:ext cx="3109913" cy="58953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1D9F8-664D-3443-A22D-7CBC09C94C3B}" type="datetimeFigureOut">
              <a:rPr lang="en-US" smtClean="0"/>
              <a:t>8/18/16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DB27-00F2-B148-90DE-68DFB1725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68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1D9F8-664D-3443-A22D-7CBC09C94C3B}" type="datetimeFigureOut">
              <a:rPr lang="en-US" smtClean="0"/>
              <a:t>8/18/16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DB27-00F2-B148-90DE-68DFB1725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7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1D9F8-664D-3443-A22D-7CBC09C94C3B}" type="datetimeFigureOut">
              <a:rPr lang="en-US" smtClean="0"/>
              <a:t>8/18/16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DB27-00F2-B148-90DE-68DFB1725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02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731520"/>
            <a:ext cx="2359342" cy="256032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579882"/>
            <a:ext cx="3703320" cy="77978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3291840"/>
            <a:ext cx="2359342" cy="6098541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1D9F8-664D-3443-A22D-7CBC09C94C3B}" type="datetimeFigureOut">
              <a:rPr lang="en-US" smtClean="0"/>
              <a:t>8/18/16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DB27-00F2-B148-90DE-68DFB1725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21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731520"/>
            <a:ext cx="2359342" cy="256032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579882"/>
            <a:ext cx="3703320" cy="77978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3291840"/>
            <a:ext cx="2359342" cy="6098541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1D9F8-664D-3443-A22D-7CBC09C94C3B}" type="datetimeFigureOut">
              <a:rPr lang="en-US" smtClean="0"/>
              <a:t>8/18/16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DB27-00F2-B148-90DE-68DFB1725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08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584202"/>
            <a:ext cx="630936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2921000"/>
            <a:ext cx="630936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10170162"/>
            <a:ext cx="164592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1D9F8-664D-3443-A22D-7CBC09C94C3B}" type="datetimeFigureOut">
              <a:rPr lang="en-US" smtClean="0"/>
              <a:t>8/18/16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10170162"/>
            <a:ext cx="246888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10170162"/>
            <a:ext cx="164592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4DB27-00F2-B148-90DE-68DFB1725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92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554225" y="-294442"/>
            <a:ext cx="3810852" cy="4069530"/>
            <a:chOff x="780063" y="2809876"/>
            <a:chExt cx="3944908" cy="387238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0063" y="3327505"/>
              <a:ext cx="3944908" cy="3354758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881550" y="2809876"/>
              <a:ext cx="3843421" cy="3818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000" dirty="0">
                <a:latin typeface="+mj-lt"/>
                <a:cs typeface="Seravek"/>
              </a:endParaRPr>
            </a:p>
            <a:p>
              <a:endParaRPr lang="en-US" sz="1000" dirty="0">
                <a:latin typeface="+mj-lt"/>
                <a:cs typeface="Seravek"/>
              </a:endParaRPr>
            </a:p>
            <a:p>
              <a:endParaRPr lang="en-US" sz="1000" dirty="0">
                <a:latin typeface="+mj-lt"/>
                <a:cs typeface="Seravek"/>
              </a:endParaRPr>
            </a:p>
            <a:p>
              <a:endParaRPr lang="en-US" sz="1000" dirty="0">
                <a:latin typeface="+mj-lt"/>
                <a:cs typeface="Seravek"/>
              </a:endParaRPr>
            </a:p>
            <a:p>
              <a:endParaRPr lang="en-US" sz="1000" dirty="0">
                <a:latin typeface="+mj-lt"/>
                <a:cs typeface="Seravek"/>
              </a:endParaRPr>
            </a:p>
            <a:p>
              <a:endParaRPr lang="en-US" sz="1000" dirty="0">
                <a:latin typeface="+mj-lt"/>
                <a:cs typeface="Seravek"/>
              </a:endParaRPr>
            </a:p>
            <a:p>
              <a:pPr>
                <a:lnSpc>
                  <a:spcPct val="120000"/>
                </a:lnSpc>
              </a:pPr>
              <a:r>
                <a:rPr lang="en-US" sz="2400" dirty="0">
                  <a:latin typeface="+mj-lt"/>
                  <a:cs typeface="Seravek"/>
                </a:rPr>
                <a:t>   if </a:t>
              </a:r>
              <a:r>
                <a:rPr lang="en-US" sz="2400" dirty="0">
                  <a:latin typeface="+mj-lt"/>
                  <a:cs typeface="Seravek"/>
                </a:rPr>
                <a:t>(</a:t>
              </a:r>
              <a:r>
                <a:rPr lang="en-US" sz="2400" dirty="0">
                  <a:solidFill>
                    <a:srgbClr val="FF0000"/>
                  </a:solidFill>
                  <a:latin typeface="+mj-lt"/>
                  <a:cs typeface="Seravek"/>
                </a:rPr>
                <a:t>count</a:t>
              </a:r>
              <a:r>
                <a:rPr lang="en-US" sz="2400" dirty="0">
                  <a:latin typeface="+mj-lt"/>
                  <a:cs typeface="Seravek"/>
                </a:rPr>
                <a:t> == 9)</a:t>
              </a:r>
              <a:r>
                <a:rPr lang="en-US" sz="2400" dirty="0">
                  <a:latin typeface="+mj-lt"/>
                  <a:cs typeface="Seravek"/>
                </a:rPr>
                <a:t>:</a:t>
              </a:r>
            </a:p>
            <a:p>
              <a:pPr>
                <a:lnSpc>
                  <a:spcPct val="120000"/>
                </a:lnSpc>
              </a:pPr>
              <a:r>
                <a:rPr lang="en-US" sz="2400" dirty="0">
                  <a:latin typeface="+mj-lt"/>
                  <a:cs typeface="Seravek"/>
                </a:rPr>
                <a:t> </a:t>
              </a:r>
              <a:r>
                <a:rPr lang="en-US" sz="2400" dirty="0">
                  <a:latin typeface="+mj-lt"/>
                  <a:cs typeface="Seravek"/>
                </a:rPr>
                <a:t>     </a:t>
              </a:r>
              <a:r>
                <a:rPr lang="en-US" sz="2400" dirty="0" err="1">
                  <a:latin typeface="+mj-lt"/>
                  <a:cs typeface="Seravek"/>
                </a:rPr>
                <a:t>pkt.sample</a:t>
              </a:r>
              <a:r>
                <a:rPr lang="en-US" sz="2400" dirty="0">
                  <a:latin typeface="+mj-lt"/>
                  <a:cs typeface="Seravek"/>
                </a:rPr>
                <a:t> </a:t>
              </a:r>
              <a:r>
                <a:rPr lang="en-US" sz="2400" dirty="0">
                  <a:latin typeface="+mj-lt"/>
                  <a:cs typeface="Seravek"/>
                </a:rPr>
                <a:t>= </a:t>
              </a:r>
              <a:r>
                <a:rPr lang="en-US" sz="2400" dirty="0" err="1">
                  <a:latin typeface="+mj-lt"/>
                  <a:cs typeface="Seravek"/>
                </a:rPr>
                <a:t>pkt.src</a:t>
              </a:r>
              <a:endParaRPr lang="en-US" sz="2400" dirty="0">
                <a:latin typeface="+mj-lt"/>
                <a:cs typeface="Seravek"/>
              </a:endParaRPr>
            </a:p>
            <a:p>
              <a:pPr>
                <a:lnSpc>
                  <a:spcPct val="120000"/>
                </a:lnSpc>
              </a:pPr>
              <a:r>
                <a:rPr lang="en-US" sz="2400" dirty="0">
                  <a:latin typeface="+mj-lt"/>
                  <a:cs typeface="Seravek"/>
                </a:rPr>
                <a:t>  </a:t>
              </a:r>
              <a:r>
                <a:rPr lang="en-US" sz="2400" dirty="0">
                  <a:latin typeface="+mj-lt"/>
                  <a:cs typeface="Seravek"/>
                </a:rPr>
                <a:t>    </a:t>
              </a:r>
              <a:r>
                <a:rPr lang="en-US" sz="2400" dirty="0">
                  <a:solidFill>
                    <a:srgbClr val="FF0000"/>
                  </a:solidFill>
                  <a:latin typeface="+mj-lt"/>
                  <a:cs typeface="Seravek"/>
                </a:rPr>
                <a:t>count</a:t>
              </a:r>
              <a:r>
                <a:rPr lang="en-US" sz="2400" dirty="0">
                  <a:latin typeface="+mj-lt"/>
                  <a:cs typeface="Seravek"/>
                </a:rPr>
                <a:t> </a:t>
              </a:r>
              <a:r>
                <a:rPr lang="en-US" sz="2400" dirty="0">
                  <a:latin typeface="+mj-lt"/>
                  <a:cs typeface="Seravek"/>
                </a:rPr>
                <a:t>= 0</a:t>
              </a:r>
            </a:p>
            <a:p>
              <a:pPr>
                <a:lnSpc>
                  <a:spcPct val="120000"/>
                </a:lnSpc>
              </a:pPr>
              <a:r>
                <a:rPr lang="en-US" sz="2400" dirty="0">
                  <a:latin typeface="+mj-lt"/>
                  <a:cs typeface="Seravek"/>
                </a:rPr>
                <a:t>   else:</a:t>
              </a:r>
              <a:endParaRPr lang="en-US" sz="2400" dirty="0">
                <a:latin typeface="+mj-lt"/>
                <a:cs typeface="Seravek"/>
              </a:endParaRPr>
            </a:p>
            <a:p>
              <a:pPr>
                <a:lnSpc>
                  <a:spcPct val="120000"/>
                </a:lnSpc>
              </a:pPr>
              <a:r>
                <a:rPr lang="en-US" sz="2400" dirty="0">
                  <a:latin typeface="+mj-lt"/>
                  <a:cs typeface="Seravek"/>
                </a:rPr>
                <a:t>  </a:t>
              </a:r>
              <a:r>
                <a:rPr lang="en-US" sz="2400" dirty="0">
                  <a:latin typeface="+mj-lt"/>
                  <a:cs typeface="Seravek"/>
                </a:rPr>
                <a:t>    </a:t>
              </a:r>
              <a:r>
                <a:rPr lang="en-US" sz="2400" dirty="0" err="1">
                  <a:latin typeface="+mj-lt"/>
                  <a:cs typeface="Seravek"/>
                </a:rPr>
                <a:t>pkt.sample</a:t>
              </a:r>
              <a:r>
                <a:rPr lang="en-US" sz="2400" dirty="0">
                  <a:latin typeface="+mj-lt"/>
                  <a:cs typeface="Seravek"/>
                </a:rPr>
                <a:t> </a:t>
              </a:r>
              <a:r>
                <a:rPr lang="en-US" sz="2400" dirty="0">
                  <a:latin typeface="+mj-lt"/>
                  <a:cs typeface="Seravek"/>
                </a:rPr>
                <a:t>= 0</a:t>
              </a:r>
            </a:p>
            <a:p>
              <a:pPr>
                <a:lnSpc>
                  <a:spcPct val="120000"/>
                </a:lnSpc>
              </a:pPr>
              <a:r>
                <a:rPr lang="en-US" sz="2400" dirty="0">
                  <a:latin typeface="+mj-lt"/>
                  <a:cs typeface="Seravek"/>
                </a:rPr>
                <a:t>  </a:t>
              </a:r>
              <a:r>
                <a:rPr lang="en-US" sz="2400" dirty="0">
                  <a:latin typeface="+mj-lt"/>
                  <a:cs typeface="Seravek"/>
                </a:rPr>
                <a:t>    </a:t>
              </a:r>
              <a:r>
                <a:rPr lang="en-US" sz="2400" dirty="0">
                  <a:solidFill>
                    <a:srgbClr val="FF0000"/>
                  </a:solidFill>
                  <a:latin typeface="+mj-lt"/>
                  <a:cs typeface="Seravek"/>
                </a:rPr>
                <a:t>count</a:t>
              </a:r>
              <a:r>
                <a:rPr lang="en-US" sz="2400" dirty="0">
                  <a:solidFill>
                    <a:srgbClr val="FF0000"/>
                  </a:solidFill>
                  <a:latin typeface="+mj-lt"/>
                  <a:cs typeface="Seravek"/>
                </a:rPr>
                <a:t>++</a:t>
              </a:r>
              <a:r>
                <a:rPr lang="en-US" sz="2400" dirty="0">
                  <a:latin typeface="+mj-lt"/>
                  <a:cs typeface="Seravek"/>
                </a:rPr>
                <a:t> </a:t>
              </a:r>
            </a:p>
            <a:p>
              <a:endParaRPr lang="en-US" sz="2200" dirty="0">
                <a:latin typeface="+mj-lt"/>
                <a:cs typeface="Seravek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639118" y="4766794"/>
            <a:ext cx="395684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u="sng" dirty="0" err="1">
                <a:latin typeface="+mj-lt"/>
                <a:cs typeface="Seravek"/>
              </a:rPr>
              <a:t>Codelet</a:t>
            </a:r>
            <a:r>
              <a:rPr lang="en-US" sz="2200" b="1" u="sng" dirty="0">
                <a:latin typeface="+mj-lt"/>
                <a:cs typeface="Seravek"/>
              </a:rPr>
              <a:t> pipeline</a:t>
            </a:r>
          </a:p>
          <a:p>
            <a:endParaRPr lang="en-US" sz="1000" dirty="0">
              <a:latin typeface="+mj-lt"/>
              <a:cs typeface="Seravek"/>
            </a:endParaRPr>
          </a:p>
        </p:txBody>
      </p:sp>
      <p:grpSp>
        <p:nvGrpSpPr>
          <p:cNvPr id="168" name="Group 167"/>
          <p:cNvGrpSpPr/>
          <p:nvPr/>
        </p:nvGrpSpPr>
        <p:grpSpPr>
          <a:xfrm>
            <a:off x="87278" y="4772899"/>
            <a:ext cx="7061666" cy="2410133"/>
            <a:chOff x="4987690" y="1943100"/>
            <a:chExt cx="7061666" cy="2410133"/>
          </a:xfrm>
        </p:grpSpPr>
        <p:grpSp>
          <p:nvGrpSpPr>
            <p:cNvPr id="9" name="Group 8"/>
            <p:cNvGrpSpPr/>
            <p:nvPr/>
          </p:nvGrpSpPr>
          <p:grpSpPr>
            <a:xfrm>
              <a:off x="4987690" y="1943100"/>
              <a:ext cx="7061666" cy="2410133"/>
              <a:chOff x="-1882355" y="1921050"/>
              <a:chExt cx="8148067" cy="3377516"/>
            </a:xfrm>
          </p:grpSpPr>
          <p:sp>
            <p:nvSpPr>
              <p:cNvPr id="10" name="Freeform 9"/>
              <p:cNvSpPr/>
              <p:nvPr/>
            </p:nvSpPr>
            <p:spPr>
              <a:xfrm rot="10800000" flipH="1">
                <a:off x="2489664" y="1921050"/>
                <a:ext cx="354662" cy="13089"/>
              </a:xfrm>
              <a:custGeom>
                <a:avLst/>
                <a:gdLst>
                  <a:gd name="connsiteX0" fmla="*/ 0 w 13089"/>
                  <a:gd name="connsiteY0" fmla="*/ 70933 h 354663"/>
                  <a:gd name="connsiteX1" fmla="*/ 6545 w 13089"/>
                  <a:gd name="connsiteY1" fmla="*/ 70933 h 354663"/>
                  <a:gd name="connsiteX2" fmla="*/ 6545 w 13089"/>
                  <a:gd name="connsiteY2" fmla="*/ 0 h 354663"/>
                  <a:gd name="connsiteX3" fmla="*/ 13089 w 13089"/>
                  <a:gd name="connsiteY3" fmla="*/ 177332 h 354663"/>
                  <a:gd name="connsiteX4" fmla="*/ 6545 w 13089"/>
                  <a:gd name="connsiteY4" fmla="*/ 354663 h 354663"/>
                  <a:gd name="connsiteX5" fmla="*/ 6545 w 13089"/>
                  <a:gd name="connsiteY5" fmla="*/ 283730 h 354663"/>
                  <a:gd name="connsiteX6" fmla="*/ 0 w 13089"/>
                  <a:gd name="connsiteY6" fmla="*/ 283730 h 354663"/>
                  <a:gd name="connsiteX7" fmla="*/ 0 w 13089"/>
                  <a:gd name="connsiteY7" fmla="*/ 70933 h 354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089" h="354663">
                    <a:moveTo>
                      <a:pt x="10471" y="14"/>
                    </a:moveTo>
                    <a:lnTo>
                      <a:pt x="10471" y="177345"/>
                    </a:lnTo>
                    <a:lnTo>
                      <a:pt x="13089" y="177345"/>
                    </a:lnTo>
                    <a:lnTo>
                      <a:pt x="6544" y="354649"/>
                    </a:lnTo>
                    <a:lnTo>
                      <a:pt x="0" y="177345"/>
                    </a:lnTo>
                    <a:lnTo>
                      <a:pt x="2618" y="177345"/>
                    </a:lnTo>
                    <a:lnTo>
                      <a:pt x="2618" y="14"/>
                    </a:lnTo>
                    <a:lnTo>
                      <a:pt x="10471" y="14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</p:spPr>
            <p:txBody>
              <a:bodyPr spcFirstLastPara="0" vert="horz" wrap="square" lIns="61474" tIns="3403" rIns="61477" bIns="0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6229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1040" kern="0">
                  <a:solidFill>
                    <a:prstClr val="white"/>
                  </a:solidFill>
                  <a:latin typeface="+mj-lt"/>
                </a:endParaRPr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-1882355" y="3004403"/>
                <a:ext cx="4961976" cy="2294163"/>
              </a:xfrm>
              <a:custGeom>
                <a:avLst/>
                <a:gdLst>
                  <a:gd name="connsiteX0" fmla="*/ 0 w 2628011"/>
                  <a:gd name="connsiteY0" fmla="*/ 54812 h 548119"/>
                  <a:gd name="connsiteX1" fmla="*/ 54812 w 2628011"/>
                  <a:gd name="connsiteY1" fmla="*/ 0 h 548119"/>
                  <a:gd name="connsiteX2" fmla="*/ 2573199 w 2628011"/>
                  <a:gd name="connsiteY2" fmla="*/ 0 h 548119"/>
                  <a:gd name="connsiteX3" fmla="*/ 2628011 w 2628011"/>
                  <a:gd name="connsiteY3" fmla="*/ 54812 h 548119"/>
                  <a:gd name="connsiteX4" fmla="*/ 2628011 w 2628011"/>
                  <a:gd name="connsiteY4" fmla="*/ 493307 h 548119"/>
                  <a:gd name="connsiteX5" fmla="*/ 2573199 w 2628011"/>
                  <a:gd name="connsiteY5" fmla="*/ 548119 h 548119"/>
                  <a:gd name="connsiteX6" fmla="*/ 54812 w 2628011"/>
                  <a:gd name="connsiteY6" fmla="*/ 548119 h 548119"/>
                  <a:gd name="connsiteX7" fmla="*/ 0 w 2628011"/>
                  <a:gd name="connsiteY7" fmla="*/ 493307 h 548119"/>
                  <a:gd name="connsiteX8" fmla="*/ 0 w 2628011"/>
                  <a:gd name="connsiteY8" fmla="*/ 54812 h 548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8011" h="548119">
                    <a:moveTo>
                      <a:pt x="0" y="54812"/>
                    </a:moveTo>
                    <a:cubicBezTo>
                      <a:pt x="0" y="24540"/>
                      <a:pt x="24540" y="0"/>
                      <a:pt x="54812" y="0"/>
                    </a:cubicBezTo>
                    <a:lnTo>
                      <a:pt x="2573199" y="0"/>
                    </a:lnTo>
                    <a:cubicBezTo>
                      <a:pt x="2603471" y="0"/>
                      <a:pt x="2628011" y="24540"/>
                      <a:pt x="2628011" y="54812"/>
                    </a:cubicBezTo>
                    <a:lnTo>
                      <a:pt x="2628011" y="493307"/>
                    </a:lnTo>
                    <a:cubicBezTo>
                      <a:pt x="2628011" y="523579"/>
                      <a:pt x="2603471" y="548119"/>
                      <a:pt x="2573199" y="548119"/>
                    </a:cubicBezTo>
                    <a:lnTo>
                      <a:pt x="54812" y="548119"/>
                    </a:lnTo>
                    <a:cubicBezTo>
                      <a:pt x="24540" y="548119"/>
                      <a:pt x="0" y="523579"/>
                      <a:pt x="0" y="493307"/>
                    </a:cubicBezTo>
                    <a:lnTo>
                      <a:pt x="0" y="5481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60141" tIns="60141" rIns="60141" bIns="601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>
                    <a:solidFill>
                      <a:srgbClr val="000000"/>
                    </a:solidFill>
                    <a:latin typeface="+mj-lt"/>
                    <a:cs typeface="Seravek"/>
                  </a:rPr>
                  <a:t>pkt.old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 = </a:t>
                </a:r>
                <a:r>
                  <a:rPr lang="en-US" sz="2000" kern="0" dirty="0">
                    <a:solidFill>
                      <a:srgbClr val="FF0000"/>
                    </a:solidFill>
                    <a:latin typeface="+mj-lt"/>
                    <a:cs typeface="Seravek"/>
                  </a:rPr>
                  <a:t>count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;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>
                    <a:solidFill>
                      <a:srgbClr val="000000"/>
                    </a:solidFill>
                    <a:latin typeface="+mj-lt"/>
                    <a:cs typeface="Seravek"/>
                  </a:rPr>
                  <a:t>pkt.tmp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 = </a:t>
                </a:r>
                <a:r>
                  <a:rPr lang="en-US" sz="2000" kern="0" dirty="0" err="1">
                    <a:solidFill>
                      <a:srgbClr val="000000"/>
                    </a:solidFill>
                    <a:latin typeface="+mj-lt"/>
                    <a:cs typeface="Seravek"/>
                  </a:rPr>
                  <a:t>pkt.old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 == 9;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>
                    <a:solidFill>
                      <a:srgbClr val="000000"/>
                    </a:solidFill>
                    <a:latin typeface="+mj-lt"/>
                    <a:cs typeface="Seravek"/>
                  </a:rPr>
                  <a:t>pkt.new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 = </a:t>
                </a:r>
                <a:r>
                  <a:rPr lang="en-US" sz="2000" kern="0" dirty="0" err="1">
                    <a:solidFill>
                      <a:srgbClr val="000000"/>
                    </a:solidFill>
                    <a:latin typeface="+mj-lt"/>
                    <a:cs typeface="Seravek"/>
                  </a:rPr>
                  <a:t>pkt.tmp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 ? 0 : (</a:t>
                </a:r>
                <a:r>
                  <a:rPr lang="en-US" sz="2000" kern="0" dirty="0" err="1">
                    <a:solidFill>
                      <a:srgbClr val="000000"/>
                    </a:solidFill>
                    <a:latin typeface="+mj-lt"/>
                    <a:cs typeface="Seravek"/>
                  </a:rPr>
                  <a:t>pkt.old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+ 1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);</a:t>
                </a:r>
                <a:endParaRPr lang="en-US" sz="2000" kern="0" dirty="0">
                  <a:solidFill>
                    <a:prstClr val="white"/>
                  </a:solidFill>
                  <a:latin typeface="+mj-lt"/>
                  <a:cs typeface="Seravek"/>
                </a:endParaRP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>
                    <a:solidFill>
                      <a:srgbClr val="FF0000"/>
                    </a:solidFill>
                    <a:latin typeface="+mj-lt"/>
                    <a:cs typeface="Seravek"/>
                  </a:rPr>
                  <a:t>c</a:t>
                </a:r>
                <a:r>
                  <a:rPr lang="en-US" sz="2000" kern="0" dirty="0">
                    <a:solidFill>
                      <a:srgbClr val="FF0000"/>
                    </a:solidFill>
                    <a:latin typeface="+mj-lt"/>
                    <a:cs typeface="Seravek"/>
                  </a:rPr>
                  <a:t>ount</a:t>
                </a:r>
                <a:r>
                  <a:rPr lang="en-US" sz="2000" kern="0" dirty="0">
                    <a:solidFill>
                      <a:prstClr val="white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= </a:t>
                </a:r>
                <a:r>
                  <a:rPr lang="en-US" sz="2000" kern="0" dirty="0" err="1">
                    <a:solidFill>
                      <a:srgbClr val="000000"/>
                    </a:solidFill>
                    <a:latin typeface="+mj-lt"/>
                    <a:cs typeface="Seravek"/>
                  </a:rPr>
                  <a:t>pkt.new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;</a:t>
                </a:r>
              </a:p>
            </p:txBody>
          </p:sp>
          <p:sp>
            <p:nvSpPr>
              <p:cNvPr id="12" name="Freeform 11"/>
              <p:cNvSpPr/>
              <p:nvPr/>
            </p:nvSpPr>
            <p:spPr>
              <a:xfrm rot="5400000" flipV="1">
                <a:off x="3034811" y="4085049"/>
                <a:ext cx="320356" cy="263768"/>
              </a:xfrm>
              <a:custGeom>
                <a:avLst/>
                <a:gdLst>
                  <a:gd name="connsiteX0" fmla="*/ 0 w 205544"/>
                  <a:gd name="connsiteY0" fmla="*/ 49331 h 246653"/>
                  <a:gd name="connsiteX1" fmla="*/ 102772 w 205544"/>
                  <a:gd name="connsiteY1" fmla="*/ 49331 h 246653"/>
                  <a:gd name="connsiteX2" fmla="*/ 102772 w 205544"/>
                  <a:gd name="connsiteY2" fmla="*/ 0 h 246653"/>
                  <a:gd name="connsiteX3" fmla="*/ 205544 w 205544"/>
                  <a:gd name="connsiteY3" fmla="*/ 123327 h 246653"/>
                  <a:gd name="connsiteX4" fmla="*/ 102772 w 205544"/>
                  <a:gd name="connsiteY4" fmla="*/ 246653 h 246653"/>
                  <a:gd name="connsiteX5" fmla="*/ 102772 w 205544"/>
                  <a:gd name="connsiteY5" fmla="*/ 197322 h 246653"/>
                  <a:gd name="connsiteX6" fmla="*/ 0 w 205544"/>
                  <a:gd name="connsiteY6" fmla="*/ 197322 h 246653"/>
                  <a:gd name="connsiteX7" fmla="*/ 0 w 205544"/>
                  <a:gd name="connsiteY7" fmla="*/ 49331 h 246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5544" h="246653">
                    <a:moveTo>
                      <a:pt x="164435" y="1"/>
                    </a:moveTo>
                    <a:lnTo>
                      <a:pt x="164435" y="123327"/>
                    </a:lnTo>
                    <a:lnTo>
                      <a:pt x="205544" y="123326"/>
                    </a:lnTo>
                    <a:lnTo>
                      <a:pt x="102772" y="246652"/>
                    </a:lnTo>
                    <a:lnTo>
                      <a:pt x="0" y="123327"/>
                    </a:lnTo>
                    <a:lnTo>
                      <a:pt x="41109" y="123327"/>
                    </a:lnTo>
                    <a:lnTo>
                      <a:pt x="41109" y="1"/>
                    </a:lnTo>
                    <a:lnTo>
                      <a:pt x="164435" y="1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txBody>
              <a:bodyPr spcFirstLastPara="0" vert="horz" wrap="square" lIns="42754" tIns="1" rIns="42754" bIns="534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6229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1040" kern="0">
                  <a:solidFill>
                    <a:prstClr val="white"/>
                  </a:solidFill>
                  <a:latin typeface="+mj-lt"/>
                </a:endParaRPr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3352994" y="3608021"/>
                <a:ext cx="2912718" cy="1352032"/>
              </a:xfrm>
              <a:custGeom>
                <a:avLst/>
                <a:gdLst>
                  <a:gd name="connsiteX0" fmla="*/ 0 w 2628011"/>
                  <a:gd name="connsiteY0" fmla="*/ 23877 h 238771"/>
                  <a:gd name="connsiteX1" fmla="*/ 23877 w 2628011"/>
                  <a:gd name="connsiteY1" fmla="*/ 0 h 238771"/>
                  <a:gd name="connsiteX2" fmla="*/ 2604134 w 2628011"/>
                  <a:gd name="connsiteY2" fmla="*/ 0 h 238771"/>
                  <a:gd name="connsiteX3" fmla="*/ 2628011 w 2628011"/>
                  <a:gd name="connsiteY3" fmla="*/ 23877 h 238771"/>
                  <a:gd name="connsiteX4" fmla="*/ 2628011 w 2628011"/>
                  <a:gd name="connsiteY4" fmla="*/ 214894 h 238771"/>
                  <a:gd name="connsiteX5" fmla="*/ 2604134 w 2628011"/>
                  <a:gd name="connsiteY5" fmla="*/ 238771 h 238771"/>
                  <a:gd name="connsiteX6" fmla="*/ 23877 w 2628011"/>
                  <a:gd name="connsiteY6" fmla="*/ 238771 h 238771"/>
                  <a:gd name="connsiteX7" fmla="*/ 0 w 2628011"/>
                  <a:gd name="connsiteY7" fmla="*/ 214894 h 238771"/>
                  <a:gd name="connsiteX8" fmla="*/ 0 w 2628011"/>
                  <a:gd name="connsiteY8" fmla="*/ 23877 h 238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8011" h="238771">
                    <a:moveTo>
                      <a:pt x="0" y="23877"/>
                    </a:moveTo>
                    <a:cubicBezTo>
                      <a:pt x="0" y="10690"/>
                      <a:pt x="10690" y="0"/>
                      <a:pt x="23877" y="0"/>
                    </a:cubicBezTo>
                    <a:lnTo>
                      <a:pt x="2604134" y="0"/>
                    </a:lnTo>
                    <a:cubicBezTo>
                      <a:pt x="2617321" y="0"/>
                      <a:pt x="2628011" y="10690"/>
                      <a:pt x="2628011" y="23877"/>
                    </a:cubicBezTo>
                    <a:lnTo>
                      <a:pt x="2628011" y="214894"/>
                    </a:lnTo>
                    <a:cubicBezTo>
                      <a:pt x="2628011" y="228081"/>
                      <a:pt x="2617321" y="238771"/>
                      <a:pt x="2604134" y="238771"/>
                    </a:cubicBezTo>
                    <a:lnTo>
                      <a:pt x="23877" y="238771"/>
                    </a:lnTo>
                    <a:cubicBezTo>
                      <a:pt x="10690" y="238771"/>
                      <a:pt x="0" y="228081"/>
                      <a:pt x="0" y="214894"/>
                    </a:cubicBezTo>
                    <a:lnTo>
                      <a:pt x="0" y="2387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52289" tIns="52289" rIns="52289" bIns="52289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>
                    <a:solidFill>
                      <a:srgbClr val="000000"/>
                    </a:solidFill>
                    <a:latin typeface="+mj-lt"/>
                    <a:cs typeface="Seravek"/>
                  </a:rPr>
                  <a:t>pkt.sample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= </a:t>
                </a:r>
                <a:r>
                  <a:rPr lang="en-US" sz="2000" kern="0" dirty="0" err="1">
                    <a:solidFill>
                      <a:srgbClr val="000000"/>
                    </a:solidFill>
                    <a:latin typeface="+mj-lt"/>
                    <a:cs typeface="Seravek"/>
                  </a:rPr>
                  <a:t>pkt.tmp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?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                     </a:t>
                </a:r>
                <a:r>
                  <a:rPr lang="en-US" sz="2000" kern="0" dirty="0" err="1">
                    <a:solidFill>
                      <a:srgbClr val="000000"/>
                    </a:solidFill>
                    <a:latin typeface="+mj-lt"/>
                    <a:cs typeface="Seravek"/>
                  </a:rPr>
                  <a:t>pkt.src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 : 0</a:t>
                </a:r>
                <a:endParaRPr lang="en-US" sz="2000" kern="0" dirty="0">
                  <a:solidFill>
                    <a:srgbClr val="000000"/>
                  </a:solidFill>
                  <a:latin typeface="+mj-lt"/>
                  <a:cs typeface="Seravek"/>
                </a:endParaRPr>
              </a:p>
            </p:txBody>
          </p:sp>
        </p:grpSp>
        <p:sp>
          <p:nvSpPr>
            <p:cNvPr id="15" name="TextBox 405"/>
            <p:cNvSpPr txBox="1"/>
            <p:nvPr/>
          </p:nvSpPr>
          <p:spPr>
            <a:xfrm>
              <a:off x="10189202" y="2362200"/>
              <a:ext cx="9396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9004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80088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70132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60176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5022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4026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30309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20353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92510"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+mj-lt"/>
                  <a:cs typeface="Seravek"/>
                </a:rPr>
                <a:t>Stage 2</a:t>
              </a:r>
            </a:p>
          </p:txBody>
        </p:sp>
        <p:sp>
          <p:nvSpPr>
            <p:cNvPr id="16" name="TextBox 405"/>
            <p:cNvSpPr txBox="1"/>
            <p:nvPr/>
          </p:nvSpPr>
          <p:spPr>
            <a:xfrm>
              <a:off x="6553200" y="2365366"/>
              <a:ext cx="9396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9004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80088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70132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60176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5022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4026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30309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20353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92510"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+mj-lt"/>
                  <a:cs typeface="Seravek"/>
                </a:rPr>
                <a:t>Stage </a:t>
              </a:r>
              <a:r>
                <a:rPr lang="en-US" sz="2000" kern="0" dirty="0">
                  <a:solidFill>
                    <a:prstClr val="black"/>
                  </a:solidFill>
                  <a:latin typeface="+mj-lt"/>
                  <a:cs typeface="Seravek"/>
                </a:rPr>
                <a:t>1</a:t>
              </a:r>
              <a:endParaRPr lang="en-US" sz="2000" kern="0" dirty="0">
                <a:solidFill>
                  <a:prstClr val="black"/>
                </a:solidFill>
                <a:latin typeface="+mj-lt"/>
                <a:cs typeface="Seravek"/>
              </a:endParaRPr>
            </a:p>
          </p:txBody>
        </p:sp>
      </p:grpSp>
      <p:cxnSp>
        <p:nvCxnSpPr>
          <p:cNvPr id="22" name="Straight Connector 21"/>
          <p:cNvCxnSpPr/>
          <p:nvPr/>
        </p:nvCxnSpPr>
        <p:spPr>
          <a:xfrm>
            <a:off x="6386185" y="6620866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243185" y="6711184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1529523" y="-131096"/>
            <a:ext cx="395684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u="sng" dirty="0">
                <a:latin typeface="+mj-lt"/>
                <a:cs typeface="Seravek"/>
              </a:rPr>
              <a:t>Packet </a:t>
            </a:r>
            <a:r>
              <a:rPr lang="en-US" sz="2200" b="1" u="sng" dirty="0">
                <a:latin typeface="+mj-lt"/>
                <a:cs typeface="Seravek"/>
              </a:rPr>
              <a:t>transaction</a:t>
            </a:r>
            <a:endParaRPr lang="en-US" sz="1000" dirty="0">
              <a:latin typeface="+mj-lt"/>
              <a:cs typeface="Seravek"/>
            </a:endParaRPr>
          </a:p>
          <a:p>
            <a:endParaRPr lang="en-US" sz="1000" dirty="0">
              <a:latin typeface="+mj-lt"/>
              <a:cs typeface="Seravek"/>
            </a:endParaRPr>
          </a:p>
        </p:txBody>
      </p:sp>
      <p:grpSp>
        <p:nvGrpSpPr>
          <p:cNvPr id="181" name="Group 180"/>
          <p:cNvGrpSpPr/>
          <p:nvPr/>
        </p:nvGrpSpPr>
        <p:grpSpPr>
          <a:xfrm>
            <a:off x="3132331" y="3594509"/>
            <a:ext cx="3660292" cy="1107996"/>
            <a:chOff x="4518901" y="4470018"/>
            <a:chExt cx="3660292" cy="1107996"/>
          </a:xfrm>
        </p:grpSpPr>
        <p:sp>
          <p:nvSpPr>
            <p:cNvPr id="17" name="Right Arrow 16"/>
            <p:cNvSpPr/>
            <p:nvPr/>
          </p:nvSpPr>
          <p:spPr>
            <a:xfrm rot="5400000">
              <a:off x="4404601" y="4774472"/>
              <a:ext cx="647700" cy="419100"/>
            </a:xfrm>
            <a:prstGeom prst="rightArrow">
              <a:avLst/>
            </a:prstGeom>
            <a:solidFill>
              <a:srgbClr val="454545"/>
            </a:solidFill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99162D"/>
                </a:solidFill>
                <a:latin typeface="+mj-lt"/>
              </a:endParaRP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5178679" y="4470018"/>
              <a:ext cx="300051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solidFill>
                    <a:srgbClr val="000000"/>
                  </a:solidFill>
                  <a:latin typeface="+mj-lt"/>
                  <a:cs typeface="Seravek"/>
                </a:rPr>
                <a:t>Generate </a:t>
              </a:r>
              <a:r>
                <a:rPr lang="en-US" sz="2200" dirty="0" err="1">
                  <a:solidFill>
                    <a:srgbClr val="000000"/>
                  </a:solidFill>
                  <a:latin typeface="+mj-lt"/>
                  <a:cs typeface="Seravek"/>
                </a:rPr>
                <a:t>codelet</a:t>
              </a:r>
              <a:endParaRPr lang="en-US" sz="2200" dirty="0">
                <a:solidFill>
                  <a:srgbClr val="000000"/>
                </a:solidFill>
                <a:latin typeface="+mj-lt"/>
                <a:cs typeface="Seravek"/>
              </a:endParaRPr>
            </a:p>
            <a:p>
              <a:pPr algn="ctr"/>
              <a:r>
                <a:rPr lang="en-US" sz="2200" dirty="0">
                  <a:solidFill>
                    <a:srgbClr val="000000"/>
                  </a:solidFill>
                  <a:latin typeface="+mj-lt"/>
                  <a:cs typeface="Seravek"/>
                </a:rPr>
                <a:t>pipeline using dependency analysis</a:t>
              </a:r>
              <a:endParaRPr lang="en-US" sz="2200" dirty="0">
                <a:solidFill>
                  <a:srgbClr val="000000"/>
                </a:solidFill>
                <a:latin typeface="+mj-lt"/>
                <a:cs typeface="Seravek"/>
              </a:endParaRPr>
            </a:p>
          </p:txBody>
        </p:sp>
      </p:grpSp>
      <p:sp>
        <p:nvSpPr>
          <p:cNvPr id="102" name="Right Arrow 101"/>
          <p:cNvSpPr/>
          <p:nvPr/>
        </p:nvSpPr>
        <p:spPr>
          <a:xfrm rot="5400000">
            <a:off x="2973782" y="7508923"/>
            <a:ext cx="649224" cy="419100"/>
          </a:xfrm>
          <a:prstGeom prst="rightArrow">
            <a:avLst/>
          </a:prstGeom>
          <a:solidFill>
            <a:srgbClr val="454545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9162D"/>
              </a:solidFill>
              <a:latin typeface="+mj-lt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789647" y="7158586"/>
            <a:ext cx="30001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rgbClr val="000000"/>
                </a:solidFill>
                <a:latin typeface="+mj-lt"/>
                <a:cs typeface="Seravek"/>
              </a:rPr>
              <a:t>Map </a:t>
            </a:r>
            <a:r>
              <a:rPr lang="en-US" sz="2200" dirty="0" err="1">
                <a:solidFill>
                  <a:srgbClr val="000000"/>
                </a:solidFill>
                <a:latin typeface="+mj-lt"/>
                <a:cs typeface="Seravek"/>
              </a:rPr>
              <a:t>codelets</a:t>
            </a:r>
            <a:r>
              <a:rPr lang="en-US" sz="2200" dirty="0">
                <a:solidFill>
                  <a:srgbClr val="000000"/>
                </a:solidFill>
                <a:latin typeface="+mj-lt"/>
                <a:cs typeface="Seravek"/>
              </a:rPr>
              <a:t> to </a:t>
            </a:r>
          </a:p>
          <a:p>
            <a:pPr algn="ctr"/>
            <a:r>
              <a:rPr lang="en-US" sz="2200" dirty="0">
                <a:solidFill>
                  <a:srgbClr val="000000"/>
                </a:solidFill>
                <a:latin typeface="+mj-lt"/>
                <a:cs typeface="Seravek"/>
              </a:rPr>
              <a:t>atoms in Banzai machine using SKETCH </a:t>
            </a:r>
            <a:endParaRPr lang="en-US" sz="220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grpSp>
        <p:nvGrpSpPr>
          <p:cNvPr id="221" name="Group 220"/>
          <p:cNvGrpSpPr/>
          <p:nvPr/>
        </p:nvGrpSpPr>
        <p:grpSpPr>
          <a:xfrm>
            <a:off x="1100776" y="8831969"/>
            <a:ext cx="4875732" cy="1927756"/>
            <a:chOff x="6096000" y="4738684"/>
            <a:chExt cx="4875732" cy="1927756"/>
          </a:xfrm>
        </p:grpSpPr>
        <p:grpSp>
          <p:nvGrpSpPr>
            <p:cNvPr id="222" name="Group 221"/>
            <p:cNvGrpSpPr/>
            <p:nvPr/>
          </p:nvGrpSpPr>
          <p:grpSpPr>
            <a:xfrm>
              <a:off x="6096000" y="4738684"/>
              <a:ext cx="4875732" cy="1927756"/>
              <a:chOff x="6096000" y="4738684"/>
              <a:chExt cx="4875732" cy="1927756"/>
            </a:xfrm>
          </p:grpSpPr>
          <p:grpSp>
            <p:nvGrpSpPr>
              <p:cNvPr id="226" name="Group 42"/>
              <p:cNvGrpSpPr/>
              <p:nvPr/>
            </p:nvGrpSpPr>
            <p:grpSpPr>
              <a:xfrm>
                <a:off x="6096000" y="5123267"/>
                <a:ext cx="4875732" cy="934633"/>
                <a:chOff x="1707458" y="1905818"/>
                <a:chExt cx="4254836" cy="926151"/>
              </a:xfrm>
            </p:grpSpPr>
            <p:cxnSp>
              <p:nvCxnSpPr>
                <p:cNvPr id="281" name="Straight Arrow Connector 280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Arrow Connector 281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3" name="Straight Arrow Connector 282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Arrow Connector 283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5" name="Straight Arrow Connector 284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Arrow Connector 285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Arrow Connector 286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Arrow Connector 287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7" name="Rectangle 226"/>
              <p:cNvSpPr/>
              <p:nvPr/>
            </p:nvSpPr>
            <p:spPr>
              <a:xfrm>
                <a:off x="7754389" y="4738685"/>
                <a:ext cx="1113765" cy="16335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+mj-lt"/>
                  <a:cs typeface="Seravek"/>
                </a:endParaRPr>
              </a:p>
            </p:txBody>
          </p:sp>
          <p:sp>
            <p:nvSpPr>
              <p:cNvPr id="228" name="Rectangle 227"/>
              <p:cNvSpPr/>
              <p:nvPr/>
            </p:nvSpPr>
            <p:spPr>
              <a:xfrm>
                <a:off x="6325543" y="4738684"/>
                <a:ext cx="1113765" cy="162653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+mj-lt"/>
                  <a:cs typeface="Seravek"/>
                </a:endParaRPr>
              </a:p>
            </p:txBody>
          </p:sp>
          <p:cxnSp>
            <p:nvCxnSpPr>
              <p:cNvPr id="229" name="Straight Connector 228"/>
              <p:cNvCxnSpPr/>
              <p:nvPr/>
            </p:nvCxnSpPr>
            <p:spPr>
              <a:xfrm>
                <a:off x="10545707" y="5909710"/>
                <a:ext cx="403661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/>
              <p:nvPr/>
            </p:nvCxnSpPr>
            <p:spPr>
              <a:xfrm>
                <a:off x="10545707" y="5218718"/>
                <a:ext cx="403661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1" name="Rectangle 230"/>
              <p:cNvSpPr/>
              <p:nvPr/>
            </p:nvSpPr>
            <p:spPr>
              <a:xfrm>
                <a:off x="9540445" y="4752491"/>
                <a:ext cx="1113765" cy="160689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+mj-lt"/>
                  <a:cs typeface="Seravek"/>
                </a:endParaRPr>
              </a:p>
            </p:txBody>
          </p:sp>
          <p:grpSp>
            <p:nvGrpSpPr>
              <p:cNvPr id="232" name="Group 231"/>
              <p:cNvGrpSpPr/>
              <p:nvPr/>
            </p:nvGrpSpPr>
            <p:grpSpPr>
              <a:xfrm>
                <a:off x="8987226" y="5105400"/>
                <a:ext cx="515971" cy="986748"/>
                <a:chOff x="8534400" y="1981200"/>
                <a:chExt cx="595991" cy="2163589"/>
              </a:xfrm>
            </p:grpSpPr>
            <p:cxnSp>
              <p:nvCxnSpPr>
                <p:cNvPr id="278" name="Straight Connector 277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9" name="Straight Connector 278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Connector 279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3" name="Rectangle 232"/>
              <p:cNvSpPr/>
              <p:nvPr/>
            </p:nvSpPr>
            <p:spPr>
              <a:xfrm>
                <a:off x="6331489" y="4738684"/>
                <a:ext cx="1109765" cy="162401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+mj-lt"/>
                </a:endParaRPr>
              </a:p>
            </p:txBody>
          </p:sp>
          <p:grpSp>
            <p:nvGrpSpPr>
              <p:cNvPr id="234" name="Group 233"/>
              <p:cNvGrpSpPr/>
              <p:nvPr/>
            </p:nvGrpSpPr>
            <p:grpSpPr>
              <a:xfrm>
                <a:off x="6396477" y="4914900"/>
                <a:ext cx="981004" cy="1257300"/>
                <a:chOff x="1905000" y="4038600"/>
                <a:chExt cx="981004" cy="1257300"/>
              </a:xfrm>
            </p:grpSpPr>
            <p:grpSp>
              <p:nvGrpSpPr>
                <p:cNvPr id="266" name="Group 265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75" name="Rectangle 27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276" name="Trapezoid 27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277" name="Straight Connector 276"/>
                  <p:cNvCxnSpPr/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7" name="Group 266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72" name="Rectangle 27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273" name="Trapezoid 27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274" name="Straight Connector 273"/>
                  <p:cNvCxnSpPr/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8" name="Group 267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69" name="Rectangle 268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270" name="Trapezoid 269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271" name="Straight Connector 270"/>
                  <p:cNvCxnSpPr/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35" name="TextBox 234"/>
              <p:cNvSpPr txBox="1"/>
              <p:nvPr/>
            </p:nvSpPr>
            <p:spPr>
              <a:xfrm>
                <a:off x="6461344" y="6297108"/>
                <a:ext cx="8611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+mj-lt"/>
                    <a:cs typeface="Seravek"/>
                  </a:rPr>
                  <a:t>Stage 1</a:t>
                </a:r>
                <a:endParaRPr lang="en-US" dirty="0">
                  <a:latin typeface="+mj-lt"/>
                  <a:cs typeface="Seravek"/>
                </a:endParaRPr>
              </a:p>
            </p:txBody>
          </p:sp>
          <p:sp>
            <p:nvSpPr>
              <p:cNvPr id="236" name="Rectangle 235"/>
              <p:cNvSpPr/>
              <p:nvPr/>
            </p:nvSpPr>
            <p:spPr>
              <a:xfrm>
                <a:off x="7752269" y="4738686"/>
                <a:ext cx="1116363" cy="1624014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+mj-lt"/>
                </a:endParaRPr>
              </a:p>
            </p:txBody>
          </p:sp>
          <p:grpSp>
            <p:nvGrpSpPr>
              <p:cNvPr id="237" name="Group 236"/>
              <p:cNvGrpSpPr/>
              <p:nvPr/>
            </p:nvGrpSpPr>
            <p:grpSpPr>
              <a:xfrm>
                <a:off x="7817643" y="4914900"/>
                <a:ext cx="986837" cy="1257300"/>
                <a:chOff x="1905000" y="4038600"/>
                <a:chExt cx="981004" cy="1257300"/>
              </a:xfrm>
            </p:grpSpPr>
            <p:grpSp>
              <p:nvGrpSpPr>
                <p:cNvPr id="254" name="Group 253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63" name="Rectangle 26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264" name="Trapezoid 26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265" name="Straight Connector 264"/>
                  <p:cNvCxnSpPr/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5" name="Group 254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60" name="Rectangle 25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261" name="Trapezoid 26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262" name="Straight Connector 261"/>
                  <p:cNvCxnSpPr/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6" name="Group 255"/>
                <p:cNvGrpSpPr/>
                <p:nvPr/>
              </p:nvGrpSpPr>
              <p:grpSpPr>
                <a:xfrm>
                  <a:off x="1905000" y="4240074"/>
                  <a:ext cx="981004" cy="1055826"/>
                  <a:chOff x="3717645" y="866960"/>
                  <a:chExt cx="981004" cy="1055826"/>
                </a:xfrm>
              </p:grpSpPr>
              <p:sp>
                <p:nvSpPr>
                  <p:cNvPr id="257" name="Rectangle 256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258" name="Trapezoid 257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259" name="Straight Connector 258"/>
                  <p:cNvCxnSpPr>
                    <a:stCxn id="294" idx="3"/>
                    <a:endCxn id="295" idx="2"/>
                  </p:cNvCxnSpPr>
                  <p:nvPr/>
                </p:nvCxnSpPr>
                <p:spPr>
                  <a:xfrm flipH="1">
                    <a:off x="4054544" y="866960"/>
                    <a:ext cx="523878" cy="33469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38" name="TextBox 237"/>
              <p:cNvSpPr txBox="1"/>
              <p:nvPr/>
            </p:nvSpPr>
            <p:spPr>
              <a:xfrm>
                <a:off x="7875899" y="6297108"/>
                <a:ext cx="8611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+mj-lt"/>
                    <a:cs typeface="Seravek"/>
                  </a:rPr>
                  <a:t>Stage 2</a:t>
                </a:r>
                <a:endParaRPr lang="en-US" dirty="0">
                  <a:latin typeface="+mj-lt"/>
                  <a:cs typeface="Seravek"/>
                </a:endParaRPr>
              </a:p>
            </p:txBody>
          </p:sp>
          <p:sp>
            <p:nvSpPr>
              <p:cNvPr id="239" name="Rectangle 238"/>
              <p:cNvSpPr/>
              <p:nvPr/>
            </p:nvSpPr>
            <p:spPr>
              <a:xfrm>
                <a:off x="9532324" y="4738685"/>
                <a:ext cx="1116363" cy="1616137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+mj-lt"/>
                </a:endParaRPr>
              </a:p>
            </p:txBody>
          </p:sp>
          <p:grpSp>
            <p:nvGrpSpPr>
              <p:cNvPr id="240" name="Group 239"/>
              <p:cNvGrpSpPr/>
              <p:nvPr/>
            </p:nvGrpSpPr>
            <p:grpSpPr>
              <a:xfrm>
                <a:off x="9600132" y="4914900"/>
                <a:ext cx="986837" cy="1257300"/>
                <a:chOff x="1905000" y="4038600"/>
                <a:chExt cx="981004" cy="1257300"/>
              </a:xfrm>
            </p:grpSpPr>
            <p:grpSp>
              <p:nvGrpSpPr>
                <p:cNvPr id="242" name="Group 241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51" name="Rectangle 250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252" name="Trapezoid 251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253" name="Straight Connector 252"/>
                  <p:cNvCxnSpPr>
                    <a:stCxn id="274" idx="3"/>
                    <a:endCxn id="27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3" name="Group 242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8" name="Rectangle 24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249" name="Trapezoid 24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250" name="Straight Connector 249"/>
                  <p:cNvCxnSpPr>
                    <a:stCxn id="271" idx="3"/>
                    <a:endCxn id="272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4" name="Group 243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5" name="Rectangle 24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246" name="Trapezoid 24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247" name="Straight Connector 246"/>
                  <p:cNvCxnSpPr>
                    <a:stCxn id="265" idx="3"/>
                    <a:endCxn id="26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41" name="TextBox 240"/>
              <p:cNvSpPr txBox="1"/>
              <p:nvPr/>
            </p:nvSpPr>
            <p:spPr>
              <a:xfrm>
                <a:off x="9582576" y="6297108"/>
                <a:ext cx="891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+mj-lt"/>
                    <a:cs typeface="Seravek"/>
                  </a:rPr>
                  <a:t>Stage N</a:t>
                </a:r>
                <a:endParaRPr lang="en-US" dirty="0">
                  <a:latin typeface="+mj-lt"/>
                  <a:cs typeface="Seravek"/>
                </a:endParaRPr>
              </a:p>
            </p:txBody>
          </p:sp>
        </p:grpSp>
        <p:cxnSp>
          <p:nvCxnSpPr>
            <p:cNvPr id="223" name="Straight Connector 222"/>
            <p:cNvCxnSpPr/>
            <p:nvPr/>
          </p:nvCxnSpPr>
          <p:spPr>
            <a:xfrm>
              <a:off x="6819900" y="5562600"/>
              <a:ext cx="0" cy="304800"/>
            </a:xfrm>
            <a:prstGeom prst="line">
              <a:avLst/>
            </a:prstGeom>
            <a:ln w="31750">
              <a:solidFill>
                <a:schemeClr val="accent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8267700" y="5562600"/>
              <a:ext cx="0" cy="304800"/>
            </a:xfrm>
            <a:prstGeom prst="line">
              <a:avLst/>
            </a:prstGeom>
            <a:ln w="31750">
              <a:solidFill>
                <a:schemeClr val="accent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>
              <a:off x="10058400" y="5562600"/>
              <a:ext cx="0" cy="304800"/>
            </a:xfrm>
            <a:prstGeom prst="line">
              <a:avLst/>
            </a:prstGeom>
            <a:ln w="31750">
              <a:solidFill>
                <a:schemeClr val="accent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9" name="Group 288"/>
          <p:cNvGrpSpPr/>
          <p:nvPr/>
        </p:nvGrpSpPr>
        <p:grpSpPr>
          <a:xfrm>
            <a:off x="1399226" y="9010034"/>
            <a:ext cx="980984" cy="236269"/>
            <a:chOff x="6394450" y="4916748"/>
            <a:chExt cx="980984" cy="236269"/>
          </a:xfrm>
        </p:grpSpPr>
        <p:sp>
          <p:nvSpPr>
            <p:cNvPr id="290" name="Trapezoid 289"/>
            <p:cNvSpPr/>
            <p:nvPr/>
          </p:nvSpPr>
          <p:spPr>
            <a:xfrm rot="5400000">
              <a:off x="7142078" y="4915163"/>
              <a:ext cx="231771" cy="234941"/>
            </a:xfrm>
            <a:prstGeom prst="trapezoid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6394450" y="4918075"/>
              <a:ext cx="673040" cy="234942"/>
            </a:xfrm>
            <a:prstGeom prst="rect">
              <a:avLst/>
            </a:prstGeom>
            <a:solidFill>
              <a:srgbClr val="99162D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srgbClr val="000000"/>
                </a:solidFill>
                <a:latin typeface="+mj-lt"/>
              </a:endParaRPr>
            </a:p>
          </p:txBody>
        </p:sp>
        <p:cxnSp>
          <p:nvCxnSpPr>
            <p:cNvPr id="292" name="Straight Connector 291"/>
            <p:cNvCxnSpPr/>
            <p:nvPr/>
          </p:nvCxnSpPr>
          <p:spPr>
            <a:xfrm flipV="1">
              <a:off x="7067550" y="5030786"/>
              <a:ext cx="73023" cy="1585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3" name="Group 292"/>
          <p:cNvGrpSpPr/>
          <p:nvPr/>
        </p:nvGrpSpPr>
        <p:grpSpPr>
          <a:xfrm>
            <a:off x="2824801" y="9006859"/>
            <a:ext cx="980984" cy="236269"/>
            <a:chOff x="6394450" y="4916748"/>
            <a:chExt cx="980984" cy="236269"/>
          </a:xfrm>
        </p:grpSpPr>
        <p:sp>
          <p:nvSpPr>
            <p:cNvPr id="294" name="Trapezoid 293"/>
            <p:cNvSpPr/>
            <p:nvPr/>
          </p:nvSpPr>
          <p:spPr>
            <a:xfrm rot="5400000">
              <a:off x="7142078" y="4915163"/>
              <a:ext cx="231771" cy="234941"/>
            </a:xfrm>
            <a:prstGeom prst="trapezoid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6394450" y="4918075"/>
              <a:ext cx="673040" cy="234942"/>
            </a:xfrm>
            <a:prstGeom prst="rect">
              <a:avLst/>
            </a:prstGeom>
            <a:solidFill>
              <a:srgbClr val="99162D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srgbClr val="000000"/>
                </a:solidFill>
                <a:latin typeface="+mj-lt"/>
              </a:endParaRPr>
            </a:p>
          </p:txBody>
        </p:sp>
        <p:cxnSp>
          <p:nvCxnSpPr>
            <p:cNvPr id="296" name="Straight Connector 295"/>
            <p:cNvCxnSpPr/>
            <p:nvPr/>
          </p:nvCxnSpPr>
          <p:spPr>
            <a:xfrm flipV="1">
              <a:off x="7067550" y="5030786"/>
              <a:ext cx="73023" cy="1585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7" name="TextBox 296"/>
          <p:cNvSpPr txBox="1"/>
          <p:nvPr/>
        </p:nvSpPr>
        <p:spPr>
          <a:xfrm>
            <a:off x="1703978" y="8330320"/>
            <a:ext cx="395684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u="sng" dirty="0">
                <a:latin typeface="+mj-lt"/>
                <a:cs typeface="Seravek"/>
              </a:rPr>
              <a:t>Banzai machine</a:t>
            </a:r>
          </a:p>
          <a:p>
            <a:endParaRPr lang="en-US" sz="1000" dirty="0">
              <a:latin typeface="+mj-lt"/>
              <a:cs typeface="Seravek"/>
            </a:endParaRPr>
          </a:p>
        </p:txBody>
      </p:sp>
    </p:spTree>
    <p:extLst>
      <p:ext uri="{BB962C8B-B14F-4D97-AF65-F5344CB8AC3E}">
        <p14:creationId xmlns:p14="http://schemas.microsoft.com/office/powerpoint/2010/main" val="1619714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105</Words>
  <Application>Microsoft Macintosh PowerPoint</Application>
  <PresentationFormat>Custom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Seravek</vt:lpstr>
      <vt:lpstr>Wingdings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with packet transactions</dc:title>
  <dc:creator>Microsoft Office User</dc:creator>
  <cp:lastModifiedBy>Microsoft Office User</cp:lastModifiedBy>
  <cp:revision>26</cp:revision>
  <dcterms:created xsi:type="dcterms:W3CDTF">2016-08-18T12:54:58Z</dcterms:created>
  <dcterms:modified xsi:type="dcterms:W3CDTF">2016-08-18T13:13:47Z</dcterms:modified>
</cp:coreProperties>
</file>