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5" r:id="rId4"/>
    <p:sldId id="257" r:id="rId5"/>
    <p:sldId id="259" r:id="rId6"/>
    <p:sldId id="260" r:id="rId7"/>
    <p:sldId id="261" r:id="rId8"/>
    <p:sldId id="273" r:id="rId9"/>
    <p:sldId id="274" r:id="rId10"/>
    <p:sldId id="267" r:id="rId11"/>
    <p:sldId id="272" r:id="rId12"/>
    <p:sldId id="271" r:id="rId13"/>
    <p:sldId id="270" r:id="rId14"/>
    <p:sldId id="269" r:id="rId15"/>
    <p:sldId id="268" r:id="rId16"/>
    <p:sldId id="266" r:id="rId17"/>
    <p:sldId id="264" r:id="rId18"/>
    <p:sldId id="265" r:id="rId19"/>
    <p:sldId id="262" r:id="rId20"/>
    <p:sldId id="278" r:id="rId21"/>
    <p:sldId id="277" r:id="rId22"/>
    <p:sldId id="263" r:id="rId23"/>
    <p:sldId id="276" r:id="rId24"/>
    <p:sldId id="280" r:id="rId25"/>
    <p:sldId id="281" r:id="rId26"/>
    <p:sldId id="284" r:id="rId27"/>
    <p:sldId id="285" r:id="rId28"/>
    <p:sldId id="286" r:id="rId29"/>
    <p:sldId id="287" r:id="rId30"/>
    <p:sldId id="282" r:id="rId31"/>
    <p:sldId id="283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3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CCC5D-6C5D-46EE-95F0-769A1B12F400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6667-3DDC-46A0-AD13-063630D72B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B6667-3DDC-46A0-AD13-063630D72BC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xt summariz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1600200"/>
            <a:ext cx="2971800" cy="213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5">
                    <a:lumMod val="75000"/>
                  </a:schemeClr>
                </a:solidFill>
                <a:latin typeface="Baskerville Old Face" pitchFamily="18" charset="0"/>
                <a:cs typeface="Times New Roman" pitchFamily="18" charset="0"/>
              </a:rPr>
              <a:t>Extractive Text Summarization Using Neural Networks</a:t>
            </a:r>
            <a:endParaRPr lang="en-US" sz="3200" b="1" u="sng" dirty="0">
              <a:solidFill>
                <a:schemeClr val="accent5">
                  <a:lumMod val="75000"/>
                </a:schemeClr>
              </a:solidFill>
              <a:latin typeface="Baskerville Old Face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5105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Sourab M</a:t>
            </a:r>
          </a:p>
          <a:p>
            <a:pPr algn="ctr"/>
            <a:r>
              <a:rPr lang="en-US" sz="24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14CSE1024</a:t>
            </a:r>
            <a:endParaRPr lang="en-US" sz="2400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810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Focus and Approaches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295400"/>
            <a:ext cx="7239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Focus: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Single Document Extractive Text Summarization.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Approaches: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Unsupervised Learning Methods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Supervised Learning Methods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Recent  Advances  is in the domain of unsupervised learning methods.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</a:rPr>
              <a:t> Focus: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Supervised Learning Methods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Unsupervised Learning Methods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Graph Based Approach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Concept Based Approach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Fuzzy Logic Based Approach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Latent Semantic Analysis Method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Supervised Learning Methods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9906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Requires Training Data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Sentence Level Classification: Each sentence labelled either “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summary sentence</a:t>
            </a:r>
            <a:r>
              <a:rPr lang="en-US" sz="2400" dirty="0" smtClean="0">
                <a:latin typeface="Baskerville Old Face" pitchFamily="18" charset="0"/>
              </a:rPr>
              <a:t>” or “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non-summary sentence</a:t>
            </a:r>
            <a:r>
              <a:rPr lang="en-US" sz="2400" dirty="0" smtClean="0">
                <a:latin typeface="Baskerville Old Face" pitchFamily="18" charset="0"/>
              </a:rPr>
              <a:t>”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Challenge: Classification of Sentences for creating training data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Some Approaches: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Bayes Rule based Approach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Neural Networks based Approach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Conditional Random Fields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Focus: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Neural Networks Based Approach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124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Methods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3716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CNN Dataset</a:t>
            </a:r>
            <a:r>
              <a:rPr lang="en-US" sz="2400" dirty="0" smtClean="0">
                <a:latin typeface="Baskerville Old Face" pitchFamily="18" charset="0"/>
              </a:rPr>
              <a:t>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training data folder: 83567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validation data folder: 1220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test data folder: 1093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Average </a:t>
            </a:r>
            <a:r>
              <a:rPr lang="en-US" sz="2400" dirty="0" smtClean="0">
                <a:latin typeface="Baskerville Old Face" pitchFamily="18" charset="0"/>
              </a:rPr>
              <a:t>number of words </a:t>
            </a:r>
            <a:r>
              <a:rPr lang="en-US" sz="2400" dirty="0" smtClean="0">
                <a:latin typeface="Baskerville Old Face" pitchFamily="18" charset="0"/>
              </a:rPr>
              <a:t>per </a:t>
            </a:r>
            <a:r>
              <a:rPr lang="en-US" sz="2400" dirty="0" smtClean="0">
                <a:latin typeface="Baskerville Old Face" pitchFamily="18" charset="0"/>
              </a:rPr>
              <a:t>sentence: 24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Average </a:t>
            </a:r>
            <a:r>
              <a:rPr lang="en-US" sz="2400" dirty="0" smtClean="0">
                <a:latin typeface="Baskerville Old Face" pitchFamily="18" charset="0"/>
              </a:rPr>
              <a:t>number of sentences per article:30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Vocabulary </a:t>
            </a:r>
            <a:r>
              <a:rPr lang="en-US" sz="2400" dirty="0" smtClean="0">
                <a:latin typeface="Baskerville Old Face" pitchFamily="18" charset="0"/>
              </a:rPr>
              <a:t>Size: 222436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words in sentence after padding: </a:t>
            </a:r>
            <a:r>
              <a:rPr lang="en-US" sz="2400" dirty="0" smtClean="0">
                <a:latin typeface="Baskerville Old Face" pitchFamily="18" charset="0"/>
              </a:rPr>
              <a:t>60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Labels for each sentence: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Extractive summary sentence:  0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Non-Extractive summary sentence: 1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Ambiguous sentences: 2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Dailymail Dataset</a:t>
            </a:r>
            <a:r>
              <a:rPr lang="en-US" sz="2400" dirty="0" smtClean="0">
                <a:latin typeface="Baskerville Old Face" pitchFamily="18" charset="0"/>
              </a:rPr>
              <a:t>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training data folder: </a:t>
            </a:r>
            <a:r>
              <a:rPr lang="en-US" sz="2400" dirty="0" smtClean="0"/>
              <a:t>193981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validation data folder: </a:t>
            </a:r>
            <a:r>
              <a:rPr lang="en-US" sz="2400" dirty="0" smtClean="0"/>
              <a:t>12147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documents in test data folder: </a:t>
            </a:r>
            <a:r>
              <a:rPr lang="en-US" sz="2400" dirty="0" smtClean="0"/>
              <a:t>10346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Average </a:t>
            </a:r>
            <a:r>
              <a:rPr lang="en-US" sz="2400" dirty="0" smtClean="0">
                <a:latin typeface="Baskerville Old Face" pitchFamily="18" charset="0"/>
              </a:rPr>
              <a:t>number of words </a:t>
            </a:r>
            <a:r>
              <a:rPr lang="en-US" sz="2400" dirty="0" smtClean="0">
                <a:latin typeface="Baskerville Old Face" pitchFamily="18" charset="0"/>
              </a:rPr>
              <a:t>per </a:t>
            </a:r>
            <a:r>
              <a:rPr lang="en-US" sz="2400" dirty="0" smtClean="0">
                <a:latin typeface="Baskerville Old Face" pitchFamily="18" charset="0"/>
              </a:rPr>
              <a:t>sentence: </a:t>
            </a:r>
            <a:r>
              <a:rPr lang="en-US" sz="2400" dirty="0" smtClean="0"/>
              <a:t>29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Average </a:t>
            </a:r>
            <a:r>
              <a:rPr lang="en-US" sz="2400" dirty="0" smtClean="0">
                <a:latin typeface="Baskerville Old Face" pitchFamily="18" charset="0"/>
              </a:rPr>
              <a:t>number of sentences per article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  <a:r>
              <a:rPr lang="en-US" sz="2400" dirty="0" smtClean="0"/>
              <a:t>27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Vocabulary </a:t>
            </a:r>
            <a:r>
              <a:rPr lang="en-US" sz="2400" dirty="0" smtClean="0">
                <a:latin typeface="Baskerville Old Face" pitchFamily="18" charset="0"/>
              </a:rPr>
              <a:t>Size: </a:t>
            </a:r>
            <a:r>
              <a:rPr lang="en-US" sz="2400" dirty="0" smtClean="0"/>
              <a:t>397505</a:t>
            </a: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Number </a:t>
            </a:r>
            <a:r>
              <a:rPr lang="en-US" sz="2400" dirty="0" smtClean="0">
                <a:latin typeface="Baskerville Old Face" pitchFamily="18" charset="0"/>
              </a:rPr>
              <a:t>of words in sentence after padding: </a:t>
            </a:r>
            <a:r>
              <a:rPr lang="en-US" sz="2400" dirty="0" smtClean="0">
                <a:latin typeface="Baskerville Old Face" pitchFamily="18" charset="0"/>
              </a:rPr>
              <a:t>60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Labels for each sentence: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Extractive summary sentence:  0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Non-Extractive summary sentence: 1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Ambiguous sentences: 2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Cases Considered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990600"/>
            <a:ext cx="77724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itchFamily="18" charset="0"/>
              </a:rPr>
              <a:t>Following cases for generating training, validation and test data: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CASE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1:</a:t>
            </a:r>
            <a:r>
              <a:rPr lang="en-US" sz="2400" dirty="0" smtClean="0">
                <a:latin typeface="Baskerville Old Face" pitchFamily="18" charset="0"/>
              </a:rPr>
              <a:t> Sentences labelled 2 will be relabelled as 1. In other </a:t>
            </a:r>
            <a:r>
              <a:rPr lang="en-US" sz="2400" dirty="0" smtClean="0">
                <a:latin typeface="Baskerville Old Face" pitchFamily="18" charset="0"/>
              </a:rPr>
              <a:t>words, sentences labelled </a:t>
            </a:r>
            <a:r>
              <a:rPr lang="en-US" sz="2400" dirty="0" smtClean="0">
                <a:latin typeface="Baskerville Old Face" pitchFamily="18" charset="0"/>
              </a:rPr>
              <a:t>2 are not included in extractive summary but will be part </a:t>
            </a:r>
            <a:r>
              <a:rPr lang="en-US" sz="2400" dirty="0" smtClean="0">
                <a:latin typeface="Baskerville Old Face" pitchFamily="18" charset="0"/>
              </a:rPr>
              <a:t>of article.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CASE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2: </a:t>
            </a:r>
            <a:r>
              <a:rPr lang="en-US" sz="2400" dirty="0" smtClean="0">
                <a:latin typeface="Baskerville Old Face" pitchFamily="18" charset="0"/>
              </a:rPr>
              <a:t>Sentences labelled 2 will be retain that label. In other words, this is </a:t>
            </a:r>
            <a:r>
              <a:rPr lang="en-US" sz="2400" dirty="0" smtClean="0">
                <a:latin typeface="Baskerville Old Face" pitchFamily="18" charset="0"/>
              </a:rPr>
              <a:t>a classification </a:t>
            </a:r>
            <a:r>
              <a:rPr lang="en-US" sz="2400" dirty="0" smtClean="0">
                <a:latin typeface="Baskerville Old Face" pitchFamily="18" charset="0"/>
              </a:rPr>
              <a:t>problem with 3 classes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CASE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3:</a:t>
            </a:r>
            <a:r>
              <a:rPr lang="en-US" sz="2400" dirty="0" smtClean="0">
                <a:latin typeface="Baskerville Old Face" pitchFamily="18" charset="0"/>
              </a:rPr>
              <a:t> Sentences labelled 2 will be excluded from the article. In other </a:t>
            </a:r>
            <a:r>
              <a:rPr lang="en-US" sz="2400" dirty="0" smtClean="0">
                <a:latin typeface="Baskerville Old Face" pitchFamily="18" charset="0"/>
              </a:rPr>
              <a:t>words, sentences </a:t>
            </a:r>
            <a:r>
              <a:rPr lang="en-US" sz="2400" dirty="0" smtClean="0">
                <a:latin typeface="Baskerville Old Face" pitchFamily="18" charset="0"/>
              </a:rPr>
              <a:t>labelled 2 will not even be part of article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Each </a:t>
            </a:r>
            <a:r>
              <a:rPr lang="en-US" sz="2400" dirty="0" smtClean="0">
                <a:latin typeface="Baskerville Old Face" pitchFamily="18" charset="0"/>
              </a:rPr>
              <a:t>document also has an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human generated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summary </a:t>
            </a:r>
            <a:r>
              <a:rPr lang="en-US" sz="2400" dirty="0" smtClean="0">
                <a:latin typeface="Baskerville Old Face" pitchFamily="18" charset="0"/>
              </a:rPr>
              <a:t>which </a:t>
            </a:r>
            <a:r>
              <a:rPr lang="en-US" sz="2400" dirty="0" smtClean="0">
                <a:latin typeface="Baskerville Old Face" pitchFamily="18" charset="0"/>
              </a:rPr>
              <a:t>will be referred to as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summary </a:t>
            </a:r>
            <a:r>
              <a:rPr lang="en-US" sz="2400" dirty="0" smtClean="0">
                <a:latin typeface="Baskerville Old Face" pitchFamily="18" charset="0"/>
              </a:rPr>
              <a:t>or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gold summary</a:t>
            </a:r>
            <a:endParaRPr lang="en-US" sz="2400" i="1" dirty="0" smtClean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Convolutional Neural Network (CNN) Based Model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371600"/>
            <a:ext cx="739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Each sentence is represented as a Matrix. Each row is a word2vec word embedding of a word.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We </a:t>
            </a:r>
            <a:r>
              <a:rPr lang="en-US" sz="2400" dirty="0" smtClean="0">
                <a:latin typeface="Baskerville Old Face" pitchFamily="18" charset="0"/>
              </a:rPr>
              <a:t>will use </a:t>
            </a:r>
            <a:r>
              <a:rPr lang="en-US" sz="2400" dirty="0" smtClean="0">
                <a:latin typeface="Baskerville Old Face" pitchFamily="18" charset="0"/>
              </a:rPr>
              <a:t>filters </a:t>
            </a:r>
            <a:r>
              <a:rPr lang="en-US" sz="2400" dirty="0" smtClean="0">
                <a:latin typeface="Baskerville Old Face" pitchFamily="18" charset="0"/>
              </a:rPr>
              <a:t>that slide over the full rows of the input matrix(words</a:t>
            </a:r>
            <a:r>
              <a:rPr lang="en-US" sz="2400" dirty="0" smtClean="0">
                <a:latin typeface="Baskerville Old Face" pitchFamily="18" charset="0"/>
              </a:rPr>
              <a:t>).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The </a:t>
            </a:r>
            <a:r>
              <a:rPr lang="en-US" sz="2400" dirty="0" smtClean="0">
                <a:latin typeface="Baskerville Old Face" pitchFamily="18" charset="0"/>
              </a:rPr>
              <a:t>heights, or region sizes, that have been used for the proposed CNN </a:t>
            </a:r>
            <a:r>
              <a:rPr lang="en-US" sz="2400" dirty="0" smtClean="0">
                <a:latin typeface="Baskerville Old Face" pitchFamily="18" charset="0"/>
              </a:rPr>
              <a:t>model are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3, 5, 7 and 9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Sentence Classification Problem </a:t>
            </a:r>
            <a:r>
              <a:rPr lang="en-US" sz="2400" dirty="0" smtClean="0">
                <a:latin typeface="Baskerville Old Face" pitchFamily="18" charset="0"/>
              </a:rPr>
              <a:t>– Each sentence with a label.  Based on labels, sentences are selected to form extractive summary.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Assumption 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Sentences are independent of each other.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"/>
            <a:ext cx="8229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Linear Support Vector Machine (SVM) Based Model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8288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Feature Vectors are generated by CNN Model in the penultimate layer.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These Feature Vectors are used as input for linear </a:t>
            </a:r>
            <a:r>
              <a:rPr lang="en-US" sz="2400" dirty="0" smtClean="0">
                <a:latin typeface="Baskerville Old Face" pitchFamily="18" charset="0"/>
              </a:rPr>
              <a:t>SVM and it is trained for </a:t>
            </a:r>
            <a:r>
              <a:rPr lang="en-US" sz="2400" dirty="0" smtClean="0">
                <a:latin typeface="Baskerville Old Face" pitchFamily="18" charset="0"/>
              </a:rPr>
              <a:t>different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 values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“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sklearn.svm.LinearSVC</a:t>
            </a:r>
            <a:r>
              <a:rPr lang="en-US" sz="2400" dirty="0" smtClean="0">
                <a:latin typeface="Baskerville Old Face" pitchFamily="18" charset="0"/>
              </a:rPr>
              <a:t>  “ is used because it can scale to large number of training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81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295400"/>
            <a:ext cx="640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Introduction</a:t>
            </a:r>
            <a:endParaRPr lang="en-US" sz="2500" b="1" dirty="0" smtClean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Definition</a:t>
            </a:r>
            <a:endParaRPr lang="en-US" sz="2500" b="1" dirty="0" smtClean="0">
              <a:solidFill>
                <a:schemeClr val="accent6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Types</a:t>
            </a:r>
            <a:endParaRPr lang="en-US" sz="2500" b="1" dirty="0" smtClean="0">
              <a:solidFill>
                <a:schemeClr val="accent6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Importance</a:t>
            </a:r>
            <a:endParaRPr lang="en-US" sz="2500" b="1" dirty="0" smtClean="0">
              <a:solidFill>
                <a:schemeClr val="accent6">
                  <a:lumMod val="50000"/>
                </a:schemeClr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Related </a:t>
            </a: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Work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Proposed Methods</a:t>
            </a:r>
            <a:endParaRPr lang="en-US" sz="2500" b="1" dirty="0" smtClean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Datasets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CNN </a:t>
            </a: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based Model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SVM </a:t>
            </a: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based Model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RNN </a:t>
            </a:r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based Model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Results</a:t>
            </a:r>
            <a:endParaRPr lang="en-US" sz="2500" b="1" dirty="0" smtClean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500" b="1" dirty="0" smtClean="0"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Conclusion</a:t>
            </a:r>
            <a:endParaRPr lang="en-US" sz="2500" b="1" dirty="0" smtClean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Recurrent Neural Network (RNN) Based Model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4478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Uses Feature Vectors generated by CNN model as input.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Model –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Multi-Layer Bidirectional Sequence-to-Sequence using LSTM cells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Each Feature Vector – Fixed length representation of a sentence.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Models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dependency between sentences </a:t>
            </a:r>
            <a:r>
              <a:rPr lang="en-US" sz="2400" dirty="0" smtClean="0">
                <a:latin typeface="Baskerville Old Face" pitchFamily="18" charset="0"/>
              </a:rPr>
              <a:t>by considering left and right contexts of a sentence.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Output quality is dependent on quality of </a:t>
            </a:r>
            <a:r>
              <a:rPr lang="en-US" sz="2400" dirty="0" smtClean="0">
                <a:latin typeface="Baskerville Old Face" pitchFamily="18" charset="0"/>
              </a:rPr>
              <a:t>F</a:t>
            </a:r>
            <a:r>
              <a:rPr lang="en-US" sz="2400" dirty="0" smtClean="0">
                <a:latin typeface="Baskerville Old Face" pitchFamily="18" charset="0"/>
              </a:rPr>
              <a:t>eature </a:t>
            </a:r>
            <a:r>
              <a:rPr lang="en-US" sz="2400" dirty="0" smtClean="0">
                <a:latin typeface="Baskerville Old Face" pitchFamily="18" charset="0"/>
              </a:rPr>
              <a:t>V</a:t>
            </a:r>
            <a:r>
              <a:rPr lang="en-US" sz="2400" dirty="0" smtClean="0">
                <a:latin typeface="Baskerville Old Face" pitchFamily="18" charset="0"/>
              </a:rPr>
              <a:t>ectors. 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57200"/>
            <a:ext cx="7772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124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04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ROUGE – Evaluation Measure 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1430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 -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Recall-Oriented Understudy for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Gisting Evaluation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The metrics </a:t>
            </a:r>
            <a:r>
              <a:rPr lang="en-US" sz="2400" dirty="0" smtClean="0">
                <a:latin typeface="Baskerville Old Face" pitchFamily="18" charset="0"/>
              </a:rPr>
              <a:t>compare an automatically produced summary or </a:t>
            </a:r>
            <a:r>
              <a:rPr lang="en-US" sz="2400" dirty="0" smtClean="0">
                <a:latin typeface="Baskerville Old Face" pitchFamily="18" charset="0"/>
              </a:rPr>
              <a:t>translation </a:t>
            </a:r>
            <a:r>
              <a:rPr lang="en-US" sz="2400" dirty="0" smtClean="0">
                <a:latin typeface="Baskerville Old Face" pitchFamily="18" charset="0"/>
              </a:rPr>
              <a:t>against a reference or a set of reference (</a:t>
            </a:r>
            <a:r>
              <a:rPr lang="en-US" sz="2400" dirty="0" smtClean="0">
                <a:latin typeface="Baskerville Old Face" pitchFamily="18" charset="0"/>
              </a:rPr>
              <a:t>human-produced) summaries </a:t>
            </a:r>
            <a:r>
              <a:rPr lang="en-US" sz="2400" dirty="0" smtClean="0">
                <a:latin typeface="Baskerville Old Face" pitchFamily="18" charset="0"/>
              </a:rPr>
              <a:t>or translation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Types- ROUGE-1, ROUGE-2,…, ROUGE-N, ROUGE-L, ROUGE-S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Measures Used –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ROUGE-1</a:t>
            </a:r>
            <a:r>
              <a:rPr lang="en-US" sz="2400" dirty="0" smtClean="0">
                <a:latin typeface="Baskerville Old Face" pitchFamily="18" charset="0"/>
              </a:rPr>
              <a:t> and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ROUGE-L</a:t>
            </a:r>
            <a:r>
              <a:rPr lang="en-US" sz="2400" dirty="0" smtClean="0">
                <a:latin typeface="Baskerville Old Face" pitchFamily="18" charset="0"/>
              </a:rPr>
              <a:t>, because  verbosity </a:t>
            </a:r>
            <a:r>
              <a:rPr lang="en-US" sz="2400" dirty="0" smtClean="0">
                <a:latin typeface="Baskerville Old Face" pitchFamily="18" charset="0"/>
              </a:rPr>
              <a:t>is considerable for both system and reference </a:t>
            </a:r>
            <a:r>
              <a:rPr lang="en-US" sz="2400" dirty="0" smtClean="0">
                <a:latin typeface="Baskerville Old Face" pitchFamily="18" charset="0"/>
              </a:rPr>
              <a:t>summaries.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04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CNN Dataset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CNN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75.7±2.2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75.0±2.2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Score: </a:t>
            </a:r>
            <a:r>
              <a:rPr lang="en-US" sz="2400" dirty="0" smtClean="0">
                <a:latin typeface="Baskerville Old Face" pitchFamily="18" charset="0"/>
              </a:rPr>
              <a:t>60.9±2.1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56.9±2.1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SVM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76.2±2.2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75.4±2.2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Score: </a:t>
            </a:r>
            <a:r>
              <a:rPr lang="en-US" sz="2400" dirty="0" smtClean="0">
                <a:latin typeface="Baskerville Old Face" pitchFamily="18" charset="0"/>
              </a:rPr>
              <a:t>60.7±2.2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56.7±2.2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RNN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73.8±2.5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73.1±2.5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</a:t>
            </a:r>
            <a:r>
              <a:rPr lang="en-US" sz="2400" dirty="0" smtClean="0">
                <a:latin typeface="Baskerville Old Face" pitchFamily="18" charset="0"/>
              </a:rPr>
              <a:t>Score: 56.9±2.1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53.0±2.1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04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Dailymail Dataset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CNN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77.8±0.8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77.1±0.8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Score: </a:t>
            </a:r>
            <a:r>
              <a:rPr lang="en-US" sz="2400" dirty="0" smtClean="0">
                <a:latin typeface="Baskerville Old Face" pitchFamily="18" charset="0"/>
              </a:rPr>
              <a:t>56.0±0.7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52.3±0.7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SVM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75.8±0.9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75.2±0.9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Score: </a:t>
            </a:r>
            <a:r>
              <a:rPr lang="en-US" sz="2400" dirty="0" smtClean="0">
                <a:latin typeface="Baskerville Old Face" pitchFamily="18" charset="0"/>
              </a:rPr>
              <a:t>54.3±0.7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50.7±0.7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RNN Based Model </a:t>
            </a:r>
            <a:r>
              <a:rPr lang="en-US" sz="2400" dirty="0" smtClean="0">
                <a:latin typeface="Baskerville Old Face" pitchFamily="18" charset="0"/>
              </a:rPr>
              <a:t>: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Extractive 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ROUGE-1 Score: 78.8±0.7 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ROUGE-L Score: 78.1±0.7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vs Predicted Extractive Summaries: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ROUGE-1 </a:t>
            </a:r>
            <a:r>
              <a:rPr lang="en-US" sz="2400" dirty="0" smtClean="0">
                <a:latin typeface="Baskerville Old Face" pitchFamily="18" charset="0"/>
              </a:rPr>
              <a:t>Score: 54.9±0.7 </a:t>
            </a:r>
            <a:r>
              <a:rPr lang="en-US" sz="2400" dirty="0" smtClean="0">
                <a:latin typeface="Baskerville Old Face" pitchFamily="18" charset="0"/>
              </a:rPr>
              <a:t>(Obtained for CASE-2)</a:t>
            </a:r>
          </a:p>
          <a:p>
            <a:pPr lvl="2"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ROUGE-L Score: </a:t>
            </a:r>
            <a:r>
              <a:rPr lang="en-US" sz="2400" dirty="0" smtClean="0">
                <a:latin typeface="Baskerville Old Face" pitchFamily="18" charset="0"/>
              </a:rPr>
              <a:t>51.1±0.7 </a:t>
            </a:r>
            <a:r>
              <a:rPr lang="en-US" sz="2400" dirty="0" smtClean="0">
                <a:latin typeface="Baskerville Old Face" pitchFamily="18" charset="0"/>
              </a:rPr>
              <a:t>(Obtained for CASE-2</a:t>
            </a:r>
            <a:r>
              <a:rPr lang="en-US" sz="2400" dirty="0" smtClean="0">
                <a:latin typeface="Baskerville Old Face" pitchFamily="18" charset="0"/>
              </a:rPr>
              <a:t>)</a:t>
            </a:r>
          </a:p>
          <a:p>
            <a:pPr lvl="2"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3124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124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838200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We </a:t>
            </a:r>
            <a:r>
              <a:rPr lang="en-US" sz="2400" dirty="0" smtClean="0">
                <a:latin typeface="Baskerville Old Face" pitchFamily="18" charset="0"/>
              </a:rPr>
              <a:t>got really good values for </a:t>
            </a:r>
            <a:r>
              <a:rPr lang="en-US" sz="2400" dirty="0" smtClean="0">
                <a:latin typeface="Baskerville Old Face" pitchFamily="18" charset="0"/>
              </a:rPr>
              <a:t>ROUGE-1 and </a:t>
            </a:r>
            <a:r>
              <a:rPr lang="en-US" sz="2400" dirty="0" smtClean="0">
                <a:latin typeface="Baskerville Old Face" pitchFamily="18" charset="0"/>
              </a:rPr>
              <a:t>ROUGE-L in all cases. </a:t>
            </a:r>
            <a:r>
              <a:rPr lang="en-US" sz="2400" dirty="0" smtClean="0">
                <a:latin typeface="Baskerville Old Face" pitchFamily="18" charset="0"/>
              </a:rPr>
              <a:t> For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both the datasets</a:t>
            </a:r>
            <a:r>
              <a:rPr lang="en-US" sz="2400" dirty="0" smtClean="0">
                <a:latin typeface="Baskerville Old Face" pitchFamily="18" charset="0"/>
              </a:rPr>
              <a:t> considered, we got an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improvement of around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8-10%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in ROUGE scores in comparison with current state-of-the-art results.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All </a:t>
            </a:r>
            <a:r>
              <a:rPr lang="en-US" sz="2400" dirty="0" smtClean="0">
                <a:latin typeface="Baskerville Old Face" pitchFamily="18" charset="0"/>
              </a:rPr>
              <a:t>the three proposed </a:t>
            </a:r>
            <a:r>
              <a:rPr lang="en-US" sz="2400" dirty="0" smtClean="0">
                <a:latin typeface="Baskerville Old Face" pitchFamily="18" charset="0"/>
              </a:rPr>
              <a:t>models perform </a:t>
            </a:r>
            <a:r>
              <a:rPr lang="en-US" sz="2400" dirty="0" smtClean="0">
                <a:latin typeface="Baskerville Old Face" pitchFamily="18" charset="0"/>
              </a:rPr>
              <a:t>more or less the same. </a:t>
            </a: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We </a:t>
            </a:r>
            <a:r>
              <a:rPr lang="en-US" sz="2400" dirty="0" smtClean="0">
                <a:latin typeface="Baskerville Old Face" pitchFamily="18" charset="0"/>
              </a:rPr>
              <a:t>have got the highest ROUGE </a:t>
            </a:r>
            <a:r>
              <a:rPr lang="en-US" sz="2400" dirty="0" smtClean="0">
                <a:latin typeface="Baskerville Old Face" pitchFamily="18" charset="0"/>
              </a:rPr>
              <a:t>scores for </a:t>
            </a:r>
            <a:r>
              <a:rPr lang="en-US" sz="2400" dirty="0" smtClean="0">
                <a:latin typeface="Baskerville Old Face" pitchFamily="18" charset="0"/>
              </a:rPr>
              <a:t>the CASE 2 for both the datasets and for all the proposed </a:t>
            </a:r>
            <a:r>
              <a:rPr lang="en-US" sz="2400" dirty="0" smtClean="0">
                <a:latin typeface="Baskerville Old Face" pitchFamily="18" charset="0"/>
              </a:rPr>
              <a:t>model.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ROUGE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scores are higher when references are original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extractive summaries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rather than original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abstract summaries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.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124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4572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 Summarization? 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828800"/>
            <a:ext cx="7086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 Text summarization is the process of shortening a text document and generating a summary using some software.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  <a:ea typeface="Adobe Fan Heiti Std B" pitchFamily="34" charset="-128"/>
              <a:cs typeface="Verdana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 The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summary generated by the software must contain all the main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points of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the original document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skerville Old Face" pitchFamily="18" charset="0"/>
              <a:ea typeface="Adobe Fan Heiti Std B" pitchFamily="34" charset="-128"/>
              <a:cs typeface="Verdana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 Two approaches: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Extractive Text Summarization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  <a:cs typeface="Verdana" pitchFamily="34" charset="0"/>
              </a:rPr>
              <a:t> Abstractive Text Summarization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810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Extractive Text Summarization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Idea: </a:t>
            </a: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Selecting a subset of given data such that the selected subset contains all the important information of the entire original data.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  <a:ea typeface="Adobe Fan Heiti Std B" pitchFamily="34" charset="-128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 Popular for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image collection summarization </a:t>
            </a: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and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video summarization</a:t>
            </a: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  <a:ea typeface="Adobe Fan Heiti Std B" pitchFamily="34" charset="-128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 Single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Document Extractive Text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  <a:ea typeface="Adobe Fan Heiti Std B" pitchFamily="34" charset="-128"/>
              </a:rPr>
              <a:t>Summarization</a:t>
            </a: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  <a:ea typeface="Adobe Fan Heiti Std B" pitchFamily="34" charset="-128"/>
              </a:rPr>
              <a:t> Selecting the most informative sentences from a given text document and generating a representative summary of the original document.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04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Abstractive Text Summarization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1295400"/>
            <a:ext cx="723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Building </a:t>
            </a:r>
            <a:r>
              <a:rPr lang="en-US" sz="2400" dirty="0" smtClean="0">
                <a:latin typeface="Baskerville Old Face" pitchFamily="18" charset="0"/>
              </a:rPr>
              <a:t>an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internal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schematic representation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of the document and then use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natural language generation </a:t>
            </a:r>
            <a:r>
              <a:rPr lang="en-US" sz="2400" dirty="0" smtClean="0">
                <a:latin typeface="Baskerville Old Face" pitchFamily="18" charset="0"/>
              </a:rPr>
              <a:t>techniques </a:t>
            </a:r>
            <a:r>
              <a:rPr lang="en-US" sz="2400" dirty="0" smtClean="0">
                <a:latin typeface="Baskerville Old Face" pitchFamily="18" charset="0"/>
              </a:rPr>
              <a:t>to generate the representative summary of the original document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Such </a:t>
            </a:r>
            <a:r>
              <a:rPr lang="en-US" sz="2400" dirty="0" smtClean="0">
                <a:latin typeface="Baskerville Old Face" pitchFamily="18" charset="0"/>
              </a:rPr>
              <a:t>a summary might have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verbal innovations</a:t>
            </a:r>
            <a:r>
              <a:rPr lang="en-US" sz="2400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Research </a:t>
            </a:r>
            <a:r>
              <a:rPr lang="en-US" sz="2400" dirty="0" smtClean="0">
                <a:latin typeface="Baskerville Old Face" pitchFamily="18" charset="0"/>
              </a:rPr>
              <a:t>till date </a:t>
            </a:r>
            <a:r>
              <a:rPr lang="en-US" sz="2400" dirty="0" smtClean="0">
                <a:latin typeface="Baskerville Old Face" pitchFamily="18" charset="0"/>
              </a:rPr>
              <a:t>shows much </a:t>
            </a:r>
            <a:r>
              <a:rPr lang="en-US" sz="2400" dirty="0" smtClean="0">
                <a:latin typeface="Baskerville Old Face" pitchFamily="18" charset="0"/>
              </a:rPr>
              <a:t>work in Abstractive Text Summarization( generating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summaries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similar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to summaries generated by humans</a:t>
            </a:r>
            <a:r>
              <a:rPr lang="en-US" sz="2400" dirty="0" smtClean="0">
                <a:latin typeface="Baskerville Old Face" pitchFamily="18" charset="0"/>
              </a:rPr>
              <a:t>) as opposed to Extractive Text </a:t>
            </a:r>
            <a:r>
              <a:rPr lang="en-US" sz="2400" dirty="0" smtClean="0">
                <a:latin typeface="Baskerville Old Face" pitchFamily="18" charset="0"/>
              </a:rPr>
              <a:t>Summarization</a:t>
            </a:r>
            <a:r>
              <a:rPr lang="en-US" sz="2400" dirty="0" smtClean="0">
                <a:latin typeface="Baskerville Old Face" pitchFamily="18" charset="0"/>
              </a:rPr>
              <a:t>.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6002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Original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Text:</a:t>
            </a:r>
            <a:r>
              <a:rPr lang="en-US" sz="2400" dirty="0" smtClean="0">
                <a:latin typeface="Baskerville Old Face" pitchFamily="18" charset="0"/>
              </a:rPr>
              <a:t> 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Alice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and Bob</a:t>
            </a:r>
            <a:r>
              <a:rPr lang="en-US" sz="2400" i="1" dirty="0" smtClean="0">
                <a:latin typeface="Baskerville Old Face" pitchFamily="18" charset="0"/>
              </a:rPr>
              <a:t> took the train to 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visit the zoo. </a:t>
            </a:r>
            <a:r>
              <a:rPr lang="en-US" sz="2400" i="1" dirty="0" smtClean="0">
                <a:latin typeface="Baskerville Old Face" pitchFamily="18" charset="0"/>
              </a:rPr>
              <a:t>They 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saw a</a:t>
            </a:r>
            <a:r>
              <a:rPr lang="en-US" sz="2400" i="1" dirty="0" smtClean="0">
                <a:latin typeface="Baskerville Old Face" pitchFamily="18" charset="0"/>
              </a:rPr>
              <a:t> baby giraffe, a lion, and a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flock of</a:t>
            </a:r>
            <a:r>
              <a:rPr lang="en-US" sz="2400" i="1" dirty="0" smtClean="0">
                <a:latin typeface="Baskerville Old Face" pitchFamily="18" charset="0"/>
              </a:rPr>
              <a:t> colorful tropical 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birds.</a:t>
            </a:r>
            <a:r>
              <a:rPr lang="en-US" sz="2400" dirty="0" smtClean="0">
                <a:latin typeface="Baskerville Old Face" pitchFamily="18" charset="0"/>
              </a:rPr>
              <a:t> </a:t>
            </a: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Extractive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Summary:</a:t>
            </a:r>
            <a:r>
              <a:rPr lang="en-US" sz="2400" dirty="0" smtClean="0">
                <a:latin typeface="Baskerville Old Face" pitchFamily="18" charset="0"/>
              </a:rPr>
              <a:t> 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i="1" dirty="0" smtClean="0">
                <a:latin typeface="Baskerville Old Face" pitchFamily="18" charset="0"/>
              </a:rPr>
              <a:t>Alice </a:t>
            </a:r>
            <a:r>
              <a:rPr lang="en-US" sz="2400" i="1" dirty="0" smtClean="0">
                <a:latin typeface="Baskerville Old Face" pitchFamily="18" charset="0"/>
              </a:rPr>
              <a:t>and Bob visit the zoo. saw a flock of birds</a:t>
            </a:r>
            <a:r>
              <a:rPr lang="en-US" sz="2400" i="1" dirty="0" smtClean="0">
                <a:latin typeface="Baskerville Old Face" pitchFamily="18" charset="0"/>
              </a:rPr>
              <a:t>.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i="1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Abstractive Summary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: 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 </a:t>
            </a:r>
            <a:r>
              <a:rPr lang="en-US" sz="2400" i="1" dirty="0" smtClean="0">
                <a:latin typeface="Baskerville Old Face" pitchFamily="18" charset="0"/>
              </a:rPr>
              <a:t>Alice </a:t>
            </a:r>
            <a:r>
              <a:rPr lang="en-US" sz="2400" i="1" dirty="0" smtClean="0">
                <a:latin typeface="Baskerville Old Face" pitchFamily="18" charset="0"/>
              </a:rPr>
              <a:t>and Bob visited the zoo and saw animals and birds.</a:t>
            </a:r>
            <a:endParaRPr lang="en-US" sz="2400" dirty="0"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144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We are drowning in information and  starving for knowledge       – Rutherford D. Roger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 Some Applications: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Summary of books, reports etc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News Highlights 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Summary of Research papers, Magazines etc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Search Engines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Some examples: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Surgeon treating a patient with a rare disease.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smtClean="0">
                <a:latin typeface="Baskerville Old Face" pitchFamily="18" charset="0"/>
              </a:rPr>
              <a:t>Lawyer working on a peculiar and important case.</a:t>
            </a:r>
          </a:p>
          <a:p>
            <a:pPr lvl="1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en-US" sz="2400" dirty="0" smtClean="0">
              <a:latin typeface="Baskerville Old Face" pitchFamily="18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Baskerville Old Face" pitchFamily="18" charset="0"/>
              </a:rPr>
              <a:t> It has applications that will have profound impacts on the human lifestyle.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Image result for text summ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7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1242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1509</Words>
  <Application>Microsoft Office PowerPoint</Application>
  <PresentationFormat>On-screen Show (4:3)</PresentationFormat>
  <Paragraphs>252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Sourab Mangrulkar</dc:creator>
  <cp:lastModifiedBy>Sourab Mangrulkar</cp:lastModifiedBy>
  <cp:revision>21</cp:revision>
  <dcterms:created xsi:type="dcterms:W3CDTF">2006-08-16T00:00:00Z</dcterms:created>
  <dcterms:modified xsi:type="dcterms:W3CDTF">2017-10-12T15:07:51Z</dcterms:modified>
</cp:coreProperties>
</file>