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Lucida Sans" panose="020B0602030504020204" pitchFamily="34" charset="0"/>
      <p:regular r:id="rId40"/>
      <p:bold r:id="rId41"/>
      <p:italic r:id="rId42"/>
      <p:boldItalic r:id="rId43"/>
    </p:embeddedFont>
    <p:embeddedFont>
      <p:font typeface="Montserrat" panose="00000500000000000000" pitchFamily="2" charset="0"/>
      <p:regular r:id="rId44"/>
      <p:bold r:id="rId45"/>
      <p:italic r:id="rId46"/>
      <p:boldItalic r:id="rId47"/>
    </p:embeddedFont>
    <p:embeddedFont>
      <p:font typeface="Montserrat ExtraBold" panose="00000900000000000000" pitchFamily="2" charset="0"/>
      <p:bold r:id="rId48"/>
      <p:boldItalic r:id="rId49"/>
    </p:embeddedFont>
    <p:embeddedFont>
      <p:font typeface="Montserrat SemiBold" panose="000007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DkkqU6syBzkgIiSA1o/1ztAg0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EB7AF-4DDF-4440-8CF6-3D969980F108}">
  <a:tblStyle styleId="{E5FEB7AF-4DDF-4440-8CF6-3D969980F10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2"/>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32"/>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32"/>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32"/>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32"/>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2"/>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67"/>
        <p:cNvGrpSpPr/>
        <p:nvPr/>
      </p:nvGrpSpPr>
      <p:grpSpPr>
        <a:xfrm>
          <a:off x="0" y="0"/>
          <a:ext cx="0" cy="0"/>
          <a:chOff x="0" y="0"/>
          <a:chExt cx="0" cy="0"/>
        </a:xfrm>
      </p:grpSpPr>
      <p:cxnSp>
        <p:nvCxnSpPr>
          <p:cNvPr id="68" name="Google Shape;68;p41"/>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69" name="Google Shape;69;p41"/>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70" name="Google Shape;70;p41"/>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71" name="Google Shape;71;p41"/>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72" name="Google Shape;72;p4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73" name="Google Shape;73;p4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74" name="Google Shape;74;p41"/>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75"/>
        <p:cNvGrpSpPr/>
        <p:nvPr/>
      </p:nvGrpSpPr>
      <p:grpSpPr>
        <a:xfrm>
          <a:off x="0" y="0"/>
          <a:ext cx="0" cy="0"/>
          <a:chOff x="0" y="0"/>
          <a:chExt cx="0" cy="0"/>
        </a:xfrm>
      </p:grpSpPr>
      <p:cxnSp>
        <p:nvCxnSpPr>
          <p:cNvPr id="76" name="Google Shape;76;p42"/>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77" name="Google Shape;77;p4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78" name="Google Shape;78;p42"/>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79" name="Google Shape;79;p4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80" name="Google Shape;80;p4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1" name="Google Shape;81;p4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82" name="Google Shape;82;p42"/>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
        <p:cNvGrpSpPr/>
        <p:nvPr/>
      </p:nvGrpSpPr>
      <p:grpSpPr>
        <a:xfrm>
          <a:off x="0" y="0"/>
          <a:ext cx="0" cy="0"/>
          <a:chOff x="0" y="0"/>
          <a:chExt cx="0" cy="0"/>
        </a:xfrm>
      </p:grpSpPr>
      <p:sp>
        <p:nvSpPr>
          <p:cNvPr id="16" name="Google Shape;16;p33"/>
          <p:cNvSpPr txBox="1">
            <a:spLocks noGrp="1"/>
          </p:cNvSpPr>
          <p:nvPr>
            <p:ph type="title"/>
          </p:nvPr>
        </p:nvSpPr>
        <p:spPr>
          <a:xfrm>
            <a:off x="2345400" y="1497250"/>
            <a:ext cx="4453200" cy="1140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17" name="Google Shape;17;p33"/>
          <p:cNvSpPr txBox="1">
            <a:spLocks noGrp="1"/>
          </p:cNvSpPr>
          <p:nvPr>
            <p:ph type="subTitle" idx="1"/>
          </p:nvPr>
        </p:nvSpPr>
        <p:spPr>
          <a:xfrm>
            <a:off x="2317500" y="2637550"/>
            <a:ext cx="4509000" cy="98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18" name="Google Shape;18;p33"/>
          <p:cNvSpPr/>
          <p:nvPr/>
        </p:nvSpPr>
        <p:spPr>
          <a:xfrm flipH="1">
            <a:off x="8837100" y="0"/>
            <a:ext cx="306900" cy="1786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9" name="Google Shape;19;p33"/>
          <p:cNvSpPr/>
          <p:nvPr/>
        </p:nvSpPr>
        <p:spPr>
          <a:xfrm rot="-5400000" flipH="1">
            <a:off x="22200" y="4706400"/>
            <a:ext cx="414900" cy="4593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0" name="Google Shape;20;p33"/>
          <p:cNvSpPr/>
          <p:nvPr/>
        </p:nvSpPr>
        <p:spPr>
          <a:xfrm>
            <a:off x="8715600" y="876525"/>
            <a:ext cx="255600" cy="104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32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
  <p:cSld name="CUSTOM_12">
    <p:spTree>
      <p:nvGrpSpPr>
        <p:cNvPr id="1" name="Shape 21"/>
        <p:cNvGrpSpPr/>
        <p:nvPr/>
      </p:nvGrpSpPr>
      <p:grpSpPr>
        <a:xfrm>
          <a:off x="0" y="0"/>
          <a:ext cx="0" cy="0"/>
          <a:chOff x="0" y="0"/>
          <a:chExt cx="0" cy="0"/>
        </a:xfrm>
      </p:grpSpPr>
      <p:sp>
        <p:nvSpPr>
          <p:cNvPr id="22" name="Google Shape;22;p34"/>
          <p:cNvSpPr txBox="1">
            <a:spLocks noGrp="1"/>
          </p:cNvSpPr>
          <p:nvPr>
            <p:ph type="subTitle" idx="1"/>
          </p:nvPr>
        </p:nvSpPr>
        <p:spPr>
          <a:xfrm>
            <a:off x="3499000" y="154565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4"/>
          <p:cNvSpPr txBox="1">
            <a:spLocks noGrp="1"/>
          </p:cNvSpPr>
          <p:nvPr>
            <p:ph type="subTitle" idx="2"/>
          </p:nvPr>
        </p:nvSpPr>
        <p:spPr>
          <a:xfrm>
            <a:off x="3533838" y="19196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4" name="Google Shape;24;p34"/>
          <p:cNvSpPr txBox="1">
            <a:spLocks noGrp="1"/>
          </p:cNvSpPr>
          <p:nvPr>
            <p:ph type="subTitle" idx="3"/>
          </p:nvPr>
        </p:nvSpPr>
        <p:spPr>
          <a:xfrm>
            <a:off x="5977813" y="155965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34"/>
          <p:cNvSpPr txBox="1">
            <a:spLocks noGrp="1"/>
          </p:cNvSpPr>
          <p:nvPr>
            <p:ph type="subTitle" idx="4"/>
          </p:nvPr>
        </p:nvSpPr>
        <p:spPr>
          <a:xfrm>
            <a:off x="5977813" y="1913188"/>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6" name="Google Shape;26;p34"/>
          <p:cNvSpPr txBox="1">
            <a:spLocks noGrp="1"/>
          </p:cNvSpPr>
          <p:nvPr>
            <p:ph type="subTitle" idx="5"/>
          </p:nvPr>
        </p:nvSpPr>
        <p:spPr>
          <a:xfrm>
            <a:off x="3533850" y="3159825"/>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34"/>
          <p:cNvSpPr txBox="1">
            <a:spLocks noGrp="1"/>
          </p:cNvSpPr>
          <p:nvPr>
            <p:ph type="subTitle" idx="6"/>
          </p:nvPr>
        </p:nvSpPr>
        <p:spPr>
          <a:xfrm>
            <a:off x="3533838" y="35198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8" name="Google Shape;28;p34"/>
          <p:cNvSpPr txBox="1">
            <a:spLocks noGrp="1"/>
          </p:cNvSpPr>
          <p:nvPr>
            <p:ph type="subTitle" idx="7"/>
          </p:nvPr>
        </p:nvSpPr>
        <p:spPr>
          <a:xfrm>
            <a:off x="6012663" y="3173825"/>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34"/>
          <p:cNvSpPr txBox="1">
            <a:spLocks noGrp="1"/>
          </p:cNvSpPr>
          <p:nvPr>
            <p:ph type="subTitle" idx="8"/>
          </p:nvPr>
        </p:nvSpPr>
        <p:spPr>
          <a:xfrm>
            <a:off x="6012663" y="35338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30" name="Google Shape;30;p34"/>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34"/>
          <p:cNvSpPr/>
          <p:nvPr/>
        </p:nvSpPr>
        <p:spPr>
          <a:xfrm>
            <a:off x="0" y="4864875"/>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34"/>
          <p:cNvSpPr/>
          <p:nvPr/>
        </p:nvSpPr>
        <p:spPr>
          <a:xfrm>
            <a:off x="8779200" y="0"/>
            <a:ext cx="3648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34"/>
          <p:cNvSpPr/>
          <p:nvPr/>
        </p:nvSpPr>
        <p:spPr>
          <a:xfrm>
            <a:off x="8669900" y="104250"/>
            <a:ext cx="292500" cy="292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34"/>
        <p:cNvGrpSpPr/>
        <p:nvPr/>
      </p:nvGrpSpPr>
      <p:grpSpPr>
        <a:xfrm>
          <a:off x="0" y="0"/>
          <a:ext cx="0" cy="0"/>
          <a:chOff x="0" y="0"/>
          <a:chExt cx="0" cy="0"/>
        </a:xfrm>
      </p:grpSpPr>
      <p:sp>
        <p:nvSpPr>
          <p:cNvPr id="35" name="Google Shape;35;p35"/>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b="1">
                <a:latin typeface="Montserrat SemiBold"/>
                <a:ea typeface="Montserrat SemiBold"/>
                <a:cs typeface="Montserrat SemiBold"/>
                <a:sym typeface="Montserrat SemiBold"/>
              </a:defRPr>
            </a:lvl9pPr>
          </a:lstStyle>
          <a:p>
            <a:endParaRPr/>
          </a:p>
        </p:txBody>
      </p:sp>
      <p:sp>
        <p:nvSpPr>
          <p:cNvPr id="36" name="Google Shape;36;p35"/>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37" name="Google Shape;37;p35"/>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8" name="Google Shape;38;p35"/>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9" name="Google Shape;39;p35"/>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5"/>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43" name="Google Shape;43;p36"/>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44" name="Google Shape;44;p36"/>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5" name="Google Shape;45;p36"/>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6" name="Google Shape;46;p36"/>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6"/>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7"/>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50" name="Google Shape;50;p37"/>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1" name="Google Shape;51;p37"/>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2" name="Google Shape;52;p37"/>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3" name="Google Shape;53;p37"/>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
        <p:nvSpPr>
          <p:cNvPr id="56" name="Google Shape;56;p38"/>
          <p:cNvSpPr/>
          <p:nvPr/>
        </p:nvSpPr>
        <p:spPr>
          <a:xfrm>
            <a:off x="-100" y="-15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57"/>
        <p:cNvGrpSpPr/>
        <p:nvPr/>
      </p:nvGrpSpPr>
      <p:grpSpPr>
        <a:xfrm>
          <a:off x="0" y="0"/>
          <a:ext cx="0" cy="0"/>
          <a:chOff x="0" y="0"/>
          <a:chExt cx="0" cy="0"/>
        </a:xfrm>
      </p:grpSpPr>
      <p:sp>
        <p:nvSpPr>
          <p:cNvPr id="58" name="Google Shape;58;p39"/>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9" name="Google Shape;59;p39"/>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0" name="Google Shape;60;p39"/>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1" name="Google Shape;61;p39"/>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62"/>
        <p:cNvGrpSpPr/>
        <p:nvPr/>
      </p:nvGrpSpPr>
      <p:grpSpPr>
        <a:xfrm>
          <a:off x="0" y="0"/>
          <a:ext cx="0" cy="0"/>
          <a:chOff x="0" y="0"/>
          <a:chExt cx="0" cy="0"/>
        </a:xfrm>
      </p:grpSpPr>
      <p:sp>
        <p:nvSpPr>
          <p:cNvPr id="63" name="Google Shape;63;p40"/>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4" name="Google Shape;64;p40"/>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5" name="Google Shape;65;p40"/>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6" name="Google Shape;66;p40"/>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hyperlink" Target="https://sourceforge.net/projects/kompozer/" TargetMode="External"/><Relationship Id="rId3" Type="http://schemas.openxmlformats.org/officeDocument/2006/relationships/image" Target="../media/image19.png"/><Relationship Id="rId7" Type="http://schemas.openxmlformats.org/officeDocument/2006/relationships/hyperlink" Target="https://notepad-plus-plus.org/download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hyperlink" Target="https://www.geany.org/download/releases/" TargetMode="External"/><Relationship Id="rId4" Type="http://schemas.openxmlformats.org/officeDocument/2006/relationships/image" Target="../media/image20.png"/><Relationship Id="rId9" Type="http://schemas.openxmlformats.org/officeDocument/2006/relationships/hyperlink" Target="https://code.visualstudio.com/downloa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elvisualista.com/2016/09/16/que-es-utf-8/#:~:text=UTF%20corresponde%20a%20las%20siglas,los%20miles%20de%20caracteres%20Unicod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grafix.es/las-webs-mas-horrorosas-del-mundo/" TargetMode="External"/><Relationship Id="rId3" Type="http://schemas.openxmlformats.org/officeDocument/2006/relationships/hyperlink" Target="https://www.w3schools.com/" TargetMode="External"/><Relationship Id="rId7" Type="http://schemas.openxmlformats.org/officeDocument/2006/relationships/hyperlink" Target="http://arngren.ne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blog.ida.cl/estrategia-digital/diferencias-aplicacion-web-sitio-web/" TargetMode="External"/><Relationship Id="rId5" Type="http://schemas.openxmlformats.org/officeDocument/2006/relationships/hyperlink" Target="https://www.knorr.com/ar/productos/sopas/sopas-quick.html" TargetMode="External"/><Relationship Id="rId4" Type="http://schemas.openxmlformats.org/officeDocument/2006/relationships/hyperlink" Target="https://instintobinario.com/category/hardware/" TargetMode="External"/><Relationship Id="rId9" Type="http://schemas.openxmlformats.org/officeDocument/2006/relationships/hyperlink" Target="https://coach2coach.es/estructura-sitio-web/"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knorr.com/"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www.eladerezo.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ellaggio.com/como-mejorar-el-posicionamiento-seo-de-mi-pagina-web/"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s://developers.google.com/search/docs/beginner/seo-starter-guide?h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iprofesional.com/management/332682-empleo-it-las-10-carreras-con-salida-laboral-de-202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2227006" y="370752"/>
            <a:ext cx="6806380" cy="2605875"/>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88" name="Google Shape;88;p1"/>
          <p:cNvSpPr txBox="1">
            <a:spLocks noGrp="1"/>
          </p:cNvSpPr>
          <p:nvPr>
            <p:ph type="subTitle" idx="1"/>
          </p:nvPr>
        </p:nvSpPr>
        <p:spPr>
          <a:xfrm>
            <a:off x="5872413" y="2747599"/>
            <a:ext cx="2649600" cy="69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AR">
                <a:solidFill>
                  <a:srgbClr val="000000"/>
                </a:solidFill>
              </a:rPr>
              <a:t>Codo a Codo 4.0</a:t>
            </a:r>
            <a:endParaRPr/>
          </a:p>
        </p:txBody>
      </p:sp>
      <p:pic>
        <p:nvPicPr>
          <p:cNvPr id="89" name="Google Shape;89;p1"/>
          <p:cNvPicPr preferRelativeResize="0"/>
          <p:nvPr/>
        </p:nvPicPr>
        <p:blipFill rotWithShape="1">
          <a:blip r:embed="rId3">
            <a:alphaModFix/>
          </a:blip>
          <a:srcRect/>
          <a:stretch/>
        </p:blipFill>
        <p:spPr>
          <a:xfrm>
            <a:off x="276852" y="69732"/>
            <a:ext cx="2173731" cy="835276"/>
          </a:xfrm>
          <a:prstGeom prst="rect">
            <a:avLst/>
          </a:prstGeom>
          <a:noFill/>
          <a:ln>
            <a:noFill/>
          </a:ln>
        </p:spPr>
      </p:pic>
      <p:pic>
        <p:nvPicPr>
          <p:cNvPr id="90" name="Google Shape;90;p1"/>
          <p:cNvPicPr preferRelativeResize="0"/>
          <p:nvPr/>
        </p:nvPicPr>
        <p:blipFill rotWithShape="1">
          <a:blip r:embed="rId4">
            <a:alphaModFix/>
          </a:blip>
          <a:srcRect/>
          <a:stretch/>
        </p:blipFill>
        <p:spPr>
          <a:xfrm>
            <a:off x="276838" y="3691700"/>
            <a:ext cx="1848005" cy="1451786"/>
          </a:xfrm>
          <a:prstGeom prst="rect">
            <a:avLst/>
          </a:prstGeom>
          <a:noFill/>
          <a:ln>
            <a:noFill/>
          </a:ln>
        </p:spPr>
      </p:pic>
      <p:pic>
        <p:nvPicPr>
          <p:cNvPr id="91" name="Google Shape;91;p1"/>
          <p:cNvPicPr preferRelativeResize="0"/>
          <p:nvPr/>
        </p:nvPicPr>
        <p:blipFill rotWithShape="1">
          <a:blip r:embed="rId5">
            <a:alphaModFix/>
          </a:blip>
          <a:srcRect/>
          <a:stretch/>
        </p:blipFill>
        <p:spPr>
          <a:xfrm>
            <a:off x="7083681" y="3532703"/>
            <a:ext cx="1769806" cy="1769806"/>
          </a:xfrm>
          <a:prstGeom prst="rect">
            <a:avLst/>
          </a:prstGeom>
          <a:noFill/>
          <a:ln>
            <a:noFill/>
          </a:ln>
        </p:spPr>
      </p:pic>
      <p:pic>
        <p:nvPicPr>
          <p:cNvPr id="92" name="Google Shape;92;p1"/>
          <p:cNvPicPr preferRelativeResize="0"/>
          <p:nvPr/>
        </p:nvPicPr>
        <p:blipFill rotWithShape="1">
          <a:blip r:embed="rId6">
            <a:alphaModFix/>
          </a:blip>
          <a:srcRect/>
          <a:stretch/>
        </p:blipFill>
        <p:spPr>
          <a:xfrm>
            <a:off x="2251978" y="3252184"/>
            <a:ext cx="4202580" cy="2101290"/>
          </a:xfrm>
          <a:prstGeom prst="rect">
            <a:avLst/>
          </a:prstGeom>
          <a:noFill/>
          <a:ln>
            <a:noFill/>
          </a:ln>
        </p:spPr>
      </p:pic>
      <p:grpSp>
        <p:nvGrpSpPr>
          <p:cNvPr id="93" name="Google Shape;93;p1"/>
          <p:cNvGrpSpPr/>
          <p:nvPr/>
        </p:nvGrpSpPr>
        <p:grpSpPr>
          <a:xfrm>
            <a:off x="498778" y="1529183"/>
            <a:ext cx="2113474" cy="1909916"/>
            <a:chOff x="1668025" y="747500"/>
            <a:chExt cx="4519100" cy="4476625"/>
          </a:xfrm>
        </p:grpSpPr>
        <p:sp>
          <p:nvSpPr>
            <p:cNvPr id="94" name="Google Shape;94;p1"/>
            <p:cNvSpPr/>
            <p:nvPr/>
          </p:nvSpPr>
          <p:spPr>
            <a:xfrm>
              <a:off x="5969425" y="1632050"/>
              <a:ext cx="217700" cy="254775"/>
            </a:xfrm>
            <a:custGeom>
              <a:avLst/>
              <a:gdLst/>
              <a:ahLst/>
              <a:cxnLst/>
              <a:rect l="l" t="t" r="r" b="b"/>
              <a:pathLst>
                <a:path w="8708" h="10191" extrusionOk="0">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5775125" y="1754600"/>
              <a:ext cx="132625" cy="173925"/>
            </a:xfrm>
            <a:custGeom>
              <a:avLst/>
              <a:gdLst/>
              <a:ahLst/>
              <a:cxnLst/>
              <a:rect l="l" t="t" r="r" b="b"/>
              <a:pathLst>
                <a:path w="5305" h="6957" extrusionOk="0">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5824325" y="1826750"/>
              <a:ext cx="53400" cy="281900"/>
            </a:xfrm>
            <a:custGeom>
              <a:avLst/>
              <a:gdLst/>
              <a:ahLst/>
              <a:cxnLst/>
              <a:rect l="l" t="t" r="r" b="b"/>
              <a:pathLst>
                <a:path w="2136" h="11276" extrusionOk="0">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5817650" y="1709175"/>
              <a:ext cx="286075" cy="400300"/>
            </a:xfrm>
            <a:custGeom>
              <a:avLst/>
              <a:gdLst/>
              <a:ahLst/>
              <a:cxnLst/>
              <a:rect l="l" t="t" r="r" b="b"/>
              <a:pathLst>
                <a:path w="11443" h="16012" extrusionOk="0">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5916075" y="1943975"/>
              <a:ext cx="233500" cy="98000"/>
            </a:xfrm>
            <a:custGeom>
              <a:avLst/>
              <a:gdLst/>
              <a:ahLst/>
              <a:cxnLst/>
              <a:rect l="l" t="t" r="r" b="b"/>
              <a:pathLst>
                <a:path w="9340" h="3920" extrusionOk="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5823500" y="1977700"/>
              <a:ext cx="246025" cy="115975"/>
            </a:xfrm>
            <a:custGeom>
              <a:avLst/>
              <a:gdLst/>
              <a:ahLst/>
              <a:cxnLst/>
              <a:rect l="l" t="t" r="r" b="b"/>
              <a:pathLst>
                <a:path w="9841" h="4639" extrusionOk="0">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1680550" y="994350"/>
              <a:ext cx="199325" cy="269525"/>
            </a:xfrm>
            <a:custGeom>
              <a:avLst/>
              <a:gdLst/>
              <a:ahLst/>
              <a:cxnLst/>
              <a:rect l="l" t="t" r="r" b="b"/>
              <a:pathLst>
                <a:path w="7973" h="10781" extrusionOk="0">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1668025" y="1306000"/>
              <a:ext cx="187675" cy="102900"/>
            </a:xfrm>
            <a:custGeom>
              <a:avLst/>
              <a:gdLst/>
              <a:ahLst/>
              <a:cxnLst/>
              <a:rect l="l" t="t" r="r" b="b"/>
              <a:pathLst>
                <a:path w="7507" h="4116" extrusionOk="0">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1747250" y="1354425"/>
              <a:ext cx="250200" cy="137100"/>
            </a:xfrm>
            <a:custGeom>
              <a:avLst/>
              <a:gdLst/>
              <a:ahLst/>
              <a:cxnLst/>
              <a:rect l="l" t="t" r="r" b="b"/>
              <a:pathLst>
                <a:path w="10008" h="5484" extrusionOk="0">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1754750" y="1067875"/>
              <a:ext cx="240200" cy="431175"/>
            </a:xfrm>
            <a:custGeom>
              <a:avLst/>
              <a:gdLst/>
              <a:ahLst/>
              <a:cxnLst/>
              <a:rect l="l" t="t" r="r" b="b"/>
              <a:pathLst>
                <a:path w="9608" h="17247" extrusionOk="0">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1916550" y="1144025"/>
              <a:ext cx="130100" cy="219075"/>
            </a:xfrm>
            <a:custGeom>
              <a:avLst/>
              <a:gdLst/>
              <a:ahLst/>
              <a:cxnLst/>
              <a:rect l="l" t="t" r="r" b="b"/>
              <a:pathLst>
                <a:path w="5204" h="8763" extrusionOk="0">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1942400" y="1216325"/>
              <a:ext cx="46725" cy="268550"/>
            </a:xfrm>
            <a:custGeom>
              <a:avLst/>
              <a:gdLst/>
              <a:ahLst/>
              <a:cxnLst/>
              <a:rect l="l" t="t" r="r" b="b"/>
              <a:pathLst>
                <a:path w="1869" h="10742" extrusionOk="0">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2824700" y="4993825"/>
              <a:ext cx="247700" cy="230300"/>
            </a:xfrm>
            <a:custGeom>
              <a:avLst/>
              <a:gdLst/>
              <a:ahLst/>
              <a:cxnLst/>
              <a:rect l="l" t="t" r="r" b="b"/>
              <a:pathLst>
                <a:path w="9908" h="9212" extrusionOk="0">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3133250" y="4966500"/>
              <a:ext cx="120100" cy="181900"/>
            </a:xfrm>
            <a:custGeom>
              <a:avLst/>
              <a:gdLst/>
              <a:ahLst/>
              <a:cxnLst/>
              <a:rect l="l" t="t" r="r" b="b"/>
              <a:pathLst>
                <a:path w="4804" h="7276" extrusionOk="0">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3169925" y="4796375"/>
              <a:ext cx="80100" cy="276900"/>
            </a:xfrm>
            <a:custGeom>
              <a:avLst/>
              <a:gdLst/>
              <a:ahLst/>
              <a:cxnLst/>
              <a:rect l="l" t="t" r="r" b="b"/>
              <a:pathLst>
                <a:path w="3204" h="11076" extrusionOk="0">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2914750" y="4795550"/>
              <a:ext cx="343600" cy="354425"/>
            </a:xfrm>
            <a:custGeom>
              <a:avLst/>
              <a:gdLst/>
              <a:ahLst/>
              <a:cxnLst/>
              <a:rect l="l" t="t" r="r" b="b"/>
              <a:pathLst>
                <a:path w="13744" h="14177" extrusionOk="0">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2912250" y="4829100"/>
              <a:ext cx="231850" cy="97725"/>
            </a:xfrm>
            <a:custGeom>
              <a:avLst/>
              <a:gdLst/>
              <a:ahLst/>
              <a:cxnLst/>
              <a:rect l="l" t="t" r="r" b="b"/>
              <a:pathLst>
                <a:path w="9274" h="3909" extrusionOk="0">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2989800" y="4810525"/>
              <a:ext cx="259375" cy="86775"/>
            </a:xfrm>
            <a:custGeom>
              <a:avLst/>
              <a:gdLst/>
              <a:ahLst/>
              <a:cxnLst/>
              <a:rect l="l" t="t" r="r" b="b"/>
              <a:pathLst>
                <a:path w="10375" h="3471" extrusionOk="0">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4863650" y="3740850"/>
              <a:ext cx="236850" cy="208625"/>
            </a:xfrm>
            <a:custGeom>
              <a:avLst/>
              <a:gdLst/>
              <a:ahLst/>
              <a:cxnLst/>
              <a:rect l="l" t="t" r="r" b="b"/>
              <a:pathLst>
                <a:path w="9474" h="8345" extrusionOk="0">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5131325" y="3547150"/>
              <a:ext cx="243550" cy="209300"/>
            </a:xfrm>
            <a:custGeom>
              <a:avLst/>
              <a:gdLst/>
              <a:ahLst/>
              <a:cxnLst/>
              <a:rect l="l" t="t" r="r" b="b"/>
              <a:pathLst>
                <a:path w="9742" h="8372" extrusionOk="0">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5166350" y="3980800"/>
              <a:ext cx="208525" cy="226000"/>
            </a:xfrm>
            <a:custGeom>
              <a:avLst/>
              <a:gdLst/>
              <a:ahLst/>
              <a:cxnLst/>
              <a:rect l="l" t="t" r="r" b="b"/>
              <a:pathLst>
                <a:path w="8341" h="9040" extrusionOk="0">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4942025" y="3879975"/>
              <a:ext cx="303575" cy="200825"/>
            </a:xfrm>
            <a:custGeom>
              <a:avLst/>
              <a:gdLst/>
              <a:ahLst/>
              <a:cxnLst/>
              <a:rect l="l" t="t" r="r" b="b"/>
              <a:pathLst>
                <a:path w="12143" h="8033" extrusionOk="0">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4987075" y="3644000"/>
              <a:ext cx="266050" cy="199800"/>
            </a:xfrm>
            <a:custGeom>
              <a:avLst/>
              <a:gdLst/>
              <a:ahLst/>
              <a:cxnLst/>
              <a:rect l="l" t="t" r="r" b="b"/>
              <a:pathLst>
                <a:path w="10642" h="7992" extrusionOk="0">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4666000" y="2646500"/>
              <a:ext cx="7525" cy="125125"/>
            </a:xfrm>
            <a:custGeom>
              <a:avLst/>
              <a:gdLst/>
              <a:ahLst/>
              <a:cxnLst/>
              <a:rect l="l" t="t" r="r" b="b"/>
              <a:pathLst>
                <a:path w="301" h="5005" extrusionOk="0">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4666000" y="2396325"/>
              <a:ext cx="7525" cy="125125"/>
            </a:xfrm>
            <a:custGeom>
              <a:avLst/>
              <a:gdLst/>
              <a:ahLst/>
              <a:cxnLst/>
              <a:rect l="l" t="t" r="r" b="b"/>
              <a:pathLst>
                <a:path w="301" h="5005" extrusionOk="0">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4666000" y="2146150"/>
              <a:ext cx="7525" cy="125100"/>
            </a:xfrm>
            <a:custGeom>
              <a:avLst/>
              <a:gdLst/>
              <a:ahLst/>
              <a:cxnLst/>
              <a:rect l="l" t="t" r="r" b="b"/>
              <a:pathLst>
                <a:path w="301" h="5004" extrusionOk="0">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4666000" y="1895975"/>
              <a:ext cx="7525" cy="125100"/>
            </a:xfrm>
            <a:custGeom>
              <a:avLst/>
              <a:gdLst/>
              <a:ahLst/>
              <a:cxnLst/>
              <a:rect l="l" t="t" r="r" b="b"/>
              <a:pathLst>
                <a:path w="301" h="5004" extrusionOk="0">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4666000" y="1645775"/>
              <a:ext cx="7525" cy="125125"/>
            </a:xfrm>
            <a:custGeom>
              <a:avLst/>
              <a:gdLst/>
              <a:ahLst/>
              <a:cxnLst/>
              <a:rect l="l" t="t" r="r" b="b"/>
              <a:pathLst>
                <a:path w="301" h="5005" extrusionOk="0">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4599300" y="1463675"/>
              <a:ext cx="74225" cy="57050"/>
            </a:xfrm>
            <a:custGeom>
              <a:avLst/>
              <a:gdLst/>
              <a:ahLst/>
              <a:cxnLst/>
              <a:rect l="l" t="t" r="r" b="b"/>
              <a:pathLst>
                <a:path w="2969" h="2282" extrusionOk="0">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4349100" y="1464000"/>
              <a:ext cx="125125" cy="5025"/>
            </a:xfrm>
            <a:custGeom>
              <a:avLst/>
              <a:gdLst/>
              <a:ahLst/>
              <a:cxnLst/>
              <a:rect l="l" t="t" r="r" b="b"/>
              <a:pathLst>
                <a:path w="5005" h="201" extrusionOk="0">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4236525" y="1325550"/>
              <a:ext cx="6700" cy="125125"/>
            </a:xfrm>
            <a:custGeom>
              <a:avLst/>
              <a:gdLst/>
              <a:ahLst/>
              <a:cxnLst/>
              <a:rect l="l" t="t" r="r" b="b"/>
              <a:pathLst>
                <a:path w="268" h="5005" extrusionOk="0">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4236525" y="1124575"/>
              <a:ext cx="6700" cy="75075"/>
            </a:xfrm>
            <a:custGeom>
              <a:avLst/>
              <a:gdLst/>
              <a:ahLst/>
              <a:cxnLst/>
              <a:rect l="l" t="t" r="r" b="b"/>
              <a:pathLst>
                <a:path w="268" h="3003" extrusionOk="0">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2731300" y="3959325"/>
              <a:ext cx="62550" cy="5650"/>
            </a:xfrm>
            <a:custGeom>
              <a:avLst/>
              <a:gdLst/>
              <a:ahLst/>
              <a:cxnLst/>
              <a:rect l="l" t="t" r="r" b="b"/>
              <a:pathLst>
                <a:path w="2502" h="226" extrusionOk="0">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458600" y="3958800"/>
              <a:ext cx="135950" cy="6475"/>
            </a:xfrm>
            <a:custGeom>
              <a:avLst/>
              <a:gdLst/>
              <a:ahLst/>
              <a:cxnLst/>
              <a:rect l="l" t="t" r="r" b="b"/>
              <a:pathLst>
                <a:path w="5438" h="259" extrusionOk="0">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2185075" y="3959100"/>
              <a:ext cx="136775" cy="6175"/>
            </a:xfrm>
            <a:custGeom>
              <a:avLst/>
              <a:gdLst/>
              <a:ahLst/>
              <a:cxnLst/>
              <a:rect l="l" t="t" r="r" b="b"/>
              <a:pathLst>
                <a:path w="5471" h="247" extrusionOk="0">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1983250" y="3899900"/>
              <a:ext cx="65900" cy="64250"/>
            </a:xfrm>
            <a:custGeom>
              <a:avLst/>
              <a:gdLst/>
              <a:ahLst/>
              <a:cxnLst/>
              <a:rect l="l" t="t" r="r" b="b"/>
              <a:pathLst>
                <a:path w="2636" h="2570" extrusionOk="0">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1983250" y="3657225"/>
              <a:ext cx="6700" cy="120950"/>
            </a:xfrm>
            <a:custGeom>
              <a:avLst/>
              <a:gdLst/>
              <a:ahLst/>
              <a:cxnLst/>
              <a:rect l="l" t="t" r="r" b="b"/>
              <a:pathLst>
                <a:path w="268" h="4838" extrusionOk="0">
                  <a:moveTo>
                    <a:pt x="134" y="1"/>
                  </a:moveTo>
                  <a:cubicBezTo>
                    <a:pt x="1" y="1602"/>
                    <a:pt x="1" y="3236"/>
                    <a:pt x="134" y="4837"/>
                  </a:cubicBezTo>
                  <a:cubicBezTo>
                    <a:pt x="268" y="3236"/>
                    <a:pt x="268" y="1602"/>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1983250" y="3414550"/>
              <a:ext cx="6700" cy="120950"/>
            </a:xfrm>
            <a:custGeom>
              <a:avLst/>
              <a:gdLst/>
              <a:ahLst/>
              <a:cxnLst/>
              <a:rect l="l" t="t" r="r" b="b"/>
              <a:pathLst>
                <a:path w="268" h="4838" extrusionOk="0">
                  <a:moveTo>
                    <a:pt x="134" y="1"/>
                  </a:moveTo>
                  <a:cubicBezTo>
                    <a:pt x="1" y="1602"/>
                    <a:pt x="1" y="3236"/>
                    <a:pt x="134" y="4837"/>
                  </a:cubicBezTo>
                  <a:cubicBezTo>
                    <a:pt x="268" y="3236"/>
                    <a:pt x="268" y="1602"/>
                    <a:pt x="1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1983250" y="3231100"/>
              <a:ext cx="6700" cy="62550"/>
            </a:xfrm>
            <a:custGeom>
              <a:avLst/>
              <a:gdLst/>
              <a:ahLst/>
              <a:cxnLst/>
              <a:rect l="l" t="t" r="r" b="b"/>
              <a:pathLst>
                <a:path w="268" h="2502" extrusionOk="0">
                  <a:moveTo>
                    <a:pt x="134" y="0"/>
                  </a:moveTo>
                  <a:cubicBezTo>
                    <a:pt x="1" y="801"/>
                    <a:pt x="1" y="1668"/>
                    <a:pt x="134" y="2502"/>
                  </a:cubicBezTo>
                  <a:cubicBezTo>
                    <a:pt x="268" y="1668"/>
                    <a:pt x="268" y="801"/>
                    <a:pt x="13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1681500" y="2854450"/>
              <a:ext cx="792975" cy="304100"/>
            </a:xfrm>
            <a:custGeom>
              <a:avLst/>
              <a:gdLst/>
              <a:ahLst/>
              <a:cxnLst/>
              <a:rect l="l" t="t" r="r" b="b"/>
              <a:pathLst>
                <a:path w="31719" h="12164" extrusionOk="0">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3804650" y="820350"/>
              <a:ext cx="793000" cy="304250"/>
            </a:xfrm>
            <a:custGeom>
              <a:avLst/>
              <a:gdLst/>
              <a:ahLst/>
              <a:cxnLst/>
              <a:rect l="l" t="t" r="r" b="b"/>
              <a:pathLst>
                <a:path w="31720" h="12170" extrusionOk="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4538400" y="1807975"/>
              <a:ext cx="1528625" cy="1392700"/>
            </a:xfrm>
            <a:custGeom>
              <a:avLst/>
              <a:gdLst/>
              <a:ahLst/>
              <a:cxnLst/>
              <a:rect l="l" t="t" r="r" b="b"/>
              <a:pathLst>
                <a:path w="61145" h="55708" extrusionOk="0">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2917550" y="3600375"/>
              <a:ext cx="1540000" cy="1519750"/>
            </a:xfrm>
            <a:custGeom>
              <a:avLst/>
              <a:gdLst/>
              <a:ahLst/>
              <a:cxnLst/>
              <a:rect l="l" t="t" r="r" b="b"/>
              <a:pathLst>
                <a:path w="61600" h="60790" extrusionOk="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1738075" y="1132075"/>
              <a:ext cx="1558650" cy="1420000"/>
            </a:xfrm>
            <a:custGeom>
              <a:avLst/>
              <a:gdLst/>
              <a:ahLst/>
              <a:cxnLst/>
              <a:rect l="l" t="t" r="r" b="b"/>
              <a:pathLst>
                <a:path w="62346" h="56800" extrusionOk="0">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959675" y="2668725"/>
              <a:ext cx="1264250" cy="1346525"/>
            </a:xfrm>
            <a:custGeom>
              <a:avLst/>
              <a:gdLst/>
              <a:ahLst/>
              <a:cxnLst/>
              <a:rect l="l" t="t" r="r" b="b"/>
              <a:pathLst>
                <a:path w="50570" h="53861" extrusionOk="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2960625" y="1704200"/>
              <a:ext cx="2113200" cy="461100"/>
            </a:xfrm>
            <a:custGeom>
              <a:avLst/>
              <a:gdLst/>
              <a:ahLst/>
              <a:cxnLst/>
              <a:rect l="l" t="t" r="r" b="b"/>
              <a:pathLst>
                <a:path w="84528" h="18444" extrusionOk="0">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2200075" y="1885075"/>
              <a:ext cx="1148350" cy="1994075"/>
            </a:xfrm>
            <a:custGeom>
              <a:avLst/>
              <a:gdLst/>
              <a:ahLst/>
              <a:cxnLst/>
              <a:rect l="l" t="t" r="r" b="b"/>
              <a:pathLst>
                <a:path w="45934" h="79763" extrusionOk="0">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462400" y="1544875"/>
              <a:ext cx="281900" cy="562925"/>
            </a:xfrm>
            <a:custGeom>
              <a:avLst/>
              <a:gdLst/>
              <a:ahLst/>
              <a:cxnLst/>
              <a:rect l="l" t="t" r="r" b="b"/>
              <a:pathLst>
                <a:path w="11276" h="22517" extrusionOk="0">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4882825" y="1443150"/>
              <a:ext cx="527900" cy="781650"/>
            </a:xfrm>
            <a:custGeom>
              <a:avLst/>
              <a:gdLst/>
              <a:ahLst/>
              <a:cxnLst/>
              <a:rect l="l" t="t" r="r" b="b"/>
              <a:pathLst>
                <a:path w="21116" h="31266" extrusionOk="0">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073800" y="1325550"/>
              <a:ext cx="839775" cy="1049125"/>
            </a:xfrm>
            <a:custGeom>
              <a:avLst/>
              <a:gdLst/>
              <a:ahLst/>
              <a:cxnLst/>
              <a:rect l="l" t="t" r="r" b="b"/>
              <a:pathLst>
                <a:path w="33591" h="41965" extrusionOk="0">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670175" y="1998525"/>
              <a:ext cx="1274275" cy="1202700"/>
            </a:xfrm>
            <a:custGeom>
              <a:avLst/>
              <a:gdLst/>
              <a:ahLst/>
              <a:cxnLst/>
              <a:rect l="l" t="t" r="r" b="b"/>
              <a:pathLst>
                <a:path w="50971" h="48108" extrusionOk="0">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4854475" y="2158775"/>
              <a:ext cx="914000" cy="296075"/>
            </a:xfrm>
            <a:custGeom>
              <a:avLst/>
              <a:gdLst/>
              <a:ahLst/>
              <a:cxnLst/>
              <a:rect l="l" t="t" r="r" b="b"/>
              <a:pathLst>
                <a:path w="36560" h="11843" extrusionOk="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595825" y="2521425"/>
              <a:ext cx="298575" cy="177025"/>
            </a:xfrm>
            <a:custGeom>
              <a:avLst/>
              <a:gdLst/>
              <a:ahLst/>
              <a:cxnLst/>
              <a:rect l="l" t="t" r="r" b="b"/>
              <a:pathLst>
                <a:path w="11943" h="7081" extrusionOk="0">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062950" y="2602100"/>
              <a:ext cx="502050" cy="181825"/>
            </a:xfrm>
            <a:custGeom>
              <a:avLst/>
              <a:gdLst/>
              <a:ahLst/>
              <a:cxnLst/>
              <a:rect l="l" t="t" r="r" b="b"/>
              <a:pathLst>
                <a:path w="20082" h="7273" extrusionOk="0">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4386625" y="1737475"/>
              <a:ext cx="462875" cy="1068925"/>
            </a:xfrm>
            <a:custGeom>
              <a:avLst/>
              <a:gdLst/>
              <a:ahLst/>
              <a:cxnLst/>
              <a:rect l="l" t="t" r="r" b="b"/>
              <a:pathLst>
                <a:path w="18515" h="42757" extrusionOk="0">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063775" y="1367750"/>
              <a:ext cx="419500" cy="829375"/>
            </a:xfrm>
            <a:custGeom>
              <a:avLst/>
              <a:gdLst/>
              <a:ahLst/>
              <a:cxnLst/>
              <a:rect l="l" t="t" r="r" b="b"/>
              <a:pathLst>
                <a:path w="16780" h="33175" extrusionOk="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118825" y="1579000"/>
              <a:ext cx="32550" cy="30950"/>
            </a:xfrm>
            <a:custGeom>
              <a:avLst/>
              <a:gdLst/>
              <a:ahLst/>
              <a:cxnLst/>
              <a:rect l="l" t="t" r="r" b="b"/>
              <a:pathLst>
                <a:path w="1302" h="1238" extrusionOk="0">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92150" y="1558225"/>
              <a:ext cx="65900" cy="17750"/>
            </a:xfrm>
            <a:custGeom>
              <a:avLst/>
              <a:gdLst/>
              <a:ahLst/>
              <a:cxnLst/>
              <a:rect l="l" t="t" r="r" b="b"/>
              <a:pathLst>
                <a:path w="2636" h="710" extrusionOk="0">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294775" y="1584000"/>
              <a:ext cx="32550" cy="30200"/>
            </a:xfrm>
            <a:custGeom>
              <a:avLst/>
              <a:gdLst/>
              <a:ahLst/>
              <a:cxnLst/>
              <a:rect l="l" t="t" r="r" b="b"/>
              <a:pathLst>
                <a:path w="1302" h="1208" extrusionOk="0">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271425" y="1566575"/>
              <a:ext cx="65075" cy="17125"/>
            </a:xfrm>
            <a:custGeom>
              <a:avLst/>
              <a:gdLst/>
              <a:ahLst/>
              <a:cxnLst/>
              <a:rect l="l" t="t" r="r" b="b"/>
              <a:pathLst>
                <a:path w="2603" h="685" extrusionOk="0">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164700" y="1566575"/>
              <a:ext cx="55900" cy="144075"/>
            </a:xfrm>
            <a:custGeom>
              <a:avLst/>
              <a:gdLst/>
              <a:ahLst/>
              <a:cxnLst/>
              <a:rect l="l" t="t" r="r" b="b"/>
              <a:pathLst>
                <a:path w="2236" h="5763" extrusionOk="0">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194725" y="1870950"/>
              <a:ext cx="167625" cy="73150"/>
            </a:xfrm>
            <a:custGeom>
              <a:avLst/>
              <a:gdLst/>
              <a:ahLst/>
              <a:cxnLst/>
              <a:rect l="l" t="t" r="r" b="b"/>
              <a:pathLst>
                <a:path w="6705" h="2926" extrusionOk="0">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213900" y="1739925"/>
              <a:ext cx="54225" cy="38300"/>
            </a:xfrm>
            <a:custGeom>
              <a:avLst/>
              <a:gdLst/>
              <a:ahLst/>
              <a:cxnLst/>
              <a:rect l="l" t="t" r="r" b="b"/>
              <a:pathLst>
                <a:path w="2169" h="1532" extrusionOk="0">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203875" y="1722500"/>
              <a:ext cx="59250" cy="48400"/>
            </a:xfrm>
            <a:custGeom>
              <a:avLst/>
              <a:gdLst/>
              <a:ahLst/>
              <a:cxnLst/>
              <a:rect l="l" t="t" r="r" b="b"/>
              <a:pathLst>
                <a:path w="2370" h="1936" extrusionOk="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072950" y="1294900"/>
              <a:ext cx="356950" cy="250225"/>
            </a:xfrm>
            <a:custGeom>
              <a:avLst/>
              <a:gdLst/>
              <a:ahLst/>
              <a:cxnLst/>
              <a:rect l="l" t="t" r="r" b="b"/>
              <a:pathLst>
                <a:path w="14278" h="10009" extrusionOk="0">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335650" y="1309525"/>
              <a:ext cx="240075" cy="437200"/>
            </a:xfrm>
            <a:custGeom>
              <a:avLst/>
              <a:gdLst/>
              <a:ahLst/>
              <a:cxnLst/>
              <a:rect l="l" t="t" r="r" b="b"/>
              <a:pathLst>
                <a:path w="9603" h="17488" extrusionOk="0">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429875" y="1609400"/>
              <a:ext cx="80100" cy="122300"/>
            </a:xfrm>
            <a:custGeom>
              <a:avLst/>
              <a:gdLst/>
              <a:ahLst/>
              <a:cxnLst/>
              <a:rect l="l" t="t" r="r" b="b"/>
              <a:pathLst>
                <a:path w="3204" h="4892" extrusionOk="0">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440975" y="1628275"/>
              <a:ext cx="41475" cy="69975"/>
            </a:xfrm>
            <a:custGeom>
              <a:avLst/>
              <a:gdLst/>
              <a:ahLst/>
              <a:cxnLst/>
              <a:rect l="l" t="t" r="r" b="b"/>
              <a:pathLst>
                <a:path w="1659" h="2799" extrusionOk="0">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475025" y="2313775"/>
              <a:ext cx="1117500" cy="572100"/>
            </a:xfrm>
            <a:custGeom>
              <a:avLst/>
              <a:gdLst/>
              <a:ahLst/>
              <a:cxnLst/>
              <a:rect l="l" t="t" r="r" b="b"/>
              <a:pathLst>
                <a:path w="44700" h="22884" extrusionOk="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4750225" y="2536625"/>
              <a:ext cx="93425" cy="102200"/>
            </a:xfrm>
            <a:custGeom>
              <a:avLst/>
              <a:gdLst/>
              <a:ahLst/>
              <a:cxnLst/>
              <a:rect l="l" t="t" r="r" b="b"/>
              <a:pathLst>
                <a:path w="3737" h="4088" extrusionOk="0">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4906175" y="2706550"/>
              <a:ext cx="1059650" cy="336750"/>
            </a:xfrm>
            <a:custGeom>
              <a:avLst/>
              <a:gdLst/>
              <a:ahLst/>
              <a:cxnLst/>
              <a:rect l="l" t="t" r="r" b="b"/>
              <a:pathLst>
                <a:path w="42386" h="13470" extrusionOk="0">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4113100" y="4562050"/>
              <a:ext cx="272725" cy="355275"/>
            </a:xfrm>
            <a:custGeom>
              <a:avLst/>
              <a:gdLst/>
              <a:ahLst/>
              <a:cxnLst/>
              <a:rect l="l" t="t" r="r" b="b"/>
              <a:pathLst>
                <a:path w="10909" h="14211" extrusionOk="0">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2979800" y="4043325"/>
              <a:ext cx="1434375" cy="1076625"/>
            </a:xfrm>
            <a:custGeom>
              <a:avLst/>
              <a:gdLst/>
              <a:ahLst/>
              <a:cxnLst/>
              <a:rect l="l" t="t" r="r" b="b"/>
              <a:pathLst>
                <a:path w="57375" h="43065" extrusionOk="0">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3516025" y="4032500"/>
              <a:ext cx="323575" cy="189500"/>
            </a:xfrm>
            <a:custGeom>
              <a:avLst/>
              <a:gdLst/>
              <a:ahLst/>
              <a:cxnLst/>
              <a:rect l="l" t="t" r="r" b="b"/>
              <a:pathLst>
                <a:path w="12943" h="7580" extrusionOk="0">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4013875" y="4097550"/>
              <a:ext cx="108425" cy="511225"/>
            </a:xfrm>
            <a:custGeom>
              <a:avLst/>
              <a:gdLst/>
              <a:ahLst/>
              <a:cxnLst/>
              <a:rect l="l" t="t" r="r" b="b"/>
              <a:pathLst>
                <a:path w="4337" h="20449" extrusionOk="0">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3267500" y="4078350"/>
              <a:ext cx="138450" cy="570450"/>
            </a:xfrm>
            <a:custGeom>
              <a:avLst/>
              <a:gdLst/>
              <a:ahLst/>
              <a:cxnLst/>
              <a:rect l="l" t="t" r="r" b="b"/>
              <a:pathLst>
                <a:path w="5538" h="22818" extrusionOk="0">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4071400" y="4516175"/>
              <a:ext cx="336950" cy="193500"/>
            </a:xfrm>
            <a:custGeom>
              <a:avLst/>
              <a:gdLst/>
              <a:ahLst/>
              <a:cxnLst/>
              <a:rect l="l" t="t" r="r" b="b"/>
              <a:pathLst>
                <a:path w="13478" h="7740" extrusionOk="0">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3020650" y="4349375"/>
              <a:ext cx="262725" cy="212725"/>
            </a:xfrm>
            <a:custGeom>
              <a:avLst/>
              <a:gdLst/>
              <a:ahLst/>
              <a:cxnLst/>
              <a:rect l="l" t="t" r="r" b="b"/>
              <a:pathLst>
                <a:path w="10509" h="8509" extrusionOk="0">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4003025" y="4350225"/>
              <a:ext cx="131800" cy="410325"/>
            </a:xfrm>
            <a:custGeom>
              <a:avLst/>
              <a:gdLst/>
              <a:ahLst/>
              <a:cxnLst/>
              <a:rect l="l" t="t" r="r" b="b"/>
              <a:pathLst>
                <a:path w="5272" h="16413" extrusionOk="0">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3356325" y="4052500"/>
              <a:ext cx="229775" cy="137725"/>
            </a:xfrm>
            <a:custGeom>
              <a:avLst/>
              <a:gdLst/>
              <a:ahLst/>
              <a:cxnLst/>
              <a:rect l="l" t="t" r="r" b="b"/>
              <a:pathLst>
                <a:path w="9191" h="5509" extrusionOk="0">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3446800" y="4496150"/>
              <a:ext cx="405325" cy="145975"/>
            </a:xfrm>
            <a:custGeom>
              <a:avLst/>
              <a:gdLst/>
              <a:ahLst/>
              <a:cxnLst/>
              <a:rect l="l" t="t" r="r" b="b"/>
              <a:pathLst>
                <a:path w="16213" h="5839" extrusionOk="0">
                  <a:moveTo>
                    <a:pt x="16212" y="1"/>
                  </a:moveTo>
                  <a:lnTo>
                    <a:pt x="1001" y="268"/>
                  </a:lnTo>
                  <a:lnTo>
                    <a:pt x="0" y="5838"/>
                  </a:lnTo>
                  <a:lnTo>
                    <a:pt x="0" y="5838"/>
                  </a:lnTo>
                  <a:lnTo>
                    <a:pt x="15078" y="5772"/>
                  </a:lnTo>
                  <a:lnTo>
                    <a:pt x="1621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3252775" y="3199300"/>
              <a:ext cx="646875" cy="421150"/>
            </a:xfrm>
            <a:custGeom>
              <a:avLst/>
              <a:gdLst/>
              <a:ahLst/>
              <a:cxnLst/>
              <a:rect l="l" t="t" r="r" b="b"/>
              <a:pathLst>
                <a:path w="25875" h="16846" extrusionOk="0">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3365075" y="3344300"/>
              <a:ext cx="468700" cy="874200"/>
            </a:xfrm>
            <a:custGeom>
              <a:avLst/>
              <a:gdLst/>
              <a:ahLst/>
              <a:cxnLst/>
              <a:rect l="l" t="t" r="r" b="b"/>
              <a:pathLst>
                <a:path w="18748" h="34968" extrusionOk="0">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3591075" y="3584200"/>
              <a:ext cx="46725" cy="36175"/>
            </a:xfrm>
            <a:custGeom>
              <a:avLst/>
              <a:gdLst/>
              <a:ahLst/>
              <a:cxnLst/>
              <a:rect l="l" t="t" r="r" b="b"/>
              <a:pathLst>
                <a:path w="1869" h="1447" extrusionOk="0">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3570225" y="3572000"/>
              <a:ext cx="65900" cy="19775"/>
            </a:xfrm>
            <a:custGeom>
              <a:avLst/>
              <a:gdLst/>
              <a:ahLst/>
              <a:cxnLst/>
              <a:rect l="l" t="t" r="r" b="b"/>
              <a:pathLst>
                <a:path w="2636" h="791" extrusionOk="0">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3401775" y="3584300"/>
              <a:ext cx="43150" cy="36625"/>
            </a:xfrm>
            <a:custGeom>
              <a:avLst/>
              <a:gdLst/>
              <a:ahLst/>
              <a:cxnLst/>
              <a:rect l="l" t="t" r="r" b="b"/>
              <a:pathLst>
                <a:path w="1726" h="1465" extrusionOk="0">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3378425" y="3572275"/>
              <a:ext cx="65900" cy="20125"/>
            </a:xfrm>
            <a:custGeom>
              <a:avLst/>
              <a:gdLst/>
              <a:ahLst/>
              <a:cxnLst/>
              <a:rect l="l" t="t" r="r" b="b"/>
              <a:pathLst>
                <a:path w="2636" h="805" extrusionOk="0">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3462650" y="3576325"/>
              <a:ext cx="47550" cy="152950"/>
            </a:xfrm>
            <a:custGeom>
              <a:avLst/>
              <a:gdLst/>
              <a:ahLst/>
              <a:cxnLst/>
              <a:rect l="l" t="t" r="r" b="b"/>
              <a:pathLst>
                <a:path w="1902" h="6118" extrusionOk="0">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3484325" y="3740625"/>
              <a:ext cx="94250" cy="50200"/>
            </a:xfrm>
            <a:custGeom>
              <a:avLst/>
              <a:gdLst/>
              <a:ahLst/>
              <a:cxnLst/>
              <a:rect l="l" t="t" r="r" b="b"/>
              <a:pathLst>
                <a:path w="3770" h="2008" extrusionOk="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3516850" y="3877375"/>
              <a:ext cx="159300" cy="90950"/>
            </a:xfrm>
            <a:custGeom>
              <a:avLst/>
              <a:gdLst/>
              <a:ahLst/>
              <a:cxnLst/>
              <a:rect l="l" t="t" r="r" b="b"/>
              <a:pathLst>
                <a:path w="6372" h="3638" extrusionOk="0">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3822075" y="3527075"/>
              <a:ext cx="88650" cy="143150"/>
            </a:xfrm>
            <a:custGeom>
              <a:avLst/>
              <a:gdLst/>
              <a:ahLst/>
              <a:cxnLst/>
              <a:rect l="l" t="t" r="r" b="b"/>
              <a:pathLst>
                <a:path w="3546" h="5726" extrusionOk="0">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3842925" y="3556325"/>
              <a:ext cx="40050" cy="80400"/>
            </a:xfrm>
            <a:custGeom>
              <a:avLst/>
              <a:gdLst/>
              <a:ahLst/>
              <a:cxnLst/>
              <a:rect l="l" t="t" r="r" b="b"/>
              <a:pathLst>
                <a:path w="1602" h="3216" extrusionOk="0">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3559575" y="3519475"/>
              <a:ext cx="77375" cy="24150"/>
            </a:xfrm>
            <a:custGeom>
              <a:avLst/>
              <a:gdLst/>
              <a:ahLst/>
              <a:cxnLst/>
              <a:rect l="l" t="t" r="r" b="b"/>
              <a:pathLst>
                <a:path w="3095" h="966" extrusionOk="0">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3377575" y="3524575"/>
              <a:ext cx="56700" cy="23700"/>
            </a:xfrm>
            <a:custGeom>
              <a:avLst/>
              <a:gdLst/>
              <a:ahLst/>
              <a:cxnLst/>
              <a:rect l="l" t="t" r="r" b="b"/>
              <a:pathLst>
                <a:path w="2268" h="948" extrusionOk="0">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342550" y="3321150"/>
              <a:ext cx="513725" cy="285375"/>
            </a:xfrm>
            <a:custGeom>
              <a:avLst/>
              <a:gdLst/>
              <a:ahLst/>
              <a:cxnLst/>
              <a:rect l="l" t="t" r="r" b="b"/>
              <a:pathLst>
                <a:path w="20549" h="11415" extrusionOk="0">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2627050" y="3649725"/>
              <a:ext cx="419500" cy="548750"/>
            </a:xfrm>
            <a:custGeom>
              <a:avLst/>
              <a:gdLst/>
              <a:ahLst/>
              <a:cxnLst/>
              <a:rect l="l" t="t" r="r" b="b"/>
              <a:pathLst>
                <a:path w="16780" h="21950" extrusionOk="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893900" y="3636375"/>
              <a:ext cx="178500" cy="522900"/>
            </a:xfrm>
            <a:custGeom>
              <a:avLst/>
              <a:gdLst/>
              <a:ahLst/>
              <a:cxnLst/>
              <a:rect l="l" t="t" r="r" b="b"/>
              <a:pathLst>
                <a:path w="7140" h="20916" extrusionOk="0">
                  <a:moveTo>
                    <a:pt x="1135" y="1"/>
                  </a:moveTo>
                  <a:lnTo>
                    <a:pt x="1" y="601"/>
                  </a:lnTo>
                  <a:lnTo>
                    <a:pt x="6105" y="20916"/>
                  </a:lnTo>
                  <a:lnTo>
                    <a:pt x="7139" y="20349"/>
                  </a:lnTo>
                  <a:lnTo>
                    <a:pt x="113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2749625" y="3773600"/>
              <a:ext cx="28825" cy="24125"/>
            </a:xfrm>
            <a:custGeom>
              <a:avLst/>
              <a:gdLst/>
              <a:ahLst/>
              <a:cxnLst/>
              <a:rect l="l" t="t" r="r" b="b"/>
              <a:pathLst>
                <a:path w="1153" h="965" extrusionOk="0">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2506125" y="3856750"/>
              <a:ext cx="739725" cy="1041750"/>
            </a:xfrm>
            <a:custGeom>
              <a:avLst/>
              <a:gdLst/>
              <a:ahLst/>
              <a:cxnLst/>
              <a:rect l="l" t="t" r="r" b="b"/>
              <a:pathLst>
                <a:path w="29589" h="41670" extrusionOk="0">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841375" y="1885950"/>
              <a:ext cx="343600" cy="437025"/>
            </a:xfrm>
            <a:custGeom>
              <a:avLst/>
              <a:gdLst/>
              <a:ahLst/>
              <a:cxnLst/>
              <a:rect l="l" t="t" r="r" b="b"/>
              <a:pathLst>
                <a:path w="13744" h="17481" extrusionOk="0">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2314100" y="747500"/>
              <a:ext cx="575650" cy="359600"/>
            </a:xfrm>
            <a:custGeom>
              <a:avLst/>
              <a:gdLst/>
              <a:ahLst/>
              <a:cxnLst/>
              <a:rect l="l" t="t" r="r" b="b"/>
              <a:pathLst>
                <a:path w="23026" h="14384" extrusionOk="0">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2376025" y="887700"/>
              <a:ext cx="439525" cy="819000"/>
            </a:xfrm>
            <a:custGeom>
              <a:avLst/>
              <a:gdLst/>
              <a:ahLst/>
              <a:cxnLst/>
              <a:rect l="l" t="t" r="r" b="b"/>
              <a:pathLst>
                <a:path w="17581" h="32760" extrusionOk="0">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2566175" y="1112700"/>
              <a:ext cx="36725" cy="33400"/>
            </a:xfrm>
            <a:custGeom>
              <a:avLst/>
              <a:gdLst/>
              <a:ahLst/>
              <a:cxnLst/>
              <a:rect l="l" t="t" r="r" b="b"/>
              <a:pathLst>
                <a:path w="1469" h="1336" extrusionOk="0">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2562000" y="1101075"/>
              <a:ext cx="61725" cy="18725"/>
            </a:xfrm>
            <a:custGeom>
              <a:avLst/>
              <a:gdLst/>
              <a:ahLst/>
              <a:cxnLst/>
              <a:rect l="l" t="t" r="r" b="b"/>
              <a:pathLst>
                <a:path w="2469" h="749" extrusionOk="0">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2742975" y="1112700"/>
              <a:ext cx="37550" cy="33400"/>
            </a:xfrm>
            <a:custGeom>
              <a:avLst/>
              <a:gdLst/>
              <a:ahLst/>
              <a:cxnLst/>
              <a:rect l="l" t="t" r="r" b="b"/>
              <a:pathLst>
                <a:path w="1502" h="1336" extrusionOk="0">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2741300" y="1101675"/>
              <a:ext cx="61725" cy="18950"/>
            </a:xfrm>
            <a:custGeom>
              <a:avLst/>
              <a:gdLst/>
              <a:ahLst/>
              <a:cxnLst/>
              <a:rect l="l" t="t" r="r" b="b"/>
              <a:pathLst>
                <a:path w="2469" h="758" extrusionOk="0">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2679575" y="1105400"/>
              <a:ext cx="43400" cy="143250"/>
            </a:xfrm>
            <a:custGeom>
              <a:avLst/>
              <a:gdLst/>
              <a:ahLst/>
              <a:cxnLst/>
              <a:rect l="l" t="t" r="r" b="b"/>
              <a:pathLst>
                <a:path w="1736" h="5730" extrusionOk="0">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2615375" y="1258850"/>
              <a:ext cx="88425" cy="46500"/>
            </a:xfrm>
            <a:custGeom>
              <a:avLst/>
              <a:gdLst/>
              <a:ahLst/>
              <a:cxnLst/>
              <a:rect l="l" t="t" r="r" b="b"/>
              <a:pathLst>
                <a:path w="3537" h="1860" extrusionOk="0">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2524475" y="1387275"/>
              <a:ext cx="149300" cy="85075"/>
            </a:xfrm>
            <a:custGeom>
              <a:avLst/>
              <a:gdLst/>
              <a:ahLst/>
              <a:cxnLst/>
              <a:rect l="l" t="t" r="r" b="b"/>
              <a:pathLst>
                <a:path w="5972" h="3403" extrusionOk="0">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2304625" y="1112850"/>
              <a:ext cx="83100" cy="133750"/>
            </a:xfrm>
            <a:custGeom>
              <a:avLst/>
              <a:gdLst/>
              <a:ahLst/>
              <a:cxnLst/>
              <a:rect l="l" t="t" r="r" b="b"/>
              <a:pathLst>
                <a:path w="3324" h="5350" extrusionOk="0">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2331000" y="1140200"/>
              <a:ext cx="37550" cy="74800"/>
            </a:xfrm>
            <a:custGeom>
              <a:avLst/>
              <a:gdLst/>
              <a:ahLst/>
              <a:cxnLst/>
              <a:rect l="l" t="t" r="r" b="b"/>
              <a:pathLst>
                <a:path w="1502" h="2992" extrusionOk="0">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2561175" y="1051875"/>
              <a:ext cx="72350" cy="23225"/>
            </a:xfrm>
            <a:custGeom>
              <a:avLst/>
              <a:gdLst/>
              <a:ahLst/>
              <a:cxnLst/>
              <a:rect l="l" t="t" r="r" b="b"/>
              <a:pathLst>
                <a:path w="2894" h="929" extrusionOk="0">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2750550" y="1057625"/>
              <a:ext cx="52475" cy="22550"/>
            </a:xfrm>
            <a:custGeom>
              <a:avLst/>
              <a:gdLst/>
              <a:ahLst/>
              <a:cxnLst/>
              <a:rect l="l" t="t" r="r" b="b"/>
              <a:pathLst>
                <a:path w="2099" h="902" extrusionOk="0">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355175" y="866050"/>
              <a:ext cx="480375" cy="267825"/>
            </a:xfrm>
            <a:custGeom>
              <a:avLst/>
              <a:gdLst/>
              <a:ahLst/>
              <a:cxnLst/>
              <a:rect l="l" t="t" r="r" b="b"/>
              <a:pathLst>
                <a:path w="19215" h="10713" extrusionOk="0">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2043300" y="1542750"/>
              <a:ext cx="1132500" cy="1007475"/>
            </a:xfrm>
            <a:custGeom>
              <a:avLst/>
              <a:gdLst/>
              <a:ahLst/>
              <a:cxnLst/>
              <a:rect l="l" t="t" r="r" b="b"/>
              <a:pathLst>
                <a:path w="45300" h="40299" extrusionOk="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2777150" y="1574900"/>
              <a:ext cx="128450" cy="534575"/>
            </a:xfrm>
            <a:custGeom>
              <a:avLst/>
              <a:gdLst/>
              <a:ahLst/>
              <a:cxnLst/>
              <a:rect l="l" t="t" r="r" b="b"/>
              <a:pathLst>
                <a:path w="5138" h="21383" extrusionOk="0">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2892225" y="1829200"/>
              <a:ext cx="246050" cy="198575"/>
            </a:xfrm>
            <a:custGeom>
              <a:avLst/>
              <a:gdLst/>
              <a:ahLst/>
              <a:cxnLst/>
              <a:rect l="l" t="t" r="r" b="b"/>
              <a:pathLst>
                <a:path w="9842" h="7943" extrusionOk="0">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2095000" y="1829250"/>
              <a:ext cx="123450" cy="383625"/>
            </a:xfrm>
            <a:custGeom>
              <a:avLst/>
              <a:gdLst/>
              <a:ahLst/>
              <a:cxnLst/>
              <a:rect l="l" t="t" r="r" b="b"/>
              <a:pathLst>
                <a:path w="4938" h="15345" extrusionOk="0">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608700" y="1550725"/>
              <a:ext cx="215375" cy="129300"/>
            </a:xfrm>
            <a:custGeom>
              <a:avLst/>
              <a:gdLst/>
              <a:ahLst/>
              <a:cxnLst/>
              <a:rect l="l" t="t" r="r" b="b"/>
              <a:pathLst>
                <a:path w="8615" h="5172" extrusionOk="0">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365200" y="1454825"/>
              <a:ext cx="328575" cy="302725"/>
            </a:xfrm>
            <a:custGeom>
              <a:avLst/>
              <a:gdLst/>
              <a:ahLst/>
              <a:cxnLst/>
              <a:rect l="l" t="t" r="r" b="b"/>
              <a:pathLst>
                <a:path w="13143" h="12109" extrusionOk="0">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2557825" y="1632450"/>
              <a:ext cx="49225" cy="521225"/>
            </a:xfrm>
            <a:custGeom>
              <a:avLst/>
              <a:gdLst/>
              <a:ahLst/>
              <a:cxnLst/>
              <a:rect l="l" t="t" r="r" b="b"/>
              <a:pathLst>
                <a:path w="1969" h="20849" extrusionOk="0">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2357700" y="1533200"/>
              <a:ext cx="193475" cy="182650"/>
            </a:xfrm>
            <a:custGeom>
              <a:avLst/>
              <a:gdLst/>
              <a:ahLst/>
              <a:cxnLst/>
              <a:rect l="l" t="t" r="r" b="b"/>
              <a:pathLst>
                <a:path w="7739" h="7306" extrusionOk="0">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2573675" y="1485675"/>
              <a:ext cx="121775" cy="220175"/>
            </a:xfrm>
            <a:custGeom>
              <a:avLst/>
              <a:gdLst/>
              <a:ahLst/>
              <a:cxnLst/>
              <a:rect l="l" t="t" r="r" b="b"/>
              <a:pathLst>
                <a:path w="4871" h="8807" extrusionOk="0">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2999825" y="1509850"/>
              <a:ext cx="322750" cy="400325"/>
            </a:xfrm>
            <a:custGeom>
              <a:avLst/>
              <a:gdLst/>
              <a:ahLst/>
              <a:cxnLst/>
              <a:rect l="l" t="t" r="r" b="b"/>
              <a:pathLst>
                <a:path w="12910" h="16013" extrusionOk="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1997425" y="1684300"/>
              <a:ext cx="1238425" cy="894750"/>
            </a:xfrm>
            <a:custGeom>
              <a:avLst/>
              <a:gdLst/>
              <a:ahLst/>
              <a:cxnLst/>
              <a:rect l="l" t="t" r="r" b="b"/>
              <a:pathLst>
                <a:path w="49537" h="35790" extrusionOk="0">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3184950" y="1741700"/>
              <a:ext cx="37550" cy="75900"/>
            </a:xfrm>
            <a:custGeom>
              <a:avLst/>
              <a:gdLst/>
              <a:ahLst/>
              <a:cxnLst/>
              <a:rect l="l" t="t" r="r" b="b"/>
              <a:pathLst>
                <a:path w="1502" h="3036" extrusionOk="0">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1813125" y="1597425"/>
              <a:ext cx="592125" cy="635475"/>
            </a:xfrm>
            <a:custGeom>
              <a:avLst/>
              <a:gdLst/>
              <a:ahLst/>
              <a:cxnLst/>
              <a:rect l="l" t="t" r="r" b="b"/>
              <a:pathLst>
                <a:path w="23685" h="25419" extrusionOk="0">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2044975" y="1606600"/>
              <a:ext cx="363600" cy="626300"/>
            </a:xfrm>
            <a:custGeom>
              <a:avLst/>
              <a:gdLst/>
              <a:ahLst/>
              <a:cxnLst/>
              <a:rect l="l" t="t" r="r" b="b"/>
              <a:pathLst>
                <a:path w="14544" h="25052" extrusionOk="0">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3698050" y="2970900"/>
              <a:ext cx="153225" cy="130575"/>
            </a:xfrm>
            <a:custGeom>
              <a:avLst/>
              <a:gdLst/>
              <a:ahLst/>
              <a:cxnLst/>
              <a:rect l="l" t="t" r="r" b="b"/>
              <a:pathLst>
                <a:path w="6129" h="5223" extrusionOk="0">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3577750" y="2821100"/>
              <a:ext cx="416900" cy="141875"/>
            </a:xfrm>
            <a:custGeom>
              <a:avLst/>
              <a:gdLst/>
              <a:ahLst/>
              <a:cxnLst/>
              <a:rect l="l" t="t" r="r" b="b"/>
              <a:pathLst>
                <a:path w="16676" h="5675" extrusionOk="0">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3352800" y="2433850"/>
              <a:ext cx="867750" cy="223825"/>
            </a:xfrm>
            <a:custGeom>
              <a:avLst/>
              <a:gdLst/>
              <a:ahLst/>
              <a:cxnLst/>
              <a:rect l="l" t="t" r="r" b="b"/>
              <a:pathLst>
                <a:path w="34710" h="8953" extrusionOk="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3444100" y="2623750"/>
              <a:ext cx="682175" cy="204100"/>
            </a:xfrm>
            <a:custGeom>
              <a:avLst/>
              <a:gdLst/>
              <a:ahLst/>
              <a:cxnLst/>
              <a:rect l="l" t="t" r="r" b="b"/>
              <a:pathLst>
                <a:path w="27287" h="8164" extrusionOk="0">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3699475" y="2924200"/>
              <a:ext cx="152650" cy="131400"/>
            </a:xfrm>
            <a:custGeom>
              <a:avLst/>
              <a:gdLst/>
              <a:ahLst/>
              <a:cxnLst/>
              <a:rect l="l" t="t" r="r" b="b"/>
              <a:pathLst>
                <a:path w="6106" h="5256" extrusionOk="0">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3579400" y="2774400"/>
              <a:ext cx="416900" cy="141875"/>
            </a:xfrm>
            <a:custGeom>
              <a:avLst/>
              <a:gdLst/>
              <a:ahLst/>
              <a:cxnLst/>
              <a:rect l="l" t="t" r="r" b="b"/>
              <a:pathLst>
                <a:path w="16676" h="5675" extrusionOk="0">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3355375" y="2387950"/>
              <a:ext cx="866675" cy="223350"/>
            </a:xfrm>
            <a:custGeom>
              <a:avLst/>
              <a:gdLst/>
              <a:ahLst/>
              <a:cxnLst/>
              <a:rect l="l" t="t" r="r" b="b"/>
              <a:pathLst>
                <a:path w="34667" h="8934" extrusionOk="0">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3445775" y="2577050"/>
              <a:ext cx="682150" cy="204100"/>
            </a:xfrm>
            <a:custGeom>
              <a:avLst/>
              <a:gdLst/>
              <a:ahLst/>
              <a:cxnLst/>
              <a:rect l="l" t="t" r="r" b="b"/>
              <a:pathLst>
                <a:path w="27286" h="8164" extrusionOk="0">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0"/>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Aplicación Escritorio vs. Aplicación Web</a:t>
            </a:r>
            <a:endParaRPr sz="2500" b="0" i="0" u="none" strike="noStrike" cap="none">
              <a:solidFill>
                <a:schemeClr val="accent1"/>
              </a:solidFill>
              <a:latin typeface="Montserrat ExtraBold"/>
              <a:ea typeface="Montserrat ExtraBold"/>
              <a:cs typeface="Montserrat ExtraBold"/>
              <a:sym typeface="Montserrat ExtraBold"/>
            </a:endParaRPr>
          </a:p>
        </p:txBody>
      </p:sp>
      <p:graphicFrame>
        <p:nvGraphicFramePr>
          <p:cNvPr id="338" name="Google Shape;338;p10"/>
          <p:cNvGraphicFramePr/>
          <p:nvPr/>
        </p:nvGraphicFramePr>
        <p:xfrm>
          <a:off x="847725" y="1130835"/>
          <a:ext cx="7448550" cy="3418880"/>
        </p:xfrm>
        <a:graphic>
          <a:graphicData uri="http://schemas.openxmlformats.org/drawingml/2006/table">
            <a:tbl>
              <a:tblPr firstRow="1" bandRow="1">
                <a:noFill/>
                <a:tableStyleId>{E5FEB7AF-4DDF-4440-8CF6-3D969980F108}</a:tableStyleId>
              </a:tblPr>
              <a:tblGrid>
                <a:gridCol w="3724275">
                  <a:extLst>
                    <a:ext uri="{9D8B030D-6E8A-4147-A177-3AD203B41FA5}">
                      <a16:colId xmlns:a16="http://schemas.microsoft.com/office/drawing/2014/main" val="20000"/>
                    </a:ext>
                  </a:extLst>
                </a:gridCol>
                <a:gridCol w="3724275">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Aplicación Escritorio</a:t>
                      </a:r>
                      <a:endParaRPr sz="1400" u="none" strike="noStrike" cap="none">
                        <a:solidFill>
                          <a:schemeClr val="dk1"/>
                        </a:solidFill>
                        <a:latin typeface="Montserrat"/>
                        <a:ea typeface="Montserrat"/>
                        <a:cs typeface="Montserrat"/>
                        <a:sym typeface="Montserra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4CFFC"/>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Aplicación Web</a:t>
                      </a:r>
                      <a:endParaRPr sz="1400" u="none" strike="noStrike" cap="none">
                        <a:solidFill>
                          <a:schemeClr val="dk1"/>
                        </a:solidFill>
                        <a:latin typeface="Montserrat"/>
                        <a:ea typeface="Montserrat"/>
                        <a:cs typeface="Montserrat"/>
                        <a:sym typeface="Montserra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E699"/>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Es aquella que está instalada en el ordenador del Usuario.</a:t>
                      </a:r>
                      <a:endParaRPr sz="1400" u="none" strike="noStrike" cap="none">
                        <a:solidFill>
                          <a:schemeClr val="dk1"/>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E7FD"/>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Es aquella que está instalada en un Servidor.</a:t>
                      </a:r>
                      <a:endParaRPr sz="1400" u="none" strike="noStrike" cap="none">
                        <a:solidFill>
                          <a:schemeClr val="dk1"/>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7E2"/>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Es ejecutada directamente por el sistema operativo, ya sea Microsoft Windows, Mac OS X, Linux, etc</a:t>
                      </a:r>
                      <a:endParaRPr sz="1400" u="none" strike="noStrike" cap="none">
                        <a:solidFill>
                          <a:schemeClr val="dk1"/>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E7FD"/>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Su ejecución requiere que el usuario disponga de:</a:t>
                      </a:r>
                      <a:endParaRPr sz="1400" u="none" strike="noStrike" cap="none"/>
                    </a:p>
                    <a:p>
                      <a:pPr marL="285750" marR="0" lvl="0" indent="-285750" algn="l" rtl="0">
                        <a:lnSpc>
                          <a:spcPct val="100000"/>
                        </a:lnSpc>
                        <a:spcBef>
                          <a:spcPts val="0"/>
                        </a:spcBef>
                        <a:spcAft>
                          <a:spcPts val="0"/>
                        </a:spcAft>
                        <a:buClr>
                          <a:srgbClr val="000000"/>
                        </a:buClr>
                        <a:buSzPts val="1400"/>
                        <a:buFont typeface="Courier New"/>
                        <a:buChar char="o"/>
                      </a:pPr>
                      <a:r>
                        <a:rPr lang="es-AR" sz="1400" u="none" strike="noStrike" cap="none">
                          <a:solidFill>
                            <a:schemeClr val="dk1"/>
                          </a:solidFill>
                          <a:latin typeface="Montserrat"/>
                          <a:ea typeface="Montserrat"/>
                          <a:cs typeface="Montserrat"/>
                          <a:sym typeface="Montserrat"/>
                        </a:rPr>
                        <a:t>un dispositivo con conexión a Internet</a:t>
                      </a:r>
                      <a:endParaRPr sz="1400" u="none" strike="noStrike" cap="none"/>
                    </a:p>
                    <a:p>
                      <a:pPr marL="285750" marR="0" lvl="0" indent="-285750" algn="l" rtl="0">
                        <a:lnSpc>
                          <a:spcPct val="100000"/>
                        </a:lnSpc>
                        <a:spcBef>
                          <a:spcPts val="0"/>
                        </a:spcBef>
                        <a:spcAft>
                          <a:spcPts val="0"/>
                        </a:spcAft>
                        <a:buClr>
                          <a:srgbClr val="000000"/>
                        </a:buClr>
                        <a:buSzPts val="1400"/>
                        <a:buFont typeface="Courier New"/>
                        <a:buChar char="o"/>
                      </a:pPr>
                      <a:r>
                        <a:rPr lang="es-AR" sz="1400" u="none" strike="noStrike" cap="none">
                          <a:solidFill>
                            <a:schemeClr val="dk1"/>
                          </a:solidFill>
                          <a:latin typeface="Montserrat"/>
                          <a:ea typeface="Montserrat"/>
                          <a:cs typeface="Montserrat"/>
                          <a:sym typeface="Montserrat"/>
                        </a:rPr>
                        <a:t>un navegador (Google Chrome, Internet Explorer, Mozilla Firefox, etc.</a:t>
                      </a:r>
                      <a:endParaRPr sz="1400" u="none" strike="noStrike" cap="none">
                        <a:solidFill>
                          <a:schemeClr val="dk1"/>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7E2"/>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Su rendimiento depende de diversas</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s-AR" sz="1400" u="none" strike="noStrike" cap="none">
                          <a:solidFill>
                            <a:schemeClr val="dk1"/>
                          </a:solidFill>
                          <a:latin typeface="Montserrat"/>
                          <a:ea typeface="Montserrat"/>
                          <a:cs typeface="Montserrat"/>
                          <a:sym typeface="Montserrat"/>
                        </a:rPr>
                        <a:t>configuraciones de hardware como memoria RAM, disco duro, memoria de video, etc.</a:t>
                      </a:r>
                      <a:endParaRPr sz="1400" u="none" strike="noStrike" cap="none">
                        <a:solidFill>
                          <a:schemeClr val="dk1"/>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E7FD"/>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7E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1"/>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Cliente/Servidor – Front-End y Back-End</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344" name="Google Shape;344;p11"/>
          <p:cNvSpPr txBox="1"/>
          <p:nvPr/>
        </p:nvSpPr>
        <p:spPr>
          <a:xfrm>
            <a:off x="434461" y="1149885"/>
            <a:ext cx="188964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0" i="0" u="none" strike="noStrike" cap="none">
                <a:solidFill>
                  <a:schemeClr val="accent1"/>
                </a:solidFill>
                <a:latin typeface="Montserrat ExtraBold"/>
                <a:ea typeface="Montserrat ExtraBold"/>
                <a:cs typeface="Montserrat ExtraBold"/>
                <a:sym typeface="Montserrat ExtraBold"/>
              </a:rPr>
              <a:t>Front-End</a:t>
            </a:r>
            <a:endParaRPr sz="2000" b="0" i="0" u="none" strike="noStrike" cap="none">
              <a:solidFill>
                <a:schemeClr val="accent1"/>
              </a:solidFill>
              <a:latin typeface="Montserrat ExtraBold"/>
              <a:ea typeface="Montserrat ExtraBold"/>
              <a:cs typeface="Montserrat ExtraBold"/>
              <a:sym typeface="Montserrat ExtraBold"/>
            </a:endParaRPr>
          </a:p>
        </p:txBody>
      </p:sp>
      <p:sp>
        <p:nvSpPr>
          <p:cNvPr id="345" name="Google Shape;345;p11"/>
          <p:cNvSpPr txBox="1"/>
          <p:nvPr/>
        </p:nvSpPr>
        <p:spPr>
          <a:xfrm>
            <a:off x="520186" y="2902245"/>
            <a:ext cx="188964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0" i="0" u="none" strike="noStrike" cap="none">
                <a:solidFill>
                  <a:schemeClr val="accent1"/>
                </a:solidFill>
                <a:latin typeface="Montserrat ExtraBold"/>
                <a:ea typeface="Montserrat ExtraBold"/>
                <a:cs typeface="Montserrat ExtraBold"/>
                <a:sym typeface="Montserrat ExtraBold"/>
              </a:rPr>
              <a:t>Back-End</a:t>
            </a:r>
            <a:endParaRPr sz="2000" b="0" i="0" u="none" strike="noStrike" cap="none">
              <a:solidFill>
                <a:schemeClr val="accent1"/>
              </a:solidFill>
              <a:latin typeface="Montserrat ExtraBold"/>
              <a:ea typeface="Montserrat ExtraBold"/>
              <a:cs typeface="Montserrat ExtraBold"/>
              <a:sym typeface="Montserrat ExtraBold"/>
            </a:endParaRPr>
          </a:p>
        </p:txBody>
      </p:sp>
      <p:sp>
        <p:nvSpPr>
          <p:cNvPr id="346" name="Google Shape;346;p11"/>
          <p:cNvSpPr txBox="1"/>
          <p:nvPr/>
        </p:nvSpPr>
        <p:spPr>
          <a:xfrm>
            <a:off x="2032808" y="1149884"/>
            <a:ext cx="6758767" cy="1840965"/>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Parte visible por el usuario de una página Web.</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Se relaciona con la creación de una página funcional (computadora / tablet o celular) que puede verse en un navegador (</a:t>
            </a:r>
            <a:r>
              <a:rPr lang="es-AR" sz="1500" b="1" i="0" u="none" strike="noStrike" cap="none">
                <a:solidFill>
                  <a:schemeClr val="dk1"/>
                </a:solidFill>
                <a:latin typeface="Montserrat"/>
                <a:ea typeface="Montserrat"/>
                <a:cs typeface="Montserrat"/>
                <a:sym typeface="Montserrat"/>
              </a:rPr>
              <a:t>cliente</a:t>
            </a:r>
            <a:r>
              <a:rPr lang="es-AR" sz="15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HTML, CSS y JavaScript.</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Editor de texto plano y navegador de Internet..</a:t>
            </a:r>
            <a:endParaRPr sz="1400" b="0" i="0" u="none" strike="noStrike" cap="none">
              <a:solidFill>
                <a:srgbClr val="000000"/>
              </a:solidFill>
              <a:latin typeface="Arial"/>
              <a:ea typeface="Arial"/>
              <a:cs typeface="Arial"/>
              <a:sym typeface="Arial"/>
            </a:endParaRPr>
          </a:p>
        </p:txBody>
      </p:sp>
      <p:sp>
        <p:nvSpPr>
          <p:cNvPr id="347" name="Google Shape;347;p11"/>
          <p:cNvSpPr txBox="1"/>
          <p:nvPr/>
        </p:nvSpPr>
        <p:spPr>
          <a:xfrm>
            <a:off x="2032808" y="2928180"/>
            <a:ext cx="7057733" cy="1840965"/>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Corre en el </a:t>
            </a:r>
            <a:r>
              <a:rPr lang="es-AR" sz="1500" b="1" i="0" u="none" strike="noStrike" cap="none">
                <a:solidFill>
                  <a:schemeClr val="dk1"/>
                </a:solidFill>
                <a:latin typeface="Montserrat"/>
                <a:ea typeface="Montserrat"/>
                <a:cs typeface="Montserrat"/>
                <a:sym typeface="Montserrat"/>
              </a:rPr>
              <a:t>servidor</a:t>
            </a:r>
            <a:r>
              <a:rPr lang="es-AR" sz="15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Se encarga del manejo de algoritmos y la utilización de bases de datos para guardar o procesar información: usuarios, productos, claves, procesos de selección, filtros, listados y todo tipo de consultas sobre plataformas Web.</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Parte administrativa del sitio Web.</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Bases de datos, Python y frameworks asociados.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HTML</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353" name="Google Shape;353;p12"/>
          <p:cNvSpPr txBox="1"/>
          <p:nvPr/>
        </p:nvSpPr>
        <p:spPr>
          <a:xfrm>
            <a:off x="379441" y="1068634"/>
            <a:ext cx="7602509" cy="3076547"/>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400"/>
              <a:buFont typeface="Montserrat"/>
              <a:buChar char="●"/>
            </a:pPr>
            <a:r>
              <a:rPr lang="es-AR" sz="1400" b="1" i="0" u="none" strike="noStrike" cap="none">
                <a:solidFill>
                  <a:schemeClr val="accent1"/>
                </a:solidFill>
                <a:latin typeface="Montserrat"/>
                <a:ea typeface="Montserrat"/>
                <a:cs typeface="Montserrat"/>
                <a:sym typeface="Montserrat"/>
              </a:rPr>
              <a:t>H</a:t>
            </a:r>
            <a:r>
              <a:rPr lang="es-AR" sz="1400" b="0" i="0" u="none" strike="noStrike" cap="none">
                <a:solidFill>
                  <a:schemeClr val="dk1"/>
                </a:solidFill>
                <a:latin typeface="Montserrat"/>
                <a:ea typeface="Montserrat"/>
                <a:cs typeface="Montserrat"/>
                <a:sym typeface="Montserrat"/>
              </a:rPr>
              <a:t>yper</a:t>
            </a:r>
            <a:r>
              <a:rPr lang="es-AR" sz="1400" b="1" i="0" u="none" strike="noStrike" cap="none">
                <a:solidFill>
                  <a:schemeClr val="accent1"/>
                </a:solidFill>
                <a:latin typeface="Montserrat"/>
                <a:ea typeface="Montserrat"/>
                <a:cs typeface="Montserrat"/>
                <a:sym typeface="Montserrat"/>
              </a:rPr>
              <a:t>T</a:t>
            </a:r>
            <a:r>
              <a:rPr lang="es-AR" sz="1400" b="0" i="0" u="none" strike="noStrike" cap="none">
                <a:solidFill>
                  <a:schemeClr val="dk1"/>
                </a:solidFill>
                <a:latin typeface="Montserrat"/>
                <a:ea typeface="Montserrat"/>
                <a:cs typeface="Montserrat"/>
                <a:sym typeface="Montserrat"/>
              </a:rPr>
              <a:t>ext </a:t>
            </a:r>
            <a:r>
              <a:rPr lang="es-AR" sz="1400" b="1" i="0" u="none" strike="noStrike" cap="none">
                <a:solidFill>
                  <a:schemeClr val="accent1"/>
                </a:solidFill>
                <a:latin typeface="Montserrat"/>
                <a:ea typeface="Montserrat"/>
                <a:cs typeface="Montserrat"/>
                <a:sym typeface="Montserrat"/>
              </a:rPr>
              <a:t>M</a:t>
            </a:r>
            <a:r>
              <a:rPr lang="es-AR" sz="1400" b="0" i="0" u="none" strike="noStrike" cap="none">
                <a:solidFill>
                  <a:schemeClr val="dk1"/>
                </a:solidFill>
                <a:latin typeface="Montserrat"/>
                <a:ea typeface="Montserrat"/>
                <a:cs typeface="Montserrat"/>
                <a:sym typeface="Montserrat"/>
              </a:rPr>
              <a:t>arkup </a:t>
            </a:r>
            <a:r>
              <a:rPr lang="es-AR" sz="1400" b="1" i="0" u="none" strike="noStrike" cap="none">
                <a:solidFill>
                  <a:schemeClr val="accent1"/>
                </a:solidFill>
                <a:latin typeface="Montserrat"/>
                <a:ea typeface="Montserrat"/>
                <a:cs typeface="Montserrat"/>
                <a:sym typeface="Montserrat"/>
              </a:rPr>
              <a:t>L</a:t>
            </a:r>
            <a:r>
              <a:rPr lang="es-AR" sz="1400" b="0" i="0" u="none" strike="noStrike" cap="none">
                <a:solidFill>
                  <a:schemeClr val="dk1"/>
                </a:solidFill>
                <a:latin typeface="Montserrat"/>
                <a:ea typeface="Montserrat"/>
                <a:cs typeface="Montserrat"/>
                <a:sym typeface="Montserrat"/>
              </a:rPr>
              <a:t>anguage: Lenguaje de marcado de hipertexto.</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Define la </a:t>
            </a:r>
            <a:r>
              <a:rPr lang="es-AR" sz="1400" b="1" i="0" u="none" strike="noStrike" cap="none">
                <a:solidFill>
                  <a:schemeClr val="dk1"/>
                </a:solidFill>
                <a:latin typeface="Montserrat"/>
                <a:ea typeface="Montserrat"/>
                <a:cs typeface="Montserrat"/>
                <a:sym typeface="Montserrat"/>
              </a:rPr>
              <a:t>estructura, semántica </a:t>
            </a:r>
            <a:r>
              <a:rPr lang="es-AR" sz="1400" b="0" i="0" u="none" strike="noStrike" cap="none">
                <a:solidFill>
                  <a:schemeClr val="dk1"/>
                </a:solidFill>
                <a:latin typeface="Montserrat"/>
                <a:ea typeface="Montserrat"/>
                <a:cs typeface="Montserrat"/>
                <a:sym typeface="Montserrat"/>
              </a:rPr>
              <a:t>y </a:t>
            </a:r>
            <a:r>
              <a:rPr lang="es-AR" sz="1400" b="1" i="0" u="none" strike="noStrike" cap="none">
                <a:solidFill>
                  <a:schemeClr val="dk1"/>
                </a:solidFill>
                <a:latin typeface="Montserrat"/>
                <a:ea typeface="Montserrat"/>
                <a:cs typeface="Montserrat"/>
                <a:sym typeface="Montserrat"/>
              </a:rPr>
              <a:t>contenido</a:t>
            </a:r>
            <a:r>
              <a:rPr lang="es-AR" sz="1400" b="0" i="0" u="none" strike="noStrike" cap="none">
                <a:solidFill>
                  <a:schemeClr val="dk1"/>
                </a:solidFill>
                <a:latin typeface="Montserrat"/>
                <a:ea typeface="Montserrat"/>
                <a:cs typeface="Montserrat"/>
                <a:sym typeface="Montserrat"/>
              </a:rPr>
              <a:t> de las páginas Web.</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Los navegadores (clientes) leen el HTML y lo representan en pantalla.</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Permite agregar texto, imágenes, enlaces, tablas, listas, formularios, etc.</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Última versión del estándar: HTML 5.</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No todos los navegadores son capaces de interpretar un mismo código de una manera unificada (siempre debemos probar que funcione en la mayoría de ellos).</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Utiliza etiquetas (tags) que definen la estructura del </a:t>
            </a:r>
            <a:r>
              <a:rPr lang="es-AR" sz="1400" b="1" i="0" u="none" strike="noStrike" cap="none">
                <a:solidFill>
                  <a:schemeClr val="dk1"/>
                </a:solidFill>
                <a:latin typeface="Montserrat"/>
                <a:ea typeface="Montserrat"/>
                <a:cs typeface="Montserrat"/>
                <a:sym typeface="Montserrat"/>
              </a:rPr>
              <a:t>documento</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1"/>
              </a:buClr>
              <a:buSzPts val="1400"/>
              <a:buFont typeface="Montserrat"/>
              <a:buChar char="●"/>
            </a:pPr>
            <a:r>
              <a:rPr lang="es-AR" sz="1400" b="0" i="0" u="none" strike="noStrike" cap="none">
                <a:solidFill>
                  <a:schemeClr val="dk1"/>
                </a:solidFill>
                <a:latin typeface="Montserrat"/>
                <a:ea typeface="Montserrat"/>
                <a:cs typeface="Montserrat"/>
                <a:sym typeface="Montserrat"/>
              </a:rPr>
              <a:t>Texto plano con extensión .html 🡪 ¿Por qué creen que es sólo texto plano?</a:t>
            </a:r>
            <a:endParaRPr sz="1400" b="0" i="0" u="none" strike="noStrike" cap="none">
              <a:solidFill>
                <a:schemeClr val="dk1"/>
              </a:solidFill>
              <a:latin typeface="Montserrat"/>
              <a:ea typeface="Montserrat"/>
              <a:cs typeface="Montserrat"/>
              <a:sym typeface="Montserrat"/>
            </a:endParaRPr>
          </a:p>
        </p:txBody>
      </p:sp>
      <p:sp>
        <p:nvSpPr>
          <p:cNvPr id="354" name="Google Shape;354;p12"/>
          <p:cNvSpPr/>
          <p:nvPr/>
        </p:nvSpPr>
        <p:spPr>
          <a:xfrm>
            <a:off x="1026854" y="4327068"/>
            <a:ext cx="7090291" cy="657224"/>
          </a:xfrm>
          <a:prstGeom prst="roundRect">
            <a:avLst>
              <a:gd name="adj" fmla="val 16667"/>
            </a:avLst>
          </a:prstGeom>
          <a:solidFill>
            <a:srgbClr val="F1E7FD"/>
          </a:solidFill>
          <a:ln w="25400" cap="flat" cmpd="sng">
            <a:solidFill>
              <a:srgbClr val="9D66F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AR" sz="1100" b="1" i="0" u="none" strike="noStrike" cap="none">
                <a:solidFill>
                  <a:srgbClr val="9D66F9"/>
                </a:solidFill>
                <a:latin typeface="Montserrat"/>
                <a:ea typeface="Montserrat"/>
                <a:cs typeface="Montserrat"/>
                <a:sym typeface="Montserrat"/>
              </a:rPr>
              <a:t>Hipertexto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AR" sz="1100" b="0" i="0" u="none" strike="noStrike" cap="none">
                <a:solidFill>
                  <a:srgbClr val="9D66F9"/>
                </a:solidFill>
                <a:latin typeface="Montserrat"/>
                <a:ea typeface="Montserrat"/>
                <a:cs typeface="Montserrat"/>
                <a:sym typeface="Montserrat"/>
              </a:rPr>
              <a:t>Sistema que permite enlazar fragmentos de textos entre sí. Permite que la lectura no sea lineal, sino que el usuario acceda a la información a través de los ítems relacionados.</a:t>
            </a:r>
            <a:endParaRPr sz="1100" b="0" i="0" u="none" strike="noStrike" cap="none">
              <a:solidFill>
                <a:srgbClr val="9D66F9"/>
              </a:solidFill>
              <a:latin typeface="Montserrat"/>
              <a:ea typeface="Montserrat"/>
              <a:cs typeface="Montserrat"/>
              <a:sym typeface="Montserrat"/>
            </a:endParaRPr>
          </a:p>
        </p:txBody>
      </p:sp>
      <p:sp>
        <p:nvSpPr>
          <p:cNvPr id="355" name="Google Shape;355;p12"/>
          <p:cNvSpPr txBox="1"/>
          <p:nvPr/>
        </p:nvSpPr>
        <p:spPr>
          <a:xfrm>
            <a:off x="7025810" y="3836015"/>
            <a:ext cx="18742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1" i="0" u="none" strike="noStrike" cap="none">
                <a:solidFill>
                  <a:schemeClr val="accent1"/>
                </a:solidFill>
                <a:latin typeface="Montserrat"/>
                <a:ea typeface="Montserrat"/>
                <a:cs typeface="Montserrat"/>
                <a:sym typeface="Montserrat"/>
              </a:rPr>
              <a:t>&lt;tag&gt; &lt;/tag&gt;</a:t>
            </a:r>
            <a:endParaRPr sz="2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3"/>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HTML: ¿Cómo funciona?</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361" name="Google Shape;361;p13"/>
          <p:cNvSpPr txBox="1"/>
          <p:nvPr/>
        </p:nvSpPr>
        <p:spPr>
          <a:xfrm>
            <a:off x="379441" y="1068634"/>
            <a:ext cx="8393084" cy="1893641"/>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Arial"/>
              <a:buAutoNum type="arabicPeriod"/>
            </a:pPr>
            <a:r>
              <a:rPr lang="es-AR" sz="1500" b="0" i="0" u="none" strike="noStrike" cap="none">
                <a:solidFill>
                  <a:schemeClr val="dk1"/>
                </a:solidFill>
                <a:latin typeface="Montserrat"/>
                <a:ea typeface="Montserrat"/>
                <a:cs typeface="Montserrat"/>
                <a:sym typeface="Montserrat"/>
              </a:rPr>
              <a:t>El navegador (cliente) le pide información al servidor.</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Arial"/>
              <a:buAutoNum type="arabicPeriod"/>
            </a:pPr>
            <a:r>
              <a:rPr lang="es-AR" sz="1500" b="0" i="0" u="none" strike="noStrike" cap="none">
                <a:solidFill>
                  <a:schemeClr val="dk1"/>
                </a:solidFill>
                <a:latin typeface="Montserrat"/>
                <a:ea typeface="Montserrat"/>
                <a:cs typeface="Montserrat"/>
                <a:sym typeface="Montserrat"/>
              </a:rPr>
              <a:t>El servidor devuelve la información al cliente en un archivo HTML.</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Arial"/>
              <a:buAutoNum type="arabicPeriod"/>
            </a:pPr>
            <a:r>
              <a:rPr lang="es-AR" sz="1500" b="0" i="0" u="none" strike="noStrike" cap="none">
                <a:solidFill>
                  <a:schemeClr val="dk1"/>
                </a:solidFill>
                <a:latin typeface="Montserrat"/>
                <a:ea typeface="Montserrat"/>
                <a:cs typeface="Montserrat"/>
                <a:sym typeface="Montserrat"/>
              </a:rPr>
              <a:t>El navegador en el cliente lee el archivo de arriba hacia abajo y de izquierda a derecha para interpretar la información.</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1"/>
              </a:buClr>
              <a:buSzPts val="1500"/>
              <a:buFont typeface="Arial"/>
              <a:buAutoNum type="arabicPeriod"/>
            </a:pPr>
            <a:r>
              <a:rPr lang="es-AR" sz="1500" b="0" i="0" u="none" strike="noStrike" cap="none">
                <a:solidFill>
                  <a:schemeClr val="dk1"/>
                </a:solidFill>
                <a:latin typeface="Montserrat"/>
                <a:ea typeface="Montserrat"/>
                <a:cs typeface="Montserrat"/>
                <a:sym typeface="Montserrat"/>
              </a:rPr>
              <a:t>Tiene en cuenta las etiquetas que tiene el documento y las va renderizando en pantalla (lo que se ve en el navegador).</a:t>
            </a:r>
            <a:endParaRPr sz="1400" b="0" i="0" u="none" strike="noStrike" cap="none">
              <a:solidFill>
                <a:srgbClr val="000000"/>
              </a:solidFill>
              <a:latin typeface="Arial"/>
              <a:ea typeface="Arial"/>
              <a:cs typeface="Arial"/>
              <a:sym typeface="Arial"/>
            </a:endParaRPr>
          </a:p>
        </p:txBody>
      </p:sp>
      <p:sp>
        <p:nvSpPr>
          <p:cNvPr id="362" name="Google Shape;362;p13"/>
          <p:cNvSpPr/>
          <p:nvPr/>
        </p:nvSpPr>
        <p:spPr>
          <a:xfrm>
            <a:off x="459403" y="2944790"/>
            <a:ext cx="360000" cy="36000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lt1"/>
                </a:solidFill>
                <a:latin typeface="Montserrat"/>
                <a:ea typeface="Montserrat"/>
                <a:cs typeface="Montserrat"/>
                <a:sym typeface="Montserrat"/>
              </a:rPr>
              <a:t>1</a:t>
            </a:r>
            <a:endParaRPr sz="1200" b="1" i="0" u="none" strike="noStrike" cap="none">
              <a:solidFill>
                <a:schemeClr val="lt1"/>
              </a:solidFill>
              <a:latin typeface="Montserrat"/>
              <a:ea typeface="Montserrat"/>
              <a:cs typeface="Montserrat"/>
              <a:sym typeface="Montserrat"/>
            </a:endParaRPr>
          </a:p>
        </p:txBody>
      </p:sp>
      <p:sp>
        <p:nvSpPr>
          <p:cNvPr id="363" name="Google Shape;363;p13"/>
          <p:cNvSpPr/>
          <p:nvPr/>
        </p:nvSpPr>
        <p:spPr>
          <a:xfrm>
            <a:off x="2959688" y="2944790"/>
            <a:ext cx="360000" cy="36000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lt1"/>
                </a:solidFill>
                <a:latin typeface="Montserrat"/>
                <a:ea typeface="Montserrat"/>
                <a:cs typeface="Montserrat"/>
                <a:sym typeface="Montserrat"/>
              </a:rPr>
              <a:t>2</a:t>
            </a:r>
            <a:endParaRPr sz="1200" b="1" i="0" u="none" strike="noStrike" cap="none">
              <a:solidFill>
                <a:schemeClr val="lt1"/>
              </a:solidFill>
              <a:latin typeface="Montserrat"/>
              <a:ea typeface="Montserrat"/>
              <a:cs typeface="Montserrat"/>
              <a:sym typeface="Montserrat"/>
            </a:endParaRPr>
          </a:p>
        </p:txBody>
      </p:sp>
      <p:sp>
        <p:nvSpPr>
          <p:cNvPr id="364" name="Google Shape;364;p13"/>
          <p:cNvSpPr/>
          <p:nvPr/>
        </p:nvSpPr>
        <p:spPr>
          <a:xfrm>
            <a:off x="4702511" y="2944790"/>
            <a:ext cx="360000" cy="36000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lt1"/>
                </a:solidFill>
                <a:latin typeface="Montserrat"/>
                <a:ea typeface="Montserrat"/>
                <a:cs typeface="Montserrat"/>
                <a:sym typeface="Montserrat"/>
              </a:rPr>
              <a:t>3</a:t>
            </a:r>
            <a:endParaRPr sz="1200" b="1" i="0" u="none" strike="noStrike" cap="none">
              <a:solidFill>
                <a:schemeClr val="lt1"/>
              </a:solidFill>
              <a:latin typeface="Montserrat"/>
              <a:ea typeface="Montserrat"/>
              <a:cs typeface="Montserrat"/>
              <a:sym typeface="Montserrat"/>
            </a:endParaRPr>
          </a:p>
        </p:txBody>
      </p:sp>
      <p:sp>
        <p:nvSpPr>
          <p:cNvPr id="365" name="Google Shape;365;p13"/>
          <p:cNvSpPr/>
          <p:nvPr/>
        </p:nvSpPr>
        <p:spPr>
          <a:xfrm>
            <a:off x="7169574" y="2944790"/>
            <a:ext cx="360000" cy="36000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lt1"/>
                </a:solidFill>
                <a:latin typeface="Montserrat"/>
                <a:ea typeface="Montserrat"/>
                <a:cs typeface="Montserrat"/>
                <a:sym typeface="Montserrat"/>
              </a:rPr>
              <a:t>4</a:t>
            </a:r>
            <a:endParaRPr sz="1400" b="0" i="0" u="none" strike="noStrike" cap="none">
              <a:solidFill>
                <a:srgbClr val="000000"/>
              </a:solidFill>
              <a:latin typeface="Arial"/>
              <a:ea typeface="Arial"/>
              <a:cs typeface="Arial"/>
              <a:sym typeface="Arial"/>
            </a:endParaRPr>
          </a:p>
        </p:txBody>
      </p:sp>
      <p:grpSp>
        <p:nvGrpSpPr>
          <p:cNvPr id="366" name="Google Shape;366;p13"/>
          <p:cNvGrpSpPr/>
          <p:nvPr/>
        </p:nvGrpSpPr>
        <p:grpSpPr>
          <a:xfrm>
            <a:off x="625951" y="3124790"/>
            <a:ext cx="1932410" cy="1494975"/>
            <a:chOff x="476426" y="3588852"/>
            <a:chExt cx="1932410" cy="1494975"/>
          </a:xfrm>
        </p:grpSpPr>
        <p:pic>
          <p:nvPicPr>
            <p:cNvPr id="367" name="Google Shape;367;p13"/>
            <p:cNvPicPr preferRelativeResize="0"/>
            <p:nvPr/>
          </p:nvPicPr>
          <p:blipFill rotWithShape="1">
            <a:blip r:embed="rId3">
              <a:alphaModFix/>
            </a:blip>
            <a:srcRect/>
            <a:stretch/>
          </p:blipFill>
          <p:spPr>
            <a:xfrm>
              <a:off x="2082911" y="3981712"/>
              <a:ext cx="325925" cy="630822"/>
            </a:xfrm>
            <a:prstGeom prst="rect">
              <a:avLst/>
            </a:prstGeom>
            <a:noFill/>
            <a:ln>
              <a:noFill/>
            </a:ln>
          </p:spPr>
        </p:pic>
        <p:pic>
          <p:nvPicPr>
            <p:cNvPr id="368" name="Google Shape;368;p13"/>
            <p:cNvPicPr preferRelativeResize="0"/>
            <p:nvPr/>
          </p:nvPicPr>
          <p:blipFill rotWithShape="1">
            <a:blip r:embed="rId4">
              <a:alphaModFix/>
            </a:blip>
            <a:srcRect/>
            <a:stretch/>
          </p:blipFill>
          <p:spPr>
            <a:xfrm>
              <a:off x="958263" y="3588852"/>
              <a:ext cx="465388" cy="392860"/>
            </a:xfrm>
            <a:prstGeom prst="rect">
              <a:avLst/>
            </a:prstGeom>
            <a:noFill/>
            <a:ln>
              <a:noFill/>
            </a:ln>
          </p:spPr>
        </p:pic>
        <p:pic>
          <p:nvPicPr>
            <p:cNvPr id="369" name="Google Shape;369;p13"/>
            <p:cNvPicPr preferRelativeResize="0"/>
            <p:nvPr/>
          </p:nvPicPr>
          <p:blipFill rotWithShape="1">
            <a:blip r:embed="rId5">
              <a:alphaModFix/>
            </a:blip>
            <a:srcRect/>
            <a:stretch/>
          </p:blipFill>
          <p:spPr>
            <a:xfrm>
              <a:off x="476426" y="4173860"/>
              <a:ext cx="471432" cy="374728"/>
            </a:xfrm>
            <a:prstGeom prst="rect">
              <a:avLst/>
            </a:prstGeom>
            <a:noFill/>
            <a:ln>
              <a:noFill/>
            </a:ln>
          </p:spPr>
        </p:pic>
        <p:pic>
          <p:nvPicPr>
            <p:cNvPr id="370" name="Google Shape;370;p13"/>
            <p:cNvPicPr preferRelativeResize="0"/>
            <p:nvPr/>
          </p:nvPicPr>
          <p:blipFill rotWithShape="1">
            <a:blip r:embed="rId6">
              <a:alphaModFix/>
            </a:blip>
            <a:srcRect/>
            <a:stretch/>
          </p:blipFill>
          <p:spPr>
            <a:xfrm>
              <a:off x="1168262" y="4793715"/>
              <a:ext cx="193408" cy="290112"/>
            </a:xfrm>
            <a:prstGeom prst="rect">
              <a:avLst/>
            </a:prstGeom>
            <a:noFill/>
            <a:ln>
              <a:noFill/>
            </a:ln>
          </p:spPr>
        </p:pic>
        <p:cxnSp>
          <p:nvCxnSpPr>
            <p:cNvPr id="371" name="Google Shape;371;p13"/>
            <p:cNvCxnSpPr>
              <a:stCxn id="368" idx="3"/>
            </p:cNvCxnSpPr>
            <p:nvPr/>
          </p:nvCxnSpPr>
          <p:spPr>
            <a:xfrm>
              <a:off x="1423651" y="3785282"/>
              <a:ext cx="659400" cy="252600"/>
            </a:xfrm>
            <a:prstGeom prst="straightConnector1">
              <a:avLst/>
            </a:prstGeom>
            <a:noFill/>
            <a:ln w="9525" cap="flat" cmpd="sng">
              <a:solidFill>
                <a:srgbClr val="985FF6"/>
              </a:solidFill>
              <a:prstDash val="solid"/>
              <a:round/>
              <a:headEnd type="none" w="sm" len="sm"/>
              <a:tailEnd type="triangle" w="med" len="med"/>
            </a:ln>
          </p:spPr>
        </p:cxnSp>
        <p:cxnSp>
          <p:nvCxnSpPr>
            <p:cNvPr id="372" name="Google Shape;372;p13"/>
            <p:cNvCxnSpPr>
              <a:stCxn id="369" idx="3"/>
              <a:endCxn id="367" idx="1"/>
            </p:cNvCxnSpPr>
            <p:nvPr/>
          </p:nvCxnSpPr>
          <p:spPr>
            <a:xfrm rot="10800000" flipH="1">
              <a:off x="947858" y="4297024"/>
              <a:ext cx="1135200" cy="64200"/>
            </a:xfrm>
            <a:prstGeom prst="straightConnector1">
              <a:avLst/>
            </a:prstGeom>
            <a:noFill/>
            <a:ln w="9525" cap="flat" cmpd="sng">
              <a:solidFill>
                <a:srgbClr val="985FF6"/>
              </a:solidFill>
              <a:prstDash val="solid"/>
              <a:round/>
              <a:headEnd type="none" w="sm" len="sm"/>
              <a:tailEnd type="triangle" w="med" len="med"/>
            </a:ln>
          </p:spPr>
        </p:cxnSp>
        <p:cxnSp>
          <p:nvCxnSpPr>
            <p:cNvPr id="373" name="Google Shape;373;p13"/>
            <p:cNvCxnSpPr>
              <a:stCxn id="370" idx="3"/>
            </p:cNvCxnSpPr>
            <p:nvPr/>
          </p:nvCxnSpPr>
          <p:spPr>
            <a:xfrm rot="10800000" flipH="1">
              <a:off x="1361670" y="4548471"/>
              <a:ext cx="721200" cy="390300"/>
            </a:xfrm>
            <a:prstGeom prst="straightConnector1">
              <a:avLst/>
            </a:prstGeom>
            <a:noFill/>
            <a:ln w="9525" cap="flat" cmpd="sng">
              <a:solidFill>
                <a:srgbClr val="985FF6"/>
              </a:solidFill>
              <a:prstDash val="solid"/>
              <a:round/>
              <a:headEnd type="none" w="sm" len="sm"/>
              <a:tailEnd type="triangle" w="med" len="med"/>
            </a:ln>
          </p:spPr>
        </p:cxnSp>
      </p:grpSp>
      <p:grpSp>
        <p:nvGrpSpPr>
          <p:cNvPr id="374" name="Google Shape;374;p13"/>
          <p:cNvGrpSpPr/>
          <p:nvPr/>
        </p:nvGrpSpPr>
        <p:grpSpPr>
          <a:xfrm>
            <a:off x="3233313" y="3510209"/>
            <a:ext cx="1249656" cy="630822"/>
            <a:chOff x="3236280" y="3741178"/>
            <a:chExt cx="1249656" cy="630822"/>
          </a:xfrm>
        </p:grpSpPr>
        <p:pic>
          <p:nvPicPr>
            <p:cNvPr id="375" name="Google Shape;375;p13"/>
            <p:cNvPicPr preferRelativeResize="0"/>
            <p:nvPr/>
          </p:nvPicPr>
          <p:blipFill rotWithShape="1">
            <a:blip r:embed="rId3">
              <a:alphaModFix/>
            </a:blip>
            <a:srcRect/>
            <a:stretch/>
          </p:blipFill>
          <p:spPr>
            <a:xfrm>
              <a:off x="3236280" y="3741178"/>
              <a:ext cx="325925" cy="630822"/>
            </a:xfrm>
            <a:prstGeom prst="rect">
              <a:avLst/>
            </a:prstGeom>
            <a:noFill/>
            <a:ln>
              <a:noFill/>
            </a:ln>
          </p:spPr>
        </p:pic>
        <p:pic>
          <p:nvPicPr>
            <p:cNvPr id="376" name="Google Shape;376;p13" descr="Archivo html con el símbolo de código | Icono Gratis"/>
            <p:cNvPicPr preferRelativeResize="0"/>
            <p:nvPr/>
          </p:nvPicPr>
          <p:blipFill rotWithShape="1">
            <a:blip r:embed="rId7">
              <a:alphaModFix/>
            </a:blip>
            <a:srcRect/>
            <a:stretch/>
          </p:blipFill>
          <p:spPr>
            <a:xfrm>
              <a:off x="4071140" y="3844347"/>
              <a:ext cx="414796" cy="414794"/>
            </a:xfrm>
            <a:prstGeom prst="rect">
              <a:avLst/>
            </a:prstGeom>
            <a:noFill/>
            <a:ln>
              <a:noFill/>
            </a:ln>
          </p:spPr>
        </p:pic>
        <p:cxnSp>
          <p:nvCxnSpPr>
            <p:cNvPr id="377" name="Google Shape;377;p13"/>
            <p:cNvCxnSpPr>
              <a:stCxn id="375" idx="3"/>
              <a:endCxn id="376" idx="1"/>
            </p:cNvCxnSpPr>
            <p:nvPr/>
          </p:nvCxnSpPr>
          <p:spPr>
            <a:xfrm rot="10800000" flipH="1">
              <a:off x="3562205" y="4051789"/>
              <a:ext cx="508800" cy="4800"/>
            </a:xfrm>
            <a:prstGeom prst="straightConnector1">
              <a:avLst/>
            </a:prstGeom>
            <a:noFill/>
            <a:ln w="9525" cap="flat" cmpd="sng">
              <a:solidFill>
                <a:srgbClr val="985FF6"/>
              </a:solidFill>
              <a:prstDash val="solid"/>
              <a:round/>
              <a:headEnd type="none" w="sm" len="sm"/>
              <a:tailEnd type="triangle" w="med" len="med"/>
            </a:ln>
          </p:spPr>
        </p:cxnSp>
      </p:grpSp>
      <p:pic>
        <p:nvPicPr>
          <p:cNvPr id="378" name="Google Shape;378;p13"/>
          <p:cNvPicPr preferRelativeResize="0"/>
          <p:nvPr/>
        </p:nvPicPr>
        <p:blipFill rotWithShape="1">
          <a:blip r:embed="rId8">
            <a:alphaModFix/>
          </a:blip>
          <a:srcRect/>
          <a:stretch/>
        </p:blipFill>
        <p:spPr>
          <a:xfrm>
            <a:off x="5062511" y="3435920"/>
            <a:ext cx="1977153" cy="1123753"/>
          </a:xfrm>
          <a:prstGeom prst="rect">
            <a:avLst/>
          </a:prstGeom>
          <a:noFill/>
          <a:ln>
            <a:noFill/>
          </a:ln>
        </p:spPr>
      </p:pic>
      <p:cxnSp>
        <p:nvCxnSpPr>
          <p:cNvPr id="379" name="Google Shape;379;p13"/>
          <p:cNvCxnSpPr/>
          <p:nvPr/>
        </p:nvCxnSpPr>
        <p:spPr>
          <a:xfrm>
            <a:off x="4908577" y="3447484"/>
            <a:ext cx="0" cy="1112189"/>
          </a:xfrm>
          <a:prstGeom prst="straightConnector1">
            <a:avLst/>
          </a:prstGeom>
          <a:noFill/>
          <a:ln w="57150" cap="flat" cmpd="sng">
            <a:solidFill>
              <a:srgbClr val="985FF6"/>
            </a:solidFill>
            <a:prstDash val="solid"/>
            <a:round/>
            <a:headEnd type="none" w="sm" len="sm"/>
            <a:tailEnd type="triangle" w="med" len="med"/>
          </a:ln>
        </p:spPr>
      </p:cxnSp>
      <p:cxnSp>
        <p:nvCxnSpPr>
          <p:cNvPr id="380" name="Google Shape;380;p13"/>
          <p:cNvCxnSpPr/>
          <p:nvPr/>
        </p:nvCxnSpPr>
        <p:spPr>
          <a:xfrm>
            <a:off x="5062511" y="4679276"/>
            <a:ext cx="1977155" cy="0"/>
          </a:xfrm>
          <a:prstGeom prst="straightConnector1">
            <a:avLst/>
          </a:prstGeom>
          <a:noFill/>
          <a:ln w="57150" cap="flat" cmpd="sng">
            <a:solidFill>
              <a:srgbClr val="985FF6"/>
            </a:solidFill>
            <a:prstDash val="solid"/>
            <a:round/>
            <a:headEnd type="none" w="sm" len="sm"/>
            <a:tailEnd type="triangle" w="med" len="med"/>
          </a:ln>
        </p:spPr>
      </p:cxnSp>
      <p:grpSp>
        <p:nvGrpSpPr>
          <p:cNvPr id="381" name="Google Shape;381;p13"/>
          <p:cNvGrpSpPr/>
          <p:nvPr/>
        </p:nvGrpSpPr>
        <p:grpSpPr>
          <a:xfrm>
            <a:off x="7529574" y="3472389"/>
            <a:ext cx="1282279" cy="1017648"/>
            <a:chOff x="7490246" y="3488848"/>
            <a:chExt cx="1843864" cy="1463335"/>
          </a:xfrm>
        </p:grpSpPr>
        <p:pic>
          <p:nvPicPr>
            <p:cNvPr id="382" name="Google Shape;382;p13"/>
            <p:cNvPicPr preferRelativeResize="0"/>
            <p:nvPr/>
          </p:nvPicPr>
          <p:blipFill rotWithShape="1">
            <a:blip r:embed="rId9">
              <a:alphaModFix/>
            </a:blip>
            <a:srcRect/>
            <a:stretch/>
          </p:blipFill>
          <p:spPr>
            <a:xfrm>
              <a:off x="7490246" y="3488848"/>
              <a:ext cx="1843864" cy="1463335"/>
            </a:xfrm>
            <a:prstGeom prst="rect">
              <a:avLst/>
            </a:prstGeom>
            <a:noFill/>
            <a:ln>
              <a:noFill/>
            </a:ln>
          </p:spPr>
        </p:pic>
        <p:pic>
          <p:nvPicPr>
            <p:cNvPr id="383" name="Google Shape;383;p13"/>
            <p:cNvPicPr preferRelativeResize="0"/>
            <p:nvPr/>
          </p:nvPicPr>
          <p:blipFill rotWithShape="1">
            <a:blip r:embed="rId10">
              <a:alphaModFix/>
            </a:blip>
            <a:srcRect/>
            <a:stretch/>
          </p:blipFill>
          <p:spPr>
            <a:xfrm>
              <a:off x="7632483" y="3621021"/>
              <a:ext cx="1554379" cy="91526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4"/>
          <p:cNvSpPr txBox="1"/>
          <p:nvPr/>
        </p:nvSpPr>
        <p:spPr>
          <a:xfrm>
            <a:off x="243960" y="558135"/>
            <a:ext cx="882384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Editores de texto ¿qué usamos para escribir HTML?</a:t>
            </a:r>
            <a:endParaRPr sz="2500" b="0" i="0" u="none" strike="noStrike" cap="none">
              <a:solidFill>
                <a:schemeClr val="accent1"/>
              </a:solidFill>
              <a:latin typeface="Montserrat ExtraBold"/>
              <a:ea typeface="Montserrat ExtraBold"/>
              <a:cs typeface="Montserrat ExtraBold"/>
              <a:sym typeface="Montserrat ExtraBold"/>
            </a:endParaRPr>
          </a:p>
        </p:txBody>
      </p:sp>
      <p:pic>
        <p:nvPicPr>
          <p:cNvPr id="389" name="Google Shape;389;p14"/>
          <p:cNvPicPr preferRelativeResize="0"/>
          <p:nvPr/>
        </p:nvPicPr>
        <p:blipFill rotWithShape="1">
          <a:blip r:embed="rId3">
            <a:alphaModFix/>
          </a:blip>
          <a:srcRect/>
          <a:stretch/>
        </p:blipFill>
        <p:spPr>
          <a:xfrm>
            <a:off x="768680" y="1679658"/>
            <a:ext cx="1442292" cy="1250784"/>
          </a:xfrm>
          <a:prstGeom prst="rect">
            <a:avLst/>
          </a:prstGeom>
          <a:noFill/>
          <a:ln>
            <a:noFill/>
          </a:ln>
        </p:spPr>
      </p:pic>
      <p:pic>
        <p:nvPicPr>
          <p:cNvPr id="390" name="Google Shape;390;p14"/>
          <p:cNvPicPr preferRelativeResize="0"/>
          <p:nvPr/>
        </p:nvPicPr>
        <p:blipFill rotWithShape="1">
          <a:blip r:embed="rId4">
            <a:alphaModFix/>
          </a:blip>
          <a:srcRect/>
          <a:stretch/>
        </p:blipFill>
        <p:spPr>
          <a:xfrm>
            <a:off x="2559992" y="1597163"/>
            <a:ext cx="1260285" cy="1415775"/>
          </a:xfrm>
          <a:prstGeom prst="rect">
            <a:avLst/>
          </a:prstGeom>
          <a:noFill/>
          <a:ln>
            <a:noFill/>
          </a:ln>
        </p:spPr>
      </p:pic>
      <p:pic>
        <p:nvPicPr>
          <p:cNvPr id="391" name="Google Shape;391;p14" descr="Primeros pasos con Visual Studio Code para PowerShell - Sobrebits"/>
          <p:cNvPicPr preferRelativeResize="0"/>
          <p:nvPr/>
        </p:nvPicPr>
        <p:blipFill rotWithShape="1">
          <a:blip r:embed="rId5">
            <a:alphaModFix/>
          </a:blip>
          <a:srcRect/>
          <a:stretch/>
        </p:blipFill>
        <p:spPr>
          <a:xfrm>
            <a:off x="4169297" y="1639094"/>
            <a:ext cx="2663825" cy="1331913"/>
          </a:xfrm>
          <a:prstGeom prst="rect">
            <a:avLst/>
          </a:prstGeom>
          <a:noFill/>
          <a:ln>
            <a:noFill/>
          </a:ln>
        </p:spPr>
      </p:pic>
      <p:pic>
        <p:nvPicPr>
          <p:cNvPr id="392" name="Google Shape;392;p14"/>
          <p:cNvPicPr preferRelativeResize="0"/>
          <p:nvPr/>
        </p:nvPicPr>
        <p:blipFill rotWithShape="1">
          <a:blip r:embed="rId6">
            <a:alphaModFix/>
          </a:blip>
          <a:srcRect/>
          <a:stretch/>
        </p:blipFill>
        <p:spPr>
          <a:xfrm>
            <a:off x="7182143" y="1417750"/>
            <a:ext cx="1212227" cy="1774600"/>
          </a:xfrm>
          <a:prstGeom prst="rect">
            <a:avLst/>
          </a:prstGeom>
          <a:noFill/>
          <a:ln>
            <a:noFill/>
          </a:ln>
        </p:spPr>
      </p:pic>
      <p:sp>
        <p:nvSpPr>
          <p:cNvPr id="393" name="Google Shape;393;p14"/>
          <p:cNvSpPr/>
          <p:nvPr/>
        </p:nvSpPr>
        <p:spPr>
          <a:xfrm>
            <a:off x="2201447" y="3532287"/>
            <a:ext cx="4414991" cy="118494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AR" sz="1400" b="0" i="0" u="sng" strike="noStrike" cap="none" dirty="0">
                <a:solidFill>
                  <a:srgbClr val="000000"/>
                </a:solidFill>
                <a:latin typeface="Montserrat"/>
                <a:ea typeface="Montserrat"/>
                <a:cs typeface="Montserrat"/>
                <a:sym typeface="Montserrat"/>
                <a:hlinkClick r:id="rId7">
                  <a:extLst>
                    <a:ext uri="{A12FA001-AC4F-418D-AE19-62706E023703}">
                      <ahyp:hlinkClr xmlns:ahyp="http://schemas.microsoft.com/office/drawing/2018/hyperlinkcolor" val="tx"/>
                    </a:ext>
                  </a:extLst>
                </a:hlinkClick>
              </a:rPr>
              <a:t>https://notepad-plus-plus.org/downloads/</a:t>
            </a:r>
            <a:endParaRPr sz="1400" b="0" i="0" u="none" strike="noStrike" cap="none" dirty="0">
              <a:solidFill>
                <a:srgbClr val="000000"/>
              </a:solidFill>
              <a:latin typeface="Montserrat"/>
              <a:ea typeface="Montserrat"/>
              <a:cs typeface="Montserrat"/>
              <a:sym typeface="Montserrat"/>
            </a:endParaRPr>
          </a:p>
          <a:p>
            <a:pPr marL="285750" marR="0" lvl="0" indent="-285750" algn="l" rtl="0">
              <a:lnSpc>
                <a:spcPct val="100000"/>
              </a:lnSpc>
              <a:spcBef>
                <a:spcPts val="600"/>
              </a:spcBef>
              <a:spcAft>
                <a:spcPts val="0"/>
              </a:spcAft>
              <a:buClr>
                <a:srgbClr val="000000"/>
              </a:buClr>
              <a:buSzPts val="1400"/>
              <a:buFont typeface="Arial"/>
              <a:buChar char="•"/>
            </a:pPr>
            <a:r>
              <a:rPr lang="es-AR" sz="1400" b="0" i="0" u="sng" strike="noStrike" cap="none" dirty="0">
                <a:solidFill>
                  <a:srgbClr val="000000"/>
                </a:solid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https://sourceforge.net/projects/kompozer/</a:t>
            </a:r>
            <a:endParaRPr sz="1400" b="0" i="0" u="none" strike="noStrike" cap="none" dirty="0">
              <a:solidFill>
                <a:srgbClr val="000000"/>
              </a:solidFill>
              <a:latin typeface="Montserrat"/>
              <a:ea typeface="Montserrat"/>
              <a:cs typeface="Montserrat"/>
              <a:sym typeface="Montserrat"/>
            </a:endParaRPr>
          </a:p>
          <a:p>
            <a:pPr marL="285750" marR="0" lvl="0" indent="-285750" algn="l" rtl="0">
              <a:lnSpc>
                <a:spcPct val="100000"/>
              </a:lnSpc>
              <a:spcBef>
                <a:spcPts val="600"/>
              </a:spcBef>
              <a:spcAft>
                <a:spcPts val="0"/>
              </a:spcAft>
              <a:buClr>
                <a:srgbClr val="000000"/>
              </a:buClr>
              <a:buSzPts val="1400"/>
              <a:buFont typeface="Arial"/>
              <a:buChar char="•"/>
            </a:pPr>
            <a:r>
              <a:rPr lang="es-AR" sz="1400" b="0" i="0" u="sng" strike="noStrike" cap="none" dirty="0">
                <a:solidFill>
                  <a:srgbClr val="000000"/>
                </a:solidFill>
                <a:latin typeface="Montserrat"/>
                <a:ea typeface="Montserrat"/>
                <a:cs typeface="Montserrat"/>
                <a:sym typeface="Montserrat"/>
                <a:hlinkClick r:id="rId9">
                  <a:extLst>
                    <a:ext uri="{A12FA001-AC4F-418D-AE19-62706E023703}">
                      <ahyp:hlinkClr xmlns:ahyp="http://schemas.microsoft.com/office/drawing/2018/hyperlinkcolor" val="tx"/>
                    </a:ext>
                  </a:extLst>
                </a:hlinkClick>
              </a:rPr>
              <a:t>https://code.visualstudio.com/download</a:t>
            </a:r>
            <a:r>
              <a:rPr lang="es-AR" sz="1400" b="0" i="0" u="none" strike="noStrike" cap="none" dirty="0">
                <a:solidFill>
                  <a:srgbClr val="000000"/>
                </a:solidFill>
                <a:latin typeface="Montserrat"/>
                <a:ea typeface="Montserrat"/>
                <a:cs typeface="Montserrat"/>
                <a:sym typeface="Montserrat"/>
              </a:rPr>
              <a: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000000"/>
              </a:buClr>
              <a:buSzPts val="1400"/>
              <a:buFont typeface="Arial"/>
              <a:buChar char="•"/>
            </a:pPr>
            <a:r>
              <a:rPr lang="es-AR" sz="1400" b="0" i="0" u="sng" strike="noStrike" cap="none" dirty="0">
                <a:solidFill>
                  <a:srgbClr val="000000"/>
                </a:solidFill>
                <a:latin typeface="Montserrat"/>
                <a:ea typeface="Montserrat"/>
                <a:cs typeface="Montserrat"/>
                <a:sym typeface="Montserrat"/>
                <a:hlinkClick r:id="rId10">
                  <a:extLst>
                    <a:ext uri="{A12FA001-AC4F-418D-AE19-62706E023703}">
                      <ahyp:hlinkClr xmlns:ahyp="http://schemas.microsoft.com/office/drawing/2018/hyperlinkcolor" val="tx"/>
                    </a:ext>
                  </a:extLst>
                </a:hlinkClick>
              </a:rPr>
              <a:t>https://www.geany.org/download/releases/</a:t>
            </a:r>
            <a:endParaRPr sz="1400" b="0" i="0" u="none" strike="noStrike" cap="none" dirty="0">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5"/>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Estructura de una Página Web (ejemplo)</a:t>
            </a:r>
            <a:endParaRPr sz="2500" b="0" i="0" u="none" strike="noStrike" cap="none">
              <a:solidFill>
                <a:schemeClr val="accent1"/>
              </a:solidFill>
              <a:latin typeface="Montserrat ExtraBold"/>
              <a:ea typeface="Montserrat ExtraBold"/>
              <a:cs typeface="Montserrat ExtraBold"/>
              <a:sym typeface="Montserrat ExtraBold"/>
            </a:endParaRPr>
          </a:p>
        </p:txBody>
      </p:sp>
      <p:pic>
        <p:nvPicPr>
          <p:cNvPr id="399" name="Google Shape;399;p15"/>
          <p:cNvPicPr preferRelativeResize="0"/>
          <p:nvPr/>
        </p:nvPicPr>
        <p:blipFill rotWithShape="1">
          <a:blip r:embed="rId3">
            <a:alphaModFix/>
          </a:blip>
          <a:srcRect/>
          <a:stretch/>
        </p:blipFill>
        <p:spPr>
          <a:xfrm>
            <a:off x="1935917" y="1136514"/>
            <a:ext cx="5154180" cy="35546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Estructura de una Página Web (ejemplo)</a:t>
            </a:r>
            <a:endParaRPr sz="2500" b="0" i="0" u="none" strike="noStrike" cap="none">
              <a:solidFill>
                <a:schemeClr val="accent1"/>
              </a:solidFill>
              <a:latin typeface="Montserrat ExtraBold"/>
              <a:ea typeface="Montserrat ExtraBold"/>
              <a:cs typeface="Montserrat ExtraBold"/>
              <a:sym typeface="Montserrat ExtraBold"/>
            </a:endParaRPr>
          </a:p>
        </p:txBody>
      </p:sp>
      <p:grpSp>
        <p:nvGrpSpPr>
          <p:cNvPr id="405" name="Google Shape;405;p16"/>
          <p:cNvGrpSpPr/>
          <p:nvPr/>
        </p:nvGrpSpPr>
        <p:grpSpPr>
          <a:xfrm>
            <a:off x="832338" y="1567962"/>
            <a:ext cx="2373924" cy="2822330"/>
            <a:chOff x="3956538" y="1529862"/>
            <a:chExt cx="2373924" cy="2822330"/>
          </a:xfrm>
        </p:grpSpPr>
        <p:sp>
          <p:nvSpPr>
            <p:cNvPr id="406" name="Google Shape;406;p16"/>
            <p:cNvSpPr/>
            <p:nvPr/>
          </p:nvSpPr>
          <p:spPr>
            <a:xfrm>
              <a:off x="3956538" y="1529862"/>
              <a:ext cx="2373924" cy="282233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4026790" y="1598441"/>
              <a:ext cx="2233421" cy="395653"/>
            </a:xfrm>
            <a:prstGeom prst="rect">
              <a:avLst/>
            </a:prstGeom>
            <a:solidFill>
              <a:srgbClr val="C6BC98"/>
            </a:solid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header</a:t>
              </a:r>
              <a:endParaRPr sz="1400" b="0" i="0" u="none" strike="noStrike" cap="none">
                <a:solidFill>
                  <a:schemeClr val="dk1"/>
                </a:solidFill>
                <a:latin typeface="Arial"/>
                <a:ea typeface="Arial"/>
                <a:cs typeface="Arial"/>
                <a:sym typeface="Arial"/>
              </a:endParaRPr>
            </a:p>
          </p:txBody>
        </p:sp>
        <p:sp>
          <p:nvSpPr>
            <p:cNvPr id="408" name="Google Shape;408;p16"/>
            <p:cNvSpPr/>
            <p:nvPr/>
          </p:nvSpPr>
          <p:spPr>
            <a:xfrm>
              <a:off x="4026790" y="3875649"/>
              <a:ext cx="2233421" cy="395653"/>
            </a:xfrm>
            <a:prstGeom prst="rect">
              <a:avLst/>
            </a:prstGeom>
            <a:solidFill>
              <a:srgbClr val="C3D79C"/>
            </a:solid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footer</a:t>
              </a:r>
              <a:endParaRPr sz="1400" b="0" i="0" u="none" strike="noStrike" cap="none">
                <a:solidFill>
                  <a:schemeClr val="dk1"/>
                </a:solidFill>
                <a:latin typeface="Arial"/>
                <a:ea typeface="Arial"/>
                <a:cs typeface="Arial"/>
                <a:sym typeface="Arial"/>
              </a:endParaRPr>
            </a:p>
          </p:txBody>
        </p:sp>
        <p:grpSp>
          <p:nvGrpSpPr>
            <p:cNvPr id="409" name="Google Shape;409;p16"/>
            <p:cNvGrpSpPr/>
            <p:nvPr/>
          </p:nvGrpSpPr>
          <p:grpSpPr>
            <a:xfrm>
              <a:off x="4026812" y="2052238"/>
              <a:ext cx="2233376" cy="1770102"/>
              <a:chOff x="4035128" y="2052238"/>
              <a:chExt cx="2233376" cy="1770102"/>
            </a:xfrm>
          </p:grpSpPr>
          <p:sp>
            <p:nvSpPr>
              <p:cNvPr id="410" name="Google Shape;410;p16"/>
              <p:cNvSpPr/>
              <p:nvPr/>
            </p:nvSpPr>
            <p:spPr>
              <a:xfrm rot="5400000">
                <a:off x="3427013" y="2660353"/>
                <a:ext cx="1770102" cy="553872"/>
              </a:xfrm>
              <a:prstGeom prst="rect">
                <a:avLst/>
              </a:prstGeom>
              <a:solidFill>
                <a:srgbClr val="93CCDD"/>
              </a:solid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sidebar</a:t>
                </a:r>
                <a:endParaRPr sz="1400" b="0" i="0" u="none" strike="noStrike" cap="none">
                  <a:solidFill>
                    <a:schemeClr val="dk1"/>
                  </a:solidFill>
                  <a:latin typeface="Arial"/>
                  <a:ea typeface="Arial"/>
                  <a:cs typeface="Arial"/>
                  <a:sym typeface="Arial"/>
                </a:endParaRPr>
              </a:p>
            </p:txBody>
          </p:sp>
          <p:sp>
            <p:nvSpPr>
              <p:cNvPr id="411" name="Google Shape;411;p16"/>
              <p:cNvSpPr/>
              <p:nvPr/>
            </p:nvSpPr>
            <p:spPr>
              <a:xfrm>
                <a:off x="4650718" y="2052238"/>
                <a:ext cx="1617786" cy="1770102"/>
              </a:xfrm>
              <a:prstGeom prst="rect">
                <a:avLst/>
              </a:prstGeom>
              <a:solidFill>
                <a:srgbClr val="FBC191"/>
              </a:solid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body</a:t>
                </a:r>
                <a:endParaRPr sz="1400" b="0" i="0" u="none" strike="noStrike" cap="none">
                  <a:solidFill>
                    <a:schemeClr val="dk1"/>
                  </a:solidFill>
                  <a:latin typeface="Arial"/>
                  <a:ea typeface="Arial"/>
                  <a:cs typeface="Arial"/>
                  <a:sym typeface="Arial"/>
                </a:endParaRPr>
              </a:p>
            </p:txBody>
          </p:sp>
        </p:grpSp>
      </p:grpSp>
      <p:grpSp>
        <p:nvGrpSpPr>
          <p:cNvPr id="412" name="Google Shape;412;p16"/>
          <p:cNvGrpSpPr/>
          <p:nvPr/>
        </p:nvGrpSpPr>
        <p:grpSpPr>
          <a:xfrm>
            <a:off x="4417275" y="1314206"/>
            <a:ext cx="3639544" cy="3210365"/>
            <a:chOff x="3632470" y="1276350"/>
            <a:chExt cx="3639544" cy="3210365"/>
          </a:xfrm>
        </p:grpSpPr>
        <p:sp>
          <p:nvSpPr>
            <p:cNvPr id="413" name="Google Shape;413;p16"/>
            <p:cNvSpPr/>
            <p:nvPr/>
          </p:nvSpPr>
          <p:spPr>
            <a:xfrm>
              <a:off x="3632470" y="1276350"/>
              <a:ext cx="3639544" cy="321036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14" name="Google Shape;414;p16"/>
            <p:cNvGrpSpPr/>
            <p:nvPr/>
          </p:nvGrpSpPr>
          <p:grpSpPr>
            <a:xfrm>
              <a:off x="3688975" y="1337660"/>
              <a:ext cx="3526535" cy="3087744"/>
              <a:chOff x="3674365" y="1358412"/>
              <a:chExt cx="3526535" cy="3087744"/>
            </a:xfrm>
          </p:grpSpPr>
          <p:sp>
            <p:nvSpPr>
              <p:cNvPr id="415" name="Google Shape;415;p16"/>
              <p:cNvSpPr/>
              <p:nvPr/>
            </p:nvSpPr>
            <p:spPr>
              <a:xfrm>
                <a:off x="3674365" y="1358412"/>
                <a:ext cx="3526535" cy="626157"/>
              </a:xfrm>
              <a:prstGeom prst="rect">
                <a:avLst/>
              </a:prstGeom>
              <a:solidFill>
                <a:srgbClr val="83E8FA"/>
              </a:solidFill>
              <a:ln w="25400"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header</a:t>
                </a:r>
                <a:endParaRPr sz="1400" b="0" i="0" u="none" strike="noStrike" cap="none">
                  <a:solidFill>
                    <a:schemeClr val="dk1"/>
                  </a:solidFill>
                  <a:latin typeface="Arial"/>
                  <a:ea typeface="Arial"/>
                  <a:cs typeface="Arial"/>
                  <a:sym typeface="Arial"/>
                </a:endParaRPr>
              </a:p>
            </p:txBody>
          </p:sp>
          <p:sp>
            <p:nvSpPr>
              <p:cNvPr id="416" name="Google Shape;416;p16"/>
              <p:cNvSpPr/>
              <p:nvPr/>
            </p:nvSpPr>
            <p:spPr>
              <a:xfrm>
                <a:off x="3674365" y="4050503"/>
                <a:ext cx="3526535" cy="395653"/>
              </a:xfrm>
              <a:prstGeom prst="rect">
                <a:avLst/>
              </a:prstGeom>
              <a:solidFill>
                <a:srgbClr val="83E8FA"/>
              </a:solid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footer</a:t>
                </a:r>
                <a:endParaRPr sz="1400" b="0" i="0" u="none" strike="noStrike" cap="none">
                  <a:solidFill>
                    <a:schemeClr val="dk1"/>
                  </a:solidFill>
                  <a:latin typeface="Arial"/>
                  <a:ea typeface="Arial"/>
                  <a:cs typeface="Arial"/>
                  <a:sym typeface="Arial"/>
                </a:endParaRPr>
              </a:p>
            </p:txBody>
          </p:sp>
          <p:sp>
            <p:nvSpPr>
              <p:cNvPr id="417" name="Google Shape;417;p16"/>
              <p:cNvSpPr/>
              <p:nvPr/>
            </p:nvSpPr>
            <p:spPr>
              <a:xfrm>
                <a:off x="6122055" y="2024428"/>
                <a:ext cx="1078845" cy="1985516"/>
              </a:xfrm>
              <a:prstGeom prst="rect">
                <a:avLst/>
              </a:prstGeom>
              <a:solidFill>
                <a:srgbClr val="A788CE"/>
              </a:solidFill>
              <a:ln w="25400"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aside</a:t>
                </a:r>
                <a:endParaRPr sz="1400" b="0" i="0" u="none" strike="noStrike" cap="none">
                  <a:solidFill>
                    <a:schemeClr val="dk1"/>
                  </a:solidFill>
                  <a:latin typeface="Arial"/>
                  <a:ea typeface="Arial"/>
                  <a:cs typeface="Arial"/>
                  <a:sym typeface="Arial"/>
                </a:endParaRPr>
              </a:p>
            </p:txBody>
          </p:sp>
          <p:sp>
            <p:nvSpPr>
              <p:cNvPr id="418" name="Google Shape;418;p16"/>
              <p:cNvSpPr/>
              <p:nvPr/>
            </p:nvSpPr>
            <p:spPr>
              <a:xfrm>
                <a:off x="3674365" y="2042712"/>
                <a:ext cx="2376576" cy="1967231"/>
              </a:xfrm>
              <a:prstGeom prst="rect">
                <a:avLst/>
              </a:prstGeom>
              <a:solidFill>
                <a:srgbClr val="88BBEA"/>
              </a:solidFill>
              <a:ln w="25400"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article</a:t>
                </a:r>
                <a:endParaRPr sz="1400" b="0" i="0" u="none" strike="noStrike" cap="none">
                  <a:solidFill>
                    <a:schemeClr val="dk1"/>
                  </a:solidFill>
                  <a:latin typeface="Arial"/>
                  <a:ea typeface="Arial"/>
                  <a:cs typeface="Arial"/>
                  <a:sym typeface="Arial"/>
                </a:endParaRPr>
              </a:p>
            </p:txBody>
          </p:sp>
          <p:sp>
            <p:nvSpPr>
              <p:cNvPr id="419" name="Google Shape;419;p16"/>
              <p:cNvSpPr/>
              <p:nvPr/>
            </p:nvSpPr>
            <p:spPr>
              <a:xfrm>
                <a:off x="3902688" y="2402791"/>
                <a:ext cx="1955188" cy="416609"/>
              </a:xfrm>
              <a:prstGeom prst="rect">
                <a:avLst/>
              </a:prstGeom>
              <a:solidFill>
                <a:srgbClr val="FFA941"/>
              </a:solidFill>
              <a:ln w="25400"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section</a:t>
                </a:r>
                <a:endParaRPr sz="1400" b="0" i="0" u="none" strike="noStrike" cap="none">
                  <a:solidFill>
                    <a:schemeClr val="dk1"/>
                  </a:solidFill>
                  <a:latin typeface="Arial"/>
                  <a:ea typeface="Arial"/>
                  <a:cs typeface="Arial"/>
                  <a:sym typeface="Arial"/>
                </a:endParaRPr>
              </a:p>
            </p:txBody>
          </p:sp>
          <p:sp>
            <p:nvSpPr>
              <p:cNvPr id="420" name="Google Shape;420;p16"/>
              <p:cNvSpPr/>
              <p:nvPr/>
            </p:nvSpPr>
            <p:spPr>
              <a:xfrm>
                <a:off x="3902688" y="2969454"/>
                <a:ext cx="1955188" cy="416609"/>
              </a:xfrm>
              <a:prstGeom prst="rect">
                <a:avLst/>
              </a:prstGeom>
              <a:solidFill>
                <a:srgbClr val="FFA941"/>
              </a:solidFill>
              <a:ln w="25400"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section</a:t>
                </a:r>
                <a:endParaRPr sz="1400" b="0" i="0" u="none" strike="noStrike" cap="none">
                  <a:solidFill>
                    <a:schemeClr val="dk1"/>
                  </a:solidFill>
                  <a:latin typeface="Arial"/>
                  <a:ea typeface="Arial"/>
                  <a:cs typeface="Arial"/>
                  <a:sym typeface="Arial"/>
                </a:endParaRPr>
              </a:p>
            </p:txBody>
          </p:sp>
          <p:sp>
            <p:nvSpPr>
              <p:cNvPr id="421" name="Google Shape;421;p16"/>
              <p:cNvSpPr/>
              <p:nvPr/>
            </p:nvSpPr>
            <p:spPr>
              <a:xfrm>
                <a:off x="3902688" y="3483838"/>
                <a:ext cx="1955188" cy="416609"/>
              </a:xfrm>
              <a:prstGeom prst="rect">
                <a:avLst/>
              </a:prstGeom>
              <a:solidFill>
                <a:srgbClr val="FFA941"/>
              </a:solidFill>
              <a:ln w="25400"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section</a:t>
                </a:r>
                <a:endParaRPr sz="1400" b="0" i="0" u="none" strike="noStrike" cap="none">
                  <a:solidFill>
                    <a:schemeClr val="dk1"/>
                  </a:solidFill>
                  <a:latin typeface="Arial"/>
                  <a:ea typeface="Arial"/>
                  <a:cs typeface="Arial"/>
                  <a:sym typeface="Arial"/>
                </a:endParaRPr>
              </a:p>
            </p:txBody>
          </p:sp>
          <p:sp>
            <p:nvSpPr>
              <p:cNvPr id="422" name="Google Shape;422;p16"/>
              <p:cNvSpPr/>
              <p:nvPr/>
            </p:nvSpPr>
            <p:spPr>
              <a:xfrm>
                <a:off x="3839792" y="1641575"/>
                <a:ext cx="3294433" cy="269340"/>
              </a:xfrm>
              <a:prstGeom prst="rect">
                <a:avLst/>
              </a:prstGeom>
              <a:solidFill>
                <a:srgbClr val="E8FDC0"/>
              </a:solid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Arial"/>
                    <a:ea typeface="Arial"/>
                    <a:cs typeface="Arial"/>
                    <a:sym typeface="Arial"/>
                  </a:rPr>
                  <a:t>nav</a:t>
                </a:r>
                <a:endParaRPr sz="14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7"/>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Estructura de una Página Web (código)</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28" name="Google Shape;428;p17"/>
          <p:cNvSpPr/>
          <p:nvPr/>
        </p:nvSpPr>
        <p:spPr>
          <a:xfrm>
            <a:off x="1624012" y="1343591"/>
            <a:ext cx="5895975" cy="2862322"/>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DOCTYPE</a:t>
            </a:r>
            <a:r>
              <a:rPr lang="es-AR" sz="1800" b="0" i="0" u="none" strike="noStrike" cap="none">
                <a:solidFill>
                  <a:srgbClr val="D5CED9"/>
                </a:solidFill>
                <a:latin typeface="Consolas"/>
                <a:ea typeface="Consolas"/>
                <a:cs typeface="Consolas"/>
                <a:sym typeface="Consolas"/>
              </a:rPr>
              <a:t> </a:t>
            </a:r>
            <a:r>
              <a:rPr lang="es-AR" sz="1800" b="0" i="0" u="none" strike="noStrike" cap="none">
                <a:solidFill>
                  <a:srgbClr val="FFE66D"/>
                </a:solidFill>
                <a:latin typeface="Consolas"/>
                <a:ea typeface="Consolas"/>
                <a:cs typeface="Consolas"/>
                <a:sym typeface="Consolas"/>
              </a:rPr>
              <a:t>html</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html</a:t>
            </a:r>
            <a:r>
              <a:rPr lang="es-AR" sz="1800" b="0" i="0" u="none" strike="noStrike" cap="none">
                <a:solidFill>
                  <a:srgbClr val="D5CED9"/>
                </a:solidFill>
                <a:latin typeface="Consolas"/>
                <a:ea typeface="Consolas"/>
                <a:cs typeface="Consolas"/>
                <a:sym typeface="Consolas"/>
              </a:rPr>
              <a:t> </a:t>
            </a:r>
            <a:r>
              <a:rPr lang="es-AR" sz="1800" b="0" i="0" u="none" strike="noStrike" cap="none">
                <a:solidFill>
                  <a:srgbClr val="FFE66D"/>
                </a:solidFill>
                <a:latin typeface="Consolas"/>
                <a:ea typeface="Consolas"/>
                <a:cs typeface="Consolas"/>
                <a:sym typeface="Consolas"/>
              </a:rPr>
              <a:t>lang</a:t>
            </a:r>
            <a:r>
              <a:rPr lang="es-AR" sz="1800" b="0" i="0" u="none" strike="noStrike" cap="none">
                <a:solidFill>
                  <a:srgbClr val="D5CED9"/>
                </a:solidFill>
                <a:latin typeface="Consolas"/>
                <a:ea typeface="Consolas"/>
                <a:cs typeface="Consolas"/>
                <a:sym typeface="Consolas"/>
              </a:rPr>
              <a:t>= </a:t>
            </a:r>
            <a:r>
              <a:rPr lang="es-AR" sz="1800" b="0" i="0" u="none" strike="noStrike" cap="none">
                <a:solidFill>
                  <a:srgbClr val="96E072"/>
                </a:solidFill>
                <a:latin typeface="Consolas"/>
                <a:ea typeface="Consolas"/>
                <a:cs typeface="Consolas"/>
                <a:sym typeface="Consolas"/>
              </a:rPr>
              <a:t>“es”</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    &lt;</a:t>
            </a:r>
            <a:r>
              <a:rPr lang="es-AR" sz="1800" b="0" i="0" u="none" strike="noStrike" cap="none">
                <a:solidFill>
                  <a:srgbClr val="F92672"/>
                </a:solidFill>
                <a:latin typeface="Consolas"/>
                <a:ea typeface="Consolas"/>
                <a:cs typeface="Consolas"/>
                <a:sym typeface="Consolas"/>
              </a:rPr>
              <a:t>head</a:t>
            </a:r>
            <a:r>
              <a:rPr lang="es-AR" sz="1800" b="0" i="0" u="none" strike="noStrike" cap="none">
                <a:solidFill>
                  <a:srgbClr val="D5CED9"/>
                </a:solidFill>
                <a:latin typeface="Consolas"/>
                <a:ea typeface="Consolas"/>
                <a:cs typeface="Consolas"/>
                <a:sym typeface="Consolas"/>
              </a:rPr>
              <a:t>&gt;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        &lt;</a:t>
            </a:r>
            <a:r>
              <a:rPr lang="es-AR" sz="1800" b="0" i="0" u="none" strike="noStrike" cap="none">
                <a:solidFill>
                  <a:srgbClr val="F92672"/>
                </a:solidFill>
                <a:latin typeface="Consolas"/>
                <a:ea typeface="Consolas"/>
                <a:cs typeface="Consolas"/>
                <a:sym typeface="Consolas"/>
              </a:rPr>
              <a:t>meta</a:t>
            </a:r>
            <a:r>
              <a:rPr lang="es-AR" sz="1800" b="0" i="0" u="none" strike="noStrike" cap="none">
                <a:solidFill>
                  <a:srgbClr val="D5CED9"/>
                </a:solidFill>
                <a:latin typeface="Consolas"/>
                <a:ea typeface="Consolas"/>
                <a:cs typeface="Consolas"/>
                <a:sym typeface="Consolas"/>
              </a:rPr>
              <a:t> </a:t>
            </a:r>
            <a:r>
              <a:rPr lang="es-AR" sz="1800" b="0" i="0" u="none" strike="noStrike" cap="none">
                <a:solidFill>
                  <a:srgbClr val="FFE66D"/>
                </a:solidFill>
                <a:latin typeface="Consolas"/>
                <a:ea typeface="Consolas"/>
                <a:cs typeface="Consolas"/>
                <a:sym typeface="Consolas"/>
              </a:rPr>
              <a:t>charset</a:t>
            </a:r>
            <a:r>
              <a:rPr lang="es-AR" sz="1800" b="0" i="0" u="none" strike="noStrike" cap="none">
                <a:solidFill>
                  <a:srgbClr val="D5CED9"/>
                </a:solidFill>
                <a:latin typeface="Consolas"/>
                <a:ea typeface="Consolas"/>
                <a:cs typeface="Consolas"/>
                <a:sym typeface="Consolas"/>
              </a:rPr>
              <a:t>=</a:t>
            </a:r>
            <a:r>
              <a:rPr lang="es-AR" sz="1800" b="0" i="0" u="none" strike="noStrike" cap="none">
                <a:solidFill>
                  <a:srgbClr val="96E072"/>
                </a:solidFill>
                <a:latin typeface="Consolas"/>
                <a:ea typeface="Consolas"/>
                <a:cs typeface="Consolas"/>
                <a:sym typeface="Consolas"/>
              </a:rPr>
              <a:t>"utf-8"</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        &lt;</a:t>
            </a:r>
            <a:r>
              <a:rPr lang="es-AR" sz="1800" b="0" i="0" u="none" strike="noStrike" cap="none">
                <a:solidFill>
                  <a:srgbClr val="F92672"/>
                </a:solidFill>
                <a:latin typeface="Consolas"/>
                <a:ea typeface="Consolas"/>
                <a:cs typeface="Consolas"/>
                <a:sym typeface="Consolas"/>
              </a:rPr>
              <a:t>title</a:t>
            </a:r>
            <a:r>
              <a:rPr lang="es-AR" sz="1800" b="0" i="0" u="none" strike="noStrike" cap="none">
                <a:solidFill>
                  <a:srgbClr val="D5CED9"/>
                </a:solidFill>
                <a:latin typeface="Consolas"/>
                <a:ea typeface="Consolas"/>
                <a:cs typeface="Consolas"/>
                <a:sym typeface="Consolas"/>
              </a:rPr>
              <a:t>&gt;Título de la Página&lt;/</a:t>
            </a:r>
            <a:r>
              <a:rPr lang="es-AR" sz="1800" b="0" i="0" u="none" strike="noStrike" cap="none">
                <a:solidFill>
                  <a:srgbClr val="F92672"/>
                </a:solidFill>
                <a:latin typeface="Consolas"/>
                <a:ea typeface="Consolas"/>
                <a:cs typeface="Consolas"/>
                <a:sym typeface="Consolas"/>
              </a:rPr>
              <a:t>title</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   &lt;/</a:t>
            </a:r>
            <a:r>
              <a:rPr lang="es-AR" sz="1800" b="0" i="0" u="none" strike="noStrike" cap="none">
                <a:solidFill>
                  <a:srgbClr val="F92672"/>
                </a:solidFill>
                <a:latin typeface="Consolas"/>
                <a:ea typeface="Consolas"/>
                <a:cs typeface="Consolas"/>
                <a:sym typeface="Consolas"/>
              </a:rPr>
              <a:t>head</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body</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            </a:t>
            </a:r>
            <a:r>
              <a:rPr lang="es-AR" sz="1800" b="0" i="0" u="none" strike="noStrike" cap="none">
                <a:solidFill>
                  <a:srgbClr val="5F6167"/>
                </a:solidFill>
                <a:latin typeface="Consolas"/>
                <a:ea typeface="Consolas"/>
                <a:cs typeface="Consolas"/>
                <a:sym typeface="Consolas"/>
              </a:rPr>
              <a:t>&lt;!-- Acá va tu código --&gt;</a:t>
            </a:r>
            <a:endParaRPr sz="18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body</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html</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sp>
        <p:nvSpPr>
          <p:cNvPr id="429" name="Google Shape;429;p17"/>
          <p:cNvSpPr txBox="1"/>
          <p:nvPr/>
        </p:nvSpPr>
        <p:spPr>
          <a:xfrm>
            <a:off x="1788638" y="4223224"/>
            <a:ext cx="5566722" cy="39088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400"/>
              <a:buFont typeface="Montserrat"/>
              <a:buNone/>
            </a:pPr>
            <a:r>
              <a:rPr lang="es-AR" sz="1400" b="1" i="0" u="none" strike="noStrike" cap="none">
                <a:solidFill>
                  <a:schemeClr val="accent1"/>
                </a:solidFill>
                <a:latin typeface="Montserrat"/>
                <a:ea typeface="Montserrat"/>
                <a:cs typeface="Montserrat"/>
                <a:sym typeface="Montserrat"/>
              </a:rPr>
              <a:t>Tip: </a:t>
            </a:r>
            <a:r>
              <a:rPr lang="es-AR" sz="1400" b="0" i="0" u="none" strike="noStrike" cap="none">
                <a:solidFill>
                  <a:schemeClr val="dk1"/>
                </a:solidFill>
                <a:latin typeface="Montserrat"/>
                <a:ea typeface="Montserrat"/>
                <a:cs typeface="Montserrat"/>
                <a:sym typeface="Montserrat"/>
              </a:rPr>
              <a:t>En VSC si escribimos html:5 y presionamos TAB este código se escribirá automáticamente.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8"/>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Sintaxis: Las etiquetas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35" name="Google Shape;435;p18"/>
          <p:cNvSpPr txBox="1"/>
          <p:nvPr/>
        </p:nvSpPr>
        <p:spPr>
          <a:xfrm>
            <a:off x="379441" y="1068635"/>
            <a:ext cx="8520600" cy="689828"/>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Definen qué función cumple cada elemento dentro de la página.</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Estructura básica, tienen una apertura y un cierre que describen la información contenida entre ellas:</a:t>
            </a:r>
            <a:endParaRPr sz="1400" b="0" i="0" u="none" strike="noStrike" cap="none">
              <a:solidFill>
                <a:srgbClr val="000000"/>
              </a:solidFill>
              <a:latin typeface="Arial"/>
              <a:ea typeface="Arial"/>
              <a:cs typeface="Arial"/>
              <a:sym typeface="Arial"/>
            </a:endParaRPr>
          </a:p>
        </p:txBody>
      </p:sp>
      <p:sp>
        <p:nvSpPr>
          <p:cNvPr id="436" name="Google Shape;436;p18"/>
          <p:cNvSpPr/>
          <p:nvPr/>
        </p:nvSpPr>
        <p:spPr>
          <a:xfrm>
            <a:off x="2857428" y="2173653"/>
            <a:ext cx="3097323" cy="369332"/>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b</a:t>
            </a:r>
            <a:r>
              <a:rPr lang="es-AR" sz="1800" b="0" i="0" u="none" strike="noStrike" cap="none">
                <a:solidFill>
                  <a:srgbClr val="D5CED9"/>
                </a:solidFill>
                <a:latin typeface="Consolas"/>
                <a:ea typeface="Consolas"/>
                <a:cs typeface="Consolas"/>
                <a:sym typeface="Consolas"/>
              </a:rPr>
              <a:t>&gt;Texto de ejemplo&lt;/</a:t>
            </a:r>
            <a:r>
              <a:rPr lang="es-AR" sz="1800" b="0" i="0" u="none" strike="noStrike" cap="none">
                <a:solidFill>
                  <a:srgbClr val="F92672"/>
                </a:solidFill>
                <a:latin typeface="Consolas"/>
                <a:ea typeface="Consolas"/>
                <a:cs typeface="Consolas"/>
                <a:sym typeface="Consolas"/>
              </a:rPr>
              <a:t>b</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pic>
        <p:nvPicPr>
          <p:cNvPr id="437" name="Google Shape;437;p18"/>
          <p:cNvPicPr preferRelativeResize="0"/>
          <p:nvPr/>
        </p:nvPicPr>
        <p:blipFill rotWithShape="1">
          <a:blip r:embed="rId3">
            <a:alphaModFix/>
          </a:blip>
          <a:srcRect/>
          <a:stretch/>
        </p:blipFill>
        <p:spPr>
          <a:xfrm>
            <a:off x="6953983" y="2183238"/>
            <a:ext cx="1390650" cy="390525"/>
          </a:xfrm>
          <a:prstGeom prst="rect">
            <a:avLst/>
          </a:prstGeom>
          <a:noFill/>
          <a:ln>
            <a:noFill/>
          </a:ln>
        </p:spPr>
      </p:pic>
      <p:sp>
        <p:nvSpPr>
          <p:cNvPr id="438" name="Google Shape;438;p18"/>
          <p:cNvSpPr/>
          <p:nvPr/>
        </p:nvSpPr>
        <p:spPr>
          <a:xfrm>
            <a:off x="781051" y="2869917"/>
            <a:ext cx="5680563" cy="646331"/>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p</a:t>
            </a:r>
            <a:r>
              <a:rPr lang="es-AR" sz="1800" b="0" i="0" u="none" strike="noStrike" cap="none">
                <a:solidFill>
                  <a:srgbClr val="D5CED9"/>
                </a:solidFill>
                <a:latin typeface="Consolas"/>
                <a:ea typeface="Consolas"/>
                <a:cs typeface="Consolas"/>
                <a:sym typeface="Consolas"/>
              </a:rPr>
              <a:t>&gt;Hola, estamos en el párrafo 1&lt;/</a:t>
            </a:r>
            <a:r>
              <a:rPr lang="es-AR" sz="1800" b="0" i="0" u="none" strike="noStrike" cap="none">
                <a:solidFill>
                  <a:srgbClr val="F92672"/>
                </a:solidFill>
                <a:latin typeface="Consolas"/>
                <a:ea typeface="Consolas"/>
                <a:cs typeface="Consolas"/>
                <a:sym typeface="Consolas"/>
              </a:rPr>
              <a:t>p</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p</a:t>
            </a:r>
            <a:r>
              <a:rPr lang="es-AR" sz="1800" b="0" i="0" u="none" strike="noStrike" cap="none">
                <a:solidFill>
                  <a:srgbClr val="D5CED9"/>
                </a:solidFill>
                <a:latin typeface="Consolas"/>
                <a:ea typeface="Consolas"/>
                <a:cs typeface="Consolas"/>
                <a:sym typeface="Consolas"/>
              </a:rPr>
              <a:t>&gt;Ahora hemos cambiado de párrafo&lt;/</a:t>
            </a:r>
            <a:r>
              <a:rPr lang="es-AR" sz="1800" b="0" i="0" u="none" strike="noStrike" cap="none">
                <a:solidFill>
                  <a:srgbClr val="F92672"/>
                </a:solidFill>
                <a:latin typeface="Consolas"/>
                <a:ea typeface="Consolas"/>
                <a:cs typeface="Consolas"/>
                <a:sym typeface="Consolas"/>
              </a:rPr>
              <a:t>p</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pic>
        <p:nvPicPr>
          <p:cNvPr id="439" name="Google Shape;439;p18"/>
          <p:cNvPicPr preferRelativeResize="0"/>
          <p:nvPr/>
        </p:nvPicPr>
        <p:blipFill rotWithShape="1">
          <a:blip r:embed="rId4">
            <a:alphaModFix/>
          </a:blip>
          <a:srcRect/>
          <a:stretch/>
        </p:blipFill>
        <p:spPr>
          <a:xfrm>
            <a:off x="6734175" y="2869917"/>
            <a:ext cx="2409825" cy="628650"/>
          </a:xfrm>
          <a:prstGeom prst="rect">
            <a:avLst/>
          </a:prstGeom>
          <a:noFill/>
          <a:ln>
            <a:noFill/>
          </a:ln>
        </p:spPr>
      </p:pic>
      <p:sp>
        <p:nvSpPr>
          <p:cNvPr id="440" name="Google Shape;440;p18"/>
          <p:cNvSpPr txBox="1"/>
          <p:nvPr/>
        </p:nvSpPr>
        <p:spPr>
          <a:xfrm>
            <a:off x="379441" y="3592239"/>
            <a:ext cx="8520600" cy="689828"/>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En algunos casos solamente tienen apertura, como la etiqueta &lt;br&gt; (</a:t>
            </a:r>
            <a:r>
              <a:rPr lang="es-AR" sz="1500" b="0" i="1" u="none" strike="noStrike" cap="none">
                <a:solidFill>
                  <a:schemeClr val="dk1"/>
                </a:solidFill>
                <a:latin typeface="Montserrat"/>
                <a:ea typeface="Montserrat"/>
                <a:cs typeface="Montserrat"/>
                <a:sym typeface="Montserrat"/>
              </a:rPr>
              <a:t>line break </a:t>
            </a:r>
            <a:r>
              <a:rPr lang="es-AR" sz="1500" b="0" i="0" u="none" strike="noStrike" cap="none">
                <a:solidFill>
                  <a:schemeClr val="dk1"/>
                </a:solidFill>
                <a:latin typeface="Montserrat"/>
                <a:ea typeface="Montserrat"/>
                <a:cs typeface="Montserrat"/>
                <a:sym typeface="Montserrat"/>
              </a:rPr>
              <a:t>o  salto de línea).</a:t>
            </a:r>
            <a:endParaRPr sz="1400" b="0" i="0" u="none" strike="noStrike" cap="none">
              <a:solidFill>
                <a:srgbClr val="000000"/>
              </a:solidFill>
              <a:latin typeface="Arial"/>
              <a:ea typeface="Arial"/>
              <a:cs typeface="Arial"/>
              <a:sym typeface="Arial"/>
            </a:endParaRPr>
          </a:p>
          <a:p>
            <a:pPr marL="457200" marR="0" lvl="0" indent="-247650" algn="l" rtl="0">
              <a:lnSpc>
                <a:spcPct val="100000"/>
              </a:lnSpc>
              <a:spcBef>
                <a:spcPts val="600"/>
              </a:spcBef>
              <a:spcAft>
                <a:spcPts val="600"/>
              </a:spcAft>
              <a:buClr>
                <a:schemeClr val="dk1"/>
              </a:buClr>
              <a:buSzPts val="1500"/>
              <a:buFont typeface="Montserrat"/>
              <a:buNone/>
            </a:pPr>
            <a:endParaRPr sz="1500" b="0" i="0" u="none" strike="noStrike" cap="none">
              <a:solidFill>
                <a:schemeClr val="dk1"/>
              </a:solidFill>
              <a:latin typeface="Montserrat"/>
              <a:ea typeface="Montserrat"/>
              <a:cs typeface="Montserrat"/>
              <a:sym typeface="Montserrat"/>
            </a:endParaRPr>
          </a:p>
        </p:txBody>
      </p:sp>
      <p:sp>
        <p:nvSpPr>
          <p:cNvPr id="441" name="Google Shape;441;p18"/>
          <p:cNvSpPr/>
          <p:nvPr/>
        </p:nvSpPr>
        <p:spPr>
          <a:xfrm>
            <a:off x="781051" y="4257353"/>
            <a:ext cx="5267324" cy="646331"/>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5CED9"/>
                </a:solidFill>
                <a:latin typeface="Consolas"/>
                <a:ea typeface="Consolas"/>
                <a:cs typeface="Consolas"/>
                <a:sym typeface="Consolas"/>
              </a:rPr>
              <a:t>&lt;</a:t>
            </a:r>
            <a:r>
              <a:rPr lang="es-AR" sz="1800" b="0" i="0" u="none" strike="noStrike" cap="none">
                <a:solidFill>
                  <a:srgbClr val="F92672"/>
                </a:solidFill>
                <a:latin typeface="Consolas"/>
                <a:ea typeface="Consolas"/>
                <a:cs typeface="Consolas"/>
                <a:sym typeface="Consolas"/>
              </a:rPr>
              <a:t>p</a:t>
            </a:r>
            <a:r>
              <a:rPr lang="es-AR" sz="1800" b="0" i="0" u="none" strike="noStrike" cap="none">
                <a:solidFill>
                  <a:srgbClr val="D5CED9"/>
                </a:solidFill>
                <a:latin typeface="Consolas"/>
                <a:ea typeface="Consolas"/>
                <a:cs typeface="Consolas"/>
                <a:sym typeface="Consolas"/>
              </a:rPr>
              <a:t>&gt;Este es un párrafo &lt;</a:t>
            </a:r>
            <a:r>
              <a:rPr lang="es-AR" sz="1800" b="0" i="0" u="none" strike="noStrike" cap="none">
                <a:solidFill>
                  <a:srgbClr val="F92672"/>
                </a:solidFill>
                <a:latin typeface="Consolas"/>
                <a:ea typeface="Consolas"/>
                <a:cs typeface="Consolas"/>
                <a:sym typeface="Consolas"/>
              </a:rPr>
              <a:t>br</a:t>
            </a:r>
            <a:r>
              <a:rPr lang="es-AR" sz="1800" b="0" i="0" u="none" strike="noStrike" cap="none">
                <a:solidFill>
                  <a:srgbClr val="D5CED9"/>
                </a:solidFill>
                <a:latin typeface="Consolas"/>
                <a:ea typeface="Consolas"/>
                <a:cs typeface="Consolas"/>
                <a:sym typeface="Consolas"/>
              </a:rPr>
              <a:t>&gt; que continúa en este renglón&lt;/</a:t>
            </a:r>
            <a:r>
              <a:rPr lang="es-AR" sz="1800" b="0" i="0" u="none" strike="noStrike" cap="none">
                <a:solidFill>
                  <a:srgbClr val="F92672"/>
                </a:solidFill>
                <a:latin typeface="Consolas"/>
                <a:ea typeface="Consolas"/>
                <a:cs typeface="Consolas"/>
                <a:sym typeface="Consolas"/>
              </a:rPr>
              <a:t>p</a:t>
            </a:r>
            <a:r>
              <a:rPr lang="es-AR" sz="18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pic>
        <p:nvPicPr>
          <p:cNvPr id="442" name="Google Shape;442;p18"/>
          <p:cNvPicPr preferRelativeResize="0"/>
          <p:nvPr/>
        </p:nvPicPr>
        <p:blipFill rotWithShape="1">
          <a:blip r:embed="rId5">
            <a:alphaModFix/>
          </a:blip>
          <a:srcRect/>
          <a:stretch/>
        </p:blipFill>
        <p:spPr>
          <a:xfrm>
            <a:off x="6431220" y="4331705"/>
            <a:ext cx="2085975" cy="46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9"/>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Sintaxis: Las etiquetas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48" name="Google Shape;448;p19"/>
          <p:cNvSpPr txBox="1"/>
          <p:nvPr/>
        </p:nvSpPr>
        <p:spPr>
          <a:xfrm>
            <a:off x="549599" y="1263171"/>
            <a:ext cx="8350442" cy="47990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FF3300"/>
              </a:buClr>
              <a:buSzPts val="3200"/>
              <a:buFont typeface="Montserrat"/>
              <a:buNone/>
            </a:pPr>
            <a:r>
              <a:rPr lang="es-AR" sz="2000" b="1" i="0" u="none" strike="noStrike" cap="none" dirty="0">
                <a:solidFill>
                  <a:srgbClr val="FF3300"/>
                </a:solidFill>
                <a:latin typeface="Montserrat"/>
                <a:ea typeface="Montserrat"/>
                <a:cs typeface="Montserrat"/>
                <a:sym typeface="Montserrat"/>
              </a:rPr>
              <a:t>&lt;Etiqueta       </a:t>
            </a:r>
            <a:r>
              <a:rPr lang="es-AR" sz="2000" b="1" i="0" u="none" strike="noStrike" cap="none" dirty="0">
                <a:solidFill>
                  <a:srgbClr val="FF0066"/>
                </a:solidFill>
                <a:latin typeface="Montserrat"/>
                <a:ea typeface="Montserrat"/>
                <a:cs typeface="Montserrat"/>
                <a:sym typeface="Montserrat"/>
              </a:rPr>
              <a:t>atributo =      </a:t>
            </a:r>
            <a:r>
              <a:rPr lang="es-AR" sz="2000" b="1" i="0" u="none" strike="noStrike" cap="none" dirty="0">
                <a:solidFill>
                  <a:srgbClr val="9933FF"/>
                </a:solidFill>
                <a:latin typeface="Montserrat"/>
                <a:ea typeface="Montserrat"/>
                <a:cs typeface="Montserrat"/>
                <a:sym typeface="Montserrat"/>
              </a:rPr>
              <a:t>“valor”  </a:t>
            </a:r>
            <a:r>
              <a:rPr lang="es-AR" sz="2000" b="1" i="0" u="none" strike="noStrike" cap="none" dirty="0">
                <a:solidFill>
                  <a:srgbClr val="FF3300"/>
                </a:solidFill>
                <a:latin typeface="Montserrat"/>
                <a:ea typeface="Montserrat"/>
                <a:cs typeface="Montserrat"/>
                <a:sym typeface="Montserrat"/>
              </a:rPr>
              <a:t>&gt;    </a:t>
            </a:r>
            <a:r>
              <a:rPr lang="es-AR" sz="2000" b="0" i="1" u="none" strike="noStrike" cap="none" dirty="0">
                <a:solidFill>
                  <a:schemeClr val="dk1"/>
                </a:solidFill>
                <a:latin typeface="Montserrat"/>
                <a:ea typeface="Montserrat"/>
                <a:cs typeface="Montserrat"/>
                <a:sym typeface="Montserrat"/>
              </a:rPr>
              <a:t>Contenido  </a:t>
            </a:r>
            <a:r>
              <a:rPr lang="es-AR" sz="2000" b="1" i="0" u="none" strike="noStrike" cap="none" dirty="0">
                <a:solidFill>
                  <a:srgbClr val="FF3300"/>
                </a:solidFill>
                <a:latin typeface="Montserrat"/>
                <a:ea typeface="Montserrat"/>
                <a:cs typeface="Montserrat"/>
                <a:sym typeface="Montserrat"/>
              </a:rPr>
              <a:t>&lt;/Etiqueta&gt;</a:t>
            </a:r>
            <a:endParaRPr sz="2000" b="1" i="0" u="none" strike="noStrike" cap="none" dirty="0">
              <a:solidFill>
                <a:schemeClr val="dk1"/>
              </a:solidFill>
              <a:latin typeface="Montserrat"/>
              <a:ea typeface="Montserrat"/>
              <a:cs typeface="Montserrat"/>
              <a:sym typeface="Montserrat"/>
            </a:endParaRPr>
          </a:p>
        </p:txBody>
      </p:sp>
      <p:cxnSp>
        <p:nvCxnSpPr>
          <p:cNvPr id="449" name="Google Shape;449;p19"/>
          <p:cNvCxnSpPr/>
          <p:nvPr/>
        </p:nvCxnSpPr>
        <p:spPr>
          <a:xfrm>
            <a:off x="1367852" y="1737549"/>
            <a:ext cx="0" cy="1055077"/>
          </a:xfrm>
          <a:prstGeom prst="straightConnector1">
            <a:avLst/>
          </a:prstGeom>
          <a:noFill/>
          <a:ln w="22225" cap="flat" cmpd="sng">
            <a:solidFill>
              <a:srgbClr val="FF3300"/>
            </a:solidFill>
            <a:prstDash val="solid"/>
            <a:miter lim="800000"/>
            <a:headEnd type="none" w="sm" len="sm"/>
            <a:tailEnd type="triangle" w="med" len="med"/>
          </a:ln>
        </p:spPr>
      </p:cxnSp>
      <p:sp>
        <p:nvSpPr>
          <p:cNvPr id="450" name="Google Shape;450;p19"/>
          <p:cNvSpPr txBox="1"/>
          <p:nvPr/>
        </p:nvSpPr>
        <p:spPr>
          <a:xfrm>
            <a:off x="550789" y="2851526"/>
            <a:ext cx="1634126"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AR" sz="1600" b="0" i="0" u="none" strike="noStrike" cap="none">
                <a:solidFill>
                  <a:srgbClr val="FF3300"/>
                </a:solidFill>
                <a:latin typeface="Montserrat"/>
                <a:ea typeface="Montserrat"/>
                <a:cs typeface="Montserrat"/>
                <a:sym typeface="Montserrat"/>
              </a:rPr>
              <a:t>html. body, img, title, head</a:t>
            </a:r>
            <a:endParaRPr sz="1050" b="0" i="0" u="none" strike="noStrike" cap="none">
              <a:solidFill>
                <a:srgbClr val="000000"/>
              </a:solidFill>
              <a:latin typeface="Montserrat"/>
              <a:ea typeface="Montserrat"/>
              <a:cs typeface="Montserrat"/>
              <a:sym typeface="Montserrat"/>
            </a:endParaRPr>
          </a:p>
        </p:txBody>
      </p:sp>
      <p:cxnSp>
        <p:nvCxnSpPr>
          <p:cNvPr id="451" name="Google Shape;451;p19"/>
          <p:cNvCxnSpPr/>
          <p:nvPr/>
        </p:nvCxnSpPr>
        <p:spPr>
          <a:xfrm>
            <a:off x="3061673" y="1737549"/>
            <a:ext cx="0" cy="1055077"/>
          </a:xfrm>
          <a:prstGeom prst="straightConnector1">
            <a:avLst/>
          </a:prstGeom>
          <a:noFill/>
          <a:ln w="22225" cap="flat" cmpd="sng">
            <a:solidFill>
              <a:srgbClr val="FF0066"/>
            </a:solidFill>
            <a:prstDash val="solid"/>
            <a:miter lim="800000"/>
            <a:headEnd type="none" w="sm" len="sm"/>
            <a:tailEnd type="triangle" w="med" len="med"/>
          </a:ln>
        </p:spPr>
      </p:cxnSp>
      <p:sp>
        <p:nvSpPr>
          <p:cNvPr id="452" name="Google Shape;452;p19"/>
          <p:cNvSpPr txBox="1"/>
          <p:nvPr/>
        </p:nvSpPr>
        <p:spPr>
          <a:xfrm>
            <a:off x="2262031" y="2851526"/>
            <a:ext cx="1599284"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AR" sz="1600" b="0" i="0" u="none" strike="noStrike" cap="none">
                <a:solidFill>
                  <a:srgbClr val="FF0066"/>
                </a:solidFill>
                <a:latin typeface="Montserrat"/>
                <a:ea typeface="Montserrat"/>
                <a:cs typeface="Montserrat"/>
                <a:sym typeface="Montserrat"/>
              </a:rPr>
              <a:t>charset, alt, src, id, class, href, target</a:t>
            </a:r>
            <a:endParaRPr sz="1050" b="0" i="0" u="none" strike="noStrike" cap="none">
              <a:solidFill>
                <a:srgbClr val="000000"/>
              </a:solidFill>
              <a:latin typeface="Montserrat"/>
              <a:ea typeface="Montserrat"/>
              <a:cs typeface="Montserrat"/>
              <a:sym typeface="Montserrat"/>
            </a:endParaRPr>
          </a:p>
        </p:txBody>
      </p:sp>
      <p:cxnSp>
        <p:nvCxnSpPr>
          <p:cNvPr id="453" name="Google Shape;453;p19"/>
          <p:cNvCxnSpPr/>
          <p:nvPr/>
        </p:nvCxnSpPr>
        <p:spPr>
          <a:xfrm>
            <a:off x="4769819" y="1737549"/>
            <a:ext cx="0" cy="1055077"/>
          </a:xfrm>
          <a:prstGeom prst="straightConnector1">
            <a:avLst/>
          </a:prstGeom>
          <a:noFill/>
          <a:ln w="22225" cap="flat" cmpd="sng">
            <a:solidFill>
              <a:srgbClr val="9933FF"/>
            </a:solidFill>
            <a:prstDash val="solid"/>
            <a:miter lim="800000"/>
            <a:headEnd type="none" w="sm" len="sm"/>
            <a:tailEnd type="triangle" w="med" len="med"/>
          </a:ln>
        </p:spPr>
      </p:cxnSp>
      <p:sp>
        <p:nvSpPr>
          <p:cNvPr id="454" name="Google Shape;454;p19"/>
          <p:cNvSpPr txBox="1"/>
          <p:nvPr/>
        </p:nvSpPr>
        <p:spPr>
          <a:xfrm>
            <a:off x="3938431" y="2851526"/>
            <a:ext cx="1708146"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AR" sz="1600" b="0" i="0" u="none" strike="noStrike" cap="none">
                <a:solidFill>
                  <a:srgbClr val="9933FF"/>
                </a:solidFill>
                <a:latin typeface="Montserrat"/>
                <a:ea typeface="Montserrat"/>
                <a:cs typeface="Montserrat"/>
                <a:sym typeface="Montserrat"/>
              </a:rPr>
              <a:t>utf-8, src, nombre de la clase/id, link</a:t>
            </a:r>
            <a:endParaRPr sz="1050" b="0" i="0" u="none" strike="noStrike" cap="none">
              <a:solidFill>
                <a:srgbClr val="000000"/>
              </a:solidFill>
              <a:latin typeface="Montserrat"/>
              <a:ea typeface="Montserrat"/>
              <a:cs typeface="Montserrat"/>
              <a:sym typeface="Montserrat"/>
            </a:endParaRPr>
          </a:p>
        </p:txBody>
      </p:sp>
      <p:sp>
        <p:nvSpPr>
          <p:cNvPr id="455" name="Google Shape;455;p19"/>
          <p:cNvSpPr txBox="1"/>
          <p:nvPr/>
        </p:nvSpPr>
        <p:spPr>
          <a:xfrm>
            <a:off x="698413" y="3939177"/>
            <a:ext cx="2363372"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AR" sz="2000" b="1" i="0" u="none" strike="noStrike" cap="none">
                <a:solidFill>
                  <a:schemeClr val="dk1"/>
                </a:solidFill>
                <a:latin typeface="Montserrat"/>
                <a:ea typeface="Montserrat"/>
                <a:cs typeface="Montserrat"/>
                <a:sym typeface="Montserrat"/>
              </a:rPr>
              <a:t>Ejemplo:</a:t>
            </a:r>
            <a:endParaRPr sz="1050" b="0" i="0" u="none" strike="noStrike" cap="none">
              <a:solidFill>
                <a:srgbClr val="000000"/>
              </a:solidFill>
              <a:latin typeface="Montserrat"/>
              <a:ea typeface="Montserrat"/>
              <a:cs typeface="Montserrat"/>
              <a:sym typeface="Montserrat"/>
            </a:endParaRPr>
          </a:p>
        </p:txBody>
      </p:sp>
      <p:sp>
        <p:nvSpPr>
          <p:cNvPr id="456" name="Google Shape;456;p19"/>
          <p:cNvSpPr txBox="1"/>
          <p:nvPr/>
        </p:nvSpPr>
        <p:spPr>
          <a:xfrm>
            <a:off x="865023" y="4345145"/>
            <a:ext cx="7719594" cy="50159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FF3300"/>
              </a:buClr>
              <a:buSzPts val="2800"/>
              <a:buFont typeface="Arial"/>
              <a:buNone/>
            </a:pPr>
            <a:r>
              <a:rPr lang="es-AR" sz="1800" b="1" i="0" u="none" strike="noStrike" cap="none" dirty="0">
                <a:solidFill>
                  <a:srgbClr val="FF3300"/>
                </a:solidFill>
                <a:latin typeface="Arial"/>
                <a:ea typeface="Arial"/>
                <a:cs typeface="Arial"/>
                <a:sym typeface="Arial"/>
              </a:rPr>
              <a:t>&lt;a </a:t>
            </a:r>
            <a:r>
              <a:rPr lang="es-AR" sz="1800" b="1" i="0" u="none" strike="noStrike" cap="none" dirty="0" err="1">
                <a:solidFill>
                  <a:srgbClr val="FF0066"/>
                </a:solidFill>
                <a:latin typeface="Arial"/>
                <a:ea typeface="Arial"/>
                <a:cs typeface="Arial"/>
                <a:sym typeface="Arial"/>
              </a:rPr>
              <a:t>href</a:t>
            </a:r>
            <a:r>
              <a:rPr lang="es-AR" sz="1800" b="1" i="0" u="none" strike="noStrike" cap="none" dirty="0">
                <a:solidFill>
                  <a:srgbClr val="FF0066"/>
                </a:solidFill>
                <a:latin typeface="Arial"/>
                <a:ea typeface="Arial"/>
                <a:cs typeface="Arial"/>
                <a:sym typeface="Arial"/>
              </a:rPr>
              <a:t> = </a:t>
            </a:r>
            <a:r>
              <a:rPr lang="es-AR" sz="1800" b="1" i="0" u="none" strike="noStrike" cap="none" dirty="0">
                <a:solidFill>
                  <a:srgbClr val="9933FF"/>
                </a:solidFill>
                <a:latin typeface="Arial"/>
                <a:ea typeface="Arial"/>
                <a:cs typeface="Arial"/>
                <a:sym typeface="Arial"/>
              </a:rPr>
              <a:t>“https://www.google.com”  </a:t>
            </a:r>
            <a:r>
              <a:rPr lang="es-AR" sz="1800" b="1" i="0" u="none" strike="noStrike" cap="none" dirty="0">
                <a:solidFill>
                  <a:srgbClr val="FF0066"/>
                </a:solidFill>
                <a:latin typeface="Arial"/>
                <a:ea typeface="Arial"/>
                <a:cs typeface="Arial"/>
                <a:sym typeface="Arial"/>
              </a:rPr>
              <a:t>target = </a:t>
            </a:r>
            <a:r>
              <a:rPr lang="es-AR" sz="1800" b="1" i="0" u="none" strike="noStrike" cap="none" dirty="0">
                <a:solidFill>
                  <a:srgbClr val="9933FF"/>
                </a:solidFill>
                <a:latin typeface="Arial"/>
                <a:ea typeface="Arial"/>
                <a:cs typeface="Arial"/>
                <a:sym typeface="Arial"/>
              </a:rPr>
              <a:t>“_</a:t>
            </a:r>
            <a:r>
              <a:rPr lang="es-AR" sz="1800" b="1" i="0" u="none" strike="noStrike" cap="none" dirty="0" err="1">
                <a:solidFill>
                  <a:srgbClr val="9933FF"/>
                </a:solidFill>
                <a:latin typeface="Arial"/>
                <a:ea typeface="Arial"/>
                <a:cs typeface="Arial"/>
                <a:sym typeface="Arial"/>
              </a:rPr>
              <a:t>blank</a:t>
            </a:r>
            <a:r>
              <a:rPr lang="es-AR" sz="1800" b="1" i="0" u="none" strike="noStrike" cap="none" dirty="0">
                <a:solidFill>
                  <a:srgbClr val="9933FF"/>
                </a:solidFill>
                <a:latin typeface="Arial"/>
                <a:ea typeface="Arial"/>
                <a:cs typeface="Arial"/>
                <a:sym typeface="Arial"/>
              </a:rPr>
              <a:t>” </a:t>
            </a:r>
            <a:r>
              <a:rPr lang="es-AR" sz="1800" b="1" i="0" u="none" strike="noStrike" cap="none" dirty="0">
                <a:solidFill>
                  <a:srgbClr val="FF3300"/>
                </a:solidFill>
                <a:latin typeface="Arial"/>
                <a:ea typeface="Arial"/>
                <a:cs typeface="Arial"/>
                <a:sym typeface="Arial"/>
              </a:rPr>
              <a:t>&gt;  </a:t>
            </a:r>
            <a:r>
              <a:rPr lang="es-AR" sz="1800" b="0" i="1" u="none" strike="noStrike" cap="none" dirty="0">
                <a:solidFill>
                  <a:schemeClr val="dk1"/>
                </a:solidFill>
                <a:latin typeface="Arial"/>
                <a:ea typeface="Arial"/>
                <a:cs typeface="Arial"/>
                <a:sym typeface="Arial"/>
              </a:rPr>
              <a:t>Google</a:t>
            </a:r>
            <a:r>
              <a:rPr lang="es-AR" sz="1800" b="0" i="1" u="none" strike="noStrike" cap="none" dirty="0">
                <a:solidFill>
                  <a:srgbClr val="FF3300"/>
                </a:solidFill>
                <a:latin typeface="Arial"/>
                <a:ea typeface="Arial"/>
                <a:cs typeface="Arial"/>
                <a:sym typeface="Arial"/>
              </a:rPr>
              <a:t> </a:t>
            </a:r>
            <a:r>
              <a:rPr lang="es-AR" sz="1800" b="1" i="1" u="none" strike="noStrike" cap="none" dirty="0">
                <a:solidFill>
                  <a:srgbClr val="FF3300"/>
                </a:solidFill>
                <a:latin typeface="Arial"/>
                <a:ea typeface="Arial"/>
                <a:cs typeface="Arial"/>
                <a:sym typeface="Arial"/>
              </a:rPr>
              <a:t>&lt;/a&gt;</a:t>
            </a: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
          <p:cNvSpPr txBox="1"/>
          <p:nvPr/>
        </p:nvSpPr>
        <p:spPr>
          <a:xfrm>
            <a:off x="0" y="735129"/>
            <a:ext cx="9144000" cy="106395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accent1"/>
              </a:buClr>
              <a:buSzPts val="1800"/>
              <a:buFont typeface="Montserrat ExtraBold"/>
              <a:buNone/>
            </a:pPr>
            <a:r>
              <a:rPr lang="es-AR" sz="6000" b="1" i="0" u="none" strike="noStrike" cap="none" dirty="0">
                <a:solidFill>
                  <a:schemeClr val="accent1"/>
                </a:solidFill>
                <a:latin typeface="Arial"/>
                <a:ea typeface="Arial"/>
                <a:cs typeface="Arial"/>
                <a:sym typeface="Arial"/>
              </a:rPr>
              <a:t>Clase 1</a:t>
            </a:r>
            <a:endParaRPr sz="6000" b="0" i="0" u="none" strike="noStrike" cap="none" dirty="0">
              <a:solidFill>
                <a:schemeClr val="accent1"/>
              </a:solidFill>
              <a:latin typeface="Montserrat ExtraBold"/>
              <a:ea typeface="Montserrat ExtraBold"/>
              <a:cs typeface="Montserrat ExtraBold"/>
              <a:sym typeface="Montserrat ExtraBold"/>
            </a:endParaRPr>
          </a:p>
        </p:txBody>
      </p:sp>
      <p:pic>
        <p:nvPicPr>
          <p:cNvPr id="235" name="Google Shape;235;p2" descr="logo de HTML5"/>
          <p:cNvPicPr preferRelativeResize="0"/>
          <p:nvPr/>
        </p:nvPicPr>
        <p:blipFill rotWithShape="1">
          <a:blip r:embed="rId3">
            <a:alphaModFix/>
          </a:blip>
          <a:srcRect/>
          <a:stretch/>
        </p:blipFill>
        <p:spPr>
          <a:xfrm>
            <a:off x="3525080" y="2651589"/>
            <a:ext cx="2093841" cy="1962975"/>
          </a:xfrm>
          <a:prstGeom prst="rect">
            <a:avLst/>
          </a:prstGeom>
          <a:noFill/>
          <a:ln>
            <a:noFill/>
          </a:ln>
          <a:effectLst>
            <a:outerShdw blurRad="292100" dist="139700" dir="2700000" algn="tl" rotWithShape="0">
              <a:srgbClr val="333333">
                <a:alpha val="63921"/>
              </a:srgbClr>
            </a:outerShdw>
          </a:effectLst>
        </p:spPr>
      </p:pic>
      <p:sp>
        <p:nvSpPr>
          <p:cNvPr id="236" name="Google Shape;236;p2"/>
          <p:cNvSpPr txBox="1"/>
          <p:nvPr/>
        </p:nvSpPr>
        <p:spPr>
          <a:xfrm>
            <a:off x="0" y="1963726"/>
            <a:ext cx="9144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1" i="1" u="none" strike="noStrike" cap="none">
                <a:solidFill>
                  <a:srgbClr val="000000"/>
                </a:solidFill>
                <a:latin typeface="Arial"/>
                <a:ea typeface="Arial"/>
                <a:cs typeface="Arial"/>
                <a:sym typeface="Arial"/>
              </a:rPr>
              <a:t>Introducción a HTML</a:t>
            </a:r>
            <a:endParaRPr sz="1400" b="1" i="1"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0"/>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Estructura de una Página Web (código)</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62" name="Google Shape;462;p20"/>
          <p:cNvSpPr txBox="1"/>
          <p:nvPr/>
        </p:nvSpPr>
        <p:spPr>
          <a:xfrm>
            <a:off x="607375" y="1246163"/>
            <a:ext cx="8003225" cy="3516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Montserrat"/>
              <a:buNone/>
            </a:pPr>
            <a:r>
              <a:rPr lang="es-AR" sz="1600" b="1" i="0" u="none" strike="noStrike" cap="none">
                <a:solidFill>
                  <a:srgbClr val="FF3300"/>
                </a:solidFill>
                <a:latin typeface="Montserrat"/>
                <a:ea typeface="Montserrat"/>
                <a:cs typeface="Montserrat"/>
                <a:sym typeface="Montserrat"/>
              </a:rPr>
              <a:t>&lt;!DOCTYPE html&gt; </a:t>
            </a:r>
            <a:r>
              <a:rPr lang="es-AR" sz="1600" b="0" i="0" u="none" strike="noStrike" cap="none">
                <a:solidFill>
                  <a:schemeClr val="dk1"/>
                </a:solidFill>
                <a:latin typeface="Montserrat"/>
                <a:ea typeface="Montserrat"/>
                <a:cs typeface="Montserrat"/>
                <a:sym typeface="Montserrat"/>
              </a:rPr>
              <a:t>indica que la versión corresponde a HTML5.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FF3300"/>
              </a:buClr>
              <a:buSzPts val="2400"/>
              <a:buFont typeface="Montserrat"/>
              <a:buNone/>
            </a:pPr>
            <a:r>
              <a:rPr lang="es-AR" sz="1600" b="1" i="0" u="none" strike="noStrike" cap="none">
                <a:solidFill>
                  <a:srgbClr val="FF3300"/>
                </a:solidFill>
                <a:latin typeface="Montserrat"/>
                <a:ea typeface="Montserrat"/>
                <a:cs typeface="Montserrat"/>
                <a:sym typeface="Montserrat"/>
              </a:rPr>
              <a:t>&lt;html lang= </a:t>
            </a:r>
            <a:r>
              <a:rPr lang="es-AR" sz="1600" b="1" i="0" u="none" strike="noStrike" cap="none">
                <a:solidFill>
                  <a:srgbClr val="00B050"/>
                </a:solidFill>
                <a:latin typeface="Montserrat"/>
                <a:ea typeface="Montserrat"/>
                <a:cs typeface="Montserrat"/>
                <a:sym typeface="Montserrat"/>
              </a:rPr>
              <a:t>“es”</a:t>
            </a:r>
            <a:r>
              <a:rPr lang="es-AR" sz="1600" b="1" i="0" u="none" strike="noStrike" cap="none">
                <a:solidFill>
                  <a:srgbClr val="FF3300"/>
                </a:solidFill>
                <a:latin typeface="Montserrat"/>
                <a:ea typeface="Montserrat"/>
                <a:cs typeface="Montserrat"/>
                <a:sym typeface="Montserrat"/>
              </a:rPr>
              <a:t>&gt;  </a:t>
            </a:r>
            <a:r>
              <a:rPr lang="es-AR" sz="1600" b="0" i="0" u="none" strike="noStrike" cap="none">
                <a:solidFill>
                  <a:schemeClr val="dk1"/>
                </a:solidFill>
                <a:latin typeface="Montserrat"/>
                <a:ea typeface="Montserrat"/>
                <a:cs typeface="Montserrat"/>
                <a:sym typeface="Montserrat"/>
              </a:rPr>
              <a:t>es la etiqueta principal que engloba al resto de las etiquetas, el atributo lang define el tipo de lenguaje.</a:t>
            </a:r>
            <a:endParaRPr sz="1600" b="0" i="0" u="none" strike="noStrike" cap="none">
              <a:solidFill>
                <a:srgbClr val="FF3300"/>
              </a:solidFill>
              <a:latin typeface="Montserrat"/>
              <a:ea typeface="Montserrat"/>
              <a:cs typeface="Montserrat"/>
              <a:sym typeface="Montserrat"/>
            </a:endParaRPr>
          </a:p>
          <a:p>
            <a:pPr marL="0" marR="0" lvl="0" indent="0" algn="l" rtl="0">
              <a:lnSpc>
                <a:spcPct val="100000"/>
              </a:lnSpc>
              <a:spcBef>
                <a:spcPts val="600"/>
              </a:spcBef>
              <a:spcAft>
                <a:spcPts val="0"/>
              </a:spcAft>
              <a:buClr>
                <a:srgbClr val="FF3300"/>
              </a:buClr>
              <a:buSzPts val="2400"/>
              <a:buFont typeface="Montserrat"/>
              <a:buNone/>
            </a:pPr>
            <a:r>
              <a:rPr lang="es-AR" sz="1600" b="1" i="0" u="none" strike="noStrike" cap="none">
                <a:solidFill>
                  <a:srgbClr val="FF3300"/>
                </a:solidFill>
                <a:latin typeface="Montserrat"/>
                <a:ea typeface="Montserrat"/>
                <a:cs typeface="Montserrat"/>
                <a:sym typeface="Montserrat"/>
              </a:rPr>
              <a:t>&lt;head&gt; </a:t>
            </a:r>
            <a:r>
              <a:rPr lang="es-AR" sz="1600" b="0" i="0" u="none" strike="noStrike" cap="none">
                <a:solidFill>
                  <a:schemeClr val="dk1"/>
                </a:solidFill>
                <a:latin typeface="Montserrat"/>
                <a:ea typeface="Montserrat"/>
                <a:cs typeface="Montserrat"/>
                <a:sym typeface="Montserrat"/>
              </a:rPr>
              <a:t>es la cabeza del documento que contiene los metadatos de la página web.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FF3300"/>
              </a:buClr>
              <a:buSzPts val="2400"/>
              <a:buFont typeface="Montserrat"/>
              <a:buNone/>
            </a:pPr>
            <a:r>
              <a:rPr lang="es-AR" sz="1600" b="1" i="0" u="none" strike="noStrike" cap="none">
                <a:solidFill>
                  <a:srgbClr val="FF3300"/>
                </a:solidFill>
                <a:latin typeface="Montserrat"/>
                <a:ea typeface="Montserrat"/>
                <a:cs typeface="Montserrat"/>
                <a:sym typeface="Montserrat"/>
              </a:rPr>
              <a:t>&lt;meta charset=</a:t>
            </a:r>
            <a:r>
              <a:rPr lang="es-AR" sz="1600" b="1" i="0" u="none" strike="noStrike" cap="none">
                <a:solidFill>
                  <a:srgbClr val="00B050"/>
                </a:solidFill>
                <a:latin typeface="Montserrat"/>
                <a:ea typeface="Montserrat"/>
                <a:cs typeface="Montserrat"/>
                <a:sym typeface="Montserrat"/>
              </a:rPr>
              <a:t>"utf-8“</a:t>
            </a:r>
            <a:r>
              <a:rPr lang="es-AR" sz="1600" b="1" i="0" u="none" strike="noStrike" cap="none">
                <a:solidFill>
                  <a:srgbClr val="FF3300"/>
                </a:solidFill>
                <a:latin typeface="Montserrat"/>
                <a:ea typeface="Montserrat"/>
                <a:cs typeface="Montserrat"/>
                <a:sym typeface="Montserrat"/>
              </a:rPr>
              <a:t>/&gt; </a:t>
            </a:r>
            <a:r>
              <a:rPr lang="es-AR" sz="1600" b="0" i="0" u="none" strike="noStrike" cap="none">
                <a:solidFill>
                  <a:schemeClr val="dk1"/>
                </a:solidFill>
                <a:latin typeface="Montserrat"/>
                <a:ea typeface="Montserrat"/>
                <a:cs typeface="Montserrat"/>
                <a:sym typeface="Montserrat"/>
              </a:rPr>
              <a:t>indica al navegador qué tipo de caracteres contiene la página, con el atributo charset vamos a indicar el conjunto de caracteres que vamos a usar y con el valor “utf-8” abarcamos a la mayoría de los sistemas de escritura. </a:t>
            </a:r>
            <a:r>
              <a:rPr lang="es-AR" sz="16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Más info</a:t>
            </a:r>
            <a:endParaRPr sz="1600" b="1" i="0" u="none" strike="noStrike" cap="none">
              <a:solidFill>
                <a:srgbClr val="FF3300"/>
              </a:solidFill>
              <a:latin typeface="Montserrat"/>
              <a:ea typeface="Montserrat"/>
              <a:cs typeface="Montserrat"/>
              <a:sym typeface="Montserrat"/>
            </a:endParaRPr>
          </a:p>
          <a:p>
            <a:pPr marL="0" marR="0" lvl="0" indent="0" algn="l" rtl="0">
              <a:lnSpc>
                <a:spcPct val="100000"/>
              </a:lnSpc>
              <a:spcBef>
                <a:spcPts val="600"/>
              </a:spcBef>
              <a:spcAft>
                <a:spcPts val="0"/>
              </a:spcAft>
              <a:buClr>
                <a:srgbClr val="FF3300"/>
              </a:buClr>
              <a:buSzPts val="2400"/>
              <a:buFont typeface="Montserrat"/>
              <a:buNone/>
            </a:pPr>
            <a:r>
              <a:rPr lang="es-AR" sz="1600" b="1" i="0" u="none" strike="noStrike" cap="none">
                <a:solidFill>
                  <a:srgbClr val="FF3300"/>
                </a:solidFill>
                <a:latin typeface="Montserrat"/>
                <a:ea typeface="Montserrat"/>
                <a:cs typeface="Montserrat"/>
                <a:sym typeface="Montserrat"/>
              </a:rPr>
              <a:t>&lt;title&gt; </a:t>
            </a:r>
            <a:r>
              <a:rPr lang="es-AR" sz="1600" b="0" i="0" u="none" strike="noStrike" cap="none">
                <a:solidFill>
                  <a:schemeClr val="dk1"/>
                </a:solidFill>
                <a:latin typeface="Montserrat"/>
                <a:ea typeface="Montserrat"/>
                <a:cs typeface="Montserrat"/>
                <a:sym typeface="Montserrat"/>
              </a:rPr>
              <a:t>indica el título de la página Web, que se visualiza en la barra de título del navegador. </a:t>
            </a:r>
            <a:endParaRPr sz="16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rgbClr val="FF3300"/>
              </a:buClr>
              <a:buSzPts val="2400"/>
              <a:buFont typeface="Montserrat"/>
              <a:buNone/>
            </a:pPr>
            <a:r>
              <a:rPr lang="es-AR" sz="1600" b="1" i="0" u="none" strike="noStrike" cap="none">
                <a:solidFill>
                  <a:srgbClr val="FF3300"/>
                </a:solidFill>
                <a:latin typeface="Montserrat"/>
                <a:ea typeface="Montserrat"/>
                <a:cs typeface="Montserrat"/>
                <a:sym typeface="Montserrat"/>
              </a:rPr>
              <a:t>&lt;body&gt; </a:t>
            </a:r>
            <a:r>
              <a:rPr lang="es-AR" sz="1600" b="0" i="0" u="none" strike="noStrike" cap="none">
                <a:solidFill>
                  <a:schemeClr val="dk1"/>
                </a:solidFill>
                <a:latin typeface="Montserrat"/>
                <a:ea typeface="Montserrat"/>
                <a:cs typeface="Montserrat"/>
                <a:sym typeface="Montserrat"/>
              </a:rPr>
              <a:t>es el cuerpo del documento donde va a estar todo el contenido que vamos a mostrar.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600"/>
              </a:spcAft>
              <a:buClr>
                <a:srgbClr val="FF3300"/>
              </a:buClr>
              <a:buSzPts val="2400"/>
              <a:buFont typeface="Montserrat"/>
              <a:buNone/>
            </a:pPr>
            <a:endParaRPr sz="1600" b="0" i="0" u="none" strike="noStrike" cap="none">
              <a:solidFill>
                <a:srgbClr val="FF33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1"/>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Estructura de una Página Web (código)</a:t>
            </a:r>
            <a:endParaRPr sz="2500" b="0" i="0" u="none" strike="noStrike" cap="none">
              <a:solidFill>
                <a:schemeClr val="accent1"/>
              </a:solidFill>
              <a:latin typeface="Montserrat ExtraBold"/>
              <a:ea typeface="Montserrat ExtraBold"/>
              <a:cs typeface="Montserrat ExtraBold"/>
              <a:sym typeface="Montserrat ExtraBold"/>
            </a:endParaRPr>
          </a:p>
        </p:txBody>
      </p:sp>
      <p:pic>
        <p:nvPicPr>
          <p:cNvPr id="468" name="Google Shape;468;p21"/>
          <p:cNvPicPr preferRelativeResize="0"/>
          <p:nvPr/>
        </p:nvPicPr>
        <p:blipFill rotWithShape="1">
          <a:blip r:embed="rId3">
            <a:alphaModFix/>
          </a:blip>
          <a:srcRect/>
          <a:stretch/>
        </p:blipFill>
        <p:spPr>
          <a:xfrm>
            <a:off x="660079" y="1049555"/>
            <a:ext cx="2745505" cy="3672114"/>
          </a:xfrm>
          <a:prstGeom prst="rect">
            <a:avLst/>
          </a:prstGeom>
          <a:noFill/>
          <a:ln>
            <a:noFill/>
          </a:ln>
        </p:spPr>
      </p:pic>
      <p:sp>
        <p:nvSpPr>
          <p:cNvPr id="469" name="Google Shape;469;p21"/>
          <p:cNvSpPr txBox="1"/>
          <p:nvPr/>
        </p:nvSpPr>
        <p:spPr>
          <a:xfrm>
            <a:off x="3663114" y="1130835"/>
            <a:ext cx="5122627"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Etiquetas semánticas </a:t>
            </a:r>
            <a:endParaRPr sz="13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endParaRPr sz="13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AR" sz="1300" b="0" i="0" u="none" strike="noStrike" cap="none">
                <a:solidFill>
                  <a:srgbClr val="000000"/>
                </a:solidFill>
                <a:latin typeface="Montserrat"/>
                <a:ea typeface="Montserrat"/>
                <a:cs typeface="Montserrat"/>
                <a:sym typeface="Montserrat"/>
              </a:rPr>
              <a:t>Delimitan el contenido de mi página Web, indicando sus partes. Hay distintas etiquetas determinadas para cierto tipo de contenido.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AR" sz="1300" b="0" i="0" u="none" strike="noStrike" cap="none">
                <a:solidFill>
                  <a:srgbClr val="000000"/>
                </a:solidFill>
                <a:latin typeface="Montserrat"/>
                <a:ea typeface="Montserrat"/>
                <a:cs typeface="Montserrat"/>
                <a:sym typeface="Montserrat"/>
              </a:rPr>
              <a:t>A través de ellas los navegadores y buscadores reconocen patrones y una estructura determinada.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&lt;header&gt; </a:t>
            </a:r>
            <a:r>
              <a:rPr lang="es-AR" sz="1300" b="0" i="0" u="none" strike="noStrike" cap="none">
                <a:solidFill>
                  <a:schemeClr val="dk1"/>
                </a:solidFill>
                <a:latin typeface="Montserrat"/>
                <a:ea typeface="Montserrat"/>
                <a:cs typeface="Montserrat"/>
                <a:sym typeface="Montserrat"/>
              </a:rPr>
              <a:t>encabezado de un documento o sección.</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&lt;nav&gt; </a:t>
            </a:r>
            <a:r>
              <a:rPr lang="es-AR" sz="1300" b="0" i="0" u="none" strike="noStrike" cap="none">
                <a:solidFill>
                  <a:schemeClr val="dk1"/>
                </a:solidFill>
                <a:latin typeface="Montserrat"/>
                <a:ea typeface="Montserrat"/>
                <a:cs typeface="Montserrat"/>
                <a:sym typeface="Montserrat"/>
              </a:rPr>
              <a:t>define un conjunto de enlaces de navegación. </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&lt;main&gt; </a:t>
            </a:r>
            <a:r>
              <a:rPr lang="es-AR" sz="1300" b="0" i="0" u="none" strike="noStrike" cap="none">
                <a:solidFill>
                  <a:schemeClr val="dk1"/>
                </a:solidFill>
                <a:latin typeface="Montserrat"/>
                <a:ea typeface="Montserrat"/>
                <a:cs typeface="Montserrat"/>
                <a:sym typeface="Montserrat"/>
              </a:rPr>
              <a:t>representa al contenido principal dentro del body.</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&lt;section&gt; </a:t>
            </a:r>
            <a:r>
              <a:rPr lang="es-AR" sz="1300" b="0" i="0" u="none" strike="noStrike" cap="none">
                <a:solidFill>
                  <a:schemeClr val="dk1"/>
                </a:solidFill>
                <a:latin typeface="Montserrat"/>
                <a:ea typeface="Montserrat"/>
                <a:cs typeface="Montserrat"/>
                <a:sym typeface="Montserrat"/>
              </a:rPr>
              <a:t>define secciones de un documento.</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&lt;article&gt; </a:t>
            </a:r>
            <a:r>
              <a:rPr lang="es-AR" sz="1300" b="0" i="0" u="none" strike="noStrike" cap="none">
                <a:solidFill>
                  <a:schemeClr val="dk1"/>
                </a:solidFill>
                <a:latin typeface="Montserrat"/>
                <a:ea typeface="Montserrat"/>
                <a:cs typeface="Montserrat"/>
                <a:sym typeface="Montserrat"/>
              </a:rPr>
              <a:t>especifica contenido independiente ej: un mensaje en un foro, comentarios, etc. </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&lt;aside&gt; </a:t>
            </a:r>
            <a:r>
              <a:rPr lang="es-AR" sz="1300" b="0" i="0" u="none" strike="noStrike" cap="none">
                <a:solidFill>
                  <a:schemeClr val="dk1"/>
                </a:solidFill>
                <a:latin typeface="Montserrat"/>
                <a:ea typeface="Montserrat"/>
                <a:cs typeface="Montserrat"/>
                <a:sym typeface="Montserrat"/>
              </a:rPr>
              <a:t>se suele usar para colocar información adicional ej: publicidad.</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r>
              <a:rPr lang="es-AR" sz="1300" b="1" i="0" u="none" strike="noStrike" cap="none">
                <a:solidFill>
                  <a:schemeClr val="dk1"/>
                </a:solidFill>
                <a:latin typeface="Montserrat"/>
                <a:ea typeface="Montserrat"/>
                <a:cs typeface="Montserrat"/>
                <a:sym typeface="Montserrat"/>
              </a:rPr>
              <a:t>&lt;footer&gt; </a:t>
            </a:r>
            <a:r>
              <a:rPr lang="es-AR" sz="1300" b="0" i="0" u="none" strike="noStrike" cap="none">
                <a:solidFill>
                  <a:schemeClr val="dk1"/>
                </a:solidFill>
                <a:latin typeface="Montserrat"/>
                <a:ea typeface="Montserrat"/>
                <a:cs typeface="Montserrat"/>
                <a:sym typeface="Montserrat"/>
              </a:rPr>
              <a:t>pie de página, suele contener información de contacto, mapa del sitio.</a:t>
            </a:r>
            <a:endParaRPr sz="1300" b="0" i="0" u="none" strike="noStrike" cap="none">
              <a:solidFill>
                <a:srgbClr val="000000"/>
              </a:solidFill>
              <a:latin typeface="Montserrat"/>
              <a:ea typeface="Montserrat"/>
              <a:cs typeface="Montserrat"/>
              <a:sym typeface="Montserrat"/>
            </a:endParaRPr>
          </a:p>
        </p:txBody>
      </p:sp>
      <p:pic>
        <p:nvPicPr>
          <p:cNvPr id="470" name="Google Shape;470;p21"/>
          <p:cNvPicPr preferRelativeResize="0"/>
          <p:nvPr/>
        </p:nvPicPr>
        <p:blipFill rotWithShape="1">
          <a:blip r:embed="rId4">
            <a:alphaModFix/>
          </a:blip>
          <a:srcRect/>
          <a:stretch/>
        </p:blipFill>
        <p:spPr>
          <a:xfrm rot="10800000">
            <a:off x="2817584" y="2562224"/>
            <a:ext cx="1004119" cy="20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Etiquetas básicas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76" name="Google Shape;476;p22"/>
          <p:cNvSpPr txBox="1"/>
          <p:nvPr/>
        </p:nvSpPr>
        <p:spPr>
          <a:xfrm>
            <a:off x="379441" y="1068634"/>
            <a:ext cx="8520600" cy="883991"/>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500"/>
              <a:buFont typeface="Montserrat"/>
              <a:buNone/>
            </a:pPr>
            <a:r>
              <a:rPr lang="es-AR" sz="1500" b="1" i="0" u="none" strike="noStrike" cap="none" dirty="0">
                <a:solidFill>
                  <a:srgbClr val="9D66F9"/>
                </a:solidFill>
                <a:latin typeface="Montserrat"/>
                <a:ea typeface="Montserrat"/>
                <a:cs typeface="Montserrat"/>
                <a:sym typeface="Montserrat"/>
              </a:rPr>
              <a:t>&lt;h1&gt;, &lt;h2&gt;, &lt;h3&gt;….&lt;h6&gt;:</a:t>
            </a:r>
            <a:r>
              <a:rPr lang="es-AR" sz="1500" b="0" i="0" u="none" strike="noStrike" cap="none" dirty="0">
                <a:solidFill>
                  <a:schemeClr val="dk1"/>
                </a:solidFill>
                <a:latin typeface="Montserrat"/>
                <a:ea typeface="Montserrat"/>
                <a:cs typeface="Montserrat"/>
                <a:sym typeface="Montserrat"/>
              </a:rPr>
              <a:t> Encabezados, numerados del 1 al 6 por orden de relevancia. Es importante respetar ese orden para que el navegador entienda la estructura de la página.</a:t>
            </a:r>
            <a:endParaRPr sz="1500" b="0" i="0" u="none" strike="noStrike" cap="none" dirty="0">
              <a:solidFill>
                <a:schemeClr val="dk1"/>
              </a:solidFill>
              <a:latin typeface="Montserrat"/>
              <a:ea typeface="Montserrat"/>
              <a:cs typeface="Montserrat"/>
              <a:sym typeface="Montserrat"/>
            </a:endParaRPr>
          </a:p>
        </p:txBody>
      </p:sp>
      <p:sp>
        <p:nvSpPr>
          <p:cNvPr id="477" name="Google Shape;477;p22"/>
          <p:cNvSpPr/>
          <p:nvPr/>
        </p:nvSpPr>
        <p:spPr>
          <a:xfrm>
            <a:off x="1632757" y="2309679"/>
            <a:ext cx="3196417" cy="1569660"/>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dirty="0">
                <a:solidFill>
                  <a:srgbClr val="D5CED9"/>
                </a:solidFill>
                <a:latin typeface="Consolas"/>
                <a:ea typeface="Consolas"/>
                <a:cs typeface="Consolas"/>
                <a:sym typeface="Consolas"/>
              </a:rPr>
              <a:t>&lt;</a:t>
            </a:r>
            <a:r>
              <a:rPr lang="es-AR" sz="1600" b="0" i="0" u="none" strike="noStrike" cap="none" dirty="0">
                <a:solidFill>
                  <a:srgbClr val="F92672"/>
                </a:solidFill>
                <a:latin typeface="Consolas"/>
                <a:ea typeface="Consolas"/>
                <a:cs typeface="Consolas"/>
                <a:sym typeface="Consolas"/>
              </a:rPr>
              <a:t>h1</a:t>
            </a:r>
            <a:r>
              <a:rPr lang="es-AR" sz="1600" b="0" i="0" u="none" strike="noStrike" cap="none" dirty="0">
                <a:solidFill>
                  <a:srgbClr val="D5CED9"/>
                </a:solidFill>
                <a:latin typeface="Consolas"/>
                <a:ea typeface="Consolas"/>
                <a:cs typeface="Consolas"/>
                <a:sym typeface="Consolas"/>
              </a:rPr>
              <a:t>&gt;Encabezado en H1&lt;/</a:t>
            </a:r>
            <a:r>
              <a:rPr lang="es-AR" sz="1600" b="0" i="0" u="none" strike="noStrike" cap="none" dirty="0">
                <a:solidFill>
                  <a:srgbClr val="F92672"/>
                </a:solidFill>
                <a:latin typeface="Consolas"/>
                <a:ea typeface="Consolas"/>
                <a:cs typeface="Consolas"/>
                <a:sym typeface="Consolas"/>
              </a:rPr>
              <a:t>h1</a:t>
            </a:r>
            <a:r>
              <a:rPr lang="es-AR" sz="16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dirty="0">
                <a:solidFill>
                  <a:srgbClr val="D5CED9"/>
                </a:solidFill>
                <a:latin typeface="Consolas"/>
                <a:ea typeface="Consolas"/>
                <a:cs typeface="Consolas"/>
                <a:sym typeface="Consolas"/>
              </a:rPr>
              <a:t>&lt;</a:t>
            </a:r>
            <a:r>
              <a:rPr lang="es-AR" sz="1600" b="0" i="0" u="none" strike="noStrike" cap="none" dirty="0">
                <a:solidFill>
                  <a:srgbClr val="F92672"/>
                </a:solidFill>
                <a:latin typeface="Consolas"/>
                <a:ea typeface="Consolas"/>
                <a:cs typeface="Consolas"/>
                <a:sym typeface="Consolas"/>
              </a:rPr>
              <a:t>h2</a:t>
            </a:r>
            <a:r>
              <a:rPr lang="es-AR" sz="1600" b="0" i="0" u="none" strike="noStrike" cap="none" dirty="0">
                <a:solidFill>
                  <a:srgbClr val="D5CED9"/>
                </a:solidFill>
                <a:latin typeface="Consolas"/>
                <a:ea typeface="Consolas"/>
                <a:cs typeface="Consolas"/>
                <a:sym typeface="Consolas"/>
              </a:rPr>
              <a:t>&gt;Encabezado en H2&lt;/</a:t>
            </a:r>
            <a:r>
              <a:rPr lang="es-AR" sz="1600" b="0" i="0" u="none" strike="noStrike" cap="none" dirty="0">
                <a:solidFill>
                  <a:srgbClr val="F92672"/>
                </a:solidFill>
                <a:latin typeface="Consolas"/>
                <a:ea typeface="Consolas"/>
                <a:cs typeface="Consolas"/>
                <a:sym typeface="Consolas"/>
              </a:rPr>
              <a:t>h2</a:t>
            </a:r>
            <a:r>
              <a:rPr lang="es-AR" sz="16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dirty="0">
                <a:solidFill>
                  <a:srgbClr val="D5CED9"/>
                </a:solidFill>
                <a:latin typeface="Consolas"/>
                <a:ea typeface="Consolas"/>
                <a:cs typeface="Consolas"/>
                <a:sym typeface="Consolas"/>
              </a:rPr>
              <a:t>&lt;</a:t>
            </a:r>
            <a:r>
              <a:rPr lang="es-AR" sz="1600" b="0" i="0" u="none" strike="noStrike" cap="none" dirty="0">
                <a:solidFill>
                  <a:srgbClr val="F92672"/>
                </a:solidFill>
                <a:latin typeface="Consolas"/>
                <a:ea typeface="Consolas"/>
                <a:cs typeface="Consolas"/>
                <a:sym typeface="Consolas"/>
              </a:rPr>
              <a:t>h3</a:t>
            </a:r>
            <a:r>
              <a:rPr lang="es-AR" sz="1600" b="0" i="0" u="none" strike="noStrike" cap="none" dirty="0">
                <a:solidFill>
                  <a:srgbClr val="D5CED9"/>
                </a:solidFill>
                <a:latin typeface="Consolas"/>
                <a:ea typeface="Consolas"/>
                <a:cs typeface="Consolas"/>
                <a:sym typeface="Consolas"/>
              </a:rPr>
              <a:t>&gt;Encabezado en H3&lt;/</a:t>
            </a:r>
            <a:r>
              <a:rPr lang="es-AR" sz="1600" b="0" i="0" u="none" strike="noStrike" cap="none" dirty="0">
                <a:solidFill>
                  <a:srgbClr val="F92672"/>
                </a:solidFill>
                <a:latin typeface="Consolas"/>
                <a:ea typeface="Consolas"/>
                <a:cs typeface="Consolas"/>
                <a:sym typeface="Consolas"/>
              </a:rPr>
              <a:t>h3</a:t>
            </a:r>
            <a:r>
              <a:rPr lang="es-AR" sz="16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dirty="0">
                <a:solidFill>
                  <a:srgbClr val="D5CED9"/>
                </a:solidFill>
                <a:latin typeface="Consolas"/>
                <a:ea typeface="Consolas"/>
                <a:cs typeface="Consolas"/>
                <a:sym typeface="Consolas"/>
              </a:rPr>
              <a:t>&lt;</a:t>
            </a:r>
            <a:r>
              <a:rPr lang="es-AR" sz="1600" b="0" i="0" u="none" strike="noStrike" cap="none" dirty="0">
                <a:solidFill>
                  <a:srgbClr val="F92672"/>
                </a:solidFill>
                <a:latin typeface="Consolas"/>
                <a:ea typeface="Consolas"/>
                <a:cs typeface="Consolas"/>
                <a:sym typeface="Consolas"/>
              </a:rPr>
              <a:t>h4</a:t>
            </a:r>
            <a:r>
              <a:rPr lang="es-AR" sz="1600" b="0" i="0" u="none" strike="noStrike" cap="none" dirty="0">
                <a:solidFill>
                  <a:srgbClr val="D5CED9"/>
                </a:solidFill>
                <a:latin typeface="Consolas"/>
                <a:ea typeface="Consolas"/>
                <a:cs typeface="Consolas"/>
                <a:sym typeface="Consolas"/>
              </a:rPr>
              <a:t>&gt;Encabezado en H4&lt;/</a:t>
            </a:r>
            <a:r>
              <a:rPr lang="es-AR" sz="1600" b="0" i="0" u="none" strike="noStrike" cap="none" dirty="0">
                <a:solidFill>
                  <a:srgbClr val="F92672"/>
                </a:solidFill>
                <a:latin typeface="Consolas"/>
                <a:ea typeface="Consolas"/>
                <a:cs typeface="Consolas"/>
                <a:sym typeface="Consolas"/>
              </a:rPr>
              <a:t>h4</a:t>
            </a:r>
            <a:r>
              <a:rPr lang="es-AR" sz="16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dirty="0">
                <a:solidFill>
                  <a:srgbClr val="D5CED9"/>
                </a:solidFill>
                <a:latin typeface="Consolas"/>
                <a:ea typeface="Consolas"/>
                <a:cs typeface="Consolas"/>
                <a:sym typeface="Consolas"/>
              </a:rPr>
              <a:t>&lt;</a:t>
            </a:r>
            <a:r>
              <a:rPr lang="es-AR" sz="1600" b="0" i="0" u="none" strike="noStrike" cap="none" dirty="0">
                <a:solidFill>
                  <a:srgbClr val="F92672"/>
                </a:solidFill>
                <a:latin typeface="Consolas"/>
                <a:ea typeface="Consolas"/>
                <a:cs typeface="Consolas"/>
                <a:sym typeface="Consolas"/>
              </a:rPr>
              <a:t>h5</a:t>
            </a:r>
            <a:r>
              <a:rPr lang="es-AR" sz="1600" b="0" i="0" u="none" strike="noStrike" cap="none" dirty="0">
                <a:solidFill>
                  <a:srgbClr val="D5CED9"/>
                </a:solidFill>
                <a:latin typeface="Consolas"/>
                <a:ea typeface="Consolas"/>
                <a:cs typeface="Consolas"/>
                <a:sym typeface="Consolas"/>
              </a:rPr>
              <a:t>&gt;Encabezado en H5&lt;/</a:t>
            </a:r>
            <a:r>
              <a:rPr lang="es-AR" sz="1600" b="0" i="0" u="none" strike="noStrike" cap="none" dirty="0">
                <a:solidFill>
                  <a:srgbClr val="F92672"/>
                </a:solidFill>
                <a:latin typeface="Consolas"/>
                <a:ea typeface="Consolas"/>
                <a:cs typeface="Consolas"/>
                <a:sym typeface="Consolas"/>
              </a:rPr>
              <a:t>h5</a:t>
            </a:r>
            <a:r>
              <a:rPr lang="es-AR" sz="16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dirty="0">
                <a:solidFill>
                  <a:srgbClr val="D5CED9"/>
                </a:solidFill>
                <a:latin typeface="Consolas"/>
                <a:ea typeface="Consolas"/>
                <a:cs typeface="Consolas"/>
                <a:sym typeface="Consolas"/>
              </a:rPr>
              <a:t>&lt;</a:t>
            </a:r>
            <a:r>
              <a:rPr lang="es-AR" sz="1600" b="0" i="0" u="none" strike="noStrike" cap="none" dirty="0">
                <a:solidFill>
                  <a:srgbClr val="F92672"/>
                </a:solidFill>
                <a:latin typeface="Consolas"/>
                <a:ea typeface="Consolas"/>
                <a:cs typeface="Consolas"/>
                <a:sym typeface="Consolas"/>
              </a:rPr>
              <a:t>h6</a:t>
            </a:r>
            <a:r>
              <a:rPr lang="es-AR" sz="1600" b="0" i="0" u="none" strike="noStrike" cap="none" dirty="0">
                <a:solidFill>
                  <a:srgbClr val="D5CED9"/>
                </a:solidFill>
                <a:latin typeface="Consolas"/>
                <a:ea typeface="Consolas"/>
                <a:cs typeface="Consolas"/>
                <a:sym typeface="Consolas"/>
              </a:rPr>
              <a:t>&gt;Encabezado en H6&lt;/</a:t>
            </a:r>
            <a:r>
              <a:rPr lang="es-AR" sz="1600" b="0" i="0" u="none" strike="noStrike" cap="none" dirty="0">
                <a:solidFill>
                  <a:srgbClr val="F92672"/>
                </a:solidFill>
                <a:latin typeface="Consolas"/>
                <a:ea typeface="Consolas"/>
                <a:cs typeface="Consolas"/>
                <a:sym typeface="Consolas"/>
              </a:rPr>
              <a:t>h6</a:t>
            </a:r>
            <a:r>
              <a:rPr lang="es-AR" sz="16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p:txBody>
      </p:sp>
      <p:pic>
        <p:nvPicPr>
          <p:cNvPr id="478" name="Google Shape;478;p22"/>
          <p:cNvPicPr preferRelativeResize="0"/>
          <p:nvPr/>
        </p:nvPicPr>
        <p:blipFill rotWithShape="1">
          <a:blip r:embed="rId3">
            <a:alphaModFix/>
          </a:blip>
          <a:srcRect/>
          <a:stretch/>
        </p:blipFill>
        <p:spPr>
          <a:xfrm>
            <a:off x="5295900" y="1856259"/>
            <a:ext cx="2647950" cy="2476500"/>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
        <p:nvSpPr>
          <p:cNvPr id="479" name="Google Shape;479;p22"/>
          <p:cNvSpPr txBox="1"/>
          <p:nvPr/>
        </p:nvSpPr>
        <p:spPr>
          <a:xfrm>
            <a:off x="663223" y="4100132"/>
            <a:ext cx="4175478" cy="39088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400"/>
              <a:buFont typeface="Montserrat"/>
              <a:buNone/>
            </a:pPr>
            <a:r>
              <a:rPr lang="es-AR" sz="1400" b="1" i="0" u="none" strike="noStrike" cap="none">
                <a:solidFill>
                  <a:schemeClr val="accent1"/>
                </a:solidFill>
                <a:latin typeface="Montserrat"/>
                <a:ea typeface="Montserrat"/>
                <a:cs typeface="Montserrat"/>
                <a:sym typeface="Montserrat"/>
              </a:rPr>
              <a:t>Tip: </a:t>
            </a:r>
            <a:r>
              <a:rPr lang="es-AR" sz="1400" b="0" i="0" u="none" strike="noStrike" cap="none">
                <a:solidFill>
                  <a:schemeClr val="dk1"/>
                </a:solidFill>
                <a:latin typeface="Montserrat"/>
                <a:ea typeface="Montserrat"/>
                <a:cs typeface="Montserrat"/>
                <a:sym typeface="Montserrat"/>
              </a:rPr>
              <a:t>En VSC si escribimos h1 y presionamos TAB la etiqueta de cierre se escribe automáticamente.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3"/>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Etiquetas básicas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85" name="Google Shape;485;p23"/>
          <p:cNvSpPr txBox="1"/>
          <p:nvPr/>
        </p:nvSpPr>
        <p:spPr>
          <a:xfrm>
            <a:off x="379441" y="1068634"/>
            <a:ext cx="8520600" cy="426791"/>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500"/>
              <a:buFont typeface="Montserrat"/>
              <a:buNone/>
            </a:pPr>
            <a:r>
              <a:rPr lang="es-AR" sz="1500" b="1" i="0" u="none" strike="noStrike" cap="none">
                <a:solidFill>
                  <a:srgbClr val="9D66F9"/>
                </a:solidFill>
                <a:latin typeface="Montserrat"/>
                <a:ea typeface="Montserrat"/>
                <a:cs typeface="Montserrat"/>
                <a:sym typeface="Montserrat"/>
              </a:rPr>
              <a:t>&lt;p&gt;:</a:t>
            </a:r>
            <a:r>
              <a:rPr lang="es-AR" sz="1500" b="0" i="0" u="none" strike="noStrike" cap="none">
                <a:solidFill>
                  <a:schemeClr val="dk1"/>
                </a:solidFill>
                <a:latin typeface="Montserrat"/>
                <a:ea typeface="Montserrat"/>
                <a:cs typeface="Montserrat"/>
                <a:sym typeface="Montserrat"/>
              </a:rPr>
              <a:t> Representa un párrafo.</a:t>
            </a:r>
            <a:endParaRPr sz="1500" b="0" i="0" u="none" strike="noStrike" cap="none">
              <a:solidFill>
                <a:schemeClr val="dk1"/>
              </a:solidFill>
              <a:latin typeface="Montserrat"/>
              <a:ea typeface="Montserrat"/>
              <a:cs typeface="Montserrat"/>
              <a:sym typeface="Montserrat"/>
            </a:endParaRPr>
          </a:p>
        </p:txBody>
      </p:sp>
      <p:sp>
        <p:nvSpPr>
          <p:cNvPr id="486" name="Google Shape;486;p23"/>
          <p:cNvSpPr/>
          <p:nvPr/>
        </p:nvSpPr>
        <p:spPr>
          <a:xfrm>
            <a:off x="861233" y="1485900"/>
            <a:ext cx="7421534" cy="2031325"/>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5CED9"/>
                </a:solidFill>
                <a:latin typeface="Consolas"/>
                <a:ea typeface="Consolas"/>
                <a:cs typeface="Consolas"/>
                <a:sym typeface="Consolas"/>
              </a:rPr>
              <a:t>&lt;</a:t>
            </a:r>
            <a:r>
              <a:rPr lang="es-AR" sz="1400" b="0" i="0" u="none" strike="noStrike" cap="none">
                <a:solidFill>
                  <a:srgbClr val="F92672"/>
                </a:solidFill>
                <a:latin typeface="Consolas"/>
                <a:ea typeface="Consolas"/>
                <a:cs typeface="Consolas"/>
                <a:sym typeface="Consolas"/>
              </a:rPr>
              <a:t>p</a:t>
            </a:r>
            <a:r>
              <a:rPr lang="es-AR" sz="1400" b="0" i="0" u="none" strike="noStrike" cap="none">
                <a:solidFill>
                  <a:srgbClr val="D5CED9"/>
                </a:solidFill>
                <a:latin typeface="Consolas"/>
                <a:ea typeface="Consolas"/>
                <a:cs typeface="Consolas"/>
                <a:sym typeface="Consolas"/>
              </a:rPr>
              <a:t>&gt;Lorem ipsum dolor sit, amet consectetur adipisicing elit. Ipsa non error magnam vel expedita, ad, cupiditate voluptate ducimus asperiores aperiam labore sapiente officiis deserunt eveniet nostrum excepturi, alias rerum aspernatur cumque eius. Hic velit quam accusamus quisquam alias deserunt! Rerum iure officia aut corrupti ab voluptas nemo recusandae molestias ut?&lt;/</a:t>
            </a:r>
            <a:r>
              <a:rPr lang="es-AR" sz="1400" b="0" i="0" u="none" strike="noStrike" cap="none">
                <a:solidFill>
                  <a:srgbClr val="F92672"/>
                </a:solidFill>
                <a:latin typeface="Consolas"/>
                <a:ea typeface="Consolas"/>
                <a:cs typeface="Consolas"/>
                <a:sym typeface="Consolas"/>
              </a:rPr>
              <a:t>p</a:t>
            </a:r>
            <a:r>
              <a:rPr lang="es-AR"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5CED9"/>
                </a:solidFill>
                <a:latin typeface="Consolas"/>
                <a:ea typeface="Consolas"/>
                <a:cs typeface="Consolas"/>
                <a:sym typeface="Consolas"/>
              </a:rPr>
              <a:t>&lt;</a:t>
            </a:r>
            <a:r>
              <a:rPr lang="es-AR" sz="1400" b="0" i="0" u="none" strike="noStrike" cap="none">
                <a:solidFill>
                  <a:srgbClr val="F92672"/>
                </a:solidFill>
                <a:latin typeface="Consolas"/>
                <a:ea typeface="Consolas"/>
                <a:cs typeface="Consolas"/>
                <a:sym typeface="Consolas"/>
              </a:rPr>
              <a:t>p</a:t>
            </a:r>
            <a:r>
              <a:rPr lang="es-AR" sz="1400" b="0" i="0" u="none" strike="noStrike" cap="none">
                <a:solidFill>
                  <a:srgbClr val="D5CED9"/>
                </a:solidFill>
                <a:latin typeface="Consolas"/>
                <a:ea typeface="Consolas"/>
                <a:cs typeface="Consolas"/>
                <a:sym typeface="Consolas"/>
              </a:rPr>
              <a:t>&gt;Lorem ipsum dolor sit amet consectetur adipisicing elit. Explicabo aliquam vel animi delectus enim. Consectetur fugit aperiam dolorem quibusdam repellat!&lt;/</a:t>
            </a:r>
            <a:r>
              <a:rPr lang="es-AR" sz="1400" b="0" i="0" u="none" strike="noStrike" cap="none">
                <a:solidFill>
                  <a:srgbClr val="F92672"/>
                </a:solidFill>
                <a:latin typeface="Consolas"/>
                <a:ea typeface="Consolas"/>
                <a:cs typeface="Consolas"/>
                <a:sym typeface="Consolas"/>
              </a:rPr>
              <a:t>p</a:t>
            </a:r>
            <a:r>
              <a:rPr lang="es-AR"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pic>
        <p:nvPicPr>
          <p:cNvPr id="487" name="Google Shape;487;p23"/>
          <p:cNvPicPr preferRelativeResize="0"/>
          <p:nvPr/>
        </p:nvPicPr>
        <p:blipFill rotWithShape="1">
          <a:blip r:embed="rId3">
            <a:alphaModFix/>
          </a:blip>
          <a:srcRect/>
          <a:stretch/>
        </p:blipFill>
        <p:spPr>
          <a:xfrm>
            <a:off x="861233" y="3694428"/>
            <a:ext cx="7793009" cy="511416"/>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
        <p:nvSpPr>
          <p:cNvPr id="488" name="Google Shape;488;p23"/>
          <p:cNvSpPr txBox="1"/>
          <p:nvPr/>
        </p:nvSpPr>
        <p:spPr>
          <a:xfrm>
            <a:off x="947965" y="4314726"/>
            <a:ext cx="7619544" cy="39088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400"/>
              <a:buFont typeface="Montserrat"/>
              <a:buNone/>
            </a:pPr>
            <a:r>
              <a:rPr lang="es-AR" sz="1400" b="1" i="0" u="none" strike="noStrike" cap="none">
                <a:solidFill>
                  <a:schemeClr val="accent1"/>
                </a:solidFill>
                <a:latin typeface="Montserrat"/>
                <a:ea typeface="Montserrat"/>
                <a:cs typeface="Montserrat"/>
                <a:sym typeface="Montserrat"/>
              </a:rPr>
              <a:t>Tip: </a:t>
            </a:r>
            <a:r>
              <a:rPr lang="es-AR" sz="1400" b="0" i="0" u="none" strike="noStrike" cap="none">
                <a:solidFill>
                  <a:schemeClr val="dk1"/>
                </a:solidFill>
                <a:latin typeface="Montserrat"/>
                <a:ea typeface="Montserrat"/>
                <a:cs typeface="Montserrat"/>
                <a:sym typeface="Montserrat"/>
              </a:rPr>
              <a:t>En VSC con si escribimos Lorem100 se escribirá un texto de ejemplo de 100 palabras. Y escribiendo p*3 se crearán 3 etiquetas </a:t>
            </a:r>
            <a:r>
              <a:rPr lang="es-AR" sz="1400" b="1" i="0" u="none" strike="noStrike" cap="none">
                <a:solidFill>
                  <a:schemeClr val="dk1"/>
                </a:solidFill>
                <a:latin typeface="Montserrat"/>
                <a:ea typeface="Montserrat"/>
                <a:cs typeface="Montserrat"/>
                <a:sym typeface="Montserrat"/>
              </a:rPr>
              <a:t>&lt;p&gt;</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4"/>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Etiquetas básicas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494" name="Google Shape;494;p24"/>
          <p:cNvSpPr/>
          <p:nvPr/>
        </p:nvSpPr>
        <p:spPr>
          <a:xfrm>
            <a:off x="598962" y="1130835"/>
            <a:ext cx="5572126" cy="2800767"/>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b</a:t>
            </a:r>
            <a:r>
              <a:rPr lang="es-AR" sz="1600" b="0" i="0" u="none" strike="noStrike" cap="none">
                <a:solidFill>
                  <a:srgbClr val="D5CED9"/>
                </a:solidFill>
                <a:latin typeface="Consolas"/>
                <a:ea typeface="Consolas"/>
                <a:cs typeface="Consolas"/>
                <a:sym typeface="Consolas"/>
              </a:rPr>
              <a:t>&gt;Texto en negrita o bold&lt;/</a:t>
            </a:r>
            <a:r>
              <a:rPr lang="es-AR" sz="1600" b="0" i="0" u="none" strike="noStrike" cap="none">
                <a:solidFill>
                  <a:srgbClr val="F92672"/>
                </a:solidFill>
                <a:latin typeface="Consolas"/>
                <a:ea typeface="Consolas"/>
                <a:cs typeface="Consolas"/>
                <a:sym typeface="Consolas"/>
              </a:rPr>
              <a:t>b</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u</a:t>
            </a:r>
            <a:r>
              <a:rPr lang="es-AR" sz="1600" b="0" i="0" u="none" strike="noStrike" cap="none">
                <a:solidFill>
                  <a:srgbClr val="D5CED9"/>
                </a:solidFill>
                <a:latin typeface="Consolas"/>
                <a:ea typeface="Consolas"/>
                <a:cs typeface="Consolas"/>
                <a:sym typeface="Consolas"/>
              </a:rPr>
              <a:t>&gt;Texto subrayado&lt;/</a:t>
            </a:r>
            <a:r>
              <a:rPr lang="es-AR" sz="1600" b="0" i="0" u="none" strike="noStrike" cap="none">
                <a:solidFill>
                  <a:srgbClr val="F92672"/>
                </a:solidFill>
                <a:latin typeface="Consolas"/>
                <a:ea typeface="Consolas"/>
                <a:cs typeface="Consolas"/>
                <a:sym typeface="Consolas"/>
              </a:rPr>
              <a:t>u</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mark</a:t>
            </a:r>
            <a:r>
              <a:rPr lang="es-AR" sz="1600" b="0" i="0" u="none" strike="noStrike" cap="none">
                <a:solidFill>
                  <a:srgbClr val="D5CED9"/>
                </a:solidFill>
                <a:latin typeface="Consolas"/>
                <a:ea typeface="Consolas"/>
                <a:cs typeface="Consolas"/>
                <a:sym typeface="Consolas"/>
              </a:rPr>
              <a:t>&gt;Texto marcado&lt;/</a:t>
            </a:r>
            <a:r>
              <a:rPr lang="es-AR" sz="1600" b="0" i="0" u="none" strike="noStrike" cap="none">
                <a:solidFill>
                  <a:srgbClr val="F92672"/>
                </a:solidFill>
                <a:latin typeface="Consolas"/>
                <a:ea typeface="Consolas"/>
                <a:cs typeface="Consolas"/>
                <a:sym typeface="Consolas"/>
              </a:rPr>
              <a:t>mark</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ins</a:t>
            </a:r>
            <a:r>
              <a:rPr lang="es-AR" sz="1600" b="0" i="0" u="none" strike="noStrike" cap="none">
                <a:solidFill>
                  <a:srgbClr val="D5CED9"/>
                </a:solidFill>
                <a:latin typeface="Consolas"/>
                <a:ea typeface="Consolas"/>
                <a:cs typeface="Consolas"/>
                <a:sym typeface="Consolas"/>
              </a:rPr>
              <a:t>&gt;Texto insertado&lt;/</a:t>
            </a:r>
            <a:r>
              <a:rPr lang="es-AR" sz="1600" b="0" i="0" u="none" strike="noStrike" cap="none">
                <a:solidFill>
                  <a:srgbClr val="F92672"/>
                </a:solidFill>
                <a:latin typeface="Consolas"/>
                <a:ea typeface="Consolas"/>
                <a:cs typeface="Consolas"/>
                <a:sym typeface="Consolas"/>
              </a:rPr>
              <a:t>ins</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small</a:t>
            </a:r>
            <a:r>
              <a:rPr lang="es-AR" sz="1600" b="0" i="0" u="none" strike="noStrike" cap="none">
                <a:solidFill>
                  <a:srgbClr val="D5CED9"/>
                </a:solidFill>
                <a:latin typeface="Consolas"/>
                <a:ea typeface="Consolas"/>
                <a:cs typeface="Consolas"/>
                <a:sym typeface="Consolas"/>
              </a:rPr>
              <a:t>&gt;Texto más pequeño&lt;/</a:t>
            </a:r>
            <a:r>
              <a:rPr lang="es-AR" sz="1600" b="0" i="0" u="none" strike="noStrike" cap="none">
                <a:solidFill>
                  <a:srgbClr val="F92672"/>
                </a:solidFill>
                <a:latin typeface="Consolas"/>
                <a:ea typeface="Consolas"/>
                <a:cs typeface="Consolas"/>
                <a:sym typeface="Consolas"/>
              </a:rPr>
              <a:t>small</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i</a:t>
            </a:r>
            <a:r>
              <a:rPr lang="es-AR" sz="1600" b="0" i="0" u="none" strike="noStrike" cap="none">
                <a:solidFill>
                  <a:srgbClr val="D5CED9"/>
                </a:solidFill>
                <a:latin typeface="Consolas"/>
                <a:ea typeface="Consolas"/>
                <a:cs typeface="Consolas"/>
                <a:sym typeface="Consolas"/>
              </a:rPr>
              <a:t>&gt;Texto en Itálica o cursiva&lt;/</a:t>
            </a:r>
            <a:r>
              <a:rPr lang="es-AR" sz="1600" b="0" i="0" u="none" strike="noStrike" cap="none">
                <a:solidFill>
                  <a:srgbClr val="F92672"/>
                </a:solidFill>
                <a:latin typeface="Consolas"/>
                <a:ea typeface="Consolas"/>
                <a:cs typeface="Consolas"/>
                <a:sym typeface="Consolas"/>
              </a:rPr>
              <a:t>i</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&lt;</a:t>
            </a:r>
            <a:r>
              <a:rPr lang="es-AR" sz="1600" b="0" i="0" u="none" strike="noStrike" cap="none">
                <a:solidFill>
                  <a:srgbClr val="F92672"/>
                </a:solidFill>
                <a:latin typeface="Consolas"/>
                <a:ea typeface="Consolas"/>
                <a:cs typeface="Consolas"/>
                <a:sym typeface="Consolas"/>
              </a:rPr>
              <a:t>del</a:t>
            </a:r>
            <a:r>
              <a:rPr lang="es-AR" sz="1600" b="0" i="0" u="none" strike="noStrike" cap="none">
                <a:solidFill>
                  <a:srgbClr val="D5CED9"/>
                </a:solidFill>
                <a:latin typeface="Consolas"/>
                <a:ea typeface="Consolas"/>
                <a:cs typeface="Consolas"/>
                <a:sym typeface="Consolas"/>
              </a:rPr>
              <a:t>&gt;Texto tachado&lt;/</a:t>
            </a:r>
            <a:r>
              <a:rPr lang="es-AR" sz="1600" b="0" i="0" u="none" strike="noStrike" cap="none">
                <a:solidFill>
                  <a:srgbClr val="F92672"/>
                </a:solidFill>
                <a:latin typeface="Consolas"/>
                <a:ea typeface="Consolas"/>
                <a:cs typeface="Consolas"/>
                <a:sym typeface="Consolas"/>
              </a:rPr>
              <a:t>del</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Texto normal &lt;</a:t>
            </a:r>
            <a:r>
              <a:rPr lang="es-AR" sz="1600" b="0" i="0" u="none" strike="noStrike" cap="none">
                <a:solidFill>
                  <a:srgbClr val="F92672"/>
                </a:solidFill>
                <a:latin typeface="Consolas"/>
                <a:ea typeface="Consolas"/>
                <a:cs typeface="Consolas"/>
                <a:sym typeface="Consolas"/>
              </a:rPr>
              <a:t>sup</a:t>
            </a:r>
            <a:r>
              <a:rPr lang="es-AR" sz="1600" b="0" i="0" u="none" strike="noStrike" cap="none">
                <a:solidFill>
                  <a:srgbClr val="D5CED9"/>
                </a:solidFill>
                <a:latin typeface="Consolas"/>
                <a:ea typeface="Consolas"/>
                <a:cs typeface="Consolas"/>
                <a:sym typeface="Consolas"/>
              </a:rPr>
              <a:t>&gt;Texto en superíndice&lt;/</a:t>
            </a:r>
            <a:r>
              <a:rPr lang="es-AR" sz="1600" b="0" i="0" u="none" strike="noStrike" cap="none">
                <a:solidFill>
                  <a:srgbClr val="F92672"/>
                </a:solidFill>
                <a:latin typeface="Consolas"/>
                <a:ea typeface="Consolas"/>
                <a:cs typeface="Consolas"/>
                <a:sym typeface="Consolas"/>
              </a:rPr>
              <a:t>sup</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Texto normal &lt;</a:t>
            </a:r>
            <a:r>
              <a:rPr lang="es-AR" sz="1600" b="0" i="0" u="none" strike="noStrike" cap="none">
                <a:solidFill>
                  <a:srgbClr val="F92672"/>
                </a:solidFill>
                <a:latin typeface="Consolas"/>
                <a:ea typeface="Consolas"/>
                <a:cs typeface="Consolas"/>
                <a:sym typeface="Consolas"/>
              </a:rPr>
              <a:t>sub</a:t>
            </a:r>
            <a:r>
              <a:rPr lang="es-AR" sz="1600" b="0" i="0" u="none" strike="noStrike" cap="none">
                <a:solidFill>
                  <a:srgbClr val="D5CED9"/>
                </a:solidFill>
                <a:latin typeface="Consolas"/>
                <a:ea typeface="Consolas"/>
                <a:cs typeface="Consolas"/>
                <a:sym typeface="Consolas"/>
              </a:rPr>
              <a:t>&gt;Texto del subíndice&lt;/</a:t>
            </a:r>
            <a:r>
              <a:rPr lang="es-AR" sz="1600" b="0" i="0" u="none" strike="noStrike" cap="none">
                <a:solidFill>
                  <a:srgbClr val="F92672"/>
                </a:solidFill>
                <a:latin typeface="Consolas"/>
                <a:ea typeface="Consolas"/>
                <a:cs typeface="Consolas"/>
                <a:sym typeface="Consolas"/>
              </a:rPr>
              <a:t>sub</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Este es un &lt;</a:t>
            </a:r>
            <a:r>
              <a:rPr lang="es-AR" sz="1600" b="0" i="0" u="none" strike="noStrike" cap="none">
                <a:solidFill>
                  <a:srgbClr val="F92672"/>
                </a:solidFill>
                <a:latin typeface="Consolas"/>
                <a:ea typeface="Consolas"/>
                <a:cs typeface="Consolas"/>
                <a:sym typeface="Consolas"/>
              </a:rPr>
              <a:t>em</a:t>
            </a:r>
            <a:r>
              <a:rPr lang="es-AR" sz="1600" b="0" i="0" u="none" strike="noStrike" cap="none">
                <a:solidFill>
                  <a:srgbClr val="D5CED9"/>
                </a:solidFill>
                <a:latin typeface="Consolas"/>
                <a:ea typeface="Consolas"/>
                <a:cs typeface="Consolas"/>
                <a:sym typeface="Consolas"/>
              </a:rPr>
              <a:t>&gt;texto con énfasis&lt;/</a:t>
            </a:r>
            <a:r>
              <a:rPr lang="es-AR" sz="1600" b="0" i="0" u="none" strike="noStrike" cap="none">
                <a:solidFill>
                  <a:srgbClr val="F92672"/>
                </a:solidFill>
                <a:latin typeface="Consolas"/>
                <a:ea typeface="Consolas"/>
                <a:cs typeface="Consolas"/>
                <a:sym typeface="Consolas"/>
              </a:rPr>
              <a:t>em</a:t>
            </a:r>
            <a:r>
              <a:rPr lang="es-AR" sz="16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5CED9"/>
                </a:solidFill>
                <a:latin typeface="Consolas"/>
                <a:ea typeface="Consolas"/>
                <a:cs typeface="Consolas"/>
                <a:sym typeface="Consolas"/>
              </a:rPr>
              <a:t>Este es un &lt;</a:t>
            </a:r>
            <a:r>
              <a:rPr lang="es-AR" sz="1600" b="0" i="0" u="none" strike="noStrike" cap="none">
                <a:solidFill>
                  <a:srgbClr val="F92672"/>
                </a:solidFill>
                <a:latin typeface="Consolas"/>
                <a:ea typeface="Consolas"/>
                <a:cs typeface="Consolas"/>
                <a:sym typeface="Consolas"/>
              </a:rPr>
              <a:t>strong</a:t>
            </a:r>
            <a:r>
              <a:rPr lang="es-AR" sz="1600" b="0" i="0" u="none" strike="noStrike" cap="none">
                <a:solidFill>
                  <a:srgbClr val="D5CED9"/>
                </a:solidFill>
                <a:latin typeface="Consolas"/>
                <a:ea typeface="Consolas"/>
                <a:cs typeface="Consolas"/>
                <a:sym typeface="Consolas"/>
              </a:rPr>
              <a:t>&gt;texto importante&lt;/</a:t>
            </a:r>
            <a:r>
              <a:rPr lang="es-AR" sz="1600" b="0" i="0" u="none" strike="noStrike" cap="none">
                <a:solidFill>
                  <a:srgbClr val="F92672"/>
                </a:solidFill>
                <a:latin typeface="Consolas"/>
                <a:ea typeface="Consolas"/>
                <a:cs typeface="Consolas"/>
                <a:sym typeface="Consolas"/>
              </a:rPr>
              <a:t>strong</a:t>
            </a:r>
            <a:r>
              <a:rPr lang="es-AR" sz="1600" b="0" i="0" u="none" strike="noStrike" cap="none">
                <a:solidFill>
                  <a:srgbClr val="D5CED9"/>
                </a:solidFill>
                <a:latin typeface="Consolas"/>
                <a:ea typeface="Consolas"/>
                <a:cs typeface="Consolas"/>
                <a:sym typeface="Consolas"/>
              </a:rPr>
              <a:t>&gt;</a:t>
            </a:r>
            <a:endParaRPr sz="1600" b="0" i="0" u="none" strike="noStrike" cap="none">
              <a:solidFill>
                <a:srgbClr val="D5CED9"/>
              </a:solidFill>
              <a:latin typeface="Consolas"/>
              <a:ea typeface="Consolas"/>
              <a:cs typeface="Consolas"/>
              <a:sym typeface="Consolas"/>
            </a:endParaRPr>
          </a:p>
        </p:txBody>
      </p:sp>
      <p:pic>
        <p:nvPicPr>
          <p:cNvPr id="495" name="Google Shape;495;p24"/>
          <p:cNvPicPr preferRelativeResize="0"/>
          <p:nvPr/>
        </p:nvPicPr>
        <p:blipFill rotWithShape="1">
          <a:blip r:embed="rId3">
            <a:alphaModFix/>
          </a:blip>
          <a:srcRect/>
          <a:stretch/>
        </p:blipFill>
        <p:spPr>
          <a:xfrm>
            <a:off x="6474607" y="1339384"/>
            <a:ext cx="2425434" cy="2536692"/>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5"/>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Etiquetas básicas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501" name="Google Shape;501;p25"/>
          <p:cNvSpPr txBox="1"/>
          <p:nvPr/>
        </p:nvSpPr>
        <p:spPr>
          <a:xfrm>
            <a:off x="243960" y="2277735"/>
            <a:ext cx="8520600" cy="40831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500"/>
              <a:buFont typeface="Montserrat"/>
              <a:buNone/>
            </a:pPr>
            <a:r>
              <a:rPr lang="es-AR" sz="1500" b="1" i="0" u="none" strike="noStrike" cap="none" dirty="0">
                <a:solidFill>
                  <a:srgbClr val="9D66F9"/>
                </a:solidFill>
                <a:latin typeface="Montserrat"/>
                <a:ea typeface="Montserrat"/>
                <a:cs typeface="Montserrat"/>
                <a:sym typeface="Montserrat"/>
              </a:rPr>
              <a:t>&lt;a&gt;</a:t>
            </a:r>
            <a:r>
              <a:rPr lang="es-AR" sz="1500" b="0" i="0" u="none" strike="noStrike" cap="none" dirty="0">
                <a:solidFill>
                  <a:schemeClr val="dk1"/>
                </a:solidFill>
                <a:latin typeface="Montserrat"/>
                <a:ea typeface="Montserrat"/>
                <a:cs typeface="Montserrat"/>
                <a:sym typeface="Montserrat"/>
              </a:rPr>
              <a:t> Define un hipervínculo, con el atributo </a:t>
            </a:r>
            <a:r>
              <a:rPr lang="es-AR" sz="1500" b="0" i="0" u="none" strike="noStrike" cap="none" dirty="0" err="1">
                <a:solidFill>
                  <a:schemeClr val="dk1"/>
                </a:solidFill>
                <a:latin typeface="Montserrat"/>
                <a:ea typeface="Montserrat"/>
                <a:cs typeface="Montserrat"/>
                <a:sym typeface="Montserrat"/>
              </a:rPr>
              <a:t>href</a:t>
            </a:r>
            <a:r>
              <a:rPr lang="es-AR" sz="1500" b="0" i="0" u="none" strike="noStrike" cap="none" dirty="0">
                <a:solidFill>
                  <a:schemeClr val="dk1"/>
                </a:solidFill>
                <a:latin typeface="Montserrat"/>
                <a:ea typeface="Montserrat"/>
                <a:cs typeface="Montserrat"/>
                <a:sym typeface="Montserrat"/>
              </a:rPr>
              <a:t> le indicamos el link:</a:t>
            </a:r>
            <a:endParaRPr sz="1500" b="0" i="0" u="none" strike="noStrike" cap="none" dirty="0">
              <a:solidFill>
                <a:schemeClr val="dk1"/>
              </a:solidFill>
              <a:latin typeface="Montserrat"/>
              <a:ea typeface="Montserrat"/>
              <a:cs typeface="Montserrat"/>
              <a:sym typeface="Montserrat"/>
            </a:endParaRPr>
          </a:p>
        </p:txBody>
      </p:sp>
      <p:sp>
        <p:nvSpPr>
          <p:cNvPr id="502" name="Google Shape;502;p25"/>
          <p:cNvSpPr txBox="1"/>
          <p:nvPr/>
        </p:nvSpPr>
        <p:spPr>
          <a:xfrm>
            <a:off x="329685" y="3157630"/>
            <a:ext cx="8520600" cy="66596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500"/>
              <a:buFont typeface="Montserrat"/>
              <a:buNone/>
            </a:pPr>
            <a:r>
              <a:rPr lang="es-AR" sz="1500" b="1" i="0" u="none" strike="noStrike" cap="none">
                <a:solidFill>
                  <a:srgbClr val="9D66F9"/>
                </a:solidFill>
                <a:latin typeface="Montserrat"/>
                <a:ea typeface="Montserrat"/>
                <a:cs typeface="Montserrat"/>
                <a:sym typeface="Montserrat"/>
              </a:rPr>
              <a:t>&lt;img&gt;</a:t>
            </a:r>
            <a:r>
              <a:rPr lang="es-AR" sz="1500" b="0" i="0" u="none" strike="noStrike" cap="none">
                <a:solidFill>
                  <a:schemeClr val="dk1"/>
                </a:solidFill>
                <a:latin typeface="Montserrat"/>
                <a:ea typeface="Montserrat"/>
                <a:cs typeface="Montserrat"/>
                <a:sym typeface="Montserrat"/>
              </a:rPr>
              <a:t>  Define una imagen y con el atributo src le indicamos al navegador dónde buscarla:</a:t>
            </a:r>
            <a:endParaRPr sz="1500" b="0" i="0" u="none" strike="noStrike" cap="none">
              <a:solidFill>
                <a:schemeClr val="dk1"/>
              </a:solidFill>
              <a:latin typeface="Montserrat"/>
              <a:ea typeface="Montserrat"/>
              <a:cs typeface="Montserrat"/>
              <a:sym typeface="Montserrat"/>
            </a:endParaRPr>
          </a:p>
        </p:txBody>
      </p:sp>
      <p:sp>
        <p:nvSpPr>
          <p:cNvPr id="503" name="Google Shape;503;p25"/>
          <p:cNvSpPr/>
          <p:nvPr/>
        </p:nvSpPr>
        <p:spPr>
          <a:xfrm>
            <a:off x="864644" y="2767952"/>
            <a:ext cx="4972050" cy="307777"/>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dirty="0">
                <a:solidFill>
                  <a:srgbClr val="D5CED9"/>
                </a:solidFill>
                <a:latin typeface="Consolas"/>
                <a:ea typeface="Consolas"/>
                <a:cs typeface="Consolas"/>
                <a:sym typeface="Consolas"/>
              </a:rPr>
              <a:t>&lt;</a:t>
            </a:r>
            <a:r>
              <a:rPr lang="es-AR" sz="1400" b="0" i="0" u="none" strike="noStrike" cap="none" dirty="0">
                <a:solidFill>
                  <a:srgbClr val="F92672"/>
                </a:solidFill>
                <a:latin typeface="Consolas"/>
                <a:ea typeface="Consolas"/>
                <a:cs typeface="Consolas"/>
                <a:sym typeface="Consolas"/>
              </a:rPr>
              <a:t>a</a:t>
            </a:r>
            <a:r>
              <a:rPr lang="es-AR" sz="1400" b="0" i="0" u="none" strike="noStrike" cap="none" dirty="0">
                <a:solidFill>
                  <a:srgbClr val="D5CED9"/>
                </a:solidFill>
                <a:latin typeface="Consolas"/>
                <a:ea typeface="Consolas"/>
                <a:cs typeface="Consolas"/>
                <a:sym typeface="Consolas"/>
              </a:rPr>
              <a:t>  </a:t>
            </a:r>
            <a:r>
              <a:rPr lang="es-AR" sz="1400" b="0" i="0" u="none" strike="noStrike" cap="none" dirty="0" err="1">
                <a:solidFill>
                  <a:srgbClr val="FFE66D"/>
                </a:solidFill>
                <a:latin typeface="Consolas"/>
                <a:ea typeface="Consolas"/>
                <a:cs typeface="Consolas"/>
                <a:sym typeface="Consolas"/>
              </a:rPr>
              <a:t>href</a:t>
            </a:r>
            <a:r>
              <a:rPr lang="es-AR" sz="1400" b="0" i="0" u="none" strike="noStrike" cap="none" dirty="0">
                <a:solidFill>
                  <a:srgbClr val="D5CED9"/>
                </a:solidFill>
                <a:latin typeface="Consolas"/>
                <a:ea typeface="Consolas"/>
                <a:cs typeface="Consolas"/>
                <a:sym typeface="Consolas"/>
              </a:rPr>
              <a:t>=</a:t>
            </a:r>
            <a:r>
              <a:rPr lang="es-AR" sz="1400" b="0" i="0" u="none" strike="noStrike" cap="none" dirty="0">
                <a:solidFill>
                  <a:srgbClr val="96E072"/>
                </a:solidFill>
                <a:latin typeface="Consolas"/>
                <a:ea typeface="Consolas"/>
                <a:cs typeface="Consolas"/>
                <a:sym typeface="Consolas"/>
              </a:rPr>
              <a:t>”https://google.com”</a:t>
            </a:r>
            <a:r>
              <a:rPr lang="es-AR" sz="1400" b="0" i="0" u="none" strike="noStrike" cap="none" dirty="0">
                <a:solidFill>
                  <a:srgbClr val="D5CED9"/>
                </a:solidFill>
                <a:latin typeface="Consolas"/>
                <a:ea typeface="Consolas"/>
                <a:cs typeface="Consolas"/>
                <a:sym typeface="Consolas"/>
              </a:rPr>
              <a:t> &gt;Ir a Google&lt;/</a:t>
            </a:r>
            <a:r>
              <a:rPr lang="es-AR" sz="1400" b="0" i="0" u="none" strike="noStrike" cap="none" dirty="0">
                <a:solidFill>
                  <a:srgbClr val="F92672"/>
                </a:solidFill>
                <a:latin typeface="Consolas"/>
                <a:ea typeface="Consolas"/>
                <a:cs typeface="Consolas"/>
                <a:sym typeface="Consolas"/>
              </a:rPr>
              <a:t>a</a:t>
            </a:r>
            <a:r>
              <a:rPr lang="es-AR" sz="14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p:txBody>
      </p:sp>
      <p:pic>
        <p:nvPicPr>
          <p:cNvPr id="504" name="Google Shape;504;p25"/>
          <p:cNvPicPr preferRelativeResize="0"/>
          <p:nvPr/>
        </p:nvPicPr>
        <p:blipFill rotWithShape="1">
          <a:blip r:embed="rId3">
            <a:alphaModFix/>
          </a:blip>
          <a:srcRect/>
          <a:stretch/>
        </p:blipFill>
        <p:spPr>
          <a:xfrm>
            <a:off x="6074819" y="2767952"/>
            <a:ext cx="838200" cy="295275"/>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
        <p:nvSpPr>
          <p:cNvPr id="505" name="Google Shape;505;p25"/>
          <p:cNvSpPr/>
          <p:nvPr/>
        </p:nvSpPr>
        <p:spPr>
          <a:xfrm>
            <a:off x="864645" y="3854871"/>
            <a:ext cx="5372100" cy="523220"/>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dirty="0">
                <a:solidFill>
                  <a:srgbClr val="D5CED9"/>
                </a:solidFill>
                <a:latin typeface="Consolas"/>
                <a:ea typeface="Consolas"/>
                <a:cs typeface="Consolas"/>
                <a:sym typeface="Consolas"/>
              </a:rPr>
              <a:t>&lt;</a:t>
            </a:r>
            <a:r>
              <a:rPr lang="es-AR" sz="1400" b="0" i="0" u="none" strike="noStrike" cap="none" dirty="0" err="1">
                <a:solidFill>
                  <a:srgbClr val="F92672"/>
                </a:solidFill>
                <a:latin typeface="Consolas"/>
                <a:ea typeface="Consolas"/>
                <a:cs typeface="Consolas"/>
                <a:sym typeface="Consolas"/>
              </a:rPr>
              <a:t>img</a:t>
            </a:r>
            <a:r>
              <a:rPr lang="es-AR" sz="1400" b="0" i="0" u="none" strike="noStrike" cap="none" dirty="0">
                <a:solidFill>
                  <a:srgbClr val="D5CED9"/>
                </a:solidFill>
                <a:latin typeface="Consolas"/>
                <a:ea typeface="Consolas"/>
                <a:cs typeface="Consolas"/>
                <a:sym typeface="Consolas"/>
              </a:rPr>
              <a:t> </a:t>
            </a:r>
            <a:r>
              <a:rPr lang="es-AR" sz="1400" b="0" i="0" u="none" strike="noStrike" cap="none" dirty="0" err="1">
                <a:solidFill>
                  <a:srgbClr val="FFE66D"/>
                </a:solidFill>
                <a:latin typeface="Consolas"/>
                <a:ea typeface="Consolas"/>
                <a:cs typeface="Consolas"/>
                <a:sym typeface="Consolas"/>
              </a:rPr>
              <a:t>src</a:t>
            </a:r>
            <a:r>
              <a:rPr lang="es-AR" sz="1400" b="0" i="0" u="none" strike="noStrike" cap="none" dirty="0">
                <a:solidFill>
                  <a:srgbClr val="D5CED9"/>
                </a:solidFill>
                <a:latin typeface="Consolas"/>
                <a:ea typeface="Consolas"/>
                <a:cs typeface="Consolas"/>
                <a:sym typeface="Consolas"/>
              </a:rPr>
              <a:t>=</a:t>
            </a:r>
            <a:r>
              <a:rPr lang="es-AR" sz="1400" b="0" i="0" u="none" strike="noStrike" cap="none" dirty="0">
                <a:solidFill>
                  <a:srgbClr val="96E072"/>
                </a:solidFill>
                <a:latin typeface="Consolas"/>
                <a:ea typeface="Consolas"/>
                <a:cs typeface="Consolas"/>
                <a:sym typeface="Consolas"/>
              </a:rPr>
              <a:t>"https://naturally-fresh.web.app/home1.jpg"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dirty="0" err="1">
                <a:solidFill>
                  <a:srgbClr val="FFE66D"/>
                </a:solidFill>
                <a:latin typeface="Consolas"/>
                <a:ea typeface="Consolas"/>
                <a:cs typeface="Consolas"/>
                <a:sym typeface="Consolas"/>
              </a:rPr>
              <a:t>alt</a:t>
            </a:r>
            <a:r>
              <a:rPr lang="es-AR" sz="1400" b="0" i="0" u="none" strike="noStrike" cap="none" dirty="0">
                <a:solidFill>
                  <a:srgbClr val="D5CED9"/>
                </a:solidFill>
                <a:latin typeface="Consolas"/>
                <a:ea typeface="Consolas"/>
                <a:cs typeface="Consolas"/>
                <a:sym typeface="Consolas"/>
              </a:rPr>
              <a:t>=</a:t>
            </a:r>
            <a:r>
              <a:rPr lang="es-AR" sz="1400" b="0" i="0" u="none" strike="noStrike" cap="none" dirty="0">
                <a:solidFill>
                  <a:srgbClr val="96E072"/>
                </a:solidFill>
                <a:latin typeface="Consolas"/>
                <a:ea typeface="Consolas"/>
                <a:cs typeface="Consolas"/>
                <a:sym typeface="Consolas"/>
              </a:rPr>
              <a:t>"Salad"</a:t>
            </a:r>
            <a:r>
              <a:rPr lang="es-AR" sz="1400" b="0" i="0" u="none" strike="noStrike" cap="none" dirty="0">
                <a:solidFill>
                  <a:srgbClr val="D5CED9"/>
                </a:solidFill>
                <a:latin typeface="Consolas"/>
                <a:ea typeface="Consolas"/>
                <a:cs typeface="Consolas"/>
                <a:sym typeface="Consolas"/>
              </a:rPr>
              <a:t> </a:t>
            </a:r>
            <a:r>
              <a:rPr lang="es-AR" sz="1400" b="0" i="0" u="none" strike="noStrike" cap="none" dirty="0" err="1">
                <a:solidFill>
                  <a:srgbClr val="FFE66D"/>
                </a:solidFill>
                <a:latin typeface="Consolas"/>
                <a:ea typeface="Consolas"/>
                <a:cs typeface="Consolas"/>
                <a:sym typeface="Consolas"/>
              </a:rPr>
              <a:t>width</a:t>
            </a:r>
            <a:r>
              <a:rPr lang="es-AR" sz="1400" b="0" i="0" u="none" strike="noStrike" cap="none" dirty="0">
                <a:solidFill>
                  <a:srgbClr val="D5CED9"/>
                </a:solidFill>
                <a:latin typeface="Consolas"/>
                <a:ea typeface="Consolas"/>
                <a:cs typeface="Consolas"/>
                <a:sym typeface="Consolas"/>
              </a:rPr>
              <a:t>=</a:t>
            </a:r>
            <a:r>
              <a:rPr lang="es-AR" sz="1400" b="0" i="0" u="none" strike="noStrike" cap="none" dirty="0">
                <a:solidFill>
                  <a:srgbClr val="96E072"/>
                </a:solidFill>
                <a:latin typeface="Consolas"/>
                <a:ea typeface="Consolas"/>
                <a:cs typeface="Consolas"/>
                <a:sym typeface="Consolas"/>
              </a:rPr>
              <a:t>"200"</a:t>
            </a:r>
            <a:r>
              <a:rPr lang="es-AR" sz="1400" b="0" i="0" u="none" strike="noStrike" cap="none" dirty="0">
                <a:solidFill>
                  <a:srgbClr val="D5CED9"/>
                </a:solidFill>
                <a:latin typeface="Consolas"/>
                <a:ea typeface="Consolas"/>
                <a:cs typeface="Consolas"/>
                <a:sym typeface="Consolas"/>
              </a:rPr>
              <a:t>&gt;</a:t>
            </a:r>
            <a:endParaRPr sz="1400" b="0" i="0" u="none" strike="noStrike" cap="none" dirty="0">
              <a:solidFill>
                <a:srgbClr val="000000"/>
              </a:solidFill>
              <a:latin typeface="Arial"/>
              <a:ea typeface="Arial"/>
              <a:cs typeface="Arial"/>
              <a:sym typeface="Arial"/>
            </a:endParaRPr>
          </a:p>
        </p:txBody>
      </p:sp>
      <p:pic>
        <p:nvPicPr>
          <p:cNvPr id="506" name="Google Shape;506;p25"/>
          <p:cNvPicPr preferRelativeResize="0"/>
          <p:nvPr/>
        </p:nvPicPr>
        <p:blipFill rotWithShape="1">
          <a:blip r:embed="rId4">
            <a:alphaModFix/>
          </a:blip>
          <a:srcRect/>
          <a:stretch/>
        </p:blipFill>
        <p:spPr>
          <a:xfrm>
            <a:off x="6474869" y="3823595"/>
            <a:ext cx="2076450" cy="1104900"/>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
        <p:nvSpPr>
          <p:cNvPr id="507" name="Google Shape;507;p25"/>
          <p:cNvSpPr txBox="1"/>
          <p:nvPr/>
        </p:nvSpPr>
        <p:spPr>
          <a:xfrm>
            <a:off x="243960" y="1019236"/>
            <a:ext cx="8520600" cy="66596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600"/>
              </a:spcAft>
              <a:buClr>
                <a:schemeClr val="dk1"/>
              </a:buClr>
              <a:buSzPts val="1500"/>
              <a:buFont typeface="Montserrat"/>
              <a:buNone/>
            </a:pPr>
            <a:r>
              <a:rPr lang="es-AR" sz="1500" b="1" i="0" u="none" strike="noStrike" cap="none">
                <a:solidFill>
                  <a:srgbClr val="9D66F9"/>
                </a:solidFill>
                <a:latin typeface="Montserrat"/>
                <a:ea typeface="Montserrat"/>
                <a:cs typeface="Montserrat"/>
                <a:sym typeface="Montserrat"/>
              </a:rPr>
              <a:t>&lt;!-- comentario --&gt;</a:t>
            </a:r>
            <a:r>
              <a:rPr lang="es-AR" sz="1500" b="0" i="0" u="none" strike="noStrike" cap="none">
                <a:solidFill>
                  <a:schemeClr val="dk1"/>
                </a:solidFill>
                <a:latin typeface="Montserrat"/>
                <a:ea typeface="Montserrat"/>
                <a:cs typeface="Montserrat"/>
                <a:sym typeface="Montserrat"/>
              </a:rPr>
              <a:t> se utiliza para añadir comentarios dentro del código que el usuario no podrá ver.</a:t>
            </a:r>
            <a:endParaRPr sz="1500" b="0" i="0" u="none" strike="noStrike" cap="none">
              <a:solidFill>
                <a:schemeClr val="dk1"/>
              </a:solidFill>
              <a:latin typeface="Montserrat"/>
              <a:ea typeface="Montserrat"/>
              <a:cs typeface="Montserrat"/>
              <a:sym typeface="Montserrat"/>
            </a:endParaRPr>
          </a:p>
        </p:txBody>
      </p:sp>
      <p:sp>
        <p:nvSpPr>
          <p:cNvPr id="508" name="Google Shape;508;p25"/>
          <p:cNvSpPr/>
          <p:nvPr/>
        </p:nvSpPr>
        <p:spPr>
          <a:xfrm>
            <a:off x="778575" y="1707055"/>
            <a:ext cx="3326552" cy="338554"/>
          </a:xfrm>
          <a:prstGeom prst="rect">
            <a:avLst/>
          </a:prstGeom>
          <a:solidFill>
            <a:srgbClr val="23262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F6167"/>
                </a:solidFill>
                <a:latin typeface="Consolas"/>
                <a:ea typeface="Consolas"/>
                <a:cs typeface="Consolas"/>
                <a:sym typeface="Consolas"/>
              </a:rPr>
              <a:t>&lt;!--Esto es un comentario--&gt;</a:t>
            </a:r>
            <a:endParaRPr sz="1600" b="0" i="0" u="none" strike="noStrike" cap="none">
              <a:solidFill>
                <a:srgbClr val="D5CED9"/>
              </a:solidFill>
              <a:latin typeface="Consolas"/>
              <a:ea typeface="Consolas"/>
              <a:cs typeface="Consolas"/>
              <a:sym typeface="Consolas"/>
            </a:endParaRPr>
          </a:p>
        </p:txBody>
      </p:sp>
      <p:sp>
        <p:nvSpPr>
          <p:cNvPr id="509" name="Google Shape;509;p25"/>
          <p:cNvSpPr txBox="1"/>
          <p:nvPr/>
        </p:nvSpPr>
        <p:spPr>
          <a:xfrm>
            <a:off x="4133311" y="1543349"/>
            <a:ext cx="4504259" cy="665965"/>
          </a:xfrm>
          <a:prstGeom prst="rect">
            <a:avLst/>
          </a:prstGeom>
          <a:noFill/>
          <a:ln>
            <a:noFill/>
          </a:ln>
        </p:spPr>
        <p:txBody>
          <a:bodyPr spcFirstLastPara="1" wrap="square" lIns="91425" tIns="91425" rIns="91425" bIns="91425" anchor="ctr" anchorCtr="0">
            <a:noAutofit/>
          </a:bodyPr>
          <a:lstStyle/>
          <a:p>
            <a:pPr marL="114300" marR="0" lvl="0" indent="0" algn="l" rtl="0">
              <a:lnSpc>
                <a:spcPct val="100000"/>
              </a:lnSpc>
              <a:spcBef>
                <a:spcPts val="0"/>
              </a:spcBef>
              <a:spcAft>
                <a:spcPts val="600"/>
              </a:spcAft>
              <a:buClr>
                <a:schemeClr val="dk1"/>
              </a:buClr>
              <a:buSzPts val="1400"/>
              <a:buFont typeface="Montserrat"/>
              <a:buNone/>
            </a:pPr>
            <a:r>
              <a:rPr lang="es-AR" sz="1400" b="0" i="0" u="none" strike="noStrike" cap="none">
                <a:solidFill>
                  <a:srgbClr val="9D66F9"/>
                </a:solidFill>
                <a:latin typeface="Montserrat"/>
                <a:ea typeface="Montserrat"/>
                <a:cs typeface="Montserrat"/>
                <a:sym typeface="Montserrat"/>
              </a:rPr>
              <a:t>Dado que los comentarios no se muestran en la página Web a veces se utilizan para ocultar temporalmente porciones del código</a:t>
            </a:r>
            <a:endParaRPr sz="1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7"/>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Alineación de párrafos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515" name="Google Shape;515;p27"/>
          <p:cNvSpPr txBox="1"/>
          <p:nvPr/>
        </p:nvSpPr>
        <p:spPr>
          <a:xfrm>
            <a:off x="243960" y="1019236"/>
            <a:ext cx="8520600" cy="66596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chemeClr val="dk1"/>
              </a:buClr>
              <a:buSzPts val="1500"/>
              <a:buFont typeface="Montserrat"/>
              <a:buNone/>
            </a:pPr>
            <a:r>
              <a:rPr lang="es-AR" sz="1500" b="1" i="0" u="none" strike="noStrike" cap="none" dirty="0">
                <a:solidFill>
                  <a:srgbClr val="9D66F9"/>
                </a:solidFill>
                <a:latin typeface="Montserrat"/>
                <a:ea typeface="Montserrat"/>
                <a:cs typeface="Montserrat"/>
                <a:sym typeface="Montserrat"/>
              </a:rPr>
              <a:t>&lt;p </a:t>
            </a:r>
            <a:r>
              <a:rPr lang="es-AR" sz="1500" b="1" i="0" u="none" strike="noStrike" cap="none" dirty="0" err="1">
                <a:solidFill>
                  <a:srgbClr val="9D66F9"/>
                </a:solidFill>
                <a:latin typeface="Montserrat"/>
                <a:ea typeface="Montserrat"/>
                <a:cs typeface="Montserrat"/>
                <a:sym typeface="Montserrat"/>
              </a:rPr>
              <a:t>align</a:t>
            </a:r>
            <a:r>
              <a:rPr lang="es-AR" sz="1500" b="1" i="0" u="none" strike="noStrike" cap="none" dirty="0">
                <a:solidFill>
                  <a:srgbClr val="9D66F9"/>
                </a:solidFill>
                <a:latin typeface="Montserrat"/>
                <a:ea typeface="Montserrat"/>
                <a:cs typeface="Montserrat"/>
                <a:sym typeface="Montserrat"/>
              </a:rPr>
              <a:t>="</a:t>
            </a:r>
            <a:r>
              <a:rPr lang="es-AR" sz="1500" b="1" i="0" u="none" strike="noStrike" cap="none" dirty="0" err="1">
                <a:solidFill>
                  <a:srgbClr val="9D66F9"/>
                </a:solidFill>
                <a:latin typeface="Montserrat"/>
                <a:ea typeface="Montserrat"/>
                <a:cs typeface="Montserrat"/>
                <a:sym typeface="Montserrat"/>
              </a:rPr>
              <a:t>left</a:t>
            </a:r>
            <a:r>
              <a:rPr lang="es-AR" sz="1500" b="1" i="0" u="none" strike="noStrike" cap="none" dirty="0">
                <a:solidFill>
                  <a:srgbClr val="9D66F9"/>
                </a:solidFill>
                <a:latin typeface="Montserrat"/>
                <a:ea typeface="Montserrat"/>
                <a:cs typeface="Montserrat"/>
                <a:sym typeface="Montserrat"/>
              </a:rPr>
              <a:t>"&gt;</a:t>
            </a:r>
            <a:r>
              <a:rPr lang="es-AR" sz="1500" b="0" i="0" u="none" strike="noStrike" cap="none" dirty="0">
                <a:solidFill>
                  <a:schemeClr val="dk1"/>
                </a:solidFill>
                <a:latin typeface="Montserrat"/>
                <a:ea typeface="Montserrat"/>
                <a:cs typeface="Montserrat"/>
                <a:sym typeface="Montserrat"/>
              </a:rPr>
              <a:t> Párrafo </a:t>
            </a:r>
            <a:r>
              <a:rPr lang="es-AR" sz="1500" b="1" i="0" u="none" strike="noStrike" cap="none" dirty="0">
                <a:solidFill>
                  <a:srgbClr val="9D66F9"/>
                </a:solidFill>
                <a:latin typeface="Montserrat"/>
                <a:ea typeface="Montserrat"/>
                <a:cs typeface="Montserrat"/>
                <a:sym typeface="Montserrat"/>
              </a:rPr>
              <a:t>&lt;/p&gt;</a:t>
            </a:r>
            <a:r>
              <a:rPr lang="es-AR" sz="1500" b="0" i="0" u="none" strike="noStrike" cap="none" dirty="0">
                <a:solidFill>
                  <a:schemeClr val="dk1"/>
                </a:solidFill>
                <a:latin typeface="Montserrat"/>
                <a:ea typeface="Montserrat"/>
                <a:cs typeface="Montserrat"/>
                <a:sym typeface="Montserrat"/>
              </a:rPr>
              <a:t> el atributo “</a:t>
            </a:r>
            <a:r>
              <a:rPr lang="es-AR" sz="1500" b="0" i="0" u="none" strike="noStrike" cap="none" dirty="0" err="1">
                <a:solidFill>
                  <a:schemeClr val="dk1"/>
                </a:solidFill>
                <a:latin typeface="Montserrat"/>
                <a:ea typeface="Montserrat"/>
                <a:cs typeface="Montserrat"/>
                <a:sym typeface="Montserrat"/>
              </a:rPr>
              <a:t>align</a:t>
            </a:r>
            <a:r>
              <a:rPr lang="es-AR" sz="1500" b="0" i="0" u="none" strike="noStrike" cap="none" dirty="0">
                <a:solidFill>
                  <a:schemeClr val="dk1"/>
                </a:solidFill>
                <a:latin typeface="Montserrat"/>
                <a:ea typeface="Montserrat"/>
                <a:cs typeface="Montserrat"/>
                <a:sym typeface="Montserrat"/>
              </a:rPr>
              <a:t>” se utiliza para definir la alineación del párrafo:</a:t>
            </a:r>
            <a:endParaRPr sz="1400" b="0" i="0" u="none" strike="noStrike" cap="none" dirty="0">
              <a:solidFill>
                <a:srgbClr val="000000"/>
              </a:solidFill>
              <a:latin typeface="Arial"/>
              <a:ea typeface="Arial"/>
              <a:cs typeface="Arial"/>
              <a:sym typeface="Arial"/>
            </a:endParaRPr>
          </a:p>
          <a:p>
            <a:pPr marL="400050" marR="0" lvl="0" indent="-285750" algn="l" rtl="0">
              <a:lnSpc>
                <a:spcPct val="100000"/>
              </a:lnSpc>
              <a:spcBef>
                <a:spcPts val="600"/>
              </a:spcBef>
              <a:spcAft>
                <a:spcPts val="0"/>
              </a:spcAft>
              <a:buClr>
                <a:schemeClr val="dk1"/>
              </a:buClr>
              <a:buSzPts val="1500"/>
              <a:buFont typeface="Arial"/>
              <a:buChar char="•"/>
            </a:pPr>
            <a:r>
              <a:rPr lang="es-AR" sz="1500" b="0" i="0" u="none" strike="noStrike" cap="none" dirty="0" err="1">
                <a:solidFill>
                  <a:schemeClr val="dk1"/>
                </a:solidFill>
                <a:latin typeface="Montserrat"/>
                <a:ea typeface="Montserrat"/>
                <a:cs typeface="Montserrat"/>
                <a:sym typeface="Montserrat"/>
              </a:rPr>
              <a:t>left</a:t>
            </a:r>
            <a:r>
              <a:rPr lang="es-AR" sz="1500" b="0" i="0" u="none" strike="noStrike" cap="none" dirty="0">
                <a:solidFill>
                  <a:schemeClr val="dk1"/>
                </a:solidFill>
                <a:latin typeface="Montserrat"/>
                <a:ea typeface="Montserrat"/>
                <a:cs typeface="Montserrat"/>
                <a:sym typeface="Montserrat"/>
              </a:rPr>
              <a:t>: alinea el texto a la izquierda.</a:t>
            </a:r>
            <a:endParaRPr sz="1400" b="0" i="0" u="none" strike="noStrike" cap="none" dirty="0">
              <a:solidFill>
                <a:srgbClr val="000000"/>
              </a:solidFill>
              <a:latin typeface="Arial"/>
              <a:ea typeface="Arial"/>
              <a:cs typeface="Arial"/>
              <a:sym typeface="Arial"/>
            </a:endParaRPr>
          </a:p>
          <a:p>
            <a:pPr marL="400050" marR="0" lvl="0" indent="-285750" algn="l" rtl="0">
              <a:lnSpc>
                <a:spcPct val="100000"/>
              </a:lnSpc>
              <a:spcBef>
                <a:spcPts val="600"/>
              </a:spcBef>
              <a:spcAft>
                <a:spcPts val="0"/>
              </a:spcAft>
              <a:buClr>
                <a:schemeClr val="dk1"/>
              </a:buClr>
              <a:buSzPts val="1500"/>
              <a:buFont typeface="Arial"/>
              <a:buChar char="•"/>
            </a:pPr>
            <a:r>
              <a:rPr lang="es-AR" sz="1500" b="0" i="0" u="none" strike="noStrike" cap="none" dirty="0" err="1">
                <a:solidFill>
                  <a:schemeClr val="dk1"/>
                </a:solidFill>
                <a:latin typeface="Montserrat"/>
                <a:ea typeface="Montserrat"/>
                <a:cs typeface="Montserrat"/>
                <a:sym typeface="Montserrat"/>
              </a:rPr>
              <a:t>right</a:t>
            </a:r>
            <a:r>
              <a:rPr lang="es-AR" sz="1500" b="0" i="0" u="none" strike="noStrike" cap="none" dirty="0">
                <a:solidFill>
                  <a:schemeClr val="dk1"/>
                </a:solidFill>
                <a:latin typeface="Montserrat"/>
                <a:ea typeface="Montserrat"/>
                <a:cs typeface="Montserrat"/>
                <a:sym typeface="Montserrat"/>
              </a:rPr>
              <a:t>: alinea el texto a la derecha.</a:t>
            </a:r>
            <a:endParaRPr sz="1400" b="0" i="0" u="none" strike="noStrike" cap="none" dirty="0">
              <a:solidFill>
                <a:srgbClr val="000000"/>
              </a:solidFill>
              <a:latin typeface="Arial"/>
              <a:ea typeface="Arial"/>
              <a:cs typeface="Arial"/>
              <a:sym typeface="Arial"/>
            </a:endParaRPr>
          </a:p>
          <a:p>
            <a:pPr marL="400050" marR="0" lvl="0" indent="-285750" algn="l" rtl="0">
              <a:lnSpc>
                <a:spcPct val="100000"/>
              </a:lnSpc>
              <a:spcBef>
                <a:spcPts val="600"/>
              </a:spcBef>
              <a:spcAft>
                <a:spcPts val="0"/>
              </a:spcAft>
              <a:buClr>
                <a:schemeClr val="dk1"/>
              </a:buClr>
              <a:buSzPts val="1500"/>
              <a:buFont typeface="Arial"/>
              <a:buChar char="•"/>
            </a:pPr>
            <a:r>
              <a:rPr lang="es-AR" sz="1500" b="0" i="0" u="none" strike="noStrike" cap="none" dirty="0">
                <a:solidFill>
                  <a:schemeClr val="dk1"/>
                </a:solidFill>
                <a:latin typeface="Montserrat"/>
                <a:ea typeface="Montserrat"/>
                <a:cs typeface="Montserrat"/>
                <a:sym typeface="Montserrat"/>
              </a:rPr>
              <a:t>center: alinea el texto al centro.</a:t>
            </a:r>
            <a:endParaRPr sz="1400" b="0" i="0" u="none" strike="noStrike" cap="none" dirty="0">
              <a:solidFill>
                <a:srgbClr val="000000"/>
              </a:solidFill>
              <a:latin typeface="Arial"/>
              <a:ea typeface="Arial"/>
              <a:cs typeface="Arial"/>
              <a:sym typeface="Arial"/>
            </a:endParaRPr>
          </a:p>
          <a:p>
            <a:pPr marL="400050" marR="0" lvl="0" indent="-285750" algn="l" rtl="0">
              <a:lnSpc>
                <a:spcPct val="100000"/>
              </a:lnSpc>
              <a:spcBef>
                <a:spcPts val="600"/>
              </a:spcBef>
              <a:spcAft>
                <a:spcPts val="600"/>
              </a:spcAft>
              <a:buClr>
                <a:schemeClr val="dk1"/>
              </a:buClr>
              <a:buSzPts val="1500"/>
              <a:buFont typeface="Arial"/>
              <a:buChar char="•"/>
            </a:pPr>
            <a:r>
              <a:rPr lang="es-AR" sz="1500" b="0" i="0" u="none" strike="noStrike" cap="none" dirty="0" err="1">
                <a:solidFill>
                  <a:schemeClr val="dk1"/>
                </a:solidFill>
                <a:latin typeface="Montserrat"/>
                <a:ea typeface="Montserrat"/>
                <a:cs typeface="Montserrat"/>
                <a:sym typeface="Montserrat"/>
              </a:rPr>
              <a:t>justify</a:t>
            </a:r>
            <a:r>
              <a:rPr lang="es-AR" sz="1500" b="0" i="0" u="none" strike="noStrike" cap="none" dirty="0">
                <a:solidFill>
                  <a:schemeClr val="dk1"/>
                </a:solidFill>
                <a:latin typeface="Montserrat"/>
                <a:ea typeface="Montserrat"/>
                <a:cs typeface="Montserrat"/>
                <a:sym typeface="Montserrat"/>
              </a:rPr>
              <a:t>: coloca el texto justificado, parejo a ambos lados.</a:t>
            </a:r>
            <a:endParaRPr sz="1500" b="0" i="0" u="none" strike="noStrike" cap="none" dirty="0">
              <a:solidFill>
                <a:schemeClr val="dk1"/>
              </a:solidFill>
              <a:latin typeface="Montserrat"/>
              <a:ea typeface="Montserrat"/>
              <a:cs typeface="Montserrat"/>
              <a:sym typeface="Montserrat"/>
            </a:endParaRPr>
          </a:p>
        </p:txBody>
      </p:sp>
      <p:pic>
        <p:nvPicPr>
          <p:cNvPr id="516" name="Google Shape;516;p27"/>
          <p:cNvPicPr preferRelativeResize="0"/>
          <p:nvPr/>
        </p:nvPicPr>
        <p:blipFill rotWithShape="1">
          <a:blip r:embed="rId3">
            <a:alphaModFix/>
          </a:blip>
          <a:srcRect/>
          <a:stretch/>
        </p:blipFill>
        <p:spPr>
          <a:xfrm>
            <a:off x="649259" y="2949805"/>
            <a:ext cx="8115301" cy="1762209"/>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
        <p:nvSpPr>
          <p:cNvPr id="517" name="Google Shape;517;p27"/>
          <p:cNvSpPr/>
          <p:nvPr/>
        </p:nvSpPr>
        <p:spPr>
          <a:xfrm>
            <a:off x="7048500" y="2987156"/>
            <a:ext cx="992160" cy="32679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500"/>
              <a:buFont typeface="Montserrat ExtraBold"/>
              <a:buNone/>
            </a:pPr>
            <a:r>
              <a:rPr lang="es-AR" sz="1600" b="1" i="1" u="none" strike="noStrike" cap="none">
                <a:solidFill>
                  <a:schemeClr val="lt1"/>
                </a:solidFill>
                <a:latin typeface="Montserrat ExtraBold"/>
                <a:ea typeface="Montserrat ExtraBold"/>
                <a:cs typeface="Montserrat ExtraBold"/>
                <a:sym typeface="Montserrat ExtraBold"/>
              </a:rPr>
              <a:t>left</a:t>
            </a:r>
            <a:endParaRPr sz="1600" b="1" i="1" u="none" strike="noStrike" cap="none">
              <a:solidFill>
                <a:schemeClr val="lt1"/>
              </a:solidFill>
              <a:latin typeface="Montserrat ExtraBold"/>
              <a:ea typeface="Montserrat ExtraBold"/>
              <a:cs typeface="Montserrat ExtraBold"/>
              <a:sym typeface="Montserrat ExtraBold"/>
            </a:endParaRPr>
          </a:p>
        </p:txBody>
      </p:sp>
      <p:sp>
        <p:nvSpPr>
          <p:cNvPr id="518" name="Google Shape;518;p27"/>
          <p:cNvSpPr/>
          <p:nvPr/>
        </p:nvSpPr>
        <p:spPr>
          <a:xfrm>
            <a:off x="7048500" y="3423513"/>
            <a:ext cx="992160" cy="32679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500"/>
              <a:buFont typeface="Montserrat ExtraBold"/>
              <a:buNone/>
            </a:pPr>
            <a:r>
              <a:rPr lang="es-AR" sz="1600" b="1" i="1" u="none" strike="noStrike" cap="none">
                <a:solidFill>
                  <a:schemeClr val="lt1"/>
                </a:solidFill>
                <a:latin typeface="Montserrat ExtraBold"/>
                <a:ea typeface="Montserrat ExtraBold"/>
                <a:cs typeface="Montserrat ExtraBold"/>
                <a:sym typeface="Montserrat ExtraBold"/>
              </a:rPr>
              <a:t>right</a:t>
            </a:r>
            <a:endParaRPr sz="1600" b="1" i="1" u="none" strike="noStrike" cap="none">
              <a:solidFill>
                <a:schemeClr val="lt1"/>
              </a:solidFill>
              <a:latin typeface="Montserrat ExtraBold"/>
              <a:ea typeface="Montserrat ExtraBold"/>
              <a:cs typeface="Montserrat ExtraBold"/>
              <a:sym typeface="Montserrat ExtraBold"/>
            </a:endParaRPr>
          </a:p>
        </p:txBody>
      </p:sp>
      <p:sp>
        <p:nvSpPr>
          <p:cNvPr id="519" name="Google Shape;519;p27"/>
          <p:cNvSpPr/>
          <p:nvPr/>
        </p:nvSpPr>
        <p:spPr>
          <a:xfrm>
            <a:off x="7048500" y="3859870"/>
            <a:ext cx="992160" cy="32679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500"/>
              <a:buFont typeface="Montserrat ExtraBold"/>
              <a:buNone/>
            </a:pPr>
            <a:r>
              <a:rPr lang="es-AR" sz="1600" b="1" i="1" u="none" strike="noStrike" cap="none">
                <a:solidFill>
                  <a:schemeClr val="lt1"/>
                </a:solidFill>
                <a:latin typeface="Montserrat ExtraBold"/>
                <a:ea typeface="Montserrat ExtraBold"/>
                <a:cs typeface="Montserrat ExtraBold"/>
                <a:sym typeface="Montserrat ExtraBold"/>
              </a:rPr>
              <a:t>center</a:t>
            </a:r>
            <a:endParaRPr sz="1600" b="1" i="1" u="none" strike="noStrike" cap="none">
              <a:solidFill>
                <a:schemeClr val="lt1"/>
              </a:solidFill>
              <a:latin typeface="Montserrat ExtraBold"/>
              <a:ea typeface="Montserrat ExtraBold"/>
              <a:cs typeface="Montserrat ExtraBold"/>
              <a:sym typeface="Montserrat ExtraBold"/>
            </a:endParaRPr>
          </a:p>
        </p:txBody>
      </p:sp>
      <p:sp>
        <p:nvSpPr>
          <p:cNvPr id="520" name="Google Shape;520;p27"/>
          <p:cNvSpPr/>
          <p:nvPr/>
        </p:nvSpPr>
        <p:spPr>
          <a:xfrm>
            <a:off x="7048500" y="4296228"/>
            <a:ext cx="992160" cy="32679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500"/>
              <a:buFont typeface="Montserrat ExtraBold"/>
              <a:buNone/>
            </a:pPr>
            <a:r>
              <a:rPr lang="es-AR" sz="1600" b="1" i="1" u="none" strike="noStrike" cap="none">
                <a:solidFill>
                  <a:schemeClr val="lt1"/>
                </a:solidFill>
                <a:latin typeface="Montserrat ExtraBold"/>
                <a:ea typeface="Montserrat ExtraBold"/>
                <a:cs typeface="Montserrat ExtraBold"/>
                <a:sym typeface="Montserrat ExtraBold"/>
              </a:rPr>
              <a:t>justify</a:t>
            </a:r>
            <a:endParaRPr sz="1600" b="1" i="1" u="none" strike="noStrike" cap="non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Ejemplos de Página Web</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526" name="Google Shape;526;p28"/>
          <p:cNvSpPr txBox="1">
            <a:spLocks noGrp="1"/>
          </p:cNvSpPr>
          <p:nvPr>
            <p:ph type="subTitle" idx="1"/>
          </p:nvPr>
        </p:nvSpPr>
        <p:spPr>
          <a:xfrm>
            <a:off x="719037" y="1130835"/>
            <a:ext cx="8181004" cy="22158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600"/>
              <a:buFont typeface="Arial"/>
              <a:buChar char="•"/>
            </a:pPr>
            <a:r>
              <a:rPr lang="es-AR" sz="1600" u="sng">
                <a:solidFill>
                  <a:schemeClr val="dk2"/>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https://www.w3schools.com/</a:t>
            </a:r>
            <a:r>
              <a:rPr lang="es-AR" sz="1600">
                <a:solidFill>
                  <a:schemeClr val="dk2"/>
                </a:solidFill>
                <a:latin typeface="Montserrat"/>
                <a:ea typeface="Montserrat"/>
                <a:cs typeface="Montserrat"/>
                <a:sym typeface="Montserrat"/>
              </a:rPr>
              <a:t> </a:t>
            </a:r>
            <a:endParaRPr sz="1600">
              <a:solidFill>
                <a:schemeClr val="dk2"/>
              </a:solidFill>
              <a:latin typeface="Montserrat"/>
              <a:ea typeface="Montserrat"/>
              <a:cs typeface="Montserrat"/>
              <a:sym typeface="Montserrat"/>
            </a:endParaRPr>
          </a:p>
          <a:p>
            <a:pPr marL="285750" lvl="0" indent="-285750" algn="l" rtl="0">
              <a:lnSpc>
                <a:spcPct val="150000"/>
              </a:lnSpc>
              <a:spcBef>
                <a:spcPts val="0"/>
              </a:spcBef>
              <a:spcAft>
                <a:spcPts val="0"/>
              </a:spcAft>
              <a:buClr>
                <a:schemeClr val="dk1"/>
              </a:buClr>
              <a:buSzPts val="1600"/>
              <a:buFont typeface="Arial"/>
              <a:buChar char="•"/>
            </a:pPr>
            <a:r>
              <a:rPr lang="es-AR" sz="1600" u="sng">
                <a:solidFill>
                  <a:schemeClr val="dk2"/>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https://instintobinario.com/category/hardware/</a:t>
            </a:r>
            <a:r>
              <a:rPr lang="es-AR" sz="1600">
                <a:solidFill>
                  <a:schemeClr val="dk2"/>
                </a:solidFill>
                <a:latin typeface="Montserrat"/>
                <a:ea typeface="Montserrat"/>
                <a:cs typeface="Montserrat"/>
                <a:sym typeface="Montserrat"/>
              </a:rPr>
              <a:t> </a:t>
            </a:r>
            <a:endParaRPr sz="1600">
              <a:solidFill>
                <a:schemeClr val="dk2"/>
              </a:solidFill>
              <a:latin typeface="Montserrat"/>
              <a:ea typeface="Montserrat"/>
              <a:cs typeface="Montserrat"/>
              <a:sym typeface="Montserrat"/>
            </a:endParaRPr>
          </a:p>
          <a:p>
            <a:pPr marL="285750" lvl="0" indent="-285750" algn="l" rtl="0">
              <a:lnSpc>
                <a:spcPct val="150000"/>
              </a:lnSpc>
              <a:spcBef>
                <a:spcPts val="0"/>
              </a:spcBef>
              <a:spcAft>
                <a:spcPts val="0"/>
              </a:spcAft>
              <a:buClr>
                <a:schemeClr val="dk1"/>
              </a:buClr>
              <a:buSzPts val="1600"/>
              <a:buFont typeface="Arial"/>
              <a:buChar char="•"/>
            </a:pPr>
            <a:r>
              <a:rPr lang="es-AR" sz="1600" u="sng">
                <a:solidFill>
                  <a:schemeClr val="dk2"/>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https://www.knorr.com/ar/productos/sopas/sopas-quick.html</a:t>
            </a:r>
            <a:r>
              <a:rPr lang="es-AR" sz="1600">
                <a:solidFill>
                  <a:schemeClr val="dk2"/>
                </a:solidFill>
                <a:latin typeface="Montserrat"/>
                <a:ea typeface="Montserrat"/>
                <a:cs typeface="Montserrat"/>
                <a:sym typeface="Montserrat"/>
              </a:rPr>
              <a:t> </a:t>
            </a:r>
            <a:endParaRPr sz="1600">
              <a:solidFill>
                <a:schemeClr val="dk2"/>
              </a:solidFill>
              <a:latin typeface="Montserrat"/>
              <a:ea typeface="Montserrat"/>
              <a:cs typeface="Montserrat"/>
              <a:sym typeface="Montserrat"/>
            </a:endParaRPr>
          </a:p>
          <a:p>
            <a:pPr marL="285750" lvl="0" indent="-285750" algn="l" rtl="0">
              <a:lnSpc>
                <a:spcPct val="150000"/>
              </a:lnSpc>
              <a:spcBef>
                <a:spcPts val="0"/>
              </a:spcBef>
              <a:spcAft>
                <a:spcPts val="0"/>
              </a:spcAft>
              <a:buClr>
                <a:schemeClr val="dk1"/>
              </a:buClr>
              <a:buSzPts val="1600"/>
              <a:buFont typeface="Arial"/>
              <a:buChar char="•"/>
            </a:pPr>
            <a:r>
              <a:rPr lang="es-AR" sz="1600" u="sng">
                <a:solidFill>
                  <a:schemeClr val="dk2"/>
                </a:solidFill>
                <a:latin typeface="Montserrat"/>
                <a:ea typeface="Montserrat"/>
                <a:cs typeface="Montserrat"/>
                <a:sym typeface="Montserrat"/>
                <a:hlinkClick r:id="rId6">
                  <a:extLst>
                    <a:ext uri="{A12FA001-AC4F-418D-AE19-62706E023703}">
                      <ahyp:hlinkClr xmlns:ahyp="http://schemas.microsoft.com/office/drawing/2018/hyperlinkcolor" val="tx"/>
                    </a:ext>
                  </a:extLst>
                </a:hlinkClick>
              </a:rPr>
              <a:t>https://blog.ida.cl/estrategia-digital/diferencias-aplicacion-web-sitio-web/</a:t>
            </a:r>
            <a:r>
              <a:rPr lang="es-AR" sz="1600">
                <a:solidFill>
                  <a:schemeClr val="dk2"/>
                </a:solidFill>
                <a:latin typeface="Montserrat"/>
                <a:ea typeface="Montserrat"/>
                <a:cs typeface="Montserrat"/>
                <a:sym typeface="Montserrat"/>
              </a:rPr>
              <a:t> </a:t>
            </a:r>
            <a:endParaRPr sz="1600">
              <a:solidFill>
                <a:schemeClr val="dk2"/>
              </a:solidFill>
              <a:latin typeface="Montserrat"/>
              <a:ea typeface="Montserrat"/>
              <a:cs typeface="Montserrat"/>
              <a:sym typeface="Montserrat"/>
            </a:endParaRPr>
          </a:p>
          <a:p>
            <a:pPr marL="285750" lvl="0" indent="-196850" algn="l" rtl="0">
              <a:lnSpc>
                <a:spcPct val="150000"/>
              </a:lnSpc>
              <a:spcBef>
                <a:spcPts val="0"/>
              </a:spcBef>
              <a:spcAft>
                <a:spcPts val="0"/>
              </a:spcAft>
              <a:buSzPts val="1400"/>
              <a:buFont typeface="Arial"/>
              <a:buNone/>
            </a:pPr>
            <a:endParaRPr sz="1600">
              <a:solidFill>
                <a:schemeClr val="dk2"/>
              </a:solidFill>
              <a:latin typeface="Montserrat"/>
              <a:ea typeface="Montserrat"/>
              <a:cs typeface="Montserrat"/>
              <a:sym typeface="Montserrat"/>
            </a:endParaRPr>
          </a:p>
          <a:p>
            <a:pPr marL="0" lvl="0" indent="0" algn="l" rtl="0">
              <a:lnSpc>
                <a:spcPct val="150000"/>
              </a:lnSpc>
              <a:spcBef>
                <a:spcPts val="0"/>
              </a:spcBef>
              <a:spcAft>
                <a:spcPts val="0"/>
              </a:spcAft>
              <a:buSzPts val="1400"/>
              <a:buNone/>
            </a:pPr>
            <a:r>
              <a:rPr lang="es-AR" sz="1600" b="1">
                <a:solidFill>
                  <a:schemeClr val="dk1"/>
                </a:solidFill>
                <a:latin typeface="Montserrat"/>
                <a:ea typeface="Montserrat"/>
                <a:cs typeface="Montserrat"/>
                <a:sym typeface="Montserrat"/>
              </a:rPr>
              <a:t>Lo que </a:t>
            </a:r>
            <a:r>
              <a:rPr lang="es-AR" sz="1600" b="1">
                <a:solidFill>
                  <a:srgbClr val="FF0000"/>
                </a:solidFill>
                <a:latin typeface="Montserrat"/>
                <a:ea typeface="Montserrat"/>
                <a:cs typeface="Montserrat"/>
                <a:sym typeface="Montserrat"/>
              </a:rPr>
              <a:t>no</a:t>
            </a:r>
            <a:r>
              <a:rPr lang="es-AR" sz="1600" b="1">
                <a:solidFill>
                  <a:schemeClr val="dk1"/>
                </a:solidFill>
                <a:latin typeface="Montserrat"/>
                <a:ea typeface="Montserrat"/>
                <a:cs typeface="Montserrat"/>
                <a:sym typeface="Montserrat"/>
              </a:rPr>
              <a:t> hay que hacer:</a:t>
            </a:r>
            <a:endParaRPr sz="1600" b="1">
              <a:solidFill>
                <a:schemeClr val="dk1"/>
              </a:solidFill>
              <a:latin typeface="Montserrat"/>
              <a:ea typeface="Montserrat"/>
              <a:cs typeface="Montserrat"/>
              <a:sym typeface="Montserrat"/>
            </a:endParaRPr>
          </a:p>
          <a:p>
            <a:pPr marL="285750" lvl="0" indent="-285750" algn="l" rtl="0">
              <a:lnSpc>
                <a:spcPct val="150000"/>
              </a:lnSpc>
              <a:spcBef>
                <a:spcPts val="0"/>
              </a:spcBef>
              <a:spcAft>
                <a:spcPts val="0"/>
              </a:spcAft>
              <a:buClr>
                <a:schemeClr val="dk1"/>
              </a:buClr>
              <a:buSzPts val="1600"/>
              <a:buFont typeface="Arial"/>
              <a:buChar char="•"/>
            </a:pPr>
            <a:r>
              <a:rPr lang="es-AR" sz="1600" u="sng">
                <a:solidFill>
                  <a:schemeClr val="dk2"/>
                </a:solidFill>
                <a:latin typeface="Montserrat"/>
                <a:ea typeface="Montserrat"/>
                <a:cs typeface="Montserrat"/>
                <a:sym typeface="Montserrat"/>
                <a:hlinkClick r:id="rId7">
                  <a:extLst>
                    <a:ext uri="{A12FA001-AC4F-418D-AE19-62706E023703}">
                      <ahyp:hlinkClr xmlns:ahyp="http://schemas.microsoft.com/office/drawing/2018/hyperlinkcolor" val="tx"/>
                    </a:ext>
                  </a:extLst>
                </a:hlinkClick>
              </a:rPr>
              <a:t>http://arngren.net/</a:t>
            </a:r>
            <a:r>
              <a:rPr lang="es-AR" sz="1600">
                <a:solidFill>
                  <a:schemeClr val="dk2"/>
                </a:solidFill>
                <a:latin typeface="Montserrat"/>
                <a:ea typeface="Montserrat"/>
                <a:cs typeface="Montserrat"/>
                <a:sym typeface="Montserrat"/>
              </a:rPr>
              <a:t> </a:t>
            </a:r>
            <a:endParaRPr sz="1600">
              <a:solidFill>
                <a:schemeClr val="dk2"/>
              </a:solidFill>
              <a:latin typeface="Montserrat"/>
              <a:ea typeface="Montserrat"/>
              <a:cs typeface="Montserrat"/>
              <a:sym typeface="Montserrat"/>
            </a:endParaRPr>
          </a:p>
          <a:p>
            <a:pPr marL="285750" lvl="0" indent="-285750" algn="l" rtl="0">
              <a:lnSpc>
                <a:spcPct val="150000"/>
              </a:lnSpc>
              <a:spcBef>
                <a:spcPts val="0"/>
              </a:spcBef>
              <a:spcAft>
                <a:spcPts val="0"/>
              </a:spcAft>
              <a:buClr>
                <a:schemeClr val="dk1"/>
              </a:buClr>
              <a:buSzPts val="1600"/>
              <a:buFont typeface="Arial"/>
              <a:buChar char="•"/>
            </a:pPr>
            <a:r>
              <a:rPr lang="es-AR" sz="1600">
                <a:solidFill>
                  <a:schemeClr val="dk1"/>
                </a:solidFill>
                <a:latin typeface="Montserrat"/>
                <a:ea typeface="Montserrat"/>
                <a:cs typeface="Montserrat"/>
                <a:sym typeface="Montserrat"/>
              </a:rPr>
              <a:t>Artículo: </a:t>
            </a:r>
            <a:r>
              <a:rPr lang="es-AR" sz="1600" u="sng">
                <a:solidFill>
                  <a:schemeClr val="dk2"/>
                </a:solid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https://grafix.es/las-webs-mas-horrorosas-del-mundo/</a:t>
            </a:r>
            <a:endParaRPr sz="1600">
              <a:solidFill>
                <a:schemeClr val="dk2"/>
              </a:solidFill>
              <a:latin typeface="Montserrat"/>
              <a:ea typeface="Montserrat"/>
              <a:cs typeface="Montserrat"/>
              <a:sym typeface="Montserrat"/>
            </a:endParaRPr>
          </a:p>
        </p:txBody>
      </p:sp>
      <p:sp>
        <p:nvSpPr>
          <p:cNvPr id="527" name="Google Shape;527;p28"/>
          <p:cNvSpPr/>
          <p:nvPr/>
        </p:nvSpPr>
        <p:spPr>
          <a:xfrm>
            <a:off x="3724597" y="4579112"/>
            <a:ext cx="4552849" cy="3231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s-AR" sz="1500" b="0" i="0" u="sng" strike="noStrike" cap="none">
                <a:solidFill>
                  <a:srgbClr val="000000"/>
                </a:solidFill>
                <a:latin typeface="Montserrat"/>
                <a:ea typeface="Montserrat"/>
                <a:cs typeface="Montserrat"/>
                <a:sym typeface="Montserrat"/>
                <a:hlinkClick r:id="rId9">
                  <a:extLst>
                    <a:ext uri="{A12FA001-AC4F-418D-AE19-62706E023703}">
                      <ahyp:hlinkClr xmlns:ahyp="http://schemas.microsoft.com/office/drawing/2018/hyperlinkcolor" val="tx"/>
                    </a:ext>
                  </a:extLst>
                </a:hlinkClick>
              </a:rPr>
              <a:t>https://coach2coach.es/estructura-sitio-web/</a:t>
            </a:r>
            <a:endParaRPr sz="1500" b="0" i="0" u="none" strike="noStrike" cap="none">
              <a:solidFill>
                <a:srgbClr val="000000"/>
              </a:solidFill>
              <a:latin typeface="Montserrat"/>
              <a:ea typeface="Montserrat"/>
              <a:cs typeface="Montserrat"/>
              <a:sym typeface="Montserrat"/>
            </a:endParaRPr>
          </a:p>
        </p:txBody>
      </p:sp>
      <p:sp>
        <p:nvSpPr>
          <p:cNvPr id="528" name="Google Shape;528;p28"/>
          <p:cNvSpPr txBox="1"/>
          <p:nvPr/>
        </p:nvSpPr>
        <p:spPr>
          <a:xfrm>
            <a:off x="577336" y="4359797"/>
            <a:ext cx="3042164" cy="43863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1400" b="0" i="0" u="none" strike="noStrike" cap="none">
                <a:solidFill>
                  <a:schemeClr val="accent1"/>
                </a:solidFill>
                <a:latin typeface="Montserrat ExtraBold"/>
                <a:ea typeface="Montserrat ExtraBold"/>
                <a:cs typeface="Montserrat ExtraBold"/>
                <a:sym typeface="Montserrat ExtraBold"/>
              </a:rPr>
              <a:t>Pensar la estructura de un Sitio Web (muy buen artículo):</a:t>
            </a:r>
            <a:endParaRPr sz="1400" b="0" i="0" u="none" strike="noStrike" cap="non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9"/>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Actividad en clase</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534" name="Google Shape;534;p29"/>
          <p:cNvSpPr txBox="1"/>
          <p:nvPr/>
        </p:nvSpPr>
        <p:spPr>
          <a:xfrm>
            <a:off x="438150" y="1130835"/>
            <a:ext cx="8267700" cy="1850490"/>
          </a:xfrm>
          <a:prstGeom prst="rect">
            <a:avLst/>
          </a:prstGeom>
          <a:noFill/>
          <a:ln>
            <a:noFill/>
          </a:ln>
        </p:spPr>
        <p:txBody>
          <a:bodyPr spcFirstLastPara="1" wrap="square" lIns="91425" tIns="45700" rIns="91425" bIns="45700" anchor="t" anchorCtr="0">
            <a:normAutofit/>
          </a:bodyPr>
          <a:lstStyle/>
          <a:p>
            <a:pPr marL="114300" marR="0" lvl="0" indent="0" algn="l" rtl="0">
              <a:lnSpc>
                <a:spcPct val="100000"/>
              </a:lnSpc>
              <a:spcBef>
                <a:spcPts val="1000"/>
              </a:spcBef>
              <a:spcAft>
                <a:spcPts val="0"/>
              </a:spcAft>
              <a:buClr>
                <a:schemeClr val="dk1"/>
              </a:buClr>
              <a:buSzPts val="1800"/>
              <a:buFont typeface="Montserrat"/>
              <a:buNone/>
            </a:pPr>
            <a:r>
              <a:rPr lang="es-AR" sz="1800" b="0" i="0" u="none" strike="noStrike" cap="none">
                <a:solidFill>
                  <a:schemeClr val="dk1"/>
                </a:solidFill>
                <a:latin typeface="Montserrat"/>
                <a:ea typeface="Montserrat"/>
                <a:cs typeface="Montserrat"/>
                <a:sym typeface="Montserrat"/>
              </a:rPr>
              <a:t>Investigar los siguientes sitos  web. Identificar header, footer, nav, headings, párrafos,  imágenes, link, iconos,  etc.:</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1600"/>
              </a:spcBef>
              <a:spcAft>
                <a:spcPts val="0"/>
              </a:spcAft>
              <a:buClr>
                <a:schemeClr val="dk1"/>
              </a:buClr>
              <a:buSzPts val="1800"/>
              <a:buFont typeface="Arial"/>
              <a:buChar char="•"/>
            </a:pPr>
            <a:r>
              <a:rPr lang="es-AR" sz="18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https://www.knorr.com</a:t>
            </a:r>
            <a:endParaRPr sz="1800" b="0" i="0" u="none" strike="noStrike" cap="none">
              <a:solidFill>
                <a:schemeClr val="dk1"/>
              </a:solidFill>
              <a:latin typeface="Montserrat"/>
              <a:ea typeface="Montserrat"/>
              <a:cs typeface="Montserrat"/>
              <a:sym typeface="Montserrat"/>
            </a:endParaRPr>
          </a:p>
          <a:p>
            <a:pPr marL="457200" marR="0" lvl="0" indent="-342900" algn="l" rtl="0">
              <a:lnSpc>
                <a:spcPct val="100000"/>
              </a:lnSpc>
              <a:spcBef>
                <a:spcPts val="1600"/>
              </a:spcBef>
              <a:spcAft>
                <a:spcPts val="600"/>
              </a:spcAft>
              <a:buClr>
                <a:schemeClr val="dk1"/>
              </a:buClr>
              <a:buSzPts val="1800"/>
              <a:buFont typeface="Arial"/>
              <a:buChar char="•"/>
            </a:pPr>
            <a:r>
              <a:rPr lang="es-AR" sz="1800" b="0" i="0" u="sng" strike="noStrike" cap="none">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https://www.eladerezo.com</a:t>
            </a:r>
            <a:endParaRPr sz="18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0"/>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SEO</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540" name="Google Shape;540;p30"/>
          <p:cNvSpPr txBox="1"/>
          <p:nvPr/>
        </p:nvSpPr>
        <p:spPr>
          <a:xfrm>
            <a:off x="438150" y="1130835"/>
            <a:ext cx="8267700" cy="2043188"/>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1000"/>
              </a:spcBef>
              <a:spcAft>
                <a:spcPts val="0"/>
              </a:spcAft>
              <a:buClr>
                <a:schemeClr val="dk1"/>
              </a:buClr>
              <a:buSzPts val="1600"/>
              <a:buFont typeface="Arial"/>
              <a:buChar char="•"/>
            </a:pPr>
            <a:r>
              <a:rPr lang="es-AR" sz="1600" b="0" i="0" u="none" strike="noStrike" cap="none" dirty="0">
                <a:solidFill>
                  <a:schemeClr val="dk1"/>
                </a:solidFill>
                <a:latin typeface="Montserrat"/>
                <a:ea typeface="Montserrat"/>
                <a:cs typeface="Montserrat"/>
                <a:sym typeface="Montserrat"/>
              </a:rPr>
              <a:t>El posicionamiento en buscadores, optimización en motores de búsqueda o SEO (del inglés </a:t>
            </a:r>
            <a:r>
              <a:rPr lang="es-AR" sz="1600" b="0" i="0" u="none" strike="noStrike" cap="none" dirty="0" err="1">
                <a:solidFill>
                  <a:schemeClr val="dk1"/>
                </a:solidFill>
                <a:latin typeface="Montserrat"/>
                <a:ea typeface="Montserrat"/>
                <a:cs typeface="Montserrat"/>
                <a:sym typeface="Montserrat"/>
              </a:rPr>
              <a:t>search</a:t>
            </a:r>
            <a:r>
              <a:rPr lang="es-AR" sz="1600" b="0" i="0" u="none" strike="noStrike" cap="none" dirty="0">
                <a:solidFill>
                  <a:schemeClr val="dk1"/>
                </a:solidFill>
                <a:latin typeface="Montserrat"/>
                <a:ea typeface="Montserrat"/>
                <a:cs typeface="Montserrat"/>
                <a:sym typeface="Montserrat"/>
              </a:rPr>
              <a:t> </a:t>
            </a:r>
            <a:r>
              <a:rPr lang="es-AR" sz="1600" b="0" i="0" u="none" strike="noStrike" cap="none" dirty="0" err="1">
                <a:solidFill>
                  <a:schemeClr val="dk1"/>
                </a:solidFill>
                <a:latin typeface="Montserrat"/>
                <a:ea typeface="Montserrat"/>
                <a:cs typeface="Montserrat"/>
                <a:sym typeface="Montserrat"/>
              </a:rPr>
              <a:t>engine</a:t>
            </a:r>
            <a:r>
              <a:rPr lang="es-AR" sz="1600" b="0" i="0" u="none" strike="noStrike" cap="none" dirty="0">
                <a:solidFill>
                  <a:schemeClr val="dk1"/>
                </a:solidFill>
                <a:latin typeface="Montserrat"/>
                <a:ea typeface="Montserrat"/>
                <a:cs typeface="Montserrat"/>
                <a:sym typeface="Montserrat"/>
              </a:rPr>
              <a:t> </a:t>
            </a:r>
            <a:r>
              <a:rPr lang="es-AR" sz="1600" b="0" i="0" u="none" strike="noStrike" cap="none" dirty="0" err="1">
                <a:solidFill>
                  <a:schemeClr val="dk1"/>
                </a:solidFill>
                <a:latin typeface="Montserrat"/>
                <a:ea typeface="Montserrat"/>
                <a:cs typeface="Montserrat"/>
                <a:sym typeface="Montserrat"/>
              </a:rPr>
              <a:t>optimization</a:t>
            </a:r>
            <a:r>
              <a:rPr lang="es-AR" sz="1600" b="0" i="0" u="none" strike="noStrike" cap="none" dirty="0">
                <a:solidFill>
                  <a:schemeClr val="dk1"/>
                </a:solidFill>
                <a:latin typeface="Montserrat"/>
                <a:ea typeface="Montserrat"/>
                <a:cs typeface="Montserrat"/>
                <a:sym typeface="Montserrat"/>
              </a:rPr>
              <a:t>), es un conjunto de acciones orientadas a mejorar el posicionamiento de un sitio web en la lista de resultados de Google, Bing, u otros buscadores de internet.</a:t>
            </a:r>
            <a:endParaRPr sz="14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2"/>
              </a:buClr>
              <a:buSzPts val="1800"/>
              <a:buFont typeface="Arial"/>
              <a:buChar char="•"/>
            </a:pPr>
            <a:r>
              <a:rPr lang="es-AR" sz="1600" b="0" i="0" u="none" strike="noStrike" cap="none" dirty="0">
                <a:solidFill>
                  <a:schemeClr val="dk1"/>
                </a:solidFill>
                <a:latin typeface="Montserrat"/>
                <a:ea typeface="Montserrat"/>
                <a:cs typeface="Montserrat"/>
                <a:sym typeface="Montserrat"/>
              </a:rPr>
              <a:t>El SEO trabaja aspectos técnicos como la optimización de la estructura y los metadatos de una web, pero también se aplica a nivel de contenidos, con el objetivo de volverlos más útiles y relevantes para los usuarios.</a:t>
            </a:r>
            <a:endParaRPr sz="1600" b="0" i="0" u="none" strike="noStrike" cap="none" dirty="0">
              <a:solidFill>
                <a:schemeClr val="dk1"/>
              </a:solidFill>
              <a:latin typeface="Montserrat"/>
              <a:ea typeface="Montserrat"/>
              <a:cs typeface="Montserrat"/>
              <a:sym typeface="Montserrat"/>
            </a:endParaRPr>
          </a:p>
        </p:txBody>
      </p:sp>
      <p:sp>
        <p:nvSpPr>
          <p:cNvPr id="541" name="Google Shape;541;p30"/>
          <p:cNvSpPr txBox="1"/>
          <p:nvPr/>
        </p:nvSpPr>
        <p:spPr>
          <a:xfrm>
            <a:off x="876300" y="3174023"/>
            <a:ext cx="8267700" cy="1673911"/>
          </a:xfrm>
          <a:prstGeom prst="rect">
            <a:avLst/>
          </a:prstGeom>
          <a:noFill/>
          <a:ln>
            <a:noFill/>
          </a:ln>
        </p:spPr>
        <p:txBody>
          <a:bodyPr spcFirstLastPara="1" wrap="square" lIns="91425" tIns="45700" rIns="91425" bIns="45700" anchor="t" anchorCtr="0">
            <a:noAutofit/>
          </a:bodyPr>
          <a:lstStyle/>
          <a:p>
            <a:pPr marL="114300" marR="0" lvl="0" indent="0" algn="l" rtl="0">
              <a:lnSpc>
                <a:spcPct val="100000"/>
              </a:lnSpc>
              <a:spcBef>
                <a:spcPts val="1000"/>
              </a:spcBef>
              <a:spcAft>
                <a:spcPts val="0"/>
              </a:spcAft>
              <a:buClr>
                <a:schemeClr val="dk1"/>
              </a:buClr>
              <a:buSzPts val="1600"/>
              <a:buFont typeface="Montserrat"/>
              <a:buNone/>
            </a:pPr>
            <a:r>
              <a:rPr lang="es-AR" sz="1600" b="1" i="0" u="none" strike="noStrike" cap="none">
                <a:solidFill>
                  <a:schemeClr val="dk1"/>
                </a:solidFill>
                <a:latin typeface="Montserrat"/>
                <a:ea typeface="Montserrat"/>
                <a:cs typeface="Montserrat"/>
                <a:sym typeface="Montserrat"/>
              </a:rPr>
              <a:t>Info útil sobre posicionamiento en la Web:</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900"/>
              </a:spcBef>
              <a:spcAft>
                <a:spcPts val="0"/>
              </a:spcAft>
              <a:buClr>
                <a:schemeClr val="dk1"/>
              </a:buClr>
              <a:buSzPts val="1600"/>
              <a:buFont typeface="Arial"/>
              <a:buChar char="•"/>
            </a:pPr>
            <a:r>
              <a:rPr lang="es-AR" sz="16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https://wellaggio.com/como-mejorar-el-posicionamiento-seo-de-mi-pagina-web/</a:t>
            </a:r>
            <a:endParaRPr sz="1600" b="0" i="0" u="none" strike="noStrike" cap="none">
              <a:solidFill>
                <a:schemeClr val="dk1"/>
              </a:solidFill>
              <a:latin typeface="Montserrat"/>
              <a:ea typeface="Montserrat"/>
              <a:cs typeface="Montserrat"/>
              <a:sym typeface="Montserrat"/>
            </a:endParaRPr>
          </a:p>
          <a:p>
            <a:pPr marL="457200" marR="0" lvl="0" indent="-342900" algn="l" rtl="0">
              <a:lnSpc>
                <a:spcPct val="100000"/>
              </a:lnSpc>
              <a:spcBef>
                <a:spcPts val="600"/>
              </a:spcBef>
              <a:spcAft>
                <a:spcPts val="300"/>
              </a:spcAft>
              <a:buClr>
                <a:schemeClr val="dk1"/>
              </a:buClr>
              <a:buSzPts val="1600"/>
              <a:buFont typeface="Arial"/>
              <a:buChar char="•"/>
            </a:pPr>
            <a:r>
              <a:rPr lang="es-AR" sz="1600" b="0" i="0" u="sng" strike="noStrike" cap="none">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https://developers.google.com/search/docs/beginner/seo-starter-guide?hl=es</a:t>
            </a:r>
            <a:endParaRPr sz="16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
          <p:cNvSpPr/>
          <p:nvPr/>
        </p:nvSpPr>
        <p:spPr>
          <a:xfrm rot="-5400000" flipH="1">
            <a:off x="6255775" y="896975"/>
            <a:ext cx="738000" cy="196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42" name="Google Shape;242;p3"/>
          <p:cNvSpPr txBox="1">
            <a:spLocks noGrp="1"/>
          </p:cNvSpPr>
          <p:nvPr>
            <p:ph type="subTitle" idx="1"/>
          </p:nvPr>
        </p:nvSpPr>
        <p:spPr>
          <a:xfrm>
            <a:off x="5117875" y="2370325"/>
            <a:ext cx="3143622" cy="163933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s-AR" sz="3200" b="1">
                <a:solidFill>
                  <a:srgbClr val="7030A0"/>
                </a:solidFill>
              </a:rPr>
              <a:t>BASES </a:t>
            </a:r>
            <a:r>
              <a:rPr lang="es-AR" sz="3200" b="1">
                <a:solidFill>
                  <a:schemeClr val="accent2"/>
                </a:solidFill>
                <a:latin typeface="Lucida Sans"/>
                <a:ea typeface="Lucida Sans"/>
                <a:cs typeface="Lucida Sans"/>
                <a:sym typeface="Lucida Sans"/>
              </a:rPr>
              <a:t>DEL DESARROLLO WEB</a:t>
            </a:r>
            <a:endParaRPr sz="3200" b="1">
              <a:solidFill>
                <a:schemeClr val="accent2"/>
              </a:solidFill>
            </a:endParaRPr>
          </a:p>
        </p:txBody>
      </p:sp>
      <p:pic>
        <p:nvPicPr>
          <p:cNvPr id="243" name="Google Shape;243;p3"/>
          <p:cNvPicPr preferRelativeResize="0"/>
          <p:nvPr/>
        </p:nvPicPr>
        <p:blipFill rotWithShape="1">
          <a:blip r:embed="rId3">
            <a:alphaModFix/>
          </a:blip>
          <a:srcRect/>
          <a:stretch/>
        </p:blipFill>
        <p:spPr>
          <a:xfrm>
            <a:off x="622929" y="1417495"/>
            <a:ext cx="3933567" cy="19056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Bases del desarrollo Web – Algunos conceptos</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249" name="Google Shape;249;p4"/>
          <p:cNvSpPr/>
          <p:nvPr/>
        </p:nvSpPr>
        <p:spPr>
          <a:xfrm>
            <a:off x="1760154" y="1847369"/>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4"/>
          <p:cNvSpPr/>
          <p:nvPr/>
        </p:nvSpPr>
        <p:spPr>
          <a:xfrm>
            <a:off x="2331654" y="3295169"/>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1" name="Google Shape;251;p4"/>
          <p:cNvSpPr/>
          <p:nvPr/>
        </p:nvSpPr>
        <p:spPr>
          <a:xfrm>
            <a:off x="4348349" y="2853584"/>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4"/>
          <p:cNvSpPr/>
          <p:nvPr/>
        </p:nvSpPr>
        <p:spPr>
          <a:xfrm>
            <a:off x="5218235" y="1847369"/>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3" name="Google Shape;253;p4"/>
          <p:cNvSpPr/>
          <p:nvPr/>
        </p:nvSpPr>
        <p:spPr>
          <a:xfrm>
            <a:off x="6509825" y="3639262"/>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4"/>
          <p:cNvSpPr/>
          <p:nvPr/>
        </p:nvSpPr>
        <p:spPr>
          <a:xfrm>
            <a:off x="7054655" y="2407323"/>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5" name="Google Shape;255;p4"/>
          <p:cNvSpPr/>
          <p:nvPr/>
        </p:nvSpPr>
        <p:spPr>
          <a:xfrm>
            <a:off x="3762815" y="3974542"/>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4"/>
          <p:cNvSpPr/>
          <p:nvPr/>
        </p:nvSpPr>
        <p:spPr>
          <a:xfrm>
            <a:off x="4902005" y="3712845"/>
            <a:ext cx="144780" cy="144780"/>
          </a:xfrm>
          <a:prstGeom prst="ellipse">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57" name="Google Shape;257;p4"/>
          <p:cNvCxnSpPr>
            <a:stCxn id="249" idx="6"/>
            <a:endCxn id="252" idx="2"/>
          </p:cNvCxnSpPr>
          <p:nvPr/>
        </p:nvCxnSpPr>
        <p:spPr>
          <a:xfrm>
            <a:off x="1904934" y="1919759"/>
            <a:ext cx="3313200" cy="0"/>
          </a:xfrm>
          <a:prstGeom prst="straightConnector1">
            <a:avLst/>
          </a:prstGeom>
          <a:noFill/>
          <a:ln w="38100" cap="flat" cmpd="sng">
            <a:solidFill>
              <a:srgbClr val="985FF6"/>
            </a:solidFill>
            <a:prstDash val="solid"/>
            <a:round/>
            <a:headEnd type="none" w="sm" len="sm"/>
            <a:tailEnd type="none" w="sm" len="sm"/>
          </a:ln>
        </p:spPr>
      </p:cxnSp>
      <p:cxnSp>
        <p:nvCxnSpPr>
          <p:cNvPr id="258" name="Google Shape;258;p4"/>
          <p:cNvCxnSpPr>
            <a:stCxn id="252" idx="6"/>
            <a:endCxn id="254" idx="1"/>
          </p:cNvCxnSpPr>
          <p:nvPr/>
        </p:nvCxnSpPr>
        <p:spPr>
          <a:xfrm>
            <a:off x="5363015" y="1919759"/>
            <a:ext cx="1712700" cy="508800"/>
          </a:xfrm>
          <a:prstGeom prst="straightConnector1">
            <a:avLst/>
          </a:prstGeom>
          <a:noFill/>
          <a:ln w="38100" cap="flat" cmpd="sng">
            <a:solidFill>
              <a:srgbClr val="985FF6"/>
            </a:solidFill>
            <a:prstDash val="solid"/>
            <a:round/>
            <a:headEnd type="none" w="sm" len="sm"/>
            <a:tailEnd type="none" w="sm" len="sm"/>
          </a:ln>
        </p:spPr>
      </p:cxnSp>
      <p:cxnSp>
        <p:nvCxnSpPr>
          <p:cNvPr id="259" name="Google Shape;259;p4"/>
          <p:cNvCxnSpPr>
            <a:stCxn id="254" idx="4"/>
            <a:endCxn id="253" idx="7"/>
          </p:cNvCxnSpPr>
          <p:nvPr/>
        </p:nvCxnSpPr>
        <p:spPr>
          <a:xfrm flipH="1">
            <a:off x="6633545" y="2552103"/>
            <a:ext cx="493500" cy="1108500"/>
          </a:xfrm>
          <a:prstGeom prst="straightConnector1">
            <a:avLst/>
          </a:prstGeom>
          <a:noFill/>
          <a:ln w="38100" cap="flat" cmpd="sng">
            <a:solidFill>
              <a:srgbClr val="985FF6"/>
            </a:solidFill>
            <a:prstDash val="solid"/>
            <a:round/>
            <a:headEnd type="none" w="sm" len="sm"/>
            <a:tailEnd type="none" w="sm" len="sm"/>
          </a:ln>
        </p:spPr>
      </p:cxnSp>
      <p:cxnSp>
        <p:nvCxnSpPr>
          <p:cNvPr id="260" name="Google Shape;260;p4"/>
          <p:cNvCxnSpPr>
            <a:stCxn id="253" idx="2"/>
            <a:endCxn id="256" idx="6"/>
          </p:cNvCxnSpPr>
          <p:nvPr/>
        </p:nvCxnSpPr>
        <p:spPr>
          <a:xfrm flipH="1">
            <a:off x="5046725" y="3711652"/>
            <a:ext cx="1463100" cy="73500"/>
          </a:xfrm>
          <a:prstGeom prst="straightConnector1">
            <a:avLst/>
          </a:prstGeom>
          <a:noFill/>
          <a:ln w="38100" cap="flat" cmpd="sng">
            <a:solidFill>
              <a:srgbClr val="985FF6"/>
            </a:solidFill>
            <a:prstDash val="solid"/>
            <a:round/>
            <a:headEnd type="none" w="sm" len="sm"/>
            <a:tailEnd type="none" w="sm" len="sm"/>
          </a:ln>
        </p:spPr>
      </p:cxnSp>
      <p:cxnSp>
        <p:nvCxnSpPr>
          <p:cNvPr id="261" name="Google Shape;261;p4"/>
          <p:cNvCxnSpPr>
            <a:stCxn id="255" idx="6"/>
            <a:endCxn id="256" idx="2"/>
          </p:cNvCxnSpPr>
          <p:nvPr/>
        </p:nvCxnSpPr>
        <p:spPr>
          <a:xfrm rot="10800000" flipH="1">
            <a:off x="3907595" y="3785332"/>
            <a:ext cx="994500" cy="261600"/>
          </a:xfrm>
          <a:prstGeom prst="straightConnector1">
            <a:avLst/>
          </a:prstGeom>
          <a:noFill/>
          <a:ln w="38100" cap="flat" cmpd="sng">
            <a:solidFill>
              <a:srgbClr val="985FF6"/>
            </a:solidFill>
            <a:prstDash val="solid"/>
            <a:round/>
            <a:headEnd type="none" w="sm" len="sm"/>
            <a:tailEnd type="none" w="sm" len="sm"/>
          </a:ln>
        </p:spPr>
      </p:cxnSp>
      <p:cxnSp>
        <p:nvCxnSpPr>
          <p:cNvPr id="262" name="Google Shape;262;p4"/>
          <p:cNvCxnSpPr>
            <a:stCxn id="250" idx="5"/>
            <a:endCxn id="255" idx="2"/>
          </p:cNvCxnSpPr>
          <p:nvPr/>
        </p:nvCxnSpPr>
        <p:spPr>
          <a:xfrm>
            <a:off x="2455231" y="3418747"/>
            <a:ext cx="1307700" cy="628200"/>
          </a:xfrm>
          <a:prstGeom prst="straightConnector1">
            <a:avLst/>
          </a:prstGeom>
          <a:noFill/>
          <a:ln w="38100" cap="flat" cmpd="sng">
            <a:solidFill>
              <a:srgbClr val="985FF6"/>
            </a:solidFill>
            <a:prstDash val="solid"/>
            <a:round/>
            <a:headEnd type="none" w="sm" len="sm"/>
            <a:tailEnd type="none" w="sm" len="sm"/>
          </a:ln>
        </p:spPr>
      </p:cxnSp>
      <p:cxnSp>
        <p:nvCxnSpPr>
          <p:cNvPr id="263" name="Google Shape;263;p4"/>
          <p:cNvCxnSpPr>
            <a:stCxn id="251" idx="5"/>
            <a:endCxn id="253" idx="1"/>
          </p:cNvCxnSpPr>
          <p:nvPr/>
        </p:nvCxnSpPr>
        <p:spPr>
          <a:xfrm>
            <a:off x="4471926" y="2977161"/>
            <a:ext cx="2059200" cy="683400"/>
          </a:xfrm>
          <a:prstGeom prst="straightConnector1">
            <a:avLst/>
          </a:prstGeom>
          <a:noFill/>
          <a:ln w="38100" cap="flat" cmpd="sng">
            <a:solidFill>
              <a:srgbClr val="985FF6"/>
            </a:solidFill>
            <a:prstDash val="solid"/>
            <a:round/>
            <a:headEnd type="none" w="sm" len="sm"/>
            <a:tailEnd type="none" w="sm" len="sm"/>
          </a:ln>
        </p:spPr>
      </p:cxnSp>
      <p:cxnSp>
        <p:nvCxnSpPr>
          <p:cNvPr id="264" name="Google Shape;264;p4"/>
          <p:cNvCxnSpPr>
            <a:stCxn id="251" idx="7"/>
            <a:endCxn id="252" idx="3"/>
          </p:cNvCxnSpPr>
          <p:nvPr/>
        </p:nvCxnSpPr>
        <p:spPr>
          <a:xfrm rot="10800000" flipH="1">
            <a:off x="4471926" y="1970887"/>
            <a:ext cx="767400" cy="903900"/>
          </a:xfrm>
          <a:prstGeom prst="straightConnector1">
            <a:avLst/>
          </a:prstGeom>
          <a:noFill/>
          <a:ln w="38100" cap="flat" cmpd="sng">
            <a:solidFill>
              <a:srgbClr val="985FF6"/>
            </a:solidFill>
            <a:prstDash val="solid"/>
            <a:round/>
            <a:headEnd type="none" w="sm" len="sm"/>
            <a:tailEnd type="none" w="sm" len="sm"/>
          </a:ln>
        </p:spPr>
      </p:cxnSp>
      <p:cxnSp>
        <p:nvCxnSpPr>
          <p:cNvPr id="265" name="Google Shape;265;p4"/>
          <p:cNvCxnSpPr>
            <a:stCxn id="250" idx="1"/>
            <a:endCxn id="249" idx="4"/>
          </p:cNvCxnSpPr>
          <p:nvPr/>
        </p:nvCxnSpPr>
        <p:spPr>
          <a:xfrm rot="10800000">
            <a:off x="1832656" y="1992172"/>
            <a:ext cx="520200" cy="1324200"/>
          </a:xfrm>
          <a:prstGeom prst="straightConnector1">
            <a:avLst/>
          </a:prstGeom>
          <a:noFill/>
          <a:ln w="38100" cap="flat" cmpd="sng">
            <a:solidFill>
              <a:srgbClr val="985FF6"/>
            </a:solidFill>
            <a:prstDash val="solid"/>
            <a:round/>
            <a:headEnd type="none" w="sm" len="sm"/>
            <a:tailEnd type="none" w="sm" len="sm"/>
          </a:ln>
        </p:spPr>
      </p:cxnSp>
      <p:cxnSp>
        <p:nvCxnSpPr>
          <p:cNvPr id="266" name="Google Shape;266;p4"/>
          <p:cNvCxnSpPr>
            <a:stCxn id="254" idx="3"/>
            <a:endCxn id="251" idx="6"/>
          </p:cNvCxnSpPr>
          <p:nvPr/>
        </p:nvCxnSpPr>
        <p:spPr>
          <a:xfrm flipH="1">
            <a:off x="4493157" y="2530901"/>
            <a:ext cx="2582700" cy="395100"/>
          </a:xfrm>
          <a:prstGeom prst="straightConnector1">
            <a:avLst/>
          </a:prstGeom>
          <a:noFill/>
          <a:ln w="38100" cap="flat" cmpd="sng">
            <a:solidFill>
              <a:srgbClr val="985FF6"/>
            </a:solidFill>
            <a:prstDash val="solid"/>
            <a:round/>
            <a:headEnd type="none" w="sm" len="sm"/>
            <a:tailEnd type="none" w="sm" len="sm"/>
          </a:ln>
        </p:spPr>
      </p:cxnSp>
      <p:cxnSp>
        <p:nvCxnSpPr>
          <p:cNvPr id="267" name="Google Shape;267;p4"/>
          <p:cNvCxnSpPr>
            <a:stCxn id="251" idx="2"/>
            <a:endCxn id="250" idx="7"/>
          </p:cNvCxnSpPr>
          <p:nvPr/>
        </p:nvCxnSpPr>
        <p:spPr>
          <a:xfrm flipH="1">
            <a:off x="2455349" y="2925974"/>
            <a:ext cx="1893000" cy="390300"/>
          </a:xfrm>
          <a:prstGeom prst="straightConnector1">
            <a:avLst/>
          </a:prstGeom>
          <a:noFill/>
          <a:ln w="38100" cap="flat" cmpd="sng">
            <a:solidFill>
              <a:srgbClr val="985FF6"/>
            </a:solidFill>
            <a:prstDash val="solid"/>
            <a:round/>
            <a:headEnd type="none" w="sm" len="sm"/>
            <a:tailEnd type="none" w="sm" len="sm"/>
          </a:ln>
        </p:spPr>
      </p:cxnSp>
      <p:cxnSp>
        <p:nvCxnSpPr>
          <p:cNvPr id="268" name="Google Shape;268;p4"/>
          <p:cNvCxnSpPr>
            <a:stCxn id="251" idx="1"/>
            <a:endCxn id="249" idx="5"/>
          </p:cNvCxnSpPr>
          <p:nvPr/>
        </p:nvCxnSpPr>
        <p:spPr>
          <a:xfrm rot="10800000">
            <a:off x="1883751" y="1970887"/>
            <a:ext cx="2485800" cy="903900"/>
          </a:xfrm>
          <a:prstGeom prst="straightConnector1">
            <a:avLst/>
          </a:prstGeom>
          <a:noFill/>
          <a:ln w="38100" cap="flat" cmpd="sng">
            <a:solidFill>
              <a:srgbClr val="985FF6"/>
            </a:solidFill>
            <a:prstDash val="solid"/>
            <a:round/>
            <a:headEnd type="none" w="sm" len="sm"/>
            <a:tailEnd type="none" w="sm" len="sm"/>
          </a:ln>
        </p:spPr>
      </p:cxnSp>
      <p:cxnSp>
        <p:nvCxnSpPr>
          <p:cNvPr id="269" name="Google Shape;269;p4"/>
          <p:cNvCxnSpPr>
            <a:stCxn id="251" idx="4"/>
            <a:endCxn id="256" idx="0"/>
          </p:cNvCxnSpPr>
          <p:nvPr/>
        </p:nvCxnSpPr>
        <p:spPr>
          <a:xfrm>
            <a:off x="4420739" y="2998364"/>
            <a:ext cx="553800" cy="714600"/>
          </a:xfrm>
          <a:prstGeom prst="straightConnector1">
            <a:avLst/>
          </a:prstGeom>
          <a:noFill/>
          <a:ln w="38100" cap="flat" cmpd="sng">
            <a:solidFill>
              <a:srgbClr val="985FF6"/>
            </a:solidFill>
            <a:prstDash val="solid"/>
            <a:round/>
            <a:headEnd type="none" w="sm" len="sm"/>
            <a:tailEnd type="none" w="sm" len="sm"/>
          </a:ln>
        </p:spPr>
      </p:cxnSp>
      <p:cxnSp>
        <p:nvCxnSpPr>
          <p:cNvPr id="270" name="Google Shape;270;p4"/>
          <p:cNvCxnSpPr>
            <a:stCxn id="251" idx="3"/>
            <a:endCxn id="255" idx="7"/>
          </p:cNvCxnSpPr>
          <p:nvPr/>
        </p:nvCxnSpPr>
        <p:spPr>
          <a:xfrm flipH="1">
            <a:off x="3886251" y="2977161"/>
            <a:ext cx="483300" cy="1018500"/>
          </a:xfrm>
          <a:prstGeom prst="straightConnector1">
            <a:avLst/>
          </a:prstGeom>
          <a:noFill/>
          <a:ln w="38100" cap="flat" cmpd="sng">
            <a:solidFill>
              <a:srgbClr val="985FF6"/>
            </a:solidFill>
            <a:prstDash val="solid"/>
            <a:round/>
            <a:headEnd type="none" w="sm" len="sm"/>
            <a:tailEnd type="none" w="sm" len="sm"/>
          </a:ln>
        </p:spPr>
      </p:cxnSp>
      <p:sp>
        <p:nvSpPr>
          <p:cNvPr id="271" name="Google Shape;271;p4"/>
          <p:cNvSpPr txBox="1"/>
          <p:nvPr/>
        </p:nvSpPr>
        <p:spPr>
          <a:xfrm>
            <a:off x="3669679" y="2247727"/>
            <a:ext cx="1140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Internet</a:t>
            </a:r>
            <a:endParaRPr sz="1800" b="0" i="0" u="none" strike="noStrike" cap="none">
              <a:solidFill>
                <a:srgbClr val="8830F2"/>
              </a:solidFill>
              <a:latin typeface="Montserrat"/>
              <a:ea typeface="Montserrat"/>
              <a:cs typeface="Montserrat"/>
              <a:sym typeface="Montserrat"/>
            </a:endParaRPr>
          </a:p>
        </p:txBody>
      </p:sp>
      <p:sp>
        <p:nvSpPr>
          <p:cNvPr id="272" name="Google Shape;272;p4"/>
          <p:cNvSpPr txBox="1"/>
          <p:nvPr/>
        </p:nvSpPr>
        <p:spPr>
          <a:xfrm>
            <a:off x="1178064" y="1466940"/>
            <a:ext cx="14366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Protocolos</a:t>
            </a:r>
            <a:endParaRPr sz="1800" b="0" i="0" u="none" strike="noStrike" cap="none">
              <a:solidFill>
                <a:srgbClr val="8830F2"/>
              </a:solidFill>
              <a:latin typeface="Montserrat"/>
              <a:ea typeface="Montserrat"/>
              <a:cs typeface="Montserrat"/>
              <a:sym typeface="Montserrat"/>
            </a:endParaRPr>
          </a:p>
        </p:txBody>
      </p:sp>
      <p:sp>
        <p:nvSpPr>
          <p:cNvPr id="273" name="Google Shape;273;p4"/>
          <p:cNvSpPr txBox="1"/>
          <p:nvPr/>
        </p:nvSpPr>
        <p:spPr>
          <a:xfrm>
            <a:off x="1010238" y="3193495"/>
            <a:ext cx="13340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ARPANET</a:t>
            </a:r>
            <a:endParaRPr sz="1800" b="0" i="0" u="none" strike="noStrike" cap="none">
              <a:solidFill>
                <a:srgbClr val="8830F2"/>
              </a:solidFill>
              <a:latin typeface="Montserrat"/>
              <a:ea typeface="Montserrat"/>
              <a:cs typeface="Montserrat"/>
              <a:sym typeface="Montserrat"/>
            </a:endParaRPr>
          </a:p>
        </p:txBody>
      </p:sp>
      <p:sp>
        <p:nvSpPr>
          <p:cNvPr id="274" name="Google Shape;274;p4"/>
          <p:cNvSpPr txBox="1"/>
          <p:nvPr/>
        </p:nvSpPr>
        <p:spPr>
          <a:xfrm>
            <a:off x="4572000" y="3930015"/>
            <a:ext cx="97494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TCP/IP</a:t>
            </a:r>
            <a:endParaRPr sz="1800" b="0" i="0" u="none" strike="noStrike" cap="none">
              <a:solidFill>
                <a:srgbClr val="8830F2"/>
              </a:solidFill>
              <a:latin typeface="Montserrat"/>
              <a:ea typeface="Montserrat"/>
              <a:cs typeface="Montserrat"/>
              <a:sym typeface="Montserrat"/>
            </a:endParaRPr>
          </a:p>
        </p:txBody>
      </p:sp>
      <p:sp>
        <p:nvSpPr>
          <p:cNvPr id="275" name="Google Shape;275;p4"/>
          <p:cNvSpPr txBox="1"/>
          <p:nvPr/>
        </p:nvSpPr>
        <p:spPr>
          <a:xfrm>
            <a:off x="4816276" y="1493374"/>
            <a:ext cx="96372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WWW</a:t>
            </a:r>
            <a:endParaRPr sz="1800" b="0" i="0" u="none" strike="noStrike" cap="none">
              <a:solidFill>
                <a:srgbClr val="8830F2"/>
              </a:solidFill>
              <a:latin typeface="Montserrat"/>
              <a:ea typeface="Montserrat"/>
              <a:cs typeface="Montserrat"/>
              <a:sym typeface="Montserrat"/>
            </a:endParaRPr>
          </a:p>
        </p:txBody>
      </p:sp>
      <p:sp>
        <p:nvSpPr>
          <p:cNvPr id="276" name="Google Shape;276;p4"/>
          <p:cNvSpPr txBox="1"/>
          <p:nvPr/>
        </p:nvSpPr>
        <p:spPr>
          <a:xfrm>
            <a:off x="7175927" y="2147692"/>
            <a:ext cx="109677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Web 1.0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y 2.0</a:t>
            </a:r>
            <a:endParaRPr sz="1800" b="0" i="0" u="none" strike="noStrike" cap="none">
              <a:solidFill>
                <a:srgbClr val="8830F2"/>
              </a:solidFill>
              <a:latin typeface="Montserrat"/>
              <a:ea typeface="Montserrat"/>
              <a:cs typeface="Montserrat"/>
              <a:sym typeface="Montserrat"/>
            </a:endParaRPr>
          </a:p>
        </p:txBody>
      </p:sp>
      <p:sp>
        <p:nvSpPr>
          <p:cNvPr id="277" name="Google Shape;277;p4"/>
          <p:cNvSpPr txBox="1"/>
          <p:nvPr/>
        </p:nvSpPr>
        <p:spPr>
          <a:xfrm>
            <a:off x="6134300" y="3835229"/>
            <a:ext cx="124585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Servicios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digitales</a:t>
            </a:r>
            <a:endParaRPr sz="1800" b="0" i="0" u="none" strike="noStrike" cap="none">
              <a:solidFill>
                <a:srgbClr val="8830F2"/>
              </a:solidFill>
              <a:latin typeface="Montserrat"/>
              <a:ea typeface="Montserrat"/>
              <a:cs typeface="Montserrat"/>
              <a:sym typeface="Montserrat"/>
            </a:endParaRPr>
          </a:p>
        </p:txBody>
      </p:sp>
      <p:sp>
        <p:nvSpPr>
          <p:cNvPr id="278" name="Google Shape;278;p4"/>
          <p:cNvSpPr txBox="1"/>
          <p:nvPr/>
        </p:nvSpPr>
        <p:spPr>
          <a:xfrm>
            <a:off x="3544487" y="4119322"/>
            <a:ext cx="5661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8830F2"/>
                </a:solidFill>
                <a:latin typeface="Montserrat"/>
                <a:ea typeface="Montserrat"/>
                <a:cs typeface="Montserrat"/>
                <a:sym typeface="Montserrat"/>
              </a:rPr>
              <a:t>ISP</a:t>
            </a:r>
            <a:endParaRPr sz="1800" b="0" i="0" u="none" strike="noStrike" cap="none">
              <a:solidFill>
                <a:srgbClr val="8830F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Protocolo TCP/IP</a:t>
            </a:r>
            <a:endParaRPr sz="1400" b="0" i="0" u="none" strike="noStrike" cap="none">
              <a:solidFill>
                <a:srgbClr val="000000"/>
              </a:solidFill>
              <a:latin typeface="Arial"/>
              <a:ea typeface="Arial"/>
              <a:cs typeface="Arial"/>
              <a:sym typeface="Arial"/>
            </a:endParaRPr>
          </a:p>
        </p:txBody>
      </p:sp>
      <p:sp>
        <p:nvSpPr>
          <p:cNvPr id="284" name="Google Shape;284;p5"/>
          <p:cNvSpPr txBox="1"/>
          <p:nvPr/>
        </p:nvSpPr>
        <p:spPr>
          <a:xfrm>
            <a:off x="379441" y="1068634"/>
            <a:ext cx="7278659" cy="3076547"/>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Forma de comunicación común entre dispositivos.</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Reglas estandarizadas de comunicación en la red.</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Contempla ¿cómo se comunican, quién comunica, cómo garantizamos el envío y cómo resolvemos errores?.</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IP obtiene la dirección, TCP se encarga de la entrega.</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Los mensajes se descomponen en “paquetes” y se ensamblan en el destino.</a:t>
            </a:r>
            <a:endParaRPr sz="1400" b="0" i="0" u="none" strike="noStrike" cap="none">
              <a:solidFill>
                <a:srgbClr val="000000"/>
              </a:solidFill>
              <a:latin typeface="Arial"/>
              <a:ea typeface="Arial"/>
              <a:cs typeface="Arial"/>
              <a:sym typeface="Arial"/>
            </a:endParaRPr>
          </a:p>
          <a:p>
            <a:pPr marL="114300" marR="0" lvl="0" indent="0" algn="just" rtl="0">
              <a:lnSpc>
                <a:spcPct val="100000"/>
              </a:lnSpc>
              <a:spcBef>
                <a:spcPts val="600"/>
              </a:spcBef>
              <a:spcAft>
                <a:spcPts val="0"/>
              </a:spcAft>
              <a:buClr>
                <a:schemeClr val="dk1"/>
              </a:buClr>
              <a:buSzPts val="1400"/>
              <a:buFont typeface="Montserrat"/>
              <a:buNone/>
            </a:pPr>
            <a:endParaRPr sz="1400" b="0" i="0" u="none" strike="noStrike" cap="none">
              <a:solidFill>
                <a:schemeClr val="dk1"/>
              </a:solidFill>
              <a:latin typeface="Montserrat"/>
              <a:ea typeface="Montserrat"/>
              <a:cs typeface="Montserrat"/>
              <a:sym typeface="Montserrat"/>
            </a:endParaRPr>
          </a:p>
          <a:p>
            <a:pPr marL="114300" marR="0" lvl="0" indent="0" algn="ctr" rtl="0">
              <a:lnSpc>
                <a:spcPct val="100000"/>
              </a:lnSpc>
              <a:spcBef>
                <a:spcPts val="600"/>
              </a:spcBef>
              <a:spcAft>
                <a:spcPts val="600"/>
              </a:spcAft>
              <a:buClr>
                <a:schemeClr val="dk1"/>
              </a:buClr>
              <a:buSzPts val="1400"/>
              <a:buFont typeface="Montserrat"/>
              <a:buNone/>
            </a:pPr>
            <a:r>
              <a:rPr lang="es-AR" sz="1400" b="1" i="0" u="none" strike="noStrike" cap="none">
                <a:solidFill>
                  <a:srgbClr val="8830F2"/>
                </a:solidFill>
                <a:latin typeface="Montserrat"/>
                <a:ea typeface="Montserrat"/>
                <a:cs typeface="Montserrat"/>
                <a:sym typeface="Montserrat"/>
              </a:rPr>
              <a:t>La dirección IP es un conjunto de números que identifica a un elemento de comunicación de un dispositivo (computadora, laptop, smartphone) que utilice el protocolo IP.</a:t>
            </a:r>
            <a:endParaRPr sz="1400" b="1" i="0" u="none" strike="noStrike" cap="none">
              <a:solidFill>
                <a:srgbClr val="8830F2"/>
              </a:solidFill>
              <a:latin typeface="Montserrat"/>
              <a:ea typeface="Montserrat"/>
              <a:cs typeface="Montserrat"/>
              <a:sym typeface="Montserrat"/>
            </a:endParaRPr>
          </a:p>
        </p:txBody>
      </p:sp>
      <p:sp>
        <p:nvSpPr>
          <p:cNvPr id="285" name="Google Shape;285;p5"/>
          <p:cNvSpPr/>
          <p:nvPr/>
        </p:nvSpPr>
        <p:spPr>
          <a:xfrm>
            <a:off x="6917459" y="1223406"/>
            <a:ext cx="1921741" cy="677008"/>
          </a:xfrm>
          <a:prstGeom prst="roundRect">
            <a:avLst>
              <a:gd name="adj" fmla="val 16667"/>
            </a:avLst>
          </a:prstGeom>
          <a:solidFill>
            <a:srgbClr val="F1E7FD"/>
          </a:solidFill>
          <a:ln w="25400" cap="flat" cmpd="sng">
            <a:solidFill>
              <a:srgbClr val="9D66F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9D66F9"/>
                </a:solidFill>
                <a:latin typeface="Montserrat"/>
                <a:ea typeface="Montserrat"/>
                <a:cs typeface="Montserrat"/>
                <a:sym typeface="Montserrat"/>
              </a:rPr>
              <a:t>TCP:  Transmission Control Protocol</a:t>
            </a:r>
            <a:endParaRPr sz="1100" b="0" i="0" u="none" strike="noStrike" cap="none">
              <a:solidFill>
                <a:srgbClr val="9D66F9"/>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9D66F9"/>
                </a:solidFill>
                <a:latin typeface="Montserrat"/>
                <a:ea typeface="Montserrat"/>
                <a:cs typeface="Montserrat"/>
                <a:sym typeface="Montserrat"/>
              </a:rPr>
              <a:t>IP: Internet Protocol</a:t>
            </a:r>
            <a:endParaRPr sz="1100" b="0" i="0"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
          <p:cNvSpPr txBox="1"/>
          <p:nvPr/>
        </p:nvSpPr>
        <p:spPr>
          <a:xfrm>
            <a:off x="584581" y="1003716"/>
            <a:ext cx="1956395" cy="39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1" i="0" u="none" strike="noStrike" cap="none">
                <a:solidFill>
                  <a:srgbClr val="2FE0EA"/>
                </a:solidFill>
                <a:latin typeface="Montserrat ExtraBold"/>
                <a:ea typeface="Montserrat ExtraBold"/>
                <a:cs typeface="Montserrat ExtraBold"/>
                <a:sym typeface="Montserrat ExtraBold"/>
              </a:rPr>
              <a:t>Página Web</a:t>
            </a:r>
            <a:endParaRPr sz="2000" b="1" i="0" u="none" strike="noStrike" cap="none">
              <a:solidFill>
                <a:srgbClr val="2FE0EA"/>
              </a:solidFill>
              <a:latin typeface="Montserrat ExtraBold"/>
              <a:ea typeface="Montserrat ExtraBold"/>
              <a:cs typeface="Montserrat ExtraBold"/>
              <a:sym typeface="Montserrat ExtraBold"/>
            </a:endParaRPr>
          </a:p>
        </p:txBody>
      </p:sp>
      <p:sp>
        <p:nvSpPr>
          <p:cNvPr id="291" name="Google Shape;291;p6"/>
          <p:cNvSpPr txBox="1"/>
          <p:nvPr/>
        </p:nvSpPr>
        <p:spPr>
          <a:xfrm>
            <a:off x="584581" y="2069051"/>
            <a:ext cx="1956395" cy="39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1" i="0" u="none" strike="noStrike" cap="none">
                <a:solidFill>
                  <a:srgbClr val="2FE0EA"/>
                </a:solidFill>
                <a:latin typeface="Montserrat ExtraBold"/>
                <a:ea typeface="Montserrat ExtraBold"/>
                <a:cs typeface="Montserrat ExtraBold"/>
                <a:sym typeface="Montserrat ExtraBold"/>
              </a:rPr>
              <a:t>Sitio Web</a:t>
            </a:r>
            <a:endParaRPr sz="2000" b="1" i="0" u="none" strike="noStrike" cap="none">
              <a:solidFill>
                <a:srgbClr val="2FE0EA"/>
              </a:solidFill>
              <a:latin typeface="Montserrat ExtraBold"/>
              <a:ea typeface="Montserrat ExtraBold"/>
              <a:cs typeface="Montserrat ExtraBold"/>
              <a:sym typeface="Montserrat ExtraBold"/>
            </a:endParaRPr>
          </a:p>
        </p:txBody>
      </p:sp>
      <p:sp>
        <p:nvSpPr>
          <p:cNvPr id="292" name="Google Shape;292;p6"/>
          <p:cNvSpPr txBox="1"/>
          <p:nvPr/>
        </p:nvSpPr>
        <p:spPr>
          <a:xfrm>
            <a:off x="584581" y="3219683"/>
            <a:ext cx="2598235" cy="39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1" i="0" u="none" strike="noStrike" cap="none">
                <a:solidFill>
                  <a:srgbClr val="2FE0EA"/>
                </a:solidFill>
                <a:latin typeface="Montserrat ExtraBold"/>
                <a:ea typeface="Montserrat ExtraBold"/>
                <a:cs typeface="Montserrat ExtraBold"/>
                <a:sym typeface="Montserrat ExtraBold"/>
              </a:rPr>
              <a:t>Aplicación Web</a:t>
            </a:r>
            <a:endParaRPr sz="2000" b="1" i="0" u="none" strike="noStrike" cap="none">
              <a:solidFill>
                <a:srgbClr val="2FE0EA"/>
              </a:solidFill>
              <a:latin typeface="Montserrat ExtraBold"/>
              <a:ea typeface="Montserrat ExtraBold"/>
              <a:cs typeface="Montserrat ExtraBold"/>
              <a:sym typeface="Montserrat ExtraBold"/>
            </a:endParaRPr>
          </a:p>
        </p:txBody>
      </p:sp>
      <p:sp>
        <p:nvSpPr>
          <p:cNvPr id="293" name="Google Shape;293;p6"/>
          <p:cNvSpPr/>
          <p:nvPr/>
        </p:nvSpPr>
        <p:spPr>
          <a:xfrm>
            <a:off x="654918" y="4508061"/>
            <a:ext cx="7596676" cy="307777"/>
          </a:xfrm>
          <a:prstGeom prst="rect">
            <a:avLst/>
          </a:prstGeom>
          <a:noFill/>
          <a:ln>
            <a:noFill/>
          </a:ln>
        </p:spPr>
        <p:txBody>
          <a:bodyPr spcFirstLastPara="1" wrap="square" lIns="91425" tIns="45700" rIns="91425" bIns="45700" anchor="t" anchorCtr="0">
            <a:spAutoFit/>
          </a:bodyPr>
          <a:lstStyle/>
          <a:p>
            <a:pPr marL="114300" marR="0" lvl="0" indent="0" algn="l" rtl="0">
              <a:lnSpc>
                <a:spcPct val="100000"/>
              </a:lnSpc>
              <a:spcBef>
                <a:spcPts val="0"/>
              </a:spcBef>
              <a:spcAft>
                <a:spcPts val="0"/>
              </a:spcAft>
              <a:buClr>
                <a:srgbClr val="000000"/>
              </a:buClr>
              <a:buSzPts val="1400"/>
              <a:buFont typeface="Arial"/>
              <a:buNone/>
            </a:pPr>
            <a:r>
              <a:rPr lang="es-AR" sz="1400" b="1" i="0" u="none" strike="noStrike" cap="none">
                <a:solidFill>
                  <a:schemeClr val="dk1"/>
                </a:solidFill>
                <a:latin typeface="Montserrat"/>
                <a:ea typeface="Montserrat"/>
                <a:cs typeface="Montserrat"/>
                <a:sym typeface="Montserrat"/>
              </a:rPr>
              <a:t>Fuente: </a:t>
            </a:r>
            <a:r>
              <a:rPr lang="es-AR" sz="14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https://ed.team/comunidad/pagina-web-vs-sitio-web-vs-aplicacion-web</a:t>
            </a:r>
            <a:endParaRPr sz="1400" b="0" i="0" u="none" strike="noStrike" cap="none">
              <a:solidFill>
                <a:srgbClr val="000000"/>
              </a:solidFill>
              <a:latin typeface="Arial"/>
              <a:ea typeface="Arial"/>
              <a:cs typeface="Arial"/>
              <a:sym typeface="Arial"/>
            </a:endParaRPr>
          </a:p>
        </p:txBody>
      </p:sp>
      <p:sp>
        <p:nvSpPr>
          <p:cNvPr id="294" name="Google Shape;294;p6"/>
          <p:cNvSpPr txBox="1"/>
          <p:nvPr/>
        </p:nvSpPr>
        <p:spPr>
          <a:xfrm>
            <a:off x="242824" y="164035"/>
            <a:ext cx="59985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Sitios, Páginas y Aplicaciones Web</a:t>
            </a:r>
            <a:endParaRPr sz="1400" b="0" i="0" u="none" strike="noStrike" cap="none">
              <a:solidFill>
                <a:srgbClr val="000000"/>
              </a:solidFill>
              <a:latin typeface="Arial"/>
              <a:ea typeface="Arial"/>
              <a:cs typeface="Arial"/>
              <a:sym typeface="Arial"/>
            </a:endParaRPr>
          </a:p>
        </p:txBody>
      </p:sp>
      <p:sp>
        <p:nvSpPr>
          <p:cNvPr id="295" name="Google Shape;295;p6"/>
          <p:cNvSpPr txBox="1"/>
          <p:nvPr/>
        </p:nvSpPr>
        <p:spPr>
          <a:xfrm>
            <a:off x="760428" y="1404818"/>
            <a:ext cx="4963364" cy="694363"/>
          </a:xfrm>
          <a:prstGeom prst="rect">
            <a:avLst/>
          </a:prstGeom>
          <a:noFill/>
          <a:ln>
            <a:noFill/>
          </a:ln>
        </p:spPr>
        <p:txBody>
          <a:bodyPr spcFirstLastPara="1" wrap="square" lIns="91425" tIns="91425" rIns="91425" bIns="91425" anchor="ctr" anchorCtr="0">
            <a:noAutofit/>
          </a:bodyPr>
          <a:lstStyle/>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Documento HTML (texto, imágenes, videos, CSS, JS).</a:t>
            </a:r>
            <a:endParaRPr sz="1400" b="0" i="0" u="none" strike="noStrike" cap="none">
              <a:solidFill>
                <a:srgbClr val="000000"/>
              </a:solidFill>
              <a:latin typeface="Arial"/>
              <a:ea typeface="Arial"/>
              <a:cs typeface="Arial"/>
              <a:sym typeface="Arial"/>
            </a:endParaRPr>
          </a:p>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Cada pantalla del Sitio Web.</a:t>
            </a:r>
            <a:endParaRPr sz="1400" b="0" i="0" u="none" strike="noStrike" cap="none">
              <a:solidFill>
                <a:srgbClr val="000000"/>
              </a:solidFill>
              <a:latin typeface="Arial"/>
              <a:ea typeface="Arial"/>
              <a:cs typeface="Arial"/>
              <a:sym typeface="Arial"/>
            </a:endParaRPr>
          </a:p>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Dinámica (con BD) o estática (sólo código).</a:t>
            </a:r>
            <a:endParaRPr sz="1200" b="0" i="0" u="none" strike="noStrike" cap="none">
              <a:solidFill>
                <a:schemeClr val="dk1"/>
              </a:solidFill>
              <a:latin typeface="Montserrat"/>
              <a:ea typeface="Montserrat"/>
              <a:cs typeface="Montserrat"/>
              <a:sym typeface="Montserrat"/>
            </a:endParaRPr>
          </a:p>
        </p:txBody>
      </p:sp>
      <p:sp>
        <p:nvSpPr>
          <p:cNvPr id="296" name="Google Shape;296;p6"/>
          <p:cNvSpPr txBox="1"/>
          <p:nvPr/>
        </p:nvSpPr>
        <p:spPr>
          <a:xfrm>
            <a:off x="760428" y="2463776"/>
            <a:ext cx="4963364" cy="694363"/>
          </a:xfrm>
          <a:prstGeom prst="rect">
            <a:avLst/>
          </a:prstGeom>
          <a:noFill/>
          <a:ln>
            <a:noFill/>
          </a:ln>
        </p:spPr>
        <p:txBody>
          <a:bodyPr spcFirstLastPara="1" wrap="square" lIns="91425" tIns="91425" rIns="91425" bIns="91425" anchor="ctr" anchorCtr="0">
            <a:noAutofit/>
          </a:bodyPr>
          <a:lstStyle/>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Conjunto de páginas Web estructuradas en un dominio.</a:t>
            </a:r>
            <a:endParaRPr sz="1400" b="0" i="0" u="none" strike="noStrike" cap="none">
              <a:solidFill>
                <a:srgbClr val="000000"/>
              </a:solidFill>
              <a:latin typeface="Arial"/>
              <a:ea typeface="Arial"/>
              <a:cs typeface="Arial"/>
              <a:sym typeface="Arial"/>
            </a:endParaRPr>
          </a:p>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Se pueden crear con o sin código (CMS o builders).</a:t>
            </a:r>
            <a:endParaRPr sz="1400" b="0" i="0" u="none" strike="noStrike" cap="none">
              <a:solidFill>
                <a:srgbClr val="000000"/>
              </a:solidFill>
              <a:latin typeface="Arial"/>
              <a:ea typeface="Arial"/>
              <a:cs typeface="Arial"/>
              <a:sym typeface="Arial"/>
            </a:endParaRPr>
          </a:p>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Pertenecen a empresas, organizaciones o personas.</a:t>
            </a:r>
            <a:endParaRPr sz="1200" b="0" i="0" u="none" strike="noStrike" cap="none">
              <a:solidFill>
                <a:schemeClr val="dk1"/>
              </a:solidFill>
              <a:latin typeface="Montserrat"/>
              <a:ea typeface="Montserrat"/>
              <a:cs typeface="Montserrat"/>
              <a:sym typeface="Montserrat"/>
            </a:endParaRPr>
          </a:p>
        </p:txBody>
      </p:sp>
      <p:sp>
        <p:nvSpPr>
          <p:cNvPr id="297" name="Google Shape;297;p6"/>
          <p:cNvSpPr txBox="1"/>
          <p:nvPr/>
        </p:nvSpPr>
        <p:spPr>
          <a:xfrm>
            <a:off x="760428" y="3670579"/>
            <a:ext cx="4963364" cy="694363"/>
          </a:xfrm>
          <a:prstGeom prst="rect">
            <a:avLst/>
          </a:prstGeom>
          <a:noFill/>
          <a:ln>
            <a:noFill/>
          </a:ln>
        </p:spPr>
        <p:txBody>
          <a:bodyPr spcFirstLastPara="1" wrap="square" lIns="91425" tIns="91425" rIns="91425" bIns="91425" anchor="ctr" anchorCtr="0">
            <a:noAutofit/>
          </a:bodyPr>
          <a:lstStyle/>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Software desarrollado con tecnologías Web.</a:t>
            </a:r>
            <a:endParaRPr sz="1400" b="0" i="0" u="none" strike="noStrike" cap="none">
              <a:solidFill>
                <a:srgbClr val="000000"/>
              </a:solidFill>
              <a:latin typeface="Arial"/>
              <a:ea typeface="Arial"/>
              <a:cs typeface="Arial"/>
              <a:sym typeface="Arial"/>
            </a:endParaRPr>
          </a:p>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Se crea con código (lenguajes, librerías, frameworks, etc).</a:t>
            </a:r>
            <a:endParaRPr sz="1400" b="0" i="0" u="none" strike="noStrike" cap="none">
              <a:solidFill>
                <a:srgbClr val="000000"/>
              </a:solidFill>
              <a:latin typeface="Arial"/>
              <a:ea typeface="Arial"/>
              <a:cs typeface="Arial"/>
              <a:sym typeface="Arial"/>
            </a:endParaRPr>
          </a:p>
          <a:p>
            <a:pPr marL="273050" marR="0" lvl="0" indent="-246062" algn="l" rtl="0">
              <a:lnSpc>
                <a:spcPct val="100000"/>
              </a:lnSpc>
              <a:spcBef>
                <a:spcPts val="0"/>
              </a:spcBef>
              <a:spcAft>
                <a:spcPts val="0"/>
              </a:spcAft>
              <a:buClr>
                <a:schemeClr val="dk1"/>
              </a:buClr>
              <a:buSzPts val="1200"/>
              <a:buFont typeface="Arial"/>
              <a:buChar char="•"/>
            </a:pPr>
            <a:r>
              <a:rPr lang="es-AR" sz="1200" b="0" i="0" u="none" strike="noStrike" cap="none">
                <a:solidFill>
                  <a:schemeClr val="dk1"/>
                </a:solidFill>
                <a:latin typeface="Montserrat"/>
                <a:ea typeface="Montserrat"/>
                <a:cs typeface="Montserrat"/>
                <a:sym typeface="Montserrat"/>
              </a:rPr>
              <a:t>Creadas por desarrolladores Web profesionales.</a:t>
            </a:r>
            <a:endParaRPr sz="1200" b="0" i="0" u="none" strike="noStrike" cap="none">
              <a:solidFill>
                <a:schemeClr val="dk1"/>
              </a:solidFill>
              <a:latin typeface="Montserrat"/>
              <a:ea typeface="Montserrat"/>
              <a:cs typeface="Montserrat"/>
              <a:sym typeface="Montserrat"/>
            </a:endParaRPr>
          </a:p>
        </p:txBody>
      </p:sp>
      <p:pic>
        <p:nvPicPr>
          <p:cNvPr id="298" name="Google Shape;298;p6"/>
          <p:cNvPicPr preferRelativeResize="0"/>
          <p:nvPr/>
        </p:nvPicPr>
        <p:blipFill rotWithShape="1">
          <a:blip r:embed="rId4">
            <a:alphaModFix/>
          </a:blip>
          <a:srcRect/>
          <a:stretch/>
        </p:blipFill>
        <p:spPr>
          <a:xfrm>
            <a:off x="6612867" y="3230597"/>
            <a:ext cx="1986010" cy="906185"/>
          </a:xfrm>
          <a:prstGeom prst="rect">
            <a:avLst/>
          </a:prstGeom>
          <a:noFill/>
          <a:ln>
            <a:noFill/>
          </a:ln>
        </p:spPr>
      </p:pic>
      <p:pic>
        <p:nvPicPr>
          <p:cNvPr id="299" name="Google Shape;299;p6"/>
          <p:cNvPicPr preferRelativeResize="0"/>
          <p:nvPr/>
        </p:nvPicPr>
        <p:blipFill rotWithShape="1">
          <a:blip r:embed="rId5">
            <a:alphaModFix/>
          </a:blip>
          <a:srcRect/>
          <a:stretch/>
        </p:blipFill>
        <p:spPr>
          <a:xfrm>
            <a:off x="6489988" y="1303479"/>
            <a:ext cx="1644094" cy="14453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7"/>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Aplicación de Escritorio</a:t>
            </a:r>
            <a:endParaRPr sz="1400" b="0" i="0" u="none" strike="noStrike" cap="none">
              <a:solidFill>
                <a:srgbClr val="000000"/>
              </a:solidFill>
              <a:latin typeface="Arial"/>
              <a:ea typeface="Arial"/>
              <a:cs typeface="Arial"/>
              <a:sym typeface="Arial"/>
            </a:endParaRPr>
          </a:p>
        </p:txBody>
      </p:sp>
      <p:sp>
        <p:nvSpPr>
          <p:cNvPr id="305" name="Google Shape;305;p7"/>
          <p:cNvSpPr txBox="1"/>
          <p:nvPr/>
        </p:nvSpPr>
        <p:spPr>
          <a:xfrm>
            <a:off x="312020" y="1130835"/>
            <a:ext cx="8659800" cy="1388225"/>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00000"/>
              </a:lnSpc>
              <a:spcBef>
                <a:spcPts val="0"/>
              </a:spcBef>
              <a:spcAft>
                <a:spcPts val="0"/>
              </a:spcAft>
              <a:buClr>
                <a:schemeClr val="dk1"/>
              </a:buClr>
              <a:buSzPts val="1600"/>
              <a:buFont typeface="Arial"/>
              <a:buAutoNum type="arabicPeriod"/>
            </a:pPr>
            <a:r>
              <a:rPr lang="es-AR" sz="1600" b="0" i="0" u="none" strike="noStrike" cap="none">
                <a:solidFill>
                  <a:schemeClr val="dk1"/>
                </a:solidFill>
                <a:latin typeface="Montserrat"/>
                <a:ea typeface="Montserrat"/>
                <a:cs typeface="Montserrat"/>
                <a:sym typeface="Montserrat"/>
              </a:rPr>
              <a:t>El usuario carga la aplicación. </a:t>
            </a:r>
            <a:endParaRPr sz="1600" b="0" i="0" u="none" strike="noStrike" cap="none">
              <a:solidFill>
                <a:schemeClr val="dk1"/>
              </a:solidFill>
              <a:latin typeface="Montserrat"/>
              <a:ea typeface="Montserrat"/>
              <a:cs typeface="Montserrat"/>
              <a:sym typeface="Montserrat"/>
            </a:endParaRPr>
          </a:p>
          <a:p>
            <a:pPr marL="457200" marR="0" lvl="0" indent="-342900" algn="l" rtl="0">
              <a:lnSpc>
                <a:spcPct val="100000"/>
              </a:lnSpc>
              <a:spcBef>
                <a:spcPts val="600"/>
              </a:spcBef>
              <a:spcAft>
                <a:spcPts val="0"/>
              </a:spcAft>
              <a:buClr>
                <a:schemeClr val="dk1"/>
              </a:buClr>
              <a:buSzPts val="1600"/>
              <a:buFont typeface="Arial"/>
              <a:buAutoNum type="arabicPeriod"/>
            </a:pPr>
            <a:r>
              <a:rPr lang="es-AR" sz="1600" b="0" i="0" u="none" strike="noStrike" cap="none">
                <a:solidFill>
                  <a:schemeClr val="dk1"/>
                </a:solidFill>
                <a:latin typeface="Montserrat"/>
                <a:ea typeface="Montserrat"/>
                <a:cs typeface="Montserrat"/>
                <a:sym typeface="Montserrat"/>
              </a:rPr>
              <a:t>La aplicación se conecta a la base de datos  para pedir información o para modificarla. </a:t>
            </a:r>
            <a:endParaRPr sz="1600" b="0" i="0" u="none" strike="noStrike" cap="none">
              <a:solidFill>
                <a:schemeClr val="dk1"/>
              </a:solidFill>
              <a:latin typeface="Montserrat"/>
              <a:ea typeface="Montserrat"/>
              <a:cs typeface="Montserrat"/>
              <a:sym typeface="Montserrat"/>
            </a:endParaRPr>
          </a:p>
          <a:p>
            <a:pPr marL="457200" marR="0" lvl="0" indent="-342900" algn="l" rtl="0">
              <a:lnSpc>
                <a:spcPct val="100000"/>
              </a:lnSpc>
              <a:spcBef>
                <a:spcPts val="600"/>
              </a:spcBef>
              <a:spcAft>
                <a:spcPts val="600"/>
              </a:spcAft>
              <a:buClr>
                <a:schemeClr val="dk1"/>
              </a:buClr>
              <a:buSzPts val="1600"/>
              <a:buFont typeface="Arial"/>
              <a:buAutoNum type="arabicPeriod"/>
            </a:pPr>
            <a:r>
              <a:rPr lang="es-AR" sz="1600" b="0" i="0" u="none" strike="noStrike" cap="none">
                <a:solidFill>
                  <a:schemeClr val="dk1"/>
                </a:solidFill>
                <a:latin typeface="Montserrat"/>
                <a:ea typeface="Montserrat"/>
                <a:cs typeface="Montserrat"/>
                <a:sym typeface="Montserrat"/>
              </a:rPr>
              <a:t>La aplicación muestra al usuario la información solicitada.</a:t>
            </a:r>
            <a:endParaRPr sz="1600" b="0" i="0" u="none" strike="noStrike" cap="none">
              <a:solidFill>
                <a:schemeClr val="dk1"/>
              </a:solidFill>
              <a:latin typeface="Montserrat"/>
              <a:ea typeface="Montserrat"/>
              <a:cs typeface="Montserrat"/>
              <a:sym typeface="Montserrat"/>
            </a:endParaRPr>
          </a:p>
        </p:txBody>
      </p:sp>
      <p:pic>
        <p:nvPicPr>
          <p:cNvPr id="306" name="Google Shape;306;p7"/>
          <p:cNvPicPr preferRelativeResize="0"/>
          <p:nvPr/>
        </p:nvPicPr>
        <p:blipFill rotWithShape="1">
          <a:blip r:embed="rId3">
            <a:alphaModFix/>
          </a:blip>
          <a:srcRect/>
          <a:stretch/>
        </p:blipFill>
        <p:spPr>
          <a:xfrm>
            <a:off x="2019524" y="2614646"/>
            <a:ext cx="5244792" cy="20628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8"/>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Aplicación Web</a:t>
            </a:r>
            <a:endParaRPr sz="2500" b="0" i="0" u="none" strike="noStrike" cap="none">
              <a:solidFill>
                <a:schemeClr val="accent1"/>
              </a:solidFill>
              <a:latin typeface="Montserrat ExtraBold"/>
              <a:ea typeface="Montserrat ExtraBold"/>
              <a:cs typeface="Montserrat ExtraBold"/>
              <a:sym typeface="Montserrat ExtraBold"/>
            </a:endParaRPr>
          </a:p>
        </p:txBody>
      </p:sp>
      <p:pic>
        <p:nvPicPr>
          <p:cNvPr id="312" name="Google Shape;312;p8"/>
          <p:cNvPicPr preferRelativeResize="0"/>
          <p:nvPr/>
        </p:nvPicPr>
        <p:blipFill rotWithShape="1">
          <a:blip r:embed="rId3">
            <a:alphaModFix/>
          </a:blip>
          <a:srcRect/>
          <a:stretch/>
        </p:blipFill>
        <p:spPr>
          <a:xfrm>
            <a:off x="2922481" y="1328209"/>
            <a:ext cx="3548010" cy="2674301"/>
          </a:xfrm>
          <a:prstGeom prst="rect">
            <a:avLst/>
          </a:prstGeom>
          <a:noFill/>
          <a:ln>
            <a:noFill/>
          </a:ln>
        </p:spPr>
      </p:pic>
      <p:sp>
        <p:nvSpPr>
          <p:cNvPr id="313" name="Google Shape;313;p8"/>
          <p:cNvSpPr/>
          <p:nvPr/>
        </p:nvSpPr>
        <p:spPr>
          <a:xfrm>
            <a:off x="3156498" y="2707520"/>
            <a:ext cx="381" cy="1425"/>
          </a:xfrm>
          <a:custGeom>
            <a:avLst/>
            <a:gdLst/>
            <a:ahLst/>
            <a:cxnLst/>
            <a:rect l="l" t="t" r="r" b="b"/>
            <a:pathLst>
              <a:path w="19" h="71" extrusionOk="0">
                <a:moveTo>
                  <a:pt x="1" y="1"/>
                </a:moveTo>
                <a:cubicBezTo>
                  <a:pt x="1" y="27"/>
                  <a:pt x="10" y="44"/>
                  <a:pt x="18" y="70"/>
                </a:cubicBezTo>
                <a:cubicBezTo>
                  <a:pt x="18" y="44"/>
                  <a:pt x="10" y="27"/>
                  <a:pt x="10" y="9"/>
                </a:cubicBezTo>
                <a:cubicBezTo>
                  <a:pt x="10" y="9"/>
                  <a:pt x="1" y="1"/>
                  <a:pt x="1" y="1"/>
                </a:cubicBezTo>
                <a:close/>
              </a:path>
            </a:pathLst>
          </a:custGeom>
          <a:solidFill>
            <a:srgbClr val="FC84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Montserrat"/>
              <a:ea typeface="Montserrat"/>
              <a:cs typeface="Montserrat"/>
              <a:sym typeface="Montserrat"/>
            </a:endParaRPr>
          </a:p>
        </p:txBody>
      </p:sp>
      <p:sp>
        <p:nvSpPr>
          <p:cNvPr id="314" name="Google Shape;314;p8"/>
          <p:cNvSpPr/>
          <p:nvPr/>
        </p:nvSpPr>
        <p:spPr>
          <a:xfrm>
            <a:off x="2607403" y="1974394"/>
            <a:ext cx="361" cy="1385"/>
          </a:xfrm>
          <a:custGeom>
            <a:avLst/>
            <a:gdLst/>
            <a:ahLst/>
            <a:cxnLst/>
            <a:rect l="l" t="t" r="r" b="b"/>
            <a:pathLst>
              <a:path w="18" h="69" extrusionOk="0">
                <a:moveTo>
                  <a:pt x="18" y="0"/>
                </a:moveTo>
                <a:cubicBezTo>
                  <a:pt x="9" y="9"/>
                  <a:pt x="1" y="18"/>
                  <a:pt x="1" y="27"/>
                </a:cubicBezTo>
                <a:cubicBezTo>
                  <a:pt x="5" y="42"/>
                  <a:pt x="8" y="52"/>
                  <a:pt x="10" y="59"/>
                </a:cubicBezTo>
                <a:lnTo>
                  <a:pt x="10" y="59"/>
                </a:lnTo>
                <a:cubicBezTo>
                  <a:pt x="10" y="55"/>
                  <a:pt x="9" y="50"/>
                  <a:pt x="9" y="44"/>
                </a:cubicBezTo>
                <a:cubicBezTo>
                  <a:pt x="9" y="27"/>
                  <a:pt x="9" y="9"/>
                  <a:pt x="18" y="0"/>
                </a:cubicBezTo>
                <a:close/>
                <a:moveTo>
                  <a:pt x="10" y="59"/>
                </a:moveTo>
                <a:cubicBezTo>
                  <a:pt x="10" y="65"/>
                  <a:pt x="11" y="68"/>
                  <a:pt x="11" y="68"/>
                </a:cubicBezTo>
                <a:cubicBezTo>
                  <a:pt x="12" y="68"/>
                  <a:pt x="11" y="65"/>
                  <a:pt x="10" y="59"/>
                </a:cubicBezTo>
                <a:close/>
              </a:path>
            </a:pathLst>
          </a:custGeom>
          <a:solidFill>
            <a:srgbClr val="FC84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Montserrat"/>
              <a:ea typeface="Montserrat"/>
              <a:cs typeface="Montserrat"/>
              <a:sym typeface="Montserrat"/>
            </a:endParaRPr>
          </a:p>
        </p:txBody>
      </p:sp>
      <p:cxnSp>
        <p:nvCxnSpPr>
          <p:cNvPr id="315" name="Google Shape;315;p8"/>
          <p:cNvCxnSpPr/>
          <p:nvPr/>
        </p:nvCxnSpPr>
        <p:spPr>
          <a:xfrm rot="10800000">
            <a:off x="2145181" y="1493774"/>
            <a:ext cx="777300" cy="636900"/>
          </a:xfrm>
          <a:prstGeom prst="bentConnector3">
            <a:avLst>
              <a:gd name="adj1" fmla="val 49991"/>
            </a:avLst>
          </a:prstGeom>
          <a:noFill/>
          <a:ln w="19050" cap="flat" cmpd="sng">
            <a:solidFill>
              <a:srgbClr val="9D66F9"/>
            </a:solidFill>
            <a:prstDash val="solid"/>
            <a:round/>
            <a:headEnd type="oval" w="med" len="med"/>
            <a:tailEnd type="oval" w="med" len="med"/>
          </a:ln>
        </p:spPr>
      </p:cxnSp>
      <p:cxnSp>
        <p:nvCxnSpPr>
          <p:cNvPr id="316" name="Google Shape;316;p8"/>
          <p:cNvCxnSpPr/>
          <p:nvPr/>
        </p:nvCxnSpPr>
        <p:spPr>
          <a:xfrm>
            <a:off x="6470490" y="1502105"/>
            <a:ext cx="498600" cy="345000"/>
          </a:xfrm>
          <a:prstGeom prst="bentConnector3">
            <a:avLst>
              <a:gd name="adj1" fmla="val 49999"/>
            </a:avLst>
          </a:prstGeom>
          <a:noFill/>
          <a:ln w="19050" cap="flat" cmpd="sng">
            <a:solidFill>
              <a:srgbClr val="9D66F9"/>
            </a:solidFill>
            <a:prstDash val="solid"/>
            <a:round/>
            <a:headEnd type="oval" w="med" len="med"/>
            <a:tailEnd type="oval" w="med" len="med"/>
          </a:ln>
        </p:spPr>
      </p:cxnSp>
      <p:sp>
        <p:nvSpPr>
          <p:cNvPr id="317" name="Google Shape;317;p8"/>
          <p:cNvSpPr txBox="1"/>
          <p:nvPr/>
        </p:nvSpPr>
        <p:spPr>
          <a:xfrm>
            <a:off x="142330" y="1149568"/>
            <a:ext cx="2004000" cy="705075"/>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accent3"/>
                </a:solidFill>
                <a:latin typeface="Montserrat"/>
                <a:ea typeface="Montserrat"/>
                <a:cs typeface="Montserrat"/>
                <a:sym typeface="Montserrat"/>
              </a:rPr>
              <a:t>1. </a:t>
            </a:r>
            <a:r>
              <a:rPr lang="es-AR" sz="1200" b="0" i="0" u="none" strike="noStrike" cap="none">
                <a:solidFill>
                  <a:schemeClr val="dk1"/>
                </a:solidFill>
                <a:latin typeface="Montserrat"/>
                <a:ea typeface="Montserrat"/>
                <a:cs typeface="Montserrat"/>
                <a:sym typeface="Montserrat"/>
              </a:rPr>
              <a:t>El usuario ingresa la URL (dirección) en el navegador.</a:t>
            </a:r>
            <a:endParaRPr sz="1200" b="0" i="0" u="none" strike="noStrike" cap="none">
              <a:solidFill>
                <a:schemeClr val="dk1"/>
              </a:solidFill>
              <a:latin typeface="Montserrat"/>
              <a:ea typeface="Montserrat"/>
              <a:cs typeface="Montserrat"/>
              <a:sym typeface="Montserrat"/>
            </a:endParaRPr>
          </a:p>
        </p:txBody>
      </p:sp>
      <p:sp>
        <p:nvSpPr>
          <p:cNvPr id="318" name="Google Shape;318;p8"/>
          <p:cNvSpPr txBox="1"/>
          <p:nvPr/>
        </p:nvSpPr>
        <p:spPr>
          <a:xfrm>
            <a:off x="150926" y="2385316"/>
            <a:ext cx="2090400" cy="859042"/>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accent3"/>
                </a:solidFill>
                <a:latin typeface="Montserrat"/>
                <a:ea typeface="Montserrat"/>
                <a:cs typeface="Montserrat"/>
                <a:sym typeface="Montserrat"/>
              </a:rPr>
              <a:t>2. </a:t>
            </a:r>
            <a:r>
              <a:rPr lang="es-AR" sz="1200" b="0" i="0" u="none" strike="noStrike" cap="none">
                <a:solidFill>
                  <a:schemeClr val="dk1"/>
                </a:solidFill>
                <a:latin typeface="Montserrat"/>
                <a:ea typeface="Montserrat"/>
                <a:cs typeface="Montserrat"/>
                <a:sym typeface="Montserrat"/>
              </a:rPr>
              <a:t>El servidor web recibe la solicitud y envía la respuesta en HTML al navegador (que es, pedir login, ya que no estaba logueado). </a:t>
            </a:r>
            <a:endParaRPr sz="1200" b="0" i="0" u="none" strike="noStrike" cap="none">
              <a:solidFill>
                <a:schemeClr val="dk1"/>
              </a:solidFill>
              <a:latin typeface="Montserrat"/>
              <a:ea typeface="Montserrat"/>
              <a:cs typeface="Montserrat"/>
              <a:sym typeface="Montserrat"/>
            </a:endParaRPr>
          </a:p>
        </p:txBody>
      </p:sp>
      <p:sp>
        <p:nvSpPr>
          <p:cNvPr id="319" name="Google Shape;319;p8"/>
          <p:cNvSpPr txBox="1"/>
          <p:nvPr/>
        </p:nvSpPr>
        <p:spPr>
          <a:xfrm>
            <a:off x="6973223" y="1489461"/>
            <a:ext cx="1833000" cy="722700"/>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accent3"/>
                </a:solidFill>
                <a:latin typeface="Montserrat"/>
                <a:ea typeface="Montserrat"/>
                <a:cs typeface="Montserrat"/>
                <a:sym typeface="Montserrat"/>
              </a:rPr>
              <a:t>4. </a:t>
            </a:r>
            <a:r>
              <a:rPr lang="es-AR" sz="1200" b="0" i="0" u="none" strike="noStrike" cap="none">
                <a:solidFill>
                  <a:schemeClr val="dk1"/>
                </a:solidFill>
                <a:latin typeface="Montserrat"/>
                <a:ea typeface="Montserrat"/>
                <a:cs typeface="Montserrat"/>
                <a:sym typeface="Montserrat"/>
              </a:rPr>
              <a:t>Dicha información se traduce desde HTML a paquetes del TCP.  </a:t>
            </a:r>
            <a:endParaRPr sz="1200" b="0" i="0" u="none" strike="noStrike" cap="none">
              <a:solidFill>
                <a:schemeClr val="dk1"/>
              </a:solidFill>
              <a:latin typeface="Montserrat"/>
              <a:ea typeface="Montserrat"/>
              <a:cs typeface="Montserrat"/>
              <a:sym typeface="Montserrat"/>
            </a:endParaRPr>
          </a:p>
        </p:txBody>
      </p:sp>
      <p:cxnSp>
        <p:nvCxnSpPr>
          <p:cNvPr id="320" name="Google Shape;320;p8"/>
          <p:cNvCxnSpPr/>
          <p:nvPr/>
        </p:nvCxnSpPr>
        <p:spPr>
          <a:xfrm rot="10800000">
            <a:off x="2251682" y="2831158"/>
            <a:ext cx="670800" cy="586500"/>
          </a:xfrm>
          <a:prstGeom prst="bentConnector3">
            <a:avLst>
              <a:gd name="adj1" fmla="val 49994"/>
            </a:avLst>
          </a:prstGeom>
          <a:noFill/>
          <a:ln w="19050" cap="flat" cmpd="sng">
            <a:solidFill>
              <a:srgbClr val="9D66F9"/>
            </a:solidFill>
            <a:prstDash val="solid"/>
            <a:round/>
            <a:headEnd type="oval" w="med" len="med"/>
            <a:tailEnd type="oval" w="med" len="med"/>
          </a:ln>
        </p:spPr>
      </p:cxnSp>
      <p:sp>
        <p:nvSpPr>
          <p:cNvPr id="321" name="Google Shape;321;p8"/>
          <p:cNvSpPr txBox="1"/>
          <p:nvPr/>
        </p:nvSpPr>
        <p:spPr>
          <a:xfrm>
            <a:off x="390893" y="3808874"/>
            <a:ext cx="2090400" cy="806100"/>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accent3"/>
                </a:solidFill>
                <a:latin typeface="Montserrat"/>
                <a:ea typeface="Montserrat"/>
                <a:cs typeface="Montserrat"/>
                <a:sym typeface="Montserrat"/>
              </a:rPr>
              <a:t>3. </a:t>
            </a:r>
            <a:r>
              <a:rPr lang="es-AR" sz="1200" b="0" i="0" u="none" strike="noStrike" cap="none">
                <a:solidFill>
                  <a:schemeClr val="dk1"/>
                </a:solidFill>
                <a:latin typeface="Montserrat"/>
                <a:ea typeface="Montserrat"/>
                <a:cs typeface="Montserrat"/>
                <a:sym typeface="Montserrat"/>
              </a:rPr>
              <a:t>En el navegador se ingresa la información de usuario y contraseña</a:t>
            </a:r>
            <a:endParaRPr sz="1200" b="0" i="0" u="none" strike="noStrike" cap="none">
              <a:solidFill>
                <a:schemeClr val="dk1"/>
              </a:solidFill>
              <a:latin typeface="Montserrat"/>
              <a:ea typeface="Montserrat"/>
              <a:cs typeface="Montserrat"/>
              <a:sym typeface="Montserrat"/>
            </a:endParaRPr>
          </a:p>
        </p:txBody>
      </p:sp>
      <p:cxnSp>
        <p:nvCxnSpPr>
          <p:cNvPr id="322" name="Google Shape;322;p8"/>
          <p:cNvCxnSpPr/>
          <p:nvPr/>
        </p:nvCxnSpPr>
        <p:spPr>
          <a:xfrm flipH="1">
            <a:off x="2475480" y="3805059"/>
            <a:ext cx="447000" cy="417900"/>
          </a:xfrm>
          <a:prstGeom prst="bentConnector3">
            <a:avLst>
              <a:gd name="adj1" fmla="val 49995"/>
            </a:avLst>
          </a:prstGeom>
          <a:noFill/>
          <a:ln w="19050" cap="flat" cmpd="sng">
            <a:solidFill>
              <a:srgbClr val="9D66F9"/>
            </a:solidFill>
            <a:prstDash val="solid"/>
            <a:round/>
            <a:headEnd type="oval" w="med" len="med"/>
            <a:tailEnd type="oval" w="med" len="med"/>
          </a:ln>
        </p:spPr>
      </p:cxnSp>
      <p:cxnSp>
        <p:nvCxnSpPr>
          <p:cNvPr id="323" name="Google Shape;323;p8"/>
          <p:cNvCxnSpPr/>
          <p:nvPr/>
        </p:nvCxnSpPr>
        <p:spPr>
          <a:xfrm>
            <a:off x="6470490" y="2572103"/>
            <a:ext cx="640200" cy="353100"/>
          </a:xfrm>
          <a:prstGeom prst="bentConnector3">
            <a:avLst>
              <a:gd name="adj1" fmla="val 50006"/>
            </a:avLst>
          </a:prstGeom>
          <a:noFill/>
          <a:ln w="19050" cap="flat" cmpd="sng">
            <a:solidFill>
              <a:srgbClr val="9D66F9"/>
            </a:solidFill>
            <a:prstDash val="solid"/>
            <a:round/>
            <a:headEnd type="oval" w="med" len="med"/>
            <a:tailEnd type="oval" w="med" len="med"/>
          </a:ln>
        </p:spPr>
      </p:cxnSp>
      <p:sp>
        <p:nvSpPr>
          <p:cNvPr id="324" name="Google Shape;324;p8"/>
          <p:cNvSpPr txBox="1"/>
          <p:nvPr/>
        </p:nvSpPr>
        <p:spPr>
          <a:xfrm>
            <a:off x="7114676" y="2570787"/>
            <a:ext cx="1656379" cy="72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accent3"/>
                </a:solidFill>
                <a:latin typeface="Montserrat"/>
                <a:ea typeface="Montserrat"/>
                <a:cs typeface="Montserrat"/>
                <a:sym typeface="Montserrat"/>
              </a:rPr>
              <a:t>5. </a:t>
            </a:r>
            <a:r>
              <a:rPr lang="es-AR" sz="1200" b="0" i="0" u="none" strike="noStrike" cap="none">
                <a:solidFill>
                  <a:schemeClr val="dk1"/>
                </a:solidFill>
                <a:latin typeface="Montserrat"/>
                <a:ea typeface="Montserrat"/>
                <a:cs typeface="Montserrat"/>
                <a:sym typeface="Montserrat"/>
              </a:rPr>
              <a:t>Dicha información se envía al servidor (a través del IP). </a:t>
            </a:r>
            <a:endParaRPr sz="1200" b="0" i="0" u="none" strike="noStrike" cap="none">
              <a:solidFill>
                <a:schemeClr val="dk1"/>
              </a:solidFill>
              <a:latin typeface="Montserrat"/>
              <a:ea typeface="Montserrat"/>
              <a:cs typeface="Montserrat"/>
              <a:sym typeface="Montserrat"/>
            </a:endParaRPr>
          </a:p>
        </p:txBody>
      </p:sp>
      <p:cxnSp>
        <p:nvCxnSpPr>
          <p:cNvPr id="325" name="Google Shape;325;p8"/>
          <p:cNvCxnSpPr/>
          <p:nvPr/>
        </p:nvCxnSpPr>
        <p:spPr>
          <a:xfrm>
            <a:off x="6470490" y="3451959"/>
            <a:ext cx="640200" cy="353100"/>
          </a:xfrm>
          <a:prstGeom prst="bentConnector3">
            <a:avLst>
              <a:gd name="adj1" fmla="val 50006"/>
            </a:avLst>
          </a:prstGeom>
          <a:noFill/>
          <a:ln w="19050" cap="flat" cmpd="sng">
            <a:solidFill>
              <a:srgbClr val="9D66F9"/>
            </a:solidFill>
            <a:prstDash val="solid"/>
            <a:round/>
            <a:headEnd type="oval" w="med" len="med"/>
            <a:tailEnd type="oval" w="med" len="med"/>
          </a:ln>
        </p:spPr>
      </p:cxnSp>
      <p:sp>
        <p:nvSpPr>
          <p:cNvPr id="326" name="Google Shape;326;p8"/>
          <p:cNvSpPr txBox="1"/>
          <p:nvPr/>
        </p:nvSpPr>
        <p:spPr>
          <a:xfrm>
            <a:off x="7110690" y="3294626"/>
            <a:ext cx="1660365" cy="1042052"/>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chemeClr val="accent3"/>
                </a:solidFill>
                <a:latin typeface="Montserrat"/>
                <a:ea typeface="Montserrat"/>
                <a:cs typeface="Montserrat"/>
                <a:sym typeface="Montserrat"/>
              </a:rPr>
              <a:t>6. </a:t>
            </a:r>
            <a:r>
              <a:rPr lang="es-AR" sz="1200" b="0" i="0" u="none" strike="noStrike" cap="none">
                <a:solidFill>
                  <a:schemeClr val="dk1"/>
                </a:solidFill>
                <a:latin typeface="Montserrat"/>
                <a:ea typeface="Montserrat"/>
                <a:cs typeface="Montserrat"/>
                <a:sym typeface="Montserrat"/>
              </a:rPr>
              <a:t>Si estos datos son válidos el usuario es redireccionado a la página que desea ingresar.</a:t>
            </a:r>
            <a:endParaRPr sz="12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
          <p:cNvSpPr txBox="1"/>
          <p:nvPr/>
        </p:nvSpPr>
        <p:spPr>
          <a:xfrm>
            <a:off x="243960" y="558135"/>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0" i="0" u="none" strike="noStrike" cap="none">
                <a:solidFill>
                  <a:schemeClr val="accent1"/>
                </a:solidFill>
                <a:latin typeface="Montserrat ExtraBold"/>
                <a:ea typeface="Montserrat ExtraBold"/>
                <a:cs typeface="Montserrat ExtraBold"/>
                <a:sym typeface="Montserrat ExtraBold"/>
              </a:rPr>
              <a:t>Ventajas de una Aplicación Web</a:t>
            </a:r>
            <a:endParaRPr sz="2500" b="0" i="0" u="none" strike="noStrike" cap="none">
              <a:solidFill>
                <a:schemeClr val="accent1"/>
              </a:solidFill>
              <a:latin typeface="Montserrat ExtraBold"/>
              <a:ea typeface="Montserrat ExtraBold"/>
              <a:cs typeface="Montserrat ExtraBold"/>
              <a:sym typeface="Montserrat ExtraBold"/>
            </a:endParaRPr>
          </a:p>
        </p:txBody>
      </p:sp>
      <p:sp>
        <p:nvSpPr>
          <p:cNvPr id="332" name="Google Shape;332;p9"/>
          <p:cNvSpPr txBox="1"/>
          <p:nvPr/>
        </p:nvSpPr>
        <p:spPr>
          <a:xfrm>
            <a:off x="413558" y="1268660"/>
            <a:ext cx="8316884" cy="2265116"/>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Se puede ejecutar desde cualquier dispositivo que cuente con navegador y con conexión a Internet.</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No es necesario instalarlas en el dispositivo, basta con un navegador web.</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Son fáciles de actualizar y mantener.</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Su funcionalidad es independiente al Sistema Operativo instalado en la PC del usuario.</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Permite que las aplicaciones sean multiusuarios.</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Permite separar los datos almacenados en el servidor de base datos, del front end, donde se muestran al usuario.</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600"/>
              </a:spcBef>
              <a:spcAft>
                <a:spcPts val="600"/>
              </a:spcAft>
              <a:buClr>
                <a:schemeClr val="dk1"/>
              </a:buClr>
              <a:buSzPts val="1500"/>
              <a:buFont typeface="Montserrat"/>
              <a:buChar char="●"/>
            </a:pPr>
            <a:r>
              <a:rPr lang="es-AR" sz="1500" b="0" i="0" u="none" strike="noStrike" cap="none">
                <a:solidFill>
                  <a:schemeClr val="dk1"/>
                </a:solidFill>
                <a:latin typeface="Montserrat"/>
                <a:ea typeface="Montserrat"/>
                <a:cs typeface="Montserrat"/>
                <a:sym typeface="Montserrat"/>
              </a:rPr>
              <a:t>Las páginas web mantienen estructuras similares que mejoran la experiencia en el uso de las diferentes aplicaciones.</a:t>
            </a:r>
            <a:endParaRPr sz="1400" b="1" i="0" u="none" strike="noStrike" cap="none">
              <a:solidFill>
                <a:srgbClr val="8830F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2380</Words>
  <Application>Microsoft Office PowerPoint</Application>
  <PresentationFormat>Presentación en pantalla (16:9)</PresentationFormat>
  <Paragraphs>234</Paragraphs>
  <Slides>29</Slides>
  <Notes>29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Consolas</vt:lpstr>
      <vt:lpstr>Lato</vt:lpstr>
      <vt:lpstr>Montserrat</vt:lpstr>
      <vt:lpstr>Montserrat SemiBold</vt:lpstr>
      <vt:lpstr>Courier New</vt:lpstr>
      <vt:lpstr>Arial</vt:lpstr>
      <vt:lpstr>Montserrat ExtraBold</vt:lpstr>
      <vt:lpstr>Lucida Sans</vt:lpstr>
      <vt:lpstr>Zeemo Presentation by Slidesgo</vt:lpstr>
      <vt:lpstr>Curso FullStack Python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FullStack Python </dc:title>
  <cp:lastModifiedBy>Emiliano</cp:lastModifiedBy>
  <cp:revision>2</cp:revision>
  <dcterms:modified xsi:type="dcterms:W3CDTF">2022-03-09T23:33:27Z</dcterms:modified>
</cp:coreProperties>
</file>