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6"/>
  </p:notesMasterIdLst>
  <p:sldIdLst>
    <p:sldId id="256" r:id="rId2"/>
    <p:sldId id="309" r:id="rId3"/>
    <p:sldId id="280" r:id="rId4"/>
    <p:sldId id="311" r:id="rId5"/>
    <p:sldId id="315" r:id="rId6"/>
    <p:sldId id="316" r:id="rId7"/>
    <p:sldId id="317" r:id="rId8"/>
    <p:sldId id="319" r:id="rId9"/>
    <p:sldId id="320" r:id="rId10"/>
    <p:sldId id="321" r:id="rId11"/>
    <p:sldId id="318" r:id="rId12"/>
    <p:sldId id="322" r:id="rId13"/>
    <p:sldId id="314" r:id="rId14"/>
    <p:sldId id="323" r:id="rId15"/>
    <p:sldId id="324" r:id="rId16"/>
    <p:sldId id="327" r:id="rId17"/>
    <p:sldId id="328" r:id="rId18"/>
    <p:sldId id="330" r:id="rId19"/>
    <p:sldId id="331" r:id="rId20"/>
    <p:sldId id="335" r:id="rId21"/>
    <p:sldId id="336" r:id="rId22"/>
    <p:sldId id="333" r:id="rId23"/>
    <p:sldId id="334" r:id="rId24"/>
    <p:sldId id="33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ExtraBold" panose="00000900000000000000" pitchFamily="2" charset="0"/>
      <p:bold r:id="rId39"/>
      <p:boldItalic r:id="rId40"/>
    </p:embeddedFont>
    <p:embeddedFont>
      <p:font typeface="Montserrat SemiBold" panose="000007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62E"/>
    <a:srgbClr val="FFDA66"/>
    <a:srgbClr val="9D66F9"/>
    <a:srgbClr val="0000FF"/>
    <a:srgbClr val="9DE27B"/>
    <a:srgbClr val="00FF00"/>
    <a:srgbClr val="83E8FA"/>
    <a:srgbClr val="A788CE"/>
    <a:srgbClr val="FFA941"/>
    <a:srgbClr val="88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660"/>
  </p:normalViewPr>
  <p:slideViewPr>
    <p:cSldViewPr snapToGrid="0">
      <p:cViewPr>
        <p:scale>
          <a:sx n="150" d="100"/>
          <a:sy n="150" d="100"/>
        </p:scale>
        <p:origin x="570" y="-5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922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1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14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22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77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04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2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67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18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6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29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070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41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3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0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8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2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65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8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2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5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 flipH="1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 1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6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5400000" flipH="1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2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4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5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6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7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8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1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 rot="-5400000" flipH="1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 flipH="1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5400000" flipH="1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 flipH="1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100" y="-1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5400000" flipH="1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5400000" flipH="1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bin.com/birojac/edit?html,outpu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ar/ma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audio_loop.asp" TargetMode="External"/><Relationship Id="rId3" Type="http://schemas.openxmlformats.org/officeDocument/2006/relationships/hyperlink" Target="https://www.w3schools.com/tags/tag_audio.asp" TargetMode="External"/><Relationship Id="rId7" Type="http://schemas.openxmlformats.org/officeDocument/2006/relationships/hyperlink" Target="https://www.w3schools.com/tags/att_audio_autoplay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att_audio_controls.asp" TargetMode="External"/><Relationship Id="rId5" Type="http://schemas.openxmlformats.org/officeDocument/2006/relationships/hyperlink" Target="https://www.w3schools.com/tags/att_audio_src.asp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w3schools.com/tags/att_audio_preload.asp" TargetMode="External"/><Relationship Id="rId9" Type="http://schemas.openxmlformats.org/officeDocument/2006/relationships/hyperlink" Target="https://www.w3schools.com/tags/att_audio_muted.as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w3schools.com/tags/tag_video.asp" TargetMode="External"/><Relationship Id="rId7" Type="http://schemas.openxmlformats.org/officeDocument/2006/relationships/hyperlink" Target="https://www.w3schools.com/tags/att_video_width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att_video_height.asp" TargetMode="External"/><Relationship Id="rId5" Type="http://schemas.openxmlformats.org/officeDocument/2006/relationships/hyperlink" Target="https://www.w3schools.com/tags/att_video_poster.asp" TargetMode="External"/><Relationship Id="rId4" Type="http://schemas.openxmlformats.org/officeDocument/2006/relationships/hyperlink" Target="https://www.w3schools.com/tags/att_video_control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9oI98As_4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youtube.com/watch?v=SCxbN-UzKS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ywDFg2uIxY" TargetMode="External"/><Relationship Id="rId5" Type="http://schemas.openxmlformats.org/officeDocument/2006/relationships/hyperlink" Target="https://youtu.be/-LRlQ_jaLAU" TargetMode="External"/><Relationship Id="rId10" Type="http://schemas.openxmlformats.org/officeDocument/2006/relationships/hyperlink" Target="https://www.youtube.com/watch?v=Q9giWrfIJKk" TargetMode="External"/><Relationship Id="rId4" Type="http://schemas.openxmlformats.org/officeDocument/2006/relationships/hyperlink" Target="https://app.netlify.com/drop" TargetMode="External"/><Relationship Id="rId9" Type="http://schemas.openxmlformats.org/officeDocument/2006/relationships/hyperlink" Target="https://www.youtube.com/watch?v=hBQlCtfRmq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jsbin.com/?html,output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codepen.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sbin.com/wuyeden/edit?html,output" TargetMode="Externa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#validate_by_inpu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img/logos/html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ic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2227006" y="370752"/>
            <a:ext cx="6806380" cy="26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dirty="0"/>
              <a:t>Curso </a:t>
            </a:r>
            <a:r>
              <a:rPr lang="es-ES" dirty="0" err="1"/>
              <a:t>FullStack</a:t>
            </a:r>
            <a:r>
              <a:rPr lang="es-ES" dirty="0"/>
              <a:t> </a:t>
            </a:r>
            <a:r>
              <a:rPr lang="es-ES" sz="6000" dirty="0"/>
              <a:t>Python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872413" y="2747599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Codo a Codo 4.0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52" y="69732"/>
            <a:ext cx="2173731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38" y="3691700"/>
            <a:ext cx="1848005" cy="145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3681" y="3532703"/>
            <a:ext cx="1769806" cy="17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978" y="3252184"/>
            <a:ext cx="4202580" cy="2101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9"/>
          <p:cNvGrpSpPr/>
          <p:nvPr/>
        </p:nvGrpSpPr>
        <p:grpSpPr>
          <a:xfrm>
            <a:off x="498778" y="1529183"/>
            <a:ext cx="2113474" cy="1909916"/>
            <a:chOff x="1668025" y="747500"/>
            <a:chExt cx="4519100" cy="4476625"/>
          </a:xfrm>
        </p:grpSpPr>
        <p:sp>
          <p:nvSpPr>
            <p:cNvPr id="131" name="Google Shape;131;p19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Elementos block (en bloque) e </a:t>
            </a:r>
            <a:r>
              <a:rPr lang="es-ES" dirty="0" err="1"/>
              <a:t>inline</a:t>
            </a:r>
            <a:r>
              <a:rPr lang="es-ES" dirty="0"/>
              <a:t> (en línea)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4785" y="1236343"/>
            <a:ext cx="771964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HTML clasifica a todos los elementos en dos grupos: </a:t>
            </a:r>
            <a:r>
              <a:rPr lang="es-AR" dirty="0" err="1">
                <a:latin typeface="Montserrat" panose="020B0604020202020204" charset="0"/>
              </a:rPr>
              <a:t>inline</a:t>
            </a:r>
            <a:r>
              <a:rPr lang="es-AR" dirty="0">
                <a:latin typeface="Montserrat" panose="020B0604020202020204" charset="0"/>
              </a:rPr>
              <a:t> y block.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De forma predeterminada, los elementos en bloque comienzan en una nueva línea y los elementos en línea pueden comenzar en cualquier parte de una línea.</a:t>
            </a:r>
          </a:p>
        </p:txBody>
      </p:sp>
      <p:graphicFrame>
        <p:nvGraphicFramePr>
          <p:cNvPr id="25" name="Google Shape;108;p16"/>
          <p:cNvGraphicFramePr/>
          <p:nvPr>
            <p:extLst>
              <p:ext uri="{D42A27DB-BD31-4B8C-83A1-F6EECF244321}">
                <p14:modId xmlns:p14="http://schemas.microsoft.com/office/powerpoint/2010/main" val="983317796"/>
              </p:ext>
            </p:extLst>
          </p:nvPr>
        </p:nvGraphicFramePr>
        <p:xfrm>
          <a:off x="1358411" y="2283377"/>
          <a:ext cx="6427178" cy="11872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1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7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1400" b="1" u="none" strike="noStrike" cap="none" dirty="0">
                          <a:solidFill>
                            <a:schemeClr val="tx1"/>
                          </a:solidFill>
                          <a:latin typeface="Montserrat" panose="020B0604020202020204" charset="0"/>
                        </a:rPr>
                        <a:t>INLINE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Montserrat" panose="020B060402020202020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1400" b="1" u="none" strike="noStrike" cap="none" dirty="0">
                          <a:solidFill>
                            <a:schemeClr val="tx1"/>
                          </a:solidFill>
                          <a:latin typeface="Montserrat" panose="020B0604020202020204" charset="0"/>
                        </a:rPr>
                        <a:t>BLOCK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Montserrat" panose="020B0604020202020204" charset="0"/>
                      </a:endParaRPr>
                    </a:p>
                  </a:txBody>
                  <a:tcPr marL="91450" marR="91450" marT="45725" marB="4572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4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br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&lt;a&gt;,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img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span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&lt;b&gt;,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strong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mark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&lt;sub&gt;, etc.</a:t>
                      </a:r>
                      <a:endParaRPr sz="1400" b="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&lt;div&gt;, &lt;p&gt;, &lt;h1&gt;..&lt;h6&gt;,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ul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ol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&lt;li&gt;,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table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&lt;</a:t>
                      </a:r>
                      <a:r>
                        <a:rPr lang="es-AR" sz="1400" b="0" u="none" strike="noStrike" cap="none" dirty="0" err="1">
                          <a:latin typeface="Montserrat" panose="020B0604020202020204" charset="0"/>
                        </a:rPr>
                        <a:t>form</a:t>
                      </a:r>
                      <a:r>
                        <a:rPr lang="es-AR" sz="1400" b="0" u="none" strike="noStrike" cap="none" dirty="0">
                          <a:latin typeface="Montserrat" panose="020B0604020202020204" charset="0"/>
                        </a:rPr>
                        <a:t>&gt;, etc.</a:t>
                      </a:r>
                      <a:endParaRPr sz="1400" b="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578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Listas ordenadas y desordenadas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98277" y="1236343"/>
            <a:ext cx="481818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Utilizan las etiquetas </a:t>
            </a:r>
            <a:r>
              <a:rPr lang="es-AR" b="1" dirty="0">
                <a:latin typeface="Montserrat" panose="020B0604020202020204" charset="0"/>
              </a:rPr>
              <a:t>&lt;</a:t>
            </a:r>
            <a:r>
              <a:rPr lang="es-AR" b="1" dirty="0" err="1">
                <a:latin typeface="Montserrat" panose="020B0604020202020204" charset="0"/>
              </a:rPr>
              <a:t>ul</a:t>
            </a:r>
            <a:r>
              <a:rPr lang="es-AR" b="1" dirty="0">
                <a:latin typeface="Montserrat" panose="020B0604020202020204" charset="0"/>
              </a:rPr>
              <a:t>&gt;</a:t>
            </a:r>
            <a:r>
              <a:rPr lang="es-AR" dirty="0">
                <a:latin typeface="Montserrat" panose="020B0604020202020204" charset="0"/>
              </a:rPr>
              <a:t>: lista desordenada (</a:t>
            </a:r>
            <a:r>
              <a:rPr lang="es-AR" i="1" dirty="0" err="1">
                <a:latin typeface="Montserrat" panose="020B0604020202020204" charset="0"/>
              </a:rPr>
              <a:t>unordered</a:t>
            </a:r>
            <a:r>
              <a:rPr lang="es-AR" i="1" dirty="0">
                <a:latin typeface="Montserrat" panose="020B0604020202020204" charset="0"/>
              </a:rPr>
              <a:t> </a:t>
            </a:r>
            <a:r>
              <a:rPr lang="es-AR" i="1" dirty="0" err="1">
                <a:latin typeface="Montserrat" panose="020B0604020202020204" charset="0"/>
              </a:rPr>
              <a:t>list</a:t>
            </a:r>
            <a:r>
              <a:rPr lang="es-AR" dirty="0">
                <a:latin typeface="Montserrat" panose="020B0604020202020204" charset="0"/>
              </a:rPr>
              <a:t>) o </a:t>
            </a:r>
            <a:r>
              <a:rPr lang="es-AR" b="1" dirty="0">
                <a:latin typeface="Montserrat" panose="020B0604020202020204" charset="0"/>
              </a:rPr>
              <a:t>&lt;</a:t>
            </a:r>
            <a:r>
              <a:rPr lang="es-AR" b="1" dirty="0" err="1">
                <a:latin typeface="Montserrat" panose="020B0604020202020204" charset="0"/>
              </a:rPr>
              <a:t>ol</a:t>
            </a:r>
            <a:r>
              <a:rPr lang="es-AR" b="1" dirty="0">
                <a:latin typeface="Montserrat" panose="020B0604020202020204" charset="0"/>
              </a:rPr>
              <a:t>&gt;</a:t>
            </a:r>
            <a:r>
              <a:rPr lang="es-AR" dirty="0">
                <a:latin typeface="Montserrat" panose="020B0604020202020204" charset="0"/>
              </a:rPr>
              <a:t>: lista ordenada (</a:t>
            </a:r>
            <a:r>
              <a:rPr lang="es-AR" i="1" dirty="0" err="1">
                <a:latin typeface="Montserrat" panose="020B0604020202020204" charset="0"/>
              </a:rPr>
              <a:t>ordered</a:t>
            </a:r>
            <a:r>
              <a:rPr lang="es-AR" i="1" dirty="0">
                <a:latin typeface="Montserrat" panose="020B0604020202020204" charset="0"/>
              </a:rPr>
              <a:t> </a:t>
            </a:r>
            <a:r>
              <a:rPr lang="es-AR" i="1" dirty="0" err="1">
                <a:latin typeface="Montserrat" panose="020B0604020202020204" charset="0"/>
              </a:rPr>
              <a:t>list</a:t>
            </a:r>
            <a:r>
              <a:rPr lang="es-AR" dirty="0">
                <a:latin typeface="Montserrat" panose="020B0604020202020204" charset="0"/>
              </a:rPr>
              <a:t>).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Cada elemento de la lista se representa con </a:t>
            </a:r>
            <a:r>
              <a:rPr lang="es-AR" b="1" dirty="0">
                <a:latin typeface="Montserrat" panose="020B0604020202020204" charset="0"/>
              </a:rPr>
              <a:t>&lt;li&gt;</a:t>
            </a:r>
            <a:r>
              <a:rPr lang="es-AR" dirty="0">
                <a:latin typeface="Montserrat" panose="020B0604020202020204" charset="0"/>
              </a:rPr>
              <a:t> y su padre siempre tiene que ser una etiqueta </a:t>
            </a:r>
            <a:r>
              <a:rPr lang="es-AR" i="1" dirty="0" err="1">
                <a:latin typeface="Montserrat" panose="020B0604020202020204" charset="0"/>
              </a:rPr>
              <a:t>ol</a:t>
            </a:r>
            <a:r>
              <a:rPr lang="es-AR" dirty="0">
                <a:latin typeface="Montserrat" panose="020B0604020202020204" charset="0"/>
              </a:rPr>
              <a:t> o </a:t>
            </a:r>
            <a:r>
              <a:rPr lang="es-AR" i="1" dirty="0" err="1">
                <a:latin typeface="Montserrat" panose="020B0604020202020204" charset="0"/>
              </a:rPr>
              <a:t>ul</a:t>
            </a:r>
            <a:r>
              <a:rPr lang="es-AR" dirty="0">
                <a:latin typeface="Montserrat" panose="020B0604020202020204" charset="0"/>
              </a:rPr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06670" y="1251732"/>
            <a:ext cx="3191607" cy="289310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&gt;Lista desordenada&lt;/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&gt;Lunes&lt;/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&gt;Martes&lt;/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&gt;Miércoles&lt;/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ul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&gt;Lista ordenada&lt;/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&gt;Enero&lt;/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&gt;Febrero&lt;/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&gt;Marzo&lt;/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    &lt;/</a:t>
            </a:r>
            <a:r>
              <a:rPr lang="it-IT" dirty="0">
                <a:solidFill>
                  <a:srgbClr val="F92672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4" y="2320148"/>
            <a:ext cx="1276438" cy="19014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258;p18"/>
          <p:cNvSpPr txBox="1">
            <a:spLocks/>
          </p:cNvSpPr>
          <p:nvPr/>
        </p:nvSpPr>
        <p:spPr>
          <a:xfrm>
            <a:off x="5528809" y="2338440"/>
            <a:ext cx="2551322" cy="3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i="1" dirty="0">
                <a:latin typeface="Montserrat" panose="020B0604020202020204" charset="0"/>
              </a:rPr>
              <a:t>Ver ejemplo listas.html</a:t>
            </a:r>
          </a:p>
        </p:txBody>
      </p:sp>
      <p:sp>
        <p:nvSpPr>
          <p:cNvPr id="32" name="Google Shape;118;p17"/>
          <p:cNvSpPr txBox="1"/>
          <p:nvPr/>
        </p:nvSpPr>
        <p:spPr>
          <a:xfrm>
            <a:off x="5528809" y="2729079"/>
            <a:ext cx="29102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Mira el resultado acá: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lvl="0">
              <a:buSzPts val="1400"/>
            </a:pPr>
            <a:r>
              <a:rPr lang="es-AR" dirty="0">
                <a:latin typeface="Montserrat" panose="020B0604020202020204" charset="0"/>
                <a:hlinkClick r:id="rId4"/>
              </a:rPr>
              <a:t>https://jsbin.com/birojac/edit?html,output</a:t>
            </a:r>
            <a:endParaRPr sz="1400" b="0" i="0" u="none" strike="noStrike" cap="none" dirty="0">
              <a:solidFill>
                <a:srgbClr val="000000"/>
              </a:solidFill>
              <a:latin typeface="Montserrat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049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Tablas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68634"/>
            <a:ext cx="7797405" cy="1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Las tablas se usan para </a:t>
            </a:r>
            <a:r>
              <a:rPr lang="es-AR" sz="1500" b="1" dirty="0">
                <a:solidFill>
                  <a:srgbClr val="9D66F9"/>
                </a:solidFill>
                <a:latin typeface="Montserrat" panose="020B0604020202020204" charset="0"/>
              </a:rPr>
              <a:t>representar datos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El ejemplo más común de tablas son los documentos de Excel.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En HTML hay que definir una etiqueta para cada parte de la tabla.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Las tablas no se usan para maquetar (hoy se maquetan por CSS).</a:t>
            </a:r>
          </a:p>
        </p:txBody>
      </p:sp>
      <p:sp>
        <p:nvSpPr>
          <p:cNvPr id="24" name="Google Shape;258;p18"/>
          <p:cNvSpPr txBox="1">
            <a:spLocks/>
          </p:cNvSpPr>
          <p:nvPr/>
        </p:nvSpPr>
        <p:spPr>
          <a:xfrm>
            <a:off x="5776548" y="2841248"/>
            <a:ext cx="2919044" cy="147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&lt;</a:t>
            </a:r>
            <a:r>
              <a:rPr lang="es-ES" sz="140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table</a:t>
            </a:r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&gt;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: Representa a todo el elemento tabla.</a:t>
            </a:r>
          </a:p>
          <a:p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&lt;</a:t>
            </a:r>
            <a:r>
              <a:rPr lang="es-ES" sz="140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tr</a:t>
            </a:r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&gt;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: </a:t>
            </a:r>
            <a:r>
              <a:rPr lang="es-ES" sz="1400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Table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row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, representa una fila o registro</a:t>
            </a:r>
          </a:p>
          <a:p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&lt;</a:t>
            </a:r>
            <a:r>
              <a:rPr lang="es-ES" sz="1400" b="1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td</a:t>
            </a:r>
            <a:r>
              <a:rPr lang="es-ES" sz="1400" b="1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&gt;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: </a:t>
            </a:r>
            <a:r>
              <a:rPr lang="es-ES" sz="1400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Table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 data </a:t>
            </a:r>
            <a:r>
              <a:rPr lang="es-ES" sz="1400" dirty="0" err="1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cell</a:t>
            </a:r>
            <a:r>
              <a:rPr lang="es-ES" sz="1400" dirty="0">
                <a:solidFill>
                  <a:schemeClr val="tx1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: representa a cada celda.</a:t>
            </a:r>
          </a:p>
        </p:txBody>
      </p:sp>
      <p:pic>
        <p:nvPicPr>
          <p:cNvPr id="5" name="Google Shape;125;p18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894" y="2528213"/>
            <a:ext cx="4441937" cy="2098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5264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Tablas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68634"/>
            <a:ext cx="7797405" cy="1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Estructura básica</a:t>
            </a:r>
          </a:p>
        </p:txBody>
      </p:sp>
      <p:sp>
        <p:nvSpPr>
          <p:cNvPr id="7" name="Google Shape;132;p19"/>
          <p:cNvSpPr txBox="1"/>
          <p:nvPr/>
        </p:nvSpPr>
        <p:spPr>
          <a:xfrm>
            <a:off x="495878" y="1437981"/>
            <a:ext cx="585531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600" b="1" i="0" u="none" strike="noStrike" cap="none" dirty="0" err="1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table</a:t>
            </a: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&gt; </a:t>
            </a:r>
            <a:r>
              <a:rPr lang="es-AR" sz="1100" b="0" i="0" u="none" strike="noStrike" cap="none" dirty="0" err="1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table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: contenedor principal </a:t>
            </a:r>
            <a:endParaRPr sz="1600" b="1" i="0" u="none" strike="noStrike" cap="none" dirty="0">
              <a:solidFill>
                <a:srgbClr val="FF3300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 </a:t>
            </a:r>
            <a:r>
              <a:rPr lang="es-AR" sz="1100" b="0" i="0" u="none" strike="noStrike" cap="none" dirty="0" err="1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: representa una fila de la tabla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    &lt;</a:t>
            </a:r>
            <a:r>
              <a:rPr lang="es-AR" sz="16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th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Día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th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&gt; </a:t>
            </a:r>
            <a:r>
              <a:rPr lang="es-AR" sz="1100" b="0" i="0" u="none" strike="noStrike" cap="none" dirty="0" err="1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th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: representa a una celda de encabezado en una tabla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 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    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6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th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Mes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th</a:t>
            </a:r>
            <a:r>
              <a:rPr lang="es-AR" sz="16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&lt;/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    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10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 </a:t>
            </a:r>
            <a:r>
              <a:rPr lang="es-AR" sz="1100" b="0" i="0" u="none" strike="noStrike" cap="none" dirty="0" err="1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: representa a una celda de datos 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&lt;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Agosto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&lt;/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&lt;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14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&lt;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6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Septiembre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6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&lt;/</a:t>
            </a:r>
            <a:r>
              <a:rPr lang="es-AR" sz="16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6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600" b="1" i="0" u="none" strike="noStrike" cap="none" dirty="0" err="1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table</a:t>
            </a:r>
            <a:r>
              <a:rPr lang="es-AR" sz="16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&gt;</a:t>
            </a:r>
            <a:endParaRPr b="0" i="0" u="none" strike="noStrike" cap="none" dirty="0">
              <a:solidFill>
                <a:schemeClr val="dk1"/>
              </a:solidFill>
              <a:latin typeface="Montserrat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33;p1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7634" y="2435469"/>
            <a:ext cx="1709212" cy="125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8025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Tablas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68634"/>
            <a:ext cx="7797405" cy="1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Colspan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 y </a:t>
            </a: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Rowspan</a:t>
            </a:r>
            <a:endParaRPr lang="es-AR" sz="1500" b="1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Son atributos que permiten que una celda ocupe más de una columna o más de una fila. Es lo que comúnmente llamamos “combinar celdas”.</a:t>
            </a:r>
          </a:p>
        </p:txBody>
      </p:sp>
      <p:pic>
        <p:nvPicPr>
          <p:cNvPr id="9" name="Google Shape;141;p20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43" y="2014166"/>
            <a:ext cx="4081294" cy="164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;p14"/>
          <p:cNvSpPr txBox="1">
            <a:spLocks/>
          </p:cNvSpPr>
          <p:nvPr/>
        </p:nvSpPr>
        <p:spPr>
          <a:xfrm>
            <a:off x="379441" y="3694331"/>
            <a:ext cx="8764559" cy="124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Las columnas (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td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) siempre van dentro de las filas (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tr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). Si queremos agrupar celdas de una misma celda o columna hay que agregar los siguientes atributos: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colspan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(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column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= número de celdas a abarcar)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rowspan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(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row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= número de celdas a abarcar).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11" name="Google Shape;156;p22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403" y="2014167"/>
            <a:ext cx="2810221" cy="164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60734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Tablas</a:t>
            </a:r>
          </a:p>
        </p:txBody>
      </p:sp>
      <p:sp>
        <p:nvSpPr>
          <p:cNvPr id="6" name="Google Shape;147;p21"/>
          <p:cNvSpPr txBox="1"/>
          <p:nvPr/>
        </p:nvSpPr>
        <p:spPr>
          <a:xfrm>
            <a:off x="812798" y="1001295"/>
            <a:ext cx="3484882" cy="398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 &lt;</a:t>
            </a:r>
            <a:r>
              <a:rPr lang="es-AR" sz="1100" b="1" i="0" u="none" strike="noStrike" cap="none" dirty="0" err="1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table</a:t>
            </a:r>
            <a:r>
              <a:rPr lang="es-AR" sz="11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 </a:t>
            </a:r>
            <a:r>
              <a:rPr lang="es-AR" sz="1100" b="1" i="0" u="none" strike="noStrike" cap="none" dirty="0" err="1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border</a:t>
            </a:r>
            <a:r>
              <a:rPr lang="es-AR" sz="11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=“1”&gt;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</a:t>
            </a:r>
            <a:r>
              <a:rPr lang="es-AR" sz="11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rowspan</a:t>
            </a:r>
            <a:r>
              <a:rPr lang="es-AR" sz="11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=</a:t>
            </a:r>
            <a:r>
              <a:rPr lang="es-AR" sz="1100" b="1" i="0" u="none" strike="noStrike" cap="none" dirty="0">
                <a:solidFill>
                  <a:srgbClr val="CC00CC"/>
                </a:solidFill>
                <a:latin typeface="Montserrat" panose="020B0604020202020204" charset="0"/>
                <a:sym typeface="Arial"/>
              </a:rPr>
              <a:t>"3“</a:t>
            </a: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Zona Sur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Avellaneda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Lanús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&lt;/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            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</a:t>
            </a:r>
            <a:r>
              <a:rPr lang="es-AR" sz="11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colspan</a:t>
            </a:r>
            <a:r>
              <a:rPr lang="es-AR" sz="11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=</a:t>
            </a:r>
            <a:r>
              <a:rPr lang="es-AR" sz="1100" b="1" i="0" u="none" strike="noStrike" cap="none" dirty="0">
                <a:solidFill>
                  <a:srgbClr val="CC00CC"/>
                </a:solidFill>
                <a:latin typeface="Montserrat" panose="020B0604020202020204" charset="0"/>
                <a:sym typeface="Arial"/>
              </a:rPr>
              <a:t>“2“</a:t>
            </a: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Banfield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&lt;/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Quilmes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            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Berazategui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&lt;/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</a:t>
            </a:r>
            <a:r>
              <a:rPr lang="es-AR" sz="1100" b="1" i="0" u="none" strike="noStrike" cap="none" dirty="0" err="1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rowspan</a:t>
            </a:r>
            <a:r>
              <a:rPr lang="es-AR" sz="1100" b="1" i="0" u="none" strike="noStrike" cap="none" dirty="0">
                <a:solidFill>
                  <a:srgbClr val="FF0066"/>
                </a:solidFill>
                <a:latin typeface="Montserrat" panose="020B0604020202020204" charset="0"/>
                <a:sym typeface="Arial"/>
              </a:rPr>
              <a:t>=</a:t>
            </a:r>
            <a:r>
              <a:rPr lang="es-AR" sz="1100" b="1" i="0" u="none" strike="noStrike" cap="none" dirty="0">
                <a:solidFill>
                  <a:srgbClr val="CC00CC"/>
                </a:solidFill>
                <a:latin typeface="Montserrat" panose="020B0604020202020204" charset="0"/>
                <a:sym typeface="Arial"/>
              </a:rPr>
              <a:t>"2“</a:t>
            </a: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Zona Oeste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                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Morón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            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Merlo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&lt;/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            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Moreno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                &lt;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r>
              <a:rPr lang="es-AR" sz="1100" b="0" i="0" u="none" strike="noStrike" cap="none" dirty="0" err="1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Haedo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td</a:t>
            </a:r>
            <a:r>
              <a:rPr lang="es-AR" sz="1100" b="1" i="0" u="none" strike="noStrike" cap="none" dirty="0">
                <a:solidFill>
                  <a:srgbClr val="00B05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            &lt;/</a:t>
            </a:r>
            <a:r>
              <a:rPr lang="es-AR" sz="1100" b="1" i="0" u="none" strike="noStrike" cap="none" dirty="0" err="1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tr</a:t>
            </a:r>
            <a:r>
              <a:rPr lang="es-AR" sz="1100" b="1" i="0" u="none" strike="noStrike" cap="none" dirty="0">
                <a:solidFill>
                  <a:srgbClr val="9933FF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Arial"/>
              <a:buNone/>
            </a:pPr>
            <a:r>
              <a:rPr lang="es-AR" sz="11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&lt;/</a:t>
            </a:r>
            <a:r>
              <a:rPr lang="es-AR" sz="1100" b="1" i="0" u="none" strike="noStrike" cap="none" dirty="0" err="1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table</a:t>
            </a:r>
            <a:r>
              <a:rPr lang="es-AR" sz="1100" b="1" i="0" u="none" strike="noStrike" cap="none" dirty="0">
                <a:solidFill>
                  <a:srgbClr val="FF3300"/>
                </a:solidFill>
                <a:latin typeface="Montserrat" panose="020B0604020202020204" charset="0"/>
                <a:sym typeface="Arial"/>
              </a:rPr>
              <a:t>&gt;</a:t>
            </a:r>
            <a:endParaRPr sz="1100" b="0" i="0" u="none" strike="noStrike" cap="none" dirty="0">
              <a:solidFill>
                <a:schemeClr val="dk1"/>
              </a:solidFill>
              <a:latin typeface="Montserrat" panose="020B0604020202020204" charset="0"/>
              <a:sym typeface="Arial"/>
            </a:endParaRPr>
          </a:p>
        </p:txBody>
      </p:sp>
      <p:pic>
        <p:nvPicPr>
          <p:cNvPr id="7" name="Google Shape;149;p21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6518" y="1001295"/>
            <a:ext cx="3921993" cy="2199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1;p14"/>
          <p:cNvSpPr txBox="1">
            <a:spLocks/>
          </p:cNvSpPr>
          <p:nvPr/>
        </p:nvSpPr>
        <p:spPr>
          <a:xfrm>
            <a:off x="4773862" y="3200687"/>
            <a:ext cx="4107303" cy="12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La tabla tiene 5 filas &lt;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tr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&gt; y 3 columnas &lt;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td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&gt;. Al agrupar con </a:t>
            </a:r>
            <a:r>
              <a:rPr lang="es-AR" sz="1500" b="1" i="1" dirty="0" err="1">
                <a:solidFill>
                  <a:schemeClr val="tx1"/>
                </a:solidFill>
                <a:latin typeface="Montserrat" panose="020B0604020202020204" charset="0"/>
              </a:rPr>
              <a:t>rowspan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(filas) combinamos las celdas hacia abajo </a:t>
            </a:r>
            <a:r>
              <a:rPr lang="es-AR" sz="1500" b="1" dirty="0">
                <a:solidFill>
                  <a:srgbClr val="FFDA66"/>
                </a:solidFill>
                <a:latin typeface="Montserrat" panose="020B0604020202020204" charset="0"/>
              </a:rPr>
              <a:t>(1 y 3)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, mientras que con </a:t>
            </a:r>
            <a:r>
              <a:rPr lang="es-AR" sz="1500" b="1" i="1" dirty="0" err="1">
                <a:solidFill>
                  <a:schemeClr val="tx1"/>
                </a:solidFill>
                <a:latin typeface="Montserrat" panose="020B0604020202020204" charset="0"/>
              </a:rPr>
              <a:t>colspan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(columnas) lo hacemos hacia la derecha </a:t>
            </a:r>
            <a:r>
              <a:rPr lang="es-AR" sz="1500" b="1" dirty="0">
                <a:solidFill>
                  <a:srgbClr val="FFDA66"/>
                </a:solidFill>
                <a:latin typeface="Montserrat" panose="020B0604020202020204" charset="0"/>
              </a:rPr>
              <a:t>(2)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</p:txBody>
      </p:sp>
      <p:sp>
        <p:nvSpPr>
          <p:cNvPr id="2" name="Elipse 1"/>
          <p:cNvSpPr/>
          <p:nvPr/>
        </p:nvSpPr>
        <p:spPr>
          <a:xfrm>
            <a:off x="5372099" y="113083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928155" y="1280670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813445" y="2100991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117680" y="3251147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572035" y="2207402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537720" y="1460670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013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 err="1"/>
              <a:t>Iframe</a:t>
            </a:r>
            <a:r>
              <a:rPr lang="es-ES" dirty="0"/>
              <a:t> (marcos)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0" y="1022599"/>
            <a:ext cx="8249409" cy="47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Se utiliza para incrustar otro documento HTML que se cargará en forma independiente en la página actual.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Podemos agregar: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contenidos de terceros, interfaces de usuario, videos de YouTube, mapas de Google 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Maps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y banners de publicidad desde otro sitio.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82516" y="2263964"/>
            <a:ext cx="7280030" cy="52322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iframe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src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"pagina_fuente.html"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width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290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height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250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&gt;Texto para cuando el navegador no conoce la etiqueta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iframe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iframe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Google Shape;61;p14"/>
          <p:cNvSpPr txBox="1">
            <a:spLocks/>
          </p:cNvSpPr>
          <p:nvPr/>
        </p:nvSpPr>
        <p:spPr>
          <a:xfrm>
            <a:off x="297826" y="2850157"/>
            <a:ext cx="5030311" cy="4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Mapas de Google: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Ingresar a 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https://www.google.com.ar/maps</a:t>
            </a:r>
            <a:endParaRPr lang="es-ES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Buscar una dirección (</a:t>
            </a:r>
            <a:r>
              <a:rPr lang="es-ES" sz="1500" dirty="0" err="1">
                <a:solidFill>
                  <a:schemeClr val="tx1"/>
                </a:solidFill>
                <a:latin typeface="Montserrat" panose="020B0604020202020204" charset="0"/>
              </a:rPr>
              <a:t>ej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: Pueyrredón 400).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Compartir – Insertar un mapa – Copiar HTML.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Pegar el código en nuestro editor.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18" name="Google Shape;194;p27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1132" y="2984089"/>
            <a:ext cx="3368760" cy="157032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3258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 err="1"/>
              <a:t>Iframe</a:t>
            </a:r>
            <a:r>
              <a:rPr lang="es-ES" dirty="0"/>
              <a:t> (marcos)</a:t>
            </a:r>
          </a:p>
        </p:txBody>
      </p:sp>
      <p:sp>
        <p:nvSpPr>
          <p:cNvPr id="16" name="Google Shape;258;p18"/>
          <p:cNvSpPr txBox="1">
            <a:spLocks/>
          </p:cNvSpPr>
          <p:nvPr/>
        </p:nvSpPr>
        <p:spPr>
          <a:xfrm>
            <a:off x="5270500" y="4627991"/>
            <a:ext cx="3012388" cy="33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i="1" dirty="0">
                <a:latin typeface="Montserrat" panose="020B0604020202020204" charset="0"/>
              </a:rPr>
              <a:t>Ver ejemplo iframe.html</a:t>
            </a:r>
            <a:endParaRPr lang="es-AR" sz="1400" i="1" dirty="0">
              <a:latin typeface="Montserrat" panose="020B0604020202020204" charset="0"/>
            </a:endParaRPr>
          </a:p>
        </p:txBody>
      </p:sp>
      <p:sp>
        <p:nvSpPr>
          <p:cNvPr id="17" name="Google Shape;61;p14"/>
          <p:cNvSpPr txBox="1">
            <a:spLocks/>
          </p:cNvSpPr>
          <p:nvPr/>
        </p:nvSpPr>
        <p:spPr>
          <a:xfrm>
            <a:off x="387975" y="1130835"/>
            <a:ext cx="4120525" cy="4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Videos de YouTube: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Buscar un video en YouTube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Clic derecho en el video – Copiar código de inserción.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AutoNum type="arabicPeriod"/>
            </a:pP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Pegar el código en nuestro editor.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80" y="1130835"/>
            <a:ext cx="2656208" cy="30457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Google Shape;61;p14"/>
          <p:cNvSpPr txBox="1">
            <a:spLocks/>
          </p:cNvSpPr>
          <p:nvPr/>
        </p:nvSpPr>
        <p:spPr>
          <a:xfrm>
            <a:off x="387974" y="2781235"/>
            <a:ext cx="5238706" cy="40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Algunos atributos: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500" b="1" dirty="0" err="1">
                <a:solidFill>
                  <a:schemeClr val="tx1"/>
                </a:solidFill>
                <a:latin typeface="Montserrat" panose="020B0604020202020204" charset="0"/>
              </a:rPr>
              <a:t>width</a:t>
            </a:r>
            <a:r>
              <a:rPr lang="es-ES" sz="1500" b="1" dirty="0">
                <a:solidFill>
                  <a:schemeClr val="tx1"/>
                </a:solidFill>
                <a:latin typeface="Montserrat" panose="020B0604020202020204" charset="0"/>
              </a:rPr>
              <a:t> y height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: Ancho y Alto.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500" b="1" dirty="0" err="1">
                <a:solidFill>
                  <a:schemeClr val="tx1"/>
                </a:solidFill>
                <a:latin typeface="Montserrat" panose="020B0604020202020204" charset="0"/>
              </a:rPr>
              <a:t>frameborder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: 0: sin borde y 1: con borde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500" b="1" dirty="0" err="1">
                <a:solidFill>
                  <a:schemeClr val="tx1"/>
                </a:solidFill>
                <a:latin typeface="Montserrat" panose="020B0604020202020204" charset="0"/>
              </a:rPr>
              <a:t>scrolling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: Habilita las barras de desplazamiento si el contenido no cabe en el </a:t>
            </a:r>
            <a:r>
              <a:rPr lang="es-ES" sz="1500" dirty="0" err="1">
                <a:solidFill>
                  <a:schemeClr val="tx1"/>
                </a:solidFill>
                <a:latin typeface="Montserrat" panose="020B0604020202020204" charset="0"/>
              </a:rPr>
              <a:t>iframe</a:t>
            </a:r>
            <a:r>
              <a:rPr lang="es-ES" sz="1500" dirty="0">
                <a:solidFill>
                  <a:schemeClr val="tx1"/>
                </a:solidFill>
                <a:latin typeface="Montserrat" panose="020B0604020202020204" charset="0"/>
              </a:rPr>
              <a:t>. Con “yes” aparecen siempre, con “auto” aparecen sólo si es necesario y con “no” no aparecerán nunca.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24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Audio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0" y="1022599"/>
            <a:ext cx="8574725" cy="47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Esta etiqueta nos permite agregar contenido multimedia. 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&lt;audio&gt;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acepta como atributos: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https://www.w3schools.com/tags/tag_audio.asp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preload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es usado en el elemento audio para almacenar temporalmente (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buffering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) archivos de gran tamaño.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4"/>
              </a:rPr>
              <a:t>https://www.w3schools.com/tags/att_audio_preload.asp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src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puede ser una URL del archivo de audio o la ruta al archivo local.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5"/>
              </a:rPr>
              <a:t>https://www.w3schools.com/tags/att_audio_src.asp</a:t>
            </a:r>
            <a:endParaRPr lang="es-AR" sz="1500" b="1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controls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muestra los controles estándar para audio en una página web.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6"/>
              </a:rPr>
              <a:t>https://www.w3schools.com/tags/att_audio_controls.asp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autoplay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hace que el audio se reproduzca automáticamente.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7"/>
              </a:rPr>
              <a:t>https://www.w3schools.com/tags/att_audio_autoplay.asp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loop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hace que el audio se repita automáticamente.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8"/>
              </a:rPr>
              <a:t>https://www.w3schools.com/tags/att_audio_loop.asp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muted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especifica que la salida de audio debe estar silenciada.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9"/>
              </a:rPr>
              <a:t>https://www.w3schools.com/tags/att_audio_muted.asp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30" y="3657600"/>
            <a:ext cx="2199911" cy="10200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2356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Video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0" y="1022599"/>
            <a:ext cx="8574725" cy="47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Esta etiqueta nos permite agregar contenido multimedia. 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&lt;video&gt;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acepta como atributos: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https://www.w3schools.com/tags/tag_video.asp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controls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permite activar los controles del 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player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4"/>
              </a:rPr>
              <a:t>https://www.w3schools.com/tags/att_video_controls.asp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poster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muestra una imagen a modo de presentación.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5"/>
              </a:rPr>
              <a:t>https://www.w3schools.com/tags/att_video_poster.asp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autoplay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, </a:t>
            </a: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loop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, </a:t>
            </a: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muted</a:t>
            </a: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, </a:t>
            </a: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preload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y </a:t>
            </a: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src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con la misma función que en audio.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height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Establece la altura del reproductor de video (pixeles).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6"/>
              </a:rPr>
              <a:t>https://www.w3schools.com/tags/att_video_height.asp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width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Establece el ancho del reproductor de video (pixeles).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7"/>
              </a:rPr>
              <a:t>https://www.w3schools.com/tags/att_video_width.asp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74" y="3495534"/>
            <a:ext cx="2199911" cy="109422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2227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4;p13"/>
          <p:cNvSpPr txBox="1">
            <a:spLocks/>
          </p:cNvSpPr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s-AR" b="1" dirty="0">
                <a:latin typeface="Arial"/>
                <a:ea typeface="Arial"/>
                <a:cs typeface="Arial"/>
                <a:sym typeface="Arial"/>
              </a:rPr>
              <a:t>Clase 2</a:t>
            </a:r>
            <a:endParaRPr lang="es-AR" dirty="0"/>
          </a:p>
        </p:txBody>
      </p:sp>
      <p:pic>
        <p:nvPicPr>
          <p:cNvPr id="9" name="Google Shape;86;p13" descr="logo de HTML5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5080" y="2651589"/>
            <a:ext cx="2093841" cy="19629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" name="Google Shape;85;p13"/>
          <p:cNvSpPr txBox="1"/>
          <p:nvPr/>
        </p:nvSpPr>
        <p:spPr>
          <a:xfrm>
            <a:off x="0" y="1963726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2800" b="1" i="1" dirty="0"/>
              <a:t>HTML Parte 2</a:t>
            </a:r>
            <a:endParaRPr b="1" i="1" dirty="0"/>
          </a:p>
        </p:txBody>
      </p:sp>
    </p:spTree>
    <p:extLst>
      <p:ext uri="{BB962C8B-B14F-4D97-AF65-F5344CB8AC3E}">
        <p14:creationId xmlns:p14="http://schemas.microsoft.com/office/powerpoint/2010/main" val="41799502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 err="1"/>
              <a:t>Netlify</a:t>
            </a:r>
            <a:endParaRPr lang="es-ES" dirty="0"/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1" y="1022599"/>
            <a:ext cx="7020439" cy="53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  <a:latin typeface="Montserrat" panose="020B0604020202020204" charset="0"/>
              </a:rPr>
              <a:t>Hosting gratuito que permite probar rápidamente el sitio Web. Almacena la carpeta del sitio para hacer pruebas. Requiere registro.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53" y="1120297"/>
            <a:ext cx="1549642" cy="44010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3960" y="1636602"/>
            <a:ext cx="878574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es-AR" dirty="0">
                <a:solidFill>
                  <a:schemeClr val="tx1"/>
                </a:solidFill>
                <a:latin typeface="Montserrat" panose="020B0604020202020204" charset="0"/>
              </a:rPr>
              <a:t>Para agregar el sitio basta con arrastrar la carpeta que contiene el sitio.</a:t>
            </a:r>
            <a:br>
              <a:rPr lang="es-AR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s-AR" dirty="0">
                <a:solidFill>
                  <a:schemeClr val="tx1"/>
                </a:solidFill>
                <a:latin typeface="Montserrat" panose="020B0604020202020204" charset="0"/>
                <a:hlinkClick r:id="rId4"/>
              </a:rPr>
              <a:t>https://app.netlify.com/drop</a:t>
            </a:r>
            <a:endParaRPr lang="es-AR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es-AR" dirty="0">
                <a:solidFill>
                  <a:schemeClr val="tx1"/>
                </a:solidFill>
                <a:latin typeface="Montserrat" panose="020B0604020202020204" charset="0"/>
              </a:rPr>
              <a:t>Al trabajar con clientes nos conviene pagar Hosting.</a:t>
            </a:r>
          </a:p>
          <a:p>
            <a:pPr marL="11430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</a:pPr>
            <a:r>
              <a:rPr lang="es-AR" b="1" dirty="0">
                <a:latin typeface="Montserrat" panose="020B0604020202020204" charset="0"/>
              </a:rPr>
              <a:t>Tutoriales sobre cómo subir a </a:t>
            </a:r>
            <a:r>
              <a:rPr lang="es-AR" b="1" dirty="0" err="1">
                <a:latin typeface="Montserrat" panose="020B0604020202020204" charset="0"/>
              </a:rPr>
              <a:t>Netlify</a:t>
            </a:r>
            <a:r>
              <a:rPr lang="es-AR" b="1" dirty="0">
                <a:latin typeface="Montserrat" panose="020B0604020202020204" charset="0"/>
              </a:rPr>
              <a:t>:</a:t>
            </a:r>
            <a:r>
              <a:rPr lang="es-AR" dirty="0">
                <a:latin typeface="Montserrat" panose="020B0604020202020204" charset="0"/>
              </a:rPr>
              <a:t> </a:t>
            </a:r>
            <a:r>
              <a:rPr lang="es-AR" u="sng" dirty="0">
                <a:solidFill>
                  <a:schemeClr val="hlink"/>
                </a:solidFill>
                <a:latin typeface="Montserrat" panose="020B0604020202020204" charset="0"/>
                <a:hlinkClick r:id="rId5"/>
              </a:rPr>
              <a:t>https://youtu.be/-LRlQ_jaLAU</a:t>
            </a:r>
            <a:r>
              <a:rPr lang="es-AR" dirty="0">
                <a:latin typeface="Montserrat" panose="020B0604020202020204" charset="0"/>
              </a:rPr>
              <a:t> </a:t>
            </a:r>
            <a:br>
              <a:rPr lang="es-AR" dirty="0">
                <a:latin typeface="Montserrat" panose="020B0604020202020204" charset="0"/>
              </a:rPr>
            </a:br>
            <a:r>
              <a:rPr lang="es-AR" u="sng" dirty="0">
                <a:solidFill>
                  <a:schemeClr val="hlink"/>
                </a:solidFill>
                <a:latin typeface="Montserrat" panose="020B0604020202020204" charset="0"/>
                <a:hlinkClick r:id="rId6"/>
              </a:rPr>
              <a:t>https://www.youtube.com/watch?v=vywDFg2uIxY</a:t>
            </a:r>
            <a:endParaRPr lang="es-AR" u="sng" dirty="0">
              <a:solidFill>
                <a:schemeClr val="hlink"/>
              </a:solidFill>
              <a:latin typeface="Montserrat" panose="020B0604020202020204" charset="0"/>
            </a:endParaRPr>
          </a:p>
          <a:p>
            <a:pPr marL="114300" lv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1836"/>
            </a:pPr>
            <a:r>
              <a:rPr lang="es-AR" dirty="0">
                <a:latin typeface="Montserrat" panose="020B0604020202020204" charset="0"/>
              </a:rPr>
              <a:t>Hay forma de sincronizar herramientas </a:t>
            </a:r>
            <a:r>
              <a:rPr lang="es-AR" dirty="0" err="1">
                <a:latin typeface="Montserrat" panose="020B0604020202020204" charset="0"/>
              </a:rPr>
              <a:t>Git</a:t>
            </a:r>
            <a:r>
              <a:rPr lang="es-AR" dirty="0">
                <a:latin typeface="Montserrat" panose="020B0604020202020204" charset="0"/>
              </a:rPr>
              <a:t> con servidores. Algunos videos útiles:</a:t>
            </a:r>
          </a:p>
          <a:p>
            <a:pPr marL="457200" indent="-3429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1836"/>
              <a:buFont typeface="Arial"/>
              <a:buChar char="•"/>
            </a:pPr>
            <a:r>
              <a:rPr lang="es-AR" b="1" dirty="0">
                <a:latin typeface="Montserrat" panose="020B0604020202020204" charset="0"/>
              </a:rPr>
              <a:t>Subir Página web a hosting gratuito con GitHub: </a:t>
            </a:r>
            <a:r>
              <a:rPr lang="es-AR" dirty="0">
                <a:latin typeface="Montserrat" panose="020B0604020202020204" charset="0"/>
                <a:hlinkClick r:id="rId7"/>
              </a:rPr>
              <a:t>https://www.youtube.com/watch?v=SCxbN-UzKS0</a:t>
            </a:r>
            <a:r>
              <a:rPr lang="es-AR" b="1" dirty="0">
                <a:latin typeface="Montserrat" panose="020B0604020202020204" charset="0"/>
              </a:rPr>
              <a:t> </a:t>
            </a:r>
          </a:p>
          <a:p>
            <a:pPr marL="457200" lvl="0" indent="-3429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1836"/>
              <a:buChar char="•"/>
            </a:pPr>
            <a:r>
              <a:rPr lang="es-AR" b="1" dirty="0" err="1">
                <a:latin typeface="Montserrat" panose="020B0604020202020204" charset="0"/>
              </a:rPr>
              <a:t>Netlify</a:t>
            </a:r>
            <a:r>
              <a:rPr lang="es-AR" b="1" dirty="0">
                <a:latin typeface="Montserrat" panose="020B0604020202020204" charset="0"/>
              </a:rPr>
              <a:t> Tutorial – </a:t>
            </a:r>
            <a:r>
              <a:rPr lang="es-AR" b="1" dirty="0" err="1">
                <a:latin typeface="Montserrat" panose="020B0604020202020204" charset="0"/>
              </a:rPr>
              <a:t>Deploying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from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Git</a:t>
            </a:r>
            <a:r>
              <a:rPr lang="es-AR" b="1" dirty="0">
                <a:latin typeface="Montserrat" panose="020B0604020202020204" charset="0"/>
              </a:rPr>
              <a:t>:</a:t>
            </a:r>
            <a:r>
              <a:rPr lang="es-AR" dirty="0">
                <a:latin typeface="Montserrat" panose="020B0604020202020204" charset="0"/>
              </a:rPr>
              <a:t> </a:t>
            </a:r>
            <a:r>
              <a:rPr lang="es-AR" u="sng" dirty="0">
                <a:solidFill>
                  <a:schemeClr val="hlink"/>
                </a:solidFill>
                <a:latin typeface="Montserrat" panose="020B0604020202020204" charset="0"/>
                <a:hlinkClick r:id="rId8"/>
              </a:rPr>
              <a:t>https://www.youtube.com/watch?v=mN9oI98As_4</a:t>
            </a:r>
            <a:r>
              <a:rPr lang="es-AR" dirty="0">
                <a:latin typeface="Montserrat" panose="020B0604020202020204" charset="0"/>
              </a:rPr>
              <a:t> </a:t>
            </a:r>
          </a:p>
          <a:p>
            <a:pPr marL="457200" lvl="0" indent="-3429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1836"/>
              <a:buChar char="•"/>
            </a:pPr>
            <a:r>
              <a:rPr lang="es-AR" b="1" dirty="0">
                <a:latin typeface="Montserrat" panose="020B0604020202020204" charset="0"/>
              </a:rPr>
              <a:t>Hosting </a:t>
            </a:r>
            <a:r>
              <a:rPr lang="es-AR" b="1" dirty="0" err="1">
                <a:latin typeface="Montserrat" panose="020B0604020202020204" charset="0"/>
              </a:rPr>
              <a:t>Your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Website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With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Github</a:t>
            </a:r>
            <a:r>
              <a:rPr lang="es-AR" b="1" dirty="0">
                <a:latin typeface="Montserrat" panose="020B0604020202020204" charset="0"/>
              </a:rPr>
              <a:t> and </a:t>
            </a:r>
            <a:r>
              <a:rPr lang="es-AR" b="1" dirty="0" err="1">
                <a:latin typeface="Montserrat" panose="020B0604020202020204" charset="0"/>
              </a:rPr>
              <a:t>Netlify</a:t>
            </a:r>
            <a:r>
              <a:rPr lang="es-AR" b="1" dirty="0">
                <a:latin typeface="Montserrat" panose="020B0604020202020204" charset="0"/>
              </a:rPr>
              <a:t>:</a:t>
            </a:r>
            <a:r>
              <a:rPr lang="es-AR" dirty="0">
                <a:latin typeface="Montserrat" panose="020B0604020202020204" charset="0"/>
              </a:rPr>
              <a:t> </a:t>
            </a:r>
            <a:r>
              <a:rPr lang="es-AR" u="sng" dirty="0">
                <a:solidFill>
                  <a:schemeClr val="hlink"/>
                </a:solidFill>
                <a:latin typeface="Montserrat" panose="020B0604020202020204" charset="0"/>
                <a:hlinkClick r:id="rId9"/>
              </a:rPr>
              <a:t>https://www.youtube.com/watch?v=hBQlCtfRmqs</a:t>
            </a:r>
            <a:r>
              <a:rPr lang="es-AR" dirty="0">
                <a:latin typeface="Montserrat" panose="020B0604020202020204" charset="0"/>
              </a:rPr>
              <a:t> </a:t>
            </a:r>
          </a:p>
          <a:p>
            <a:pPr marL="457200" lvl="0" indent="-34290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1836"/>
              <a:buChar char="•"/>
            </a:pPr>
            <a:r>
              <a:rPr lang="es-AR" b="1" dirty="0" err="1">
                <a:latin typeface="Montserrat" panose="020B0604020202020204" charset="0"/>
              </a:rPr>
              <a:t>Setup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Custom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Domain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On</a:t>
            </a:r>
            <a:r>
              <a:rPr lang="es-AR" b="1" dirty="0">
                <a:latin typeface="Montserrat" panose="020B0604020202020204" charset="0"/>
              </a:rPr>
              <a:t> </a:t>
            </a:r>
            <a:r>
              <a:rPr lang="es-AR" b="1" dirty="0" err="1">
                <a:latin typeface="Montserrat" panose="020B0604020202020204" charset="0"/>
              </a:rPr>
              <a:t>Netlify</a:t>
            </a:r>
            <a:r>
              <a:rPr lang="es-AR" b="1" dirty="0">
                <a:latin typeface="Montserrat" panose="020B0604020202020204" charset="0"/>
              </a:rPr>
              <a:t>:</a:t>
            </a:r>
            <a:r>
              <a:rPr lang="es-AR" dirty="0">
                <a:latin typeface="Montserrat" panose="020B0604020202020204" charset="0"/>
              </a:rPr>
              <a:t> </a:t>
            </a:r>
            <a:r>
              <a:rPr lang="es-AR" u="sng" dirty="0">
                <a:solidFill>
                  <a:schemeClr val="hlink"/>
                </a:solidFill>
                <a:latin typeface="Montserrat" panose="020B0604020202020204" charset="0"/>
                <a:hlinkClick r:id="rId10"/>
              </a:rPr>
              <a:t>https://www.youtube.com/watch?v=Q9giWrfIJKk</a:t>
            </a:r>
            <a:endParaRPr lang="es-AR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603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Varios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0" y="1022599"/>
            <a:ext cx="8490465" cy="213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ES" sz="1600" b="1" dirty="0" err="1"/>
              <a:t>Jsbin</a:t>
            </a:r>
            <a:r>
              <a:rPr lang="es-ES" sz="1600" b="1" dirty="0"/>
              <a:t> y </a:t>
            </a:r>
            <a:r>
              <a:rPr lang="es-ES" sz="1600" b="1" dirty="0" err="1"/>
              <a:t>Codepen</a:t>
            </a:r>
            <a:endParaRPr lang="es-AR" sz="1500" b="1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Son herramientas para probar HTML, CSS y JS.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https://jsbin.com/?html,output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4"/>
              </a:rPr>
              <a:t>https://codepen.io/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W3Schools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Es un sitio web para aprender tecnologías web en línea. Contiene tutoriales de HTML, CSS, JavaScript, SQL, PHP, XML y otras tecnologías.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5"/>
              </a:rPr>
              <a:t>https://www.w3schools.com/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1" y="1165149"/>
            <a:ext cx="1752628" cy="3302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75" y="1060917"/>
            <a:ext cx="382739" cy="5386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3509962"/>
            <a:ext cx="4519613" cy="6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248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Íconos (</a:t>
            </a:r>
            <a:r>
              <a:rPr lang="es-ES" dirty="0" err="1"/>
              <a:t>fontawesome</a:t>
            </a:r>
            <a:r>
              <a:rPr lang="es-ES" dirty="0"/>
              <a:t>)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243960" y="1022599"/>
            <a:ext cx="8574725" cy="116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Hay varias formas de agregar iconos a tu sitio web, en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https://fontawesome.com/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, hay iconos gratuitos y pagos, te registras en el sitio y te envían un mail con una etiqueta que podés agregar al &lt;head&gt; de tu HTML. Luego podés elegir los íconos a utilizar y agregar a tu página.</a:t>
            </a:r>
          </a:p>
        </p:txBody>
      </p:sp>
      <p:pic>
        <p:nvPicPr>
          <p:cNvPr id="6" name="Google Shape;225;p31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17"/>
          <a:stretch/>
        </p:blipFill>
        <p:spPr>
          <a:xfrm>
            <a:off x="2413557" y="2189285"/>
            <a:ext cx="4195474" cy="206584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226;p31"/>
          <p:cNvSpPr txBox="1"/>
          <p:nvPr/>
        </p:nvSpPr>
        <p:spPr>
          <a:xfrm>
            <a:off x="2154726" y="4364258"/>
            <a:ext cx="483455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600" i="0" u="sng" strike="noStrike" cap="none" dirty="0">
                <a:solidFill>
                  <a:schemeClr val="hlink"/>
                </a:solidFill>
                <a:latin typeface="Montserrat" panose="020B0604020202020204" charset="0"/>
                <a:hlinkClick r:id="rId5"/>
              </a:rPr>
              <a:t>https://jsbin.com/wuyeden/edit?html,output</a:t>
            </a:r>
            <a:endParaRPr sz="1600" i="0" u="none" strike="noStrike" cap="none" dirty="0">
              <a:solidFill>
                <a:srgbClr val="000000"/>
              </a:solidFill>
              <a:latin typeface="Montserrat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0742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Validar código HTML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479167" y="1022599"/>
            <a:ext cx="8185665" cy="116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Existen sitios para validar la páginas HTML. Ejemplo: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https://validator.w3.org/#validate_by_input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Copian el contenido de la página, la chequean, verifican los errores y corrigen.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Ahí se uso una etiqueta &lt;h7&gt; que no existe y aquí marca el error.</a:t>
            </a:r>
          </a:p>
        </p:txBody>
      </p:sp>
      <p:pic>
        <p:nvPicPr>
          <p:cNvPr id="9" name="Google Shape;261;p36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551" y="2324100"/>
            <a:ext cx="4951900" cy="249274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258;p18"/>
          <p:cNvSpPr txBox="1">
            <a:spLocks/>
          </p:cNvSpPr>
          <p:nvPr/>
        </p:nvSpPr>
        <p:spPr>
          <a:xfrm>
            <a:off x="6064247" y="3915902"/>
            <a:ext cx="2600585" cy="7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AR" sz="1400" i="1" dirty="0">
                <a:latin typeface="Montserrat" panose="020B0604020202020204" charset="0"/>
              </a:rPr>
              <a:t>Las advertencias se muestran en amarillo y los errores en rojo</a:t>
            </a:r>
          </a:p>
        </p:txBody>
      </p:sp>
    </p:spTree>
    <p:extLst>
      <p:ext uri="{BB962C8B-B14F-4D97-AF65-F5344CB8AC3E}">
        <p14:creationId xmlns:p14="http://schemas.microsoft.com/office/powerpoint/2010/main" val="10756557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Inspeccionar páginas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479167" y="1022599"/>
            <a:ext cx="8185665" cy="64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Se puede inspeccionar sitios web para corregir errores. Para hacer eso, se debe hacer clic con el botón derecho la web y seleccionar inspeccionar (F12).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3" y="1739766"/>
            <a:ext cx="6134102" cy="29769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Formatos de texto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68634"/>
            <a:ext cx="7797405" cy="1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</a:rPr>
              <a:t>Afecta al texto que se muestra en el documento.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</a:rPr>
              <a:t>En gran parte sustituido por CSS, pero su conocimiento nos permite modificar aspectos concretos de la fuente (estilo, índices y subíndices) sin tener la necesidad de definir un estilo específicamente para modificar solo un atributo (ejemplo: texto en negrita).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673297" y="2407623"/>
            <a:ext cx="7797405" cy="107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&lt;b&gt; vs &lt;</a:t>
            </a:r>
            <a:r>
              <a:rPr lang="es-AR" sz="1500" b="1" dirty="0" err="1">
                <a:solidFill>
                  <a:schemeClr val="tx1"/>
                </a:solidFill>
              </a:rPr>
              <a:t>strong</a:t>
            </a:r>
            <a:r>
              <a:rPr lang="es-AR" sz="1500" b="1" dirty="0">
                <a:solidFill>
                  <a:schemeClr val="tx1"/>
                </a:solidFill>
              </a:rPr>
              <a:t>&gt;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</a:rPr>
              <a:t>Mismo efecto visual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dirty="0">
                <a:solidFill>
                  <a:schemeClr val="tx1"/>
                </a:solidFill>
              </a:rPr>
              <a:t>b: indica negrita y </a:t>
            </a:r>
            <a:r>
              <a:rPr lang="es-AR" sz="1500" dirty="0" err="1">
                <a:solidFill>
                  <a:schemeClr val="tx1"/>
                </a:solidFill>
              </a:rPr>
              <a:t>strong</a:t>
            </a:r>
            <a:r>
              <a:rPr lang="es-AR" sz="1500" dirty="0">
                <a:solidFill>
                  <a:schemeClr val="tx1"/>
                </a:solidFill>
              </a:rPr>
              <a:t> indica que se debe resaltar fuertemente el texto (cada navegador lo resalta como desea).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endParaRPr lang="es-AR" sz="1500" dirty="0">
              <a:solidFill>
                <a:schemeClr val="tx1"/>
              </a:solidFill>
            </a:endParaRPr>
          </a:p>
        </p:txBody>
      </p:sp>
      <p:sp>
        <p:nvSpPr>
          <p:cNvPr id="7" name="Google Shape;258;p18"/>
          <p:cNvSpPr txBox="1">
            <a:spLocks/>
          </p:cNvSpPr>
          <p:nvPr/>
        </p:nvSpPr>
        <p:spPr>
          <a:xfrm>
            <a:off x="764137" y="3612982"/>
            <a:ext cx="7491840" cy="67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i="1" dirty="0"/>
              <a:t>El formato lo define el navegador a su criterio, por eso podemos encontrarnos con presentaciones levemente diferentes entre navegadores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673297" y="4392040"/>
            <a:ext cx="2289711" cy="39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Etiquetas anidadas: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63008" y="4327033"/>
            <a:ext cx="5507694" cy="52322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&gt;Dentro del párrafo 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&gt;resaltamos 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&gt;este texto&lt;/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importante&lt;/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y seguimos...&lt;/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50651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Enlaces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3577" y="1130835"/>
            <a:ext cx="84164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Permiten vincular unas páginas con otras.</a:t>
            </a:r>
          </a:p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Para hacer esto utilizamos el elemento “&lt;a&gt;" con el atributo "</a:t>
            </a:r>
            <a:r>
              <a:rPr lang="es-AR" dirty="0" err="1">
                <a:latin typeface="Montserrat" panose="020B0604020202020204" charset="0"/>
              </a:rPr>
              <a:t>href</a:t>
            </a:r>
            <a:r>
              <a:rPr lang="es-AR" dirty="0">
                <a:latin typeface="Montserrat" panose="020B0604020202020204" charset="0"/>
              </a:rPr>
              <a:t>" (</a:t>
            </a:r>
            <a:r>
              <a:rPr lang="es-AR" dirty="0" err="1">
                <a:latin typeface="Montserrat" panose="020B0604020202020204" charset="0"/>
              </a:rPr>
              <a:t>Hypertext</a:t>
            </a:r>
            <a:r>
              <a:rPr lang="es-AR" dirty="0">
                <a:latin typeface="Montserrat" panose="020B0604020202020204" charset="0"/>
              </a:rPr>
              <a:t> Reference).</a:t>
            </a:r>
          </a:p>
          <a:p>
            <a:pPr lvl="0">
              <a:buClr>
                <a:schemeClr val="dk1"/>
              </a:buClr>
              <a:buSzPts val="2170"/>
            </a:pPr>
            <a:r>
              <a:rPr lang="es-AR" b="1" dirty="0">
                <a:latin typeface="Montserrat" panose="020B0604020202020204" charset="0"/>
              </a:rPr>
              <a:t>Por ejemplo:</a:t>
            </a:r>
            <a:endParaRPr lang="es-AR" dirty="0">
              <a:latin typeface="Montserrat" panose="020B0604020202020204" charset="0"/>
            </a:endParaRPr>
          </a:p>
          <a:p>
            <a:pPr lvl="0">
              <a:buClr>
                <a:schemeClr val="dk1"/>
              </a:buClr>
              <a:buSzPts val="2170"/>
            </a:pPr>
            <a:endParaRPr lang="es-AR" b="1" dirty="0">
              <a:solidFill>
                <a:srgbClr val="FF3300"/>
              </a:solidFill>
              <a:latin typeface="Montserrat" panose="020B0604020202020204" charset="0"/>
            </a:endParaRPr>
          </a:p>
          <a:p>
            <a:pPr lvl="0">
              <a:buClr>
                <a:schemeClr val="dk1"/>
              </a:buClr>
              <a:buSzPts val="2170"/>
            </a:pPr>
            <a:endParaRPr lang="es-AR" dirty="0">
              <a:latin typeface="Montserrat" panose="020B0604020202020204" charset="0"/>
            </a:endParaRPr>
          </a:p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Hay 3 tipos de enlaces:</a:t>
            </a:r>
          </a:p>
          <a:p>
            <a:pPr marL="457200" lvl="0" indent="-381000">
              <a:buSzPts val="2400"/>
              <a:buFont typeface="Arial"/>
              <a:buChar char="•"/>
            </a:pPr>
            <a:r>
              <a:rPr lang="es-AR" b="1" dirty="0">
                <a:latin typeface="Montserrat" panose="020B0604020202020204" charset="0"/>
              </a:rPr>
              <a:t>Absoluto:</a:t>
            </a:r>
            <a:r>
              <a:rPr lang="es-AR" dirty="0">
                <a:latin typeface="Montserrat" panose="020B0604020202020204" charset="0"/>
              </a:rPr>
              <a:t> es un enlace que incluye todas las partes de una URL.</a:t>
            </a:r>
          </a:p>
          <a:p>
            <a:pPr marL="457200" lvl="0" indent="-381000">
              <a:buSzPts val="2400"/>
              <a:buFont typeface="Arial"/>
              <a:buChar char="•"/>
            </a:pPr>
            <a:endParaRPr lang="es-AR" b="1" dirty="0">
              <a:latin typeface="Montserrat" panose="020B0604020202020204" charset="0"/>
            </a:endParaRPr>
          </a:p>
          <a:p>
            <a:pPr marL="457200" lvl="0" indent="-381000">
              <a:buSzPts val="2400"/>
              <a:buFont typeface="Arial"/>
              <a:buChar char="•"/>
            </a:pPr>
            <a:endParaRPr lang="es-AR" b="1" dirty="0">
              <a:latin typeface="Montserrat" panose="020B0604020202020204" charset="0"/>
            </a:endParaRPr>
          </a:p>
          <a:p>
            <a:pPr marL="457200" lvl="0" indent="-381000">
              <a:buSzPts val="2400"/>
              <a:buFont typeface="Arial"/>
              <a:buChar char="•"/>
            </a:pPr>
            <a:r>
              <a:rPr lang="es-AR" b="1" dirty="0">
                <a:latin typeface="Montserrat" panose="020B0604020202020204" charset="0"/>
              </a:rPr>
              <a:t>Relativo: </a:t>
            </a:r>
            <a:r>
              <a:rPr lang="es-AR" dirty="0">
                <a:latin typeface="Montserrat" panose="020B0604020202020204" charset="0"/>
              </a:rPr>
              <a:t>hace referencia a un recurso que se encuentra en una posición relativa a nuestra URL. </a:t>
            </a:r>
          </a:p>
          <a:p>
            <a:pPr marL="76200" lvl="0">
              <a:buSzPts val="2400"/>
            </a:pPr>
            <a:endParaRPr lang="es-AR" b="1" dirty="0">
              <a:latin typeface="Montserrat" panose="020B0604020202020204" charset="0"/>
            </a:endParaRPr>
          </a:p>
          <a:p>
            <a:pPr marL="76200" lvl="0">
              <a:buSzPts val="2400"/>
            </a:pPr>
            <a:endParaRPr lang="es-AR" b="1" dirty="0">
              <a:latin typeface="Montserrat" panose="020B0604020202020204" charset="0"/>
            </a:endParaRPr>
          </a:p>
          <a:p>
            <a:pPr marL="285750" lvl="0" indent="-285750">
              <a:buClr>
                <a:schemeClr val="dk1"/>
              </a:buClr>
              <a:buSzPts val="2170"/>
              <a:buFont typeface="Arial" panose="020B0604020202020204" pitchFamily="34" charset="0"/>
              <a:buChar char="•"/>
            </a:pPr>
            <a:r>
              <a:rPr lang="es-AR" b="1" dirty="0">
                <a:latin typeface="Montserrat" panose="020B0604020202020204" charset="0"/>
              </a:rPr>
              <a:t>Ancla (o anchor):</a:t>
            </a:r>
            <a:r>
              <a:rPr lang="es-AR" dirty="0">
                <a:latin typeface="Montserrat" panose="020B0604020202020204" charset="0"/>
              </a:rPr>
              <a:t> Se utiliza para indicar un elemento dentro de la misma página que estamos viendo. Permite ir a un sector específico dentro de la misma página. Para utilizarlo necesitamos el enlace propiamente dicho y el sector al cual debemos dirigirlo (ancla).</a:t>
            </a:r>
            <a:endParaRPr lang="es-AR" b="1" dirty="0">
              <a:latin typeface="Montserrat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90344" y="1838787"/>
            <a:ext cx="6260123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"https://www.google.com"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target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"_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blank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Google 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60726" y="3538775"/>
            <a:ext cx="5398479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img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/imagen1.jpg"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&gt;enlace a una imagen&lt;/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Google Shape;258;p18"/>
          <p:cNvSpPr txBox="1">
            <a:spLocks/>
          </p:cNvSpPr>
          <p:nvPr/>
        </p:nvSpPr>
        <p:spPr>
          <a:xfrm>
            <a:off x="5927952" y="4592708"/>
            <a:ext cx="2591795" cy="3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i="1" dirty="0">
                <a:latin typeface="Montserrat" panose="020B0604020202020204" charset="0"/>
              </a:rPr>
              <a:t>Ver ejemplo-ancla.html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321165" y="2738558"/>
            <a:ext cx="5231423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"http://www.google.com"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&gt;Ir a google.com&lt;/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66537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Enlaces locales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3577" y="1130835"/>
            <a:ext cx="68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Permiten vincular nuestra página con otra página del mismo Sitio Web.</a:t>
            </a:r>
          </a:p>
        </p:txBody>
      </p:sp>
      <p:pic>
        <p:nvPicPr>
          <p:cNvPr id="1026" name="Picture 2" descr="Dibujo De Html Para Colorear - Ultra Coloring 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8" y="1603741"/>
            <a:ext cx="574187" cy="5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ibujo De Html Para Colorear - Ultra Coloring 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29" y="1603740"/>
            <a:ext cx="574187" cy="5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>
            <a:stCxn id="11" idx="3"/>
            <a:endCxn id="10" idx="1"/>
          </p:cNvCxnSpPr>
          <p:nvPr/>
        </p:nvCxnSpPr>
        <p:spPr>
          <a:xfrm>
            <a:off x="1145360" y="1842035"/>
            <a:ext cx="663169" cy="4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14445" y="170353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u="sng" dirty="0">
                <a:solidFill>
                  <a:srgbClr val="0000FF"/>
                </a:solidFill>
                <a:latin typeface="Montserrat" panose="020B0604020202020204" charset="0"/>
              </a:rPr>
              <a:t>Link</a:t>
            </a:r>
          </a:p>
        </p:txBody>
      </p:sp>
      <p:sp>
        <p:nvSpPr>
          <p:cNvPr id="16" name="Google Shape;258;p18"/>
          <p:cNvSpPr txBox="1">
            <a:spLocks/>
          </p:cNvSpPr>
          <p:nvPr/>
        </p:nvSpPr>
        <p:spPr>
          <a:xfrm>
            <a:off x="2561980" y="1615380"/>
            <a:ext cx="4849934" cy="3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i="1" dirty="0">
                <a:latin typeface="Montserrat" panose="020B0604020202020204" charset="0"/>
              </a:rPr>
              <a:t>Ver ejemplo enlaces_locales1.html y agregar un enlace “de regreso” en la página de destino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83577" y="2513208"/>
            <a:ext cx="68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Se pueden vincular a anclas dentro de la página de destino: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293171" y="3039660"/>
            <a:ext cx="4557658" cy="307777"/>
          </a:xfrm>
          <a:prstGeom prst="rect">
            <a:avLst/>
          </a:prstGeom>
          <a:solidFill>
            <a:srgbClr val="23262E"/>
          </a:solidFill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archivo.html#seccion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&gt;contenido&lt;/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3576" y="3566112"/>
            <a:ext cx="68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Al igual que en los enlaces internos marcamos la sección con un ancla: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386419" y="4116804"/>
            <a:ext cx="2371162" cy="307777"/>
          </a:xfrm>
          <a:prstGeom prst="rect">
            <a:avLst/>
          </a:prstGeom>
          <a:solidFill>
            <a:srgbClr val="23262E"/>
          </a:solidFill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seccion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8122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Enlaces a direcciones de correo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3577" y="1130835"/>
            <a:ext cx="7482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Permiten vincular nuestra página con el cliente de correo predeterminado en la computadora: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83576" y="2148418"/>
            <a:ext cx="68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Se pueden agregar un “asunto”: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3576" y="3662826"/>
            <a:ext cx="68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Permiten vincular nuestro documento HTML con un archivo: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21069" y="1690973"/>
            <a:ext cx="5574323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"mailto:juanpablo@gmail.com"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&gt;Enviar correo&lt;/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4182" y="2598965"/>
            <a:ext cx="7275635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"mailto:juanpablo@gmail.com?subject=Contacto"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&gt;Enviar correo&lt;/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8" name="Google Shape;258;p18"/>
          <p:cNvSpPr txBox="1">
            <a:spLocks/>
          </p:cNvSpPr>
          <p:nvPr/>
        </p:nvSpPr>
        <p:spPr>
          <a:xfrm>
            <a:off x="243960" y="3140426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Enlaces a archivos</a:t>
            </a:r>
          </a:p>
        </p:txBody>
      </p:sp>
      <p:sp>
        <p:nvSpPr>
          <p:cNvPr id="22" name="Google Shape;258;p18"/>
          <p:cNvSpPr txBox="1">
            <a:spLocks/>
          </p:cNvSpPr>
          <p:nvPr/>
        </p:nvSpPr>
        <p:spPr>
          <a:xfrm>
            <a:off x="1753086" y="4035760"/>
            <a:ext cx="6107237" cy="3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i="1" dirty="0">
                <a:latin typeface="Montserrat" panose="020B0604020202020204" charset="0"/>
              </a:rPr>
              <a:t>Ver ejemplo enlaces-archivos.html y observar el comportamiento del navegador con distintos tipos de archivos</a:t>
            </a:r>
          </a:p>
        </p:txBody>
      </p:sp>
    </p:spTree>
    <p:extLst>
      <p:ext uri="{BB962C8B-B14F-4D97-AF65-F5344CB8AC3E}">
        <p14:creationId xmlns:p14="http://schemas.microsoft.com/office/powerpoint/2010/main" val="42559229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Rutas absolutas y relativas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88235" y="1130835"/>
            <a:ext cx="6962136" cy="13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Cuando hablamos de ruta (o 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path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) nos referimos a la dirección que tiene que ir el navegador al hacer clic en el link. Esta ruta puede ser:</a:t>
            </a: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Absoluta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Nombre de dominio (externa): 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  <a:hlinkClick r:id="rId3"/>
              </a:rPr>
              <a:t>http://www.manualweb.net/img/logos/html.png</a:t>
            </a: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Relativa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Directorios desde donde estoy (interna): /</a:t>
            </a:r>
            <a:r>
              <a:rPr lang="es-AR" sz="1500" dirty="0" err="1">
                <a:solidFill>
                  <a:schemeClr val="tx1"/>
                </a:solidFill>
                <a:latin typeface="Montserrat" panose="020B0604020202020204" charset="0"/>
              </a:rPr>
              <a:t>img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/casa.png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indent="-342900" algn="l">
              <a:spcAft>
                <a:spcPts val="600"/>
              </a:spcAft>
              <a:buClr>
                <a:schemeClr val="tx1"/>
              </a:buClr>
              <a:buSzPct val="100000"/>
              <a:buFont typeface="Montserrat"/>
              <a:buChar char="●"/>
            </a:pPr>
            <a:endParaRPr lang="es-AR" sz="15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5" name="Google Shape;258;p18"/>
          <p:cNvSpPr txBox="1">
            <a:spLocks/>
          </p:cNvSpPr>
          <p:nvPr/>
        </p:nvSpPr>
        <p:spPr>
          <a:xfrm>
            <a:off x="243960" y="2641912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Organización del sitio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88234" y="3086364"/>
            <a:ext cx="6381843" cy="17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Mientras desarrollamos el sitio en forma local (desde nuestra computadora), nos conviene tener la información dividida en carpetas. En general nuestro </a:t>
            </a:r>
            <a:r>
              <a:rPr lang="es-AR" sz="1500" b="1" i="1" dirty="0">
                <a:solidFill>
                  <a:schemeClr val="tx1"/>
                </a:solidFill>
                <a:latin typeface="Montserrat" panose="020B0604020202020204" charset="0"/>
              </a:rPr>
              <a:t>index.html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será la página principal y las demás páginas estarán en el directorio raíz, pero para colocar imágenes, hojas de estilo, archivos de JavaScript nos conviene ponerlos en carpetas separadas.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51" y="3070369"/>
            <a:ext cx="1658149" cy="160264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3788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Imágenes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83577" y="1130835"/>
            <a:ext cx="8273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Para mostrar una imagen en una página tenemos dos formas de hacerlo. Una es usando el elemento &lt;</a:t>
            </a:r>
            <a:r>
              <a:rPr lang="es-AR" dirty="0" err="1">
                <a:latin typeface="Montserrat" panose="020B0604020202020204" charset="0"/>
              </a:rPr>
              <a:t>img</a:t>
            </a:r>
            <a:r>
              <a:rPr lang="es-AR" dirty="0">
                <a:latin typeface="Montserrat" panose="020B0604020202020204" charset="0"/>
              </a:rPr>
              <a:t>/&gt; y otras es mediante CSS (que veremos más adelante).</a:t>
            </a:r>
          </a:p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Esta etiqueta sólo requiere de dos atributos obligatorios que son: </a:t>
            </a:r>
          </a:p>
          <a:p>
            <a:pPr lvl="0">
              <a:buClr>
                <a:schemeClr val="dk1"/>
              </a:buClr>
              <a:buSzPts val="2170"/>
            </a:pPr>
            <a:r>
              <a:rPr lang="es-AR" b="1" dirty="0" err="1">
                <a:latin typeface="Montserrat" panose="020B0604020202020204" charset="0"/>
              </a:rPr>
              <a:t>src</a:t>
            </a:r>
            <a:r>
              <a:rPr lang="es-AR" dirty="0">
                <a:latin typeface="Montserrat" panose="020B0604020202020204" charset="0"/>
              </a:rPr>
              <a:t> (de </a:t>
            </a:r>
            <a:r>
              <a:rPr lang="es-AR" dirty="0" err="1">
                <a:latin typeface="Montserrat" panose="020B0604020202020204" charset="0"/>
              </a:rPr>
              <a:t>source</a:t>
            </a:r>
            <a:r>
              <a:rPr lang="es-AR" dirty="0">
                <a:latin typeface="Montserrat" panose="020B0604020202020204" charset="0"/>
              </a:rPr>
              <a:t>) y </a:t>
            </a:r>
            <a:r>
              <a:rPr lang="es-AR" b="1" dirty="0" err="1">
                <a:latin typeface="Montserrat" panose="020B0604020202020204" charset="0"/>
              </a:rPr>
              <a:t>alt</a:t>
            </a:r>
            <a:r>
              <a:rPr lang="es-AR" dirty="0">
                <a:latin typeface="Montserrat" panose="020B0604020202020204" charset="0"/>
              </a:rPr>
              <a:t> (de </a:t>
            </a:r>
            <a:r>
              <a:rPr lang="es-AR" dirty="0" err="1">
                <a:latin typeface="Montserrat" panose="020B0604020202020204" charset="0"/>
              </a:rPr>
              <a:t>alternative</a:t>
            </a:r>
            <a:r>
              <a:rPr lang="es-AR" dirty="0">
                <a:latin typeface="Montserrat" panose="020B0604020202020204" charset="0"/>
              </a:rPr>
              <a:t>).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13339" y="2210946"/>
            <a:ext cx="6471138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img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src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"https://picsum.photos/200"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alt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"Imagen de 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Picsum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934308" y="2572718"/>
            <a:ext cx="3196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170"/>
            </a:pPr>
            <a:r>
              <a:rPr lang="es-AR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Fuente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130311" y="2572718"/>
            <a:ext cx="2554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170"/>
            </a:pPr>
            <a:r>
              <a:rPr lang="es-AR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Texto alternativo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5123" y="2914983"/>
            <a:ext cx="61897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Utilizamos </a:t>
            </a:r>
            <a:r>
              <a:rPr lang="es-AR" b="1" dirty="0" err="1">
                <a:latin typeface="Montserrat" panose="020B0604020202020204" charset="0"/>
              </a:rPr>
              <a:t>alt</a:t>
            </a:r>
            <a:r>
              <a:rPr lang="es-AR" dirty="0">
                <a:latin typeface="Montserrat" panose="020B0604020202020204" charset="0"/>
              </a:rPr>
              <a:t> para: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dirty="0">
                <a:latin typeface="Montserrat" panose="020B0604020202020204" charset="0"/>
              </a:rPr>
              <a:t>Posicionamiento en buscadores (extrayendo palabras clave).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dirty="0">
                <a:latin typeface="Montserrat" panose="020B0604020202020204" charset="0"/>
              </a:rPr>
              <a:t>Personas con dificultades visuales (lectores de páginas Web).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dirty="0">
                <a:latin typeface="Montserrat" panose="020B0604020202020204" charset="0"/>
              </a:rPr>
              <a:t>Cuando la imagen no se encuentra disponible.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685800" y="3977080"/>
            <a:ext cx="6275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2170"/>
            </a:pPr>
            <a:r>
              <a:rPr lang="es-AR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Con </a:t>
            </a:r>
            <a:r>
              <a:rPr lang="es-AR" i="1" dirty="0" err="1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height</a:t>
            </a:r>
            <a:r>
              <a:rPr lang="es-AR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 y </a:t>
            </a:r>
            <a:r>
              <a:rPr lang="es-AR" i="1" dirty="0" err="1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width</a:t>
            </a:r>
            <a:r>
              <a:rPr lang="es-AR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 podemos definir el alto y el ancho de la imagen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74985" y="4391354"/>
            <a:ext cx="4750043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E66D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"logo.gif"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E66D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"200"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E66D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"300"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6886560" y="3069883"/>
            <a:ext cx="1938732" cy="799207"/>
          </a:xfrm>
          <a:prstGeom prst="roundRect">
            <a:avLst>
              <a:gd name="adj" fmla="val 7104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170"/>
            </a:pPr>
            <a:r>
              <a:rPr lang="es-AR" sz="1100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Podemos utilizar una imagen como enlace combinando las etiquetas &lt;a&gt; e &lt;</a:t>
            </a:r>
            <a:r>
              <a:rPr lang="es-AR" sz="1100" i="1" dirty="0" err="1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img</a:t>
            </a:r>
            <a:r>
              <a:rPr lang="es-AR" sz="1100" i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8596049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/>
              <a:t>Favicon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74785" y="1236343"/>
            <a:ext cx="614582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Un </a:t>
            </a:r>
            <a:r>
              <a:rPr lang="es-AR" dirty="0" err="1">
                <a:latin typeface="Montserrat" panose="020B0604020202020204" charset="0"/>
              </a:rPr>
              <a:t>favicon</a:t>
            </a:r>
            <a:r>
              <a:rPr lang="es-AR" dirty="0">
                <a:latin typeface="Montserrat" panose="020B0604020202020204" charset="0"/>
              </a:rPr>
              <a:t> es la pequeña imagen que se muestra en la pestaña del navegador o en la lista de marcadores (favoritos). El tamaño en la barra de direcciones es de 16x16 píxeles.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ts val="2170"/>
            </a:pPr>
            <a:r>
              <a:rPr lang="es-AR" dirty="0">
                <a:latin typeface="Montserrat" panose="020B0604020202020204" charset="0"/>
              </a:rPr>
              <a:t>Para agregarlo debemos tener la imagen .</a:t>
            </a:r>
            <a:r>
              <a:rPr lang="es-AR" dirty="0" err="1">
                <a:latin typeface="Montserrat" panose="020B0604020202020204" charset="0"/>
              </a:rPr>
              <a:t>png</a:t>
            </a:r>
            <a:r>
              <a:rPr lang="es-AR" dirty="0">
                <a:latin typeface="Montserrat" panose="020B0604020202020204" charset="0"/>
              </a:rPr>
              <a:t> que deseamos colocar como ícono en formato .</a:t>
            </a:r>
            <a:r>
              <a:rPr lang="es-AR" dirty="0" err="1">
                <a:latin typeface="Montserrat" panose="020B0604020202020204" charset="0"/>
              </a:rPr>
              <a:t>ico</a:t>
            </a:r>
            <a:r>
              <a:rPr lang="es-AR" dirty="0">
                <a:latin typeface="Montserrat" panose="020B0604020202020204" charset="0"/>
              </a:rPr>
              <a:t>, que se puede convertir desde </a:t>
            </a:r>
            <a:r>
              <a:rPr lang="es-AR" dirty="0">
                <a:latin typeface="Montserrat" panose="020B0604020202020204" charset="0"/>
                <a:hlinkClick r:id="rId3"/>
              </a:rPr>
              <a:t>https://convertico.com/</a:t>
            </a:r>
            <a:r>
              <a:rPr lang="es-AR" dirty="0">
                <a:latin typeface="Montserrat" panose="020B0604020202020204" charset="0"/>
              </a:rPr>
              <a:t> y luego agregar en el </a:t>
            </a:r>
            <a:r>
              <a:rPr lang="es-AR" i="1" dirty="0">
                <a:latin typeface="Montserrat" panose="020B0604020202020204" charset="0"/>
              </a:rPr>
              <a:t>head</a:t>
            </a:r>
            <a:r>
              <a:rPr lang="es-AR" dirty="0">
                <a:latin typeface="Montserrat" panose="020B0604020202020204" charset="0"/>
              </a:rPr>
              <a:t> de nuestro documento HTML lo siguiente: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1538234"/>
            <a:ext cx="1690322" cy="42806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2198347" y="3092886"/>
            <a:ext cx="3762568" cy="307777"/>
          </a:xfrm>
          <a:prstGeom prst="rect">
            <a:avLst/>
          </a:prstGeom>
          <a:solidFill>
            <a:srgbClr val="23262E"/>
          </a:solidFill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link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rel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icon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"logocss.ico"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95" y="2268194"/>
            <a:ext cx="843328" cy="11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4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2651</Words>
  <Application>Microsoft Office PowerPoint</Application>
  <PresentationFormat>Presentación en pantalla (16:9)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Courier New</vt:lpstr>
      <vt:lpstr>Montserrat SemiBold</vt:lpstr>
      <vt:lpstr>Arial</vt:lpstr>
      <vt:lpstr>Lato</vt:lpstr>
      <vt:lpstr>Montserrat ExtraBold</vt:lpstr>
      <vt:lpstr>Montserrat</vt:lpstr>
      <vt:lpstr>Consolas</vt:lpstr>
      <vt:lpstr>Zeemo Presentation by Slidesgo</vt:lpstr>
      <vt:lpstr>Curso FullStack Python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FullStack Python </dc:title>
  <cp:lastModifiedBy>Emiliano</cp:lastModifiedBy>
  <cp:revision>290</cp:revision>
  <dcterms:modified xsi:type="dcterms:W3CDTF">2022-03-14T23:36:04Z</dcterms:modified>
</cp:coreProperties>
</file>