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309" r:id="rId3"/>
    <p:sldId id="280" r:id="rId4"/>
    <p:sldId id="310" r:id="rId5"/>
    <p:sldId id="338" r:id="rId6"/>
    <p:sldId id="339" r:id="rId7"/>
    <p:sldId id="344" r:id="rId8"/>
    <p:sldId id="345" r:id="rId9"/>
    <p:sldId id="346" r:id="rId10"/>
    <p:sldId id="312" r:id="rId11"/>
    <p:sldId id="347" r:id="rId12"/>
    <p:sldId id="342" r:id="rId13"/>
    <p:sldId id="341" r:id="rId14"/>
    <p:sldId id="337" r:id="rId15"/>
    <p:sldId id="348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Montserrat" panose="00000500000000000000" pitchFamily="2" charset="0"/>
      <p:regular r:id="rId26"/>
      <p:bold r:id="rId27"/>
      <p:italic r:id="rId28"/>
      <p:boldItalic r:id="rId29"/>
    </p:embeddedFont>
    <p:embeddedFont>
      <p:font typeface="Montserrat ExtraBold" panose="00000900000000000000" pitchFamily="2" charset="0"/>
      <p:bold r:id="rId30"/>
      <p:boldItalic r:id="rId31"/>
    </p:embeddedFont>
    <p:embeddedFont>
      <p:font typeface="Montserrat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66F9"/>
    <a:srgbClr val="23262E"/>
    <a:srgbClr val="FFDA66"/>
    <a:srgbClr val="0000FF"/>
    <a:srgbClr val="9DE27B"/>
    <a:srgbClr val="00FF00"/>
    <a:srgbClr val="83E8FA"/>
    <a:srgbClr val="A788CE"/>
    <a:srgbClr val="FFA941"/>
    <a:srgbClr val="88B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80" y="11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1778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59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46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507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874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773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1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0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7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52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6457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86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971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93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 flipH="1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 1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6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5400000" flipH="1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2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4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5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6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7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8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1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 rot="-5400000" flipH="1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 flipH="1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5400000" flipH="1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 flipH="1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100" y="-1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5400000" flipH="1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5400000" flipH="1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input_type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sbin.com/ledabog/edit?html,outpu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s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ryit.asp?filename=tryhtml_labe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tags/tryit.asp?filename=tryhtml_field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tryit.asp?filename=tryhtml5_input_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2227006" y="370752"/>
            <a:ext cx="6806380" cy="26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dirty="0"/>
              <a:t>Curso </a:t>
            </a:r>
            <a:r>
              <a:rPr lang="es-ES" dirty="0" err="1"/>
              <a:t>FullStack</a:t>
            </a:r>
            <a:r>
              <a:rPr lang="es-ES" dirty="0"/>
              <a:t> </a:t>
            </a:r>
            <a:r>
              <a:rPr lang="es-ES" sz="6000" dirty="0"/>
              <a:t>Python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872413" y="2747599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Codo a Codo 4.0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52" y="69732"/>
            <a:ext cx="2173731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38" y="3691700"/>
            <a:ext cx="1848005" cy="145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3681" y="3532703"/>
            <a:ext cx="1769806" cy="17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978" y="3252184"/>
            <a:ext cx="4202580" cy="2101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9"/>
          <p:cNvGrpSpPr/>
          <p:nvPr/>
        </p:nvGrpSpPr>
        <p:grpSpPr>
          <a:xfrm>
            <a:off x="498778" y="1529183"/>
            <a:ext cx="2113474" cy="1909916"/>
            <a:chOff x="1668025" y="747500"/>
            <a:chExt cx="4519100" cy="4476625"/>
          </a:xfrm>
        </p:grpSpPr>
        <p:sp>
          <p:nvSpPr>
            <p:cNvPr id="131" name="Google Shape;131;p19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Input </a:t>
            </a:r>
            <a:r>
              <a:rPr lang="es-ES" dirty="0" err="1"/>
              <a:t>checkbox</a:t>
            </a:r>
            <a:r>
              <a:rPr lang="es-ES" dirty="0"/>
              <a:t> / Input radio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2" y="1125785"/>
            <a:ext cx="6764310" cy="43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chemeClr val="tx1"/>
                </a:solidFill>
                <a:latin typeface="Montserrat" panose="020B0604020202020204" charset="0"/>
              </a:rPr>
              <a:t>Checkbox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Nos permite hacer una selección </a:t>
            </a:r>
            <a:r>
              <a:rPr lang="es-AR" sz="1500" b="1" i="1" dirty="0">
                <a:solidFill>
                  <a:schemeClr val="tx1"/>
                </a:solidFill>
                <a:latin typeface="Montserrat" panose="020B0604020202020204" charset="0"/>
              </a:rPr>
              <a:t>múltiple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de opciones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036911" y="1673089"/>
            <a:ext cx="5783113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“opcion1"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"1"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1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"opcion2"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"2"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2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"opcion3"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"3"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3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"opcion4"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"4"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4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5" y="1576281"/>
            <a:ext cx="1182660" cy="137669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Google Shape;61;p14"/>
          <p:cNvSpPr txBox="1">
            <a:spLocks/>
          </p:cNvSpPr>
          <p:nvPr/>
        </p:nvSpPr>
        <p:spPr>
          <a:xfrm>
            <a:off x="379441" y="3074236"/>
            <a:ext cx="6107084" cy="43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  <a:latin typeface="Montserrat" panose="020B0604020202020204" charset="0"/>
              </a:rPr>
              <a:t>Radio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: Nos permite hacer una selección </a:t>
            </a:r>
            <a:r>
              <a:rPr lang="es-AR" sz="1500" b="1" i="1" dirty="0">
                <a:solidFill>
                  <a:schemeClr val="tx1"/>
                </a:solidFill>
                <a:latin typeface="Montserrat" panose="020B0604020202020204" charset="0"/>
              </a:rPr>
              <a:t>única</a:t>
            </a:r>
            <a:r>
              <a:rPr lang="es-AR" sz="1500" dirty="0">
                <a:solidFill>
                  <a:schemeClr val="tx1"/>
                </a:solidFill>
                <a:latin typeface="Montserrat" panose="020B0604020202020204" charset="0"/>
              </a:rPr>
              <a:t> de opciones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36911" y="3601904"/>
            <a:ext cx="5468790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&gt;Radio&lt;/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h2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"radio"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opcion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"1"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1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"radio"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opcion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"2"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2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"radio"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opcion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"3"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3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"radio"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opcion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"4"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&gt;Opción 4</a:t>
            </a: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07" y="3507746"/>
            <a:ext cx="1026077" cy="137139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uadroTexto 1"/>
          <p:cNvSpPr txBox="1"/>
          <p:nvPr/>
        </p:nvSpPr>
        <p:spPr>
          <a:xfrm>
            <a:off x="7779445" y="1703866"/>
            <a:ext cx="13645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9D66F9"/>
                </a:solidFill>
                <a:latin typeface="Montserrat" panose="020B0604020202020204" charset="0"/>
              </a:rPr>
              <a:t>Al </a:t>
            </a:r>
            <a:r>
              <a:rPr lang="es-AR" sz="1100" dirty="0" err="1">
                <a:solidFill>
                  <a:srgbClr val="9D66F9"/>
                </a:solidFill>
                <a:latin typeface="Montserrat" panose="020B0604020202020204" charset="0"/>
              </a:rPr>
              <a:t>clickear</a:t>
            </a:r>
            <a:r>
              <a:rPr lang="es-AR" sz="1100" dirty="0">
                <a:solidFill>
                  <a:srgbClr val="9D66F9"/>
                </a:solidFill>
                <a:latin typeface="Montserrat" panose="020B0604020202020204" charset="0"/>
              </a:rPr>
              <a:t> se considerará “</a:t>
            </a:r>
            <a:r>
              <a:rPr lang="es-AR" sz="1100" dirty="0" err="1">
                <a:solidFill>
                  <a:srgbClr val="9D66F9"/>
                </a:solidFill>
                <a:latin typeface="Montserrat" panose="020B0604020202020204" charset="0"/>
              </a:rPr>
              <a:t>value</a:t>
            </a:r>
            <a:r>
              <a:rPr lang="es-AR" sz="1100" dirty="0">
                <a:solidFill>
                  <a:srgbClr val="9D66F9"/>
                </a:solidFill>
                <a:latin typeface="Montserrat" panose="020B0604020202020204" charset="0"/>
              </a:rPr>
              <a:t>”, no el texto es lo que va a aparecer en el formulario</a:t>
            </a:r>
          </a:p>
        </p:txBody>
      </p:sp>
    </p:spTree>
    <p:extLst>
      <p:ext uri="{BB962C8B-B14F-4D97-AF65-F5344CB8AC3E}">
        <p14:creationId xmlns:p14="http://schemas.microsoft.com/office/powerpoint/2010/main" val="19977961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Cajas de validación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0789"/>
            <a:ext cx="8520600" cy="56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Pueden ser activados o desactivados por el visitante por un simple clic sobre la caja. Con el atributo </a:t>
            </a:r>
            <a:r>
              <a:rPr lang="es-AR" sz="1400" dirty="0" err="1">
                <a:solidFill>
                  <a:schemeClr val="tx1"/>
                </a:solidFill>
              </a:rPr>
              <a:t>checked</a:t>
            </a:r>
            <a:r>
              <a:rPr lang="es-AR" sz="1400" dirty="0">
                <a:solidFill>
                  <a:schemeClr val="tx1"/>
                </a:solidFill>
              </a:rPr>
              <a:t> podemos hacer que aparezca activada en forma predeterminada.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57225" y="1683751"/>
            <a:ext cx="7296150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checkbox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“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cond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&gt;Acepto los términos y condiciones.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550" y="2111905"/>
            <a:ext cx="2790825" cy="2857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Google Shape;258;p18"/>
          <p:cNvSpPr txBox="1">
            <a:spLocks/>
          </p:cNvSpPr>
          <p:nvPr/>
        </p:nvSpPr>
        <p:spPr>
          <a:xfrm>
            <a:off x="243960" y="2518032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Botones </a:t>
            </a:r>
            <a:r>
              <a:rPr lang="es-ES" dirty="0" err="1"/>
              <a:t>submit</a:t>
            </a:r>
            <a:r>
              <a:rPr lang="es-ES" dirty="0"/>
              <a:t> y </a:t>
            </a:r>
            <a:r>
              <a:rPr lang="es-ES" dirty="0" err="1"/>
              <a:t>reset</a:t>
            </a:r>
            <a:endParaRPr lang="es-ES" dirty="0"/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379441" y="3010686"/>
            <a:ext cx="8520600" cy="846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Permiten enviar los datos del formulario o borrar todos los campos (poco utilizado).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tx1"/>
                </a:solidFill>
              </a:rPr>
              <a:t>type</a:t>
            </a:r>
            <a:r>
              <a:rPr lang="es-AR" sz="1400" dirty="0">
                <a:solidFill>
                  <a:schemeClr val="tx1"/>
                </a:solidFill>
              </a:rPr>
              <a:t>: define el comportamiento del botón cuando está activado y puede contener tres valores: </a:t>
            </a:r>
            <a:r>
              <a:rPr lang="es-AR" sz="1400" dirty="0" err="1">
                <a:solidFill>
                  <a:schemeClr val="tx1"/>
                </a:solidFill>
              </a:rPr>
              <a:t>submit</a:t>
            </a:r>
            <a:r>
              <a:rPr lang="es-AR" sz="1400" dirty="0">
                <a:solidFill>
                  <a:schemeClr val="tx1"/>
                </a:solidFill>
              </a:rPr>
              <a:t>, </a:t>
            </a:r>
            <a:r>
              <a:rPr lang="es-AR" sz="1400" dirty="0" err="1">
                <a:solidFill>
                  <a:schemeClr val="tx1"/>
                </a:solidFill>
              </a:rPr>
              <a:t>reset</a:t>
            </a:r>
            <a:r>
              <a:rPr lang="es-AR" sz="1400" dirty="0">
                <a:solidFill>
                  <a:schemeClr val="tx1"/>
                </a:solidFill>
              </a:rPr>
              <a:t>, </a:t>
            </a:r>
            <a:r>
              <a:rPr lang="es-AR" sz="1400" dirty="0" err="1">
                <a:solidFill>
                  <a:schemeClr val="tx1"/>
                </a:solidFill>
              </a:rPr>
              <a:t>button</a:t>
            </a:r>
            <a:r>
              <a:rPr lang="es-A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57225" y="3989361"/>
            <a:ext cx="3743325" cy="52322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submit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"Enviar"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reset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"Borrar"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5" y="4106454"/>
            <a:ext cx="1333500" cy="3714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070365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9841"/>
            <a:ext cx="8520600" cy="36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Atributo </a:t>
            </a:r>
            <a:r>
              <a:rPr lang="es-AR" sz="1500" b="1" dirty="0">
                <a:solidFill>
                  <a:srgbClr val="9D66F9"/>
                </a:solidFill>
              </a:rPr>
              <a:t>type</a:t>
            </a:r>
            <a:r>
              <a:rPr lang="es-AR" sz="1500" b="1" dirty="0">
                <a:solidFill>
                  <a:schemeClr val="tx1"/>
                </a:solidFill>
              </a:rPr>
              <a:t> de la etiqueta </a:t>
            </a:r>
            <a:r>
              <a:rPr lang="es-AR" sz="1500" b="1" dirty="0">
                <a:solidFill>
                  <a:srgbClr val="9D66F9"/>
                </a:solidFill>
              </a:rPr>
              <a:t>&lt;input&gt;. </a:t>
            </a:r>
            <a:r>
              <a:rPr lang="es-AR" sz="1500" b="1" dirty="0">
                <a:solidFill>
                  <a:schemeClr val="tx1"/>
                </a:solidFill>
              </a:rPr>
              <a:t>Ya valida el tipo de dato de entrada: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text</a:t>
            </a:r>
            <a:r>
              <a:rPr lang="es-AR" sz="1400" dirty="0">
                <a:solidFill>
                  <a:srgbClr val="9D66F9"/>
                </a:solidFill>
              </a:rPr>
              <a:t>"&gt;</a:t>
            </a:r>
            <a:r>
              <a:rPr lang="es-AR" sz="1400" dirty="0">
                <a:solidFill>
                  <a:schemeClr val="tx1"/>
                </a:solidFill>
              </a:rPr>
              <a:t> permite cargar una cadena alfanumérica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number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solo permite seleccionar un número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type="date"&gt;</a:t>
            </a:r>
            <a:r>
              <a:rPr lang="es-AR" sz="1400" dirty="0">
                <a:solidFill>
                  <a:schemeClr val="tx1"/>
                </a:solidFill>
              </a:rPr>
              <a:t> ofrece un calendario para cargar la fecha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password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oculta el dato cargado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type="email"&gt;  </a:t>
            </a:r>
            <a:r>
              <a:rPr lang="es-AR" sz="1400" dirty="0">
                <a:solidFill>
                  <a:schemeClr val="tx1"/>
                </a:solidFill>
              </a:rPr>
              <a:t>valida que sea un mail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url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valida que sea una </a:t>
            </a:r>
            <a:r>
              <a:rPr lang="es-AR" sz="1400" dirty="0" err="1">
                <a:solidFill>
                  <a:schemeClr val="tx1"/>
                </a:solidFill>
              </a:rPr>
              <a:t>url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image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define una imagen como botón de envío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tel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define un campo para ingresar un número de teléfono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type="file"&gt; </a:t>
            </a:r>
            <a:r>
              <a:rPr lang="es-AR" sz="1400" dirty="0">
                <a:solidFill>
                  <a:schemeClr val="tx1"/>
                </a:solidFill>
              </a:rPr>
              <a:t>define un campo de selección de archivo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button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activa un JavaScript cuando se hace clic en él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checkbox</a:t>
            </a:r>
            <a:r>
              <a:rPr lang="es-AR" sz="1400" dirty="0">
                <a:solidFill>
                  <a:srgbClr val="9D66F9"/>
                </a:solidFill>
              </a:rPr>
              <a:t>"&gt;</a:t>
            </a:r>
            <a:r>
              <a:rPr lang="es-AR" sz="1400" dirty="0">
                <a:solidFill>
                  <a:schemeClr val="tx1"/>
                </a:solidFill>
              </a:rPr>
              <a:t> permite elegir varias opciones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type="radio"&gt;</a:t>
            </a:r>
            <a:r>
              <a:rPr lang="es-AR" sz="1400" dirty="0">
                <a:solidFill>
                  <a:schemeClr val="tx1"/>
                </a:solidFill>
              </a:rPr>
              <a:t> permite elegir una sola opción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range</a:t>
            </a:r>
            <a:r>
              <a:rPr lang="es-AR" sz="1400" dirty="0">
                <a:solidFill>
                  <a:srgbClr val="9D66F9"/>
                </a:solidFill>
              </a:rPr>
              <a:t>"&gt; </a:t>
            </a:r>
            <a:r>
              <a:rPr lang="es-AR" sz="1400" dirty="0">
                <a:solidFill>
                  <a:schemeClr val="tx1"/>
                </a:solidFill>
              </a:rPr>
              <a:t>define un control de rango (como un control deslizante)</a:t>
            </a:r>
          </a:p>
          <a:p>
            <a:pPr marL="400050" indent="-285750" algn="l">
              <a:spcAft>
                <a:spcPts val="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dirty="0">
                <a:solidFill>
                  <a:srgbClr val="9D66F9"/>
                </a:solidFill>
              </a:rPr>
              <a:t>&lt;input type="</a:t>
            </a:r>
            <a:r>
              <a:rPr lang="es-AR" sz="1400" dirty="0" err="1">
                <a:solidFill>
                  <a:srgbClr val="9D66F9"/>
                </a:solidFill>
              </a:rPr>
              <a:t>submit</a:t>
            </a:r>
            <a:r>
              <a:rPr lang="es-AR" sz="1400" dirty="0">
                <a:solidFill>
                  <a:srgbClr val="9D66F9"/>
                </a:solidFill>
              </a:rPr>
              <a:t>"&gt;</a:t>
            </a:r>
            <a:r>
              <a:rPr lang="es-AR" sz="1400" dirty="0">
                <a:solidFill>
                  <a:schemeClr val="tx1"/>
                </a:solidFill>
              </a:rPr>
              <a:t> botón enviar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s-AR" sz="1500" dirty="0">
              <a:solidFill>
                <a:schemeClr val="tx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73357" y="4659923"/>
            <a:ext cx="5796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latin typeface="Montserrat" panose="020B0604020202020204" charset="0"/>
                <a:hlinkClick r:id="rId3"/>
              </a:rPr>
              <a:t>https://www.w3schools.com/html/html_form_input_types.asp</a:t>
            </a:r>
            <a:endParaRPr lang="es-AR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06467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61857" y="1068633"/>
            <a:ext cx="8520600" cy="184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En muchos de los elementos podemos añadir (opcionalmente) otros atributos como: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required</a:t>
            </a:r>
            <a:r>
              <a:rPr lang="es-AR" sz="1500" dirty="0">
                <a:solidFill>
                  <a:schemeClr val="tx1"/>
                </a:solidFill>
              </a:rPr>
              <a:t>: a un elemento para que el navegador se encargue de validar que este campo está relleno.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rgbClr val="9D66F9"/>
                </a:solidFill>
              </a:rPr>
              <a:t>placeholder</a:t>
            </a:r>
            <a:r>
              <a:rPr lang="es-AR" sz="1500" dirty="0">
                <a:solidFill>
                  <a:schemeClr val="tx1"/>
                </a:solidFill>
              </a:rPr>
              <a:t>: si queremos que aparezca un texto de ayuda para rellenar el campo.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rgbClr val="9D66F9"/>
                </a:solidFill>
              </a:rPr>
              <a:t>value</a:t>
            </a:r>
            <a:r>
              <a:rPr lang="es-AR" sz="1500" dirty="0">
                <a:solidFill>
                  <a:schemeClr val="tx1"/>
                </a:solidFill>
              </a:rPr>
              <a:t>: para introducir un valor por defecto en el campo.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 err="1">
                <a:solidFill>
                  <a:srgbClr val="9D66F9"/>
                </a:solidFill>
              </a:rPr>
              <a:t>readonly</a:t>
            </a:r>
            <a:r>
              <a:rPr lang="es-AR" sz="1500" dirty="0">
                <a:solidFill>
                  <a:schemeClr val="tx1"/>
                </a:solidFill>
              </a:rPr>
              <a:t>: si queremos que sea de sólo lectura.</a:t>
            </a:r>
          </a:p>
        </p:txBody>
      </p:sp>
    </p:spTree>
    <p:extLst>
      <p:ext uri="{BB962C8B-B14F-4D97-AF65-F5344CB8AC3E}">
        <p14:creationId xmlns:p14="http://schemas.microsoft.com/office/powerpoint/2010/main" val="29983484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Ejemplo</a:t>
            </a:r>
          </a:p>
        </p:txBody>
      </p:sp>
      <p:pic>
        <p:nvPicPr>
          <p:cNvPr id="4" name="Google Shape;117;p17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764931" y="1130835"/>
            <a:ext cx="7309399" cy="289165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Google Shape;116;p17"/>
          <p:cNvSpPr txBox="1">
            <a:spLocks/>
          </p:cNvSpPr>
          <p:nvPr/>
        </p:nvSpPr>
        <p:spPr>
          <a:xfrm>
            <a:off x="0" y="4022493"/>
            <a:ext cx="91440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s-AR" u="sng" dirty="0">
                <a:solidFill>
                  <a:schemeClr val="hlink"/>
                </a:solidFill>
                <a:hlinkClick r:id="rId4"/>
              </a:rPr>
              <a:t>https://jsbin.com/ledabog/edit?html,output</a:t>
            </a:r>
            <a:endParaRPr lang="es-AR" dirty="0"/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SzPts val="1800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867438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Actividad</a:t>
            </a:r>
          </a:p>
        </p:txBody>
      </p:sp>
      <p:sp>
        <p:nvSpPr>
          <p:cNvPr id="5" name="Google Shape;116;p17"/>
          <p:cNvSpPr txBox="1">
            <a:spLocks/>
          </p:cNvSpPr>
          <p:nvPr/>
        </p:nvSpPr>
        <p:spPr>
          <a:xfrm>
            <a:off x="483577" y="1059484"/>
            <a:ext cx="8036169" cy="3565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spcAft>
                <a:spcPts val="600"/>
              </a:spcAft>
              <a:buSzPts val="1800"/>
            </a:pPr>
            <a:r>
              <a:rPr lang="es-AR" dirty="0">
                <a:solidFill>
                  <a:schemeClr val="hlink"/>
                </a:solidFill>
              </a:rPr>
              <a:t>Crear un formulario donde se incluyan la mayoría de los atributos </a:t>
            </a:r>
            <a:r>
              <a:rPr lang="es-AR" dirty="0" err="1">
                <a:solidFill>
                  <a:schemeClr val="hlink"/>
                </a:solidFill>
              </a:rPr>
              <a:t>type</a:t>
            </a:r>
            <a:r>
              <a:rPr lang="es-AR" dirty="0">
                <a:solidFill>
                  <a:schemeClr val="hlink"/>
                </a:solidFill>
              </a:rPr>
              <a:t> de la etiqueta </a:t>
            </a:r>
            <a:r>
              <a:rPr lang="es-AR" b="1" i="1" dirty="0">
                <a:solidFill>
                  <a:schemeClr val="hlink"/>
                </a:solidFill>
              </a:rPr>
              <a:t>input</a:t>
            </a:r>
            <a:r>
              <a:rPr lang="es-AR" dirty="0">
                <a:solidFill>
                  <a:schemeClr val="hlink"/>
                </a:solidFill>
              </a:rPr>
              <a:t>.</a:t>
            </a:r>
          </a:p>
          <a:p>
            <a:pPr marL="0" indent="0" algn="l">
              <a:spcAft>
                <a:spcPts val="600"/>
              </a:spcAft>
              <a:buSzPts val="1800"/>
            </a:pPr>
            <a:r>
              <a:rPr lang="es-AR" dirty="0">
                <a:solidFill>
                  <a:schemeClr val="hlink"/>
                </a:solidFill>
              </a:rPr>
              <a:t>Sugerencias para formularios:</a:t>
            </a:r>
          </a:p>
          <a:p>
            <a:pPr marL="285750" indent="-285750" algn="l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s-AR" dirty="0"/>
              <a:t>Carga de datos personales.</a:t>
            </a:r>
          </a:p>
          <a:p>
            <a:pPr marL="285750" indent="-285750" algn="l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s-AR" dirty="0"/>
              <a:t>Reserva de turnos.</a:t>
            </a:r>
          </a:p>
          <a:p>
            <a:pPr marL="285750" indent="-285750" algn="l">
              <a:spcAft>
                <a:spcPts val="600"/>
              </a:spcAft>
              <a:buSzPts val="1800"/>
              <a:buFont typeface="Arial" panose="020B0604020202020204" pitchFamily="34" charset="0"/>
              <a:buChar char="•"/>
            </a:pPr>
            <a:r>
              <a:rPr lang="es-AR" dirty="0"/>
              <a:t>Encuesta.</a:t>
            </a:r>
          </a:p>
          <a:p>
            <a:pPr marL="0" indent="0" algn="l">
              <a:spcAft>
                <a:spcPts val="600"/>
              </a:spcAft>
              <a:buSzPts val="1800"/>
            </a:pPr>
            <a:r>
              <a:rPr lang="es-AR" dirty="0"/>
              <a:t>El formulario deberá incorporar los botones de </a:t>
            </a:r>
            <a:r>
              <a:rPr lang="es-AR" b="1" dirty="0"/>
              <a:t>Enviar</a:t>
            </a:r>
            <a:r>
              <a:rPr lang="es-AR" dirty="0"/>
              <a:t> y </a:t>
            </a:r>
            <a:r>
              <a:rPr lang="es-AR" b="1" dirty="0"/>
              <a:t>Resetear</a:t>
            </a:r>
            <a:r>
              <a:rPr lang="es-AR" dirty="0"/>
              <a:t>.</a:t>
            </a:r>
          </a:p>
          <a:p>
            <a:pPr marL="0" indent="0" algn="l">
              <a:spcAft>
                <a:spcPts val="600"/>
              </a:spcAft>
              <a:buSzPts val="1800"/>
            </a:pPr>
            <a:r>
              <a:rPr lang="es-AR" dirty="0"/>
              <a:t>Darle formato a los campos y un color de fondo de la página.</a:t>
            </a:r>
          </a:p>
        </p:txBody>
      </p:sp>
    </p:spTree>
    <p:extLst>
      <p:ext uri="{BB962C8B-B14F-4D97-AF65-F5344CB8AC3E}">
        <p14:creationId xmlns:p14="http://schemas.microsoft.com/office/powerpoint/2010/main" val="39958666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4;p13"/>
          <p:cNvSpPr txBox="1">
            <a:spLocks/>
          </p:cNvSpPr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s-AR" b="1">
                <a:latin typeface="Arial"/>
                <a:ea typeface="Arial"/>
                <a:cs typeface="Arial"/>
                <a:sym typeface="Arial"/>
              </a:rPr>
              <a:t>Clase 3</a:t>
            </a:r>
            <a:endParaRPr lang="es-AR" dirty="0"/>
          </a:p>
        </p:txBody>
      </p:sp>
      <p:pic>
        <p:nvPicPr>
          <p:cNvPr id="9" name="Google Shape;86;p13" descr="logo de HTML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5080" y="2651589"/>
            <a:ext cx="2093841" cy="19629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" name="Google Shape;85;p13"/>
          <p:cNvSpPr txBox="1"/>
          <p:nvPr/>
        </p:nvSpPr>
        <p:spPr>
          <a:xfrm>
            <a:off x="0" y="1963726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2800" b="1" i="1" dirty="0"/>
              <a:t>HTML Parte 3</a:t>
            </a:r>
            <a:endParaRPr b="1" i="1" dirty="0"/>
          </a:p>
        </p:txBody>
      </p:sp>
    </p:spTree>
    <p:extLst>
      <p:ext uri="{BB962C8B-B14F-4D97-AF65-F5344CB8AC3E}">
        <p14:creationId xmlns:p14="http://schemas.microsoft.com/office/powerpoint/2010/main" val="41799502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77426"/>
            <a:ext cx="8520600" cy="259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Se usan para intercambiar información con el usuario y recolectar datos. Podemos enviar los datos recolectados a un servidor, pero esa tarea debemos hacerla con herramientas de back-</a:t>
            </a:r>
            <a:r>
              <a:rPr lang="es-AR" sz="1500" dirty="0" err="1">
                <a:solidFill>
                  <a:schemeClr val="tx1"/>
                </a:solidFill>
              </a:rPr>
              <a:t>end</a:t>
            </a:r>
            <a:r>
              <a:rPr lang="es-AR" sz="1500" dirty="0">
                <a:solidFill>
                  <a:schemeClr val="tx1"/>
                </a:solidFill>
              </a:rPr>
              <a:t>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Para crear un formulario, primero hay que indicar una etiqueta contenedora </a:t>
            </a: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form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, que va a incluir toda la información que se quiere recolectar en ese formulario.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Sus elementos y atributos:</a:t>
            </a:r>
          </a:p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form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 será el elemento padre que anide todos los elementos HTML que representarán los campos de nuestro formulario, incluido el botón de </a:t>
            </a:r>
            <a:r>
              <a:rPr lang="es-AR" sz="1500" b="1" i="1" dirty="0">
                <a:solidFill>
                  <a:schemeClr val="tx1"/>
                </a:solidFill>
              </a:rPr>
              <a:t>enviar</a:t>
            </a:r>
            <a:r>
              <a:rPr lang="es-AR" sz="1500" dirty="0">
                <a:solidFill>
                  <a:schemeClr val="tx1"/>
                </a:solidFill>
              </a:rPr>
              <a:t>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action</a:t>
            </a:r>
            <a:r>
              <a:rPr lang="es-AR" sz="1500" dirty="0">
                <a:solidFill>
                  <a:schemeClr val="tx1"/>
                </a:solidFill>
              </a:rPr>
              <a:t>: Define el tipo de acción que se llevará a cabo (enviar a un mail o procesar su contenido con un script). También podemos indicar la URL a la que se enviará la petición HTTP con toda la información del formulario.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method</a:t>
            </a:r>
            <a:r>
              <a:rPr lang="es-AR" sz="1500" dirty="0">
                <a:solidFill>
                  <a:schemeClr val="tx1"/>
                </a:solidFill>
              </a:rPr>
              <a:t>: indica si la petición HTTP será GET o POST.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</a:endParaRPr>
          </a:p>
        </p:txBody>
      </p:sp>
      <p:sp>
        <p:nvSpPr>
          <p:cNvPr id="9" name="Google Shape;258;p18"/>
          <p:cNvSpPr txBox="1">
            <a:spLocks/>
          </p:cNvSpPr>
          <p:nvPr/>
        </p:nvSpPr>
        <p:spPr>
          <a:xfrm>
            <a:off x="2788695" y="4431819"/>
            <a:ext cx="6029990" cy="42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i="1" dirty="0" err="1">
                <a:latin typeface="Montserrat" panose="020B0604020202020204" charset="0"/>
              </a:rPr>
              <a:t>Info</a:t>
            </a:r>
            <a:r>
              <a:rPr lang="es-ES" sz="1400" i="1" dirty="0">
                <a:latin typeface="Montserrat" panose="020B0604020202020204" charset="0"/>
              </a:rPr>
              <a:t> adicional: </a:t>
            </a:r>
            <a:r>
              <a:rPr lang="es-AR" sz="1400" dirty="0">
                <a:latin typeface="Montserrat" panose="020B0604020202020204" charset="0"/>
                <a:hlinkClick r:id="rId3"/>
              </a:rPr>
              <a:t>https://www.w3schools.com/html/html_forms.asp</a:t>
            </a:r>
            <a:endParaRPr lang="es-AR" sz="1400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06510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 de un formulario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52853" y="1345008"/>
            <a:ext cx="7438294" cy="289310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 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action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define donde se van a enviar los datos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 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method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define que hacer con los datos, crear datos nuevos (POST) o pedir información (GET)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 target define donde mostrar la respuesta al formulario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b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form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action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"Link"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method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"POST"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target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"_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blank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 Entrada de datos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 Entrada de datos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&lt;!-- Entrada de datos --&gt;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b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submit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value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"ENVIAR"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form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814204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9841"/>
            <a:ext cx="8520600" cy="386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Sus elementos y propiedades:</a:t>
            </a:r>
          </a:p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label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: se usa para especificar la etiqueta (o nombre) del campo del formulario. Es información para el usuario. 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for</a:t>
            </a:r>
            <a:r>
              <a:rPr lang="es-AR" sz="1500" dirty="0">
                <a:solidFill>
                  <a:schemeClr val="tx1"/>
                </a:solidFill>
              </a:rPr>
              <a:t>: tiene que tener el mismo valor que el atributo id del campo (input, </a:t>
            </a:r>
            <a:r>
              <a:rPr lang="es-AR" sz="1500" dirty="0" err="1">
                <a:solidFill>
                  <a:schemeClr val="tx1"/>
                </a:solidFill>
              </a:rPr>
              <a:t>select</a:t>
            </a:r>
            <a:r>
              <a:rPr lang="es-AR" sz="1500" dirty="0">
                <a:solidFill>
                  <a:schemeClr val="tx1"/>
                </a:solidFill>
              </a:rPr>
              <a:t> o </a:t>
            </a:r>
            <a:r>
              <a:rPr lang="es-AR" sz="1500" dirty="0" err="1">
                <a:solidFill>
                  <a:schemeClr val="tx1"/>
                </a:solidFill>
              </a:rPr>
              <a:t>textarea</a:t>
            </a:r>
            <a:r>
              <a:rPr lang="es-AR" sz="1500" dirty="0">
                <a:solidFill>
                  <a:schemeClr val="tx1"/>
                </a:solidFill>
              </a:rPr>
              <a:t>) al que hace referencia la etiqueta.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hlinkClick r:id="rId3"/>
              </a:rPr>
              <a:t>https://www.w3schools.com/tags/tryit.asp?filename=tryhtml_label</a:t>
            </a:r>
            <a:endParaRPr lang="es-AR" sz="1500" dirty="0">
              <a:solidFill>
                <a:schemeClr val="tx1"/>
              </a:solidFill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</a:endParaRPr>
          </a:p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fieldset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: Define una sección en un formulario y permite organizar en grupos sus campos. El elemento </a:t>
            </a: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legend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 que puede contener a otros elementos o se puede utilizar para definir un título.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id</a:t>
            </a:r>
            <a:r>
              <a:rPr lang="es-AR" sz="1500" dirty="0">
                <a:solidFill>
                  <a:schemeClr val="tx1"/>
                </a:solidFill>
              </a:rPr>
              <a:t>: igual que el elemento input.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name</a:t>
            </a:r>
            <a:r>
              <a:rPr lang="es-AR" sz="1500" dirty="0">
                <a:solidFill>
                  <a:schemeClr val="tx1"/>
                </a:solidFill>
              </a:rPr>
              <a:t>: igual que el campo input.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value</a:t>
            </a:r>
            <a:r>
              <a:rPr lang="es-AR" sz="1500" dirty="0">
                <a:solidFill>
                  <a:schemeClr val="tx1"/>
                </a:solidFill>
              </a:rPr>
              <a:t>: igual que el atributo </a:t>
            </a:r>
            <a:r>
              <a:rPr lang="es-AR" sz="1500" dirty="0" err="1">
                <a:solidFill>
                  <a:schemeClr val="tx1"/>
                </a:solidFill>
              </a:rPr>
              <a:t>value</a:t>
            </a:r>
            <a:r>
              <a:rPr lang="es-AR" sz="1500" dirty="0">
                <a:solidFill>
                  <a:schemeClr val="tx1"/>
                </a:solidFill>
              </a:rPr>
              <a:t> del campo input.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hlinkClick r:id="rId4"/>
              </a:rPr>
              <a:t>https://www.w3schools.com/tags/tryit.asp?filename=tryhtml_fieldset</a:t>
            </a:r>
            <a:endParaRPr lang="es-AR" sz="1500" dirty="0">
              <a:solidFill>
                <a:schemeClr val="tx1"/>
              </a:solidFill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63588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9842"/>
            <a:ext cx="8520600" cy="292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Sus elementos y propiedades: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&lt;input&gt;</a:t>
            </a:r>
            <a:r>
              <a:rPr lang="es-AR" sz="1500" dirty="0">
                <a:solidFill>
                  <a:schemeClr val="tx1"/>
                </a:solidFill>
              </a:rPr>
              <a:t>: permite introducir diferentes tipos de campo de formulario en base al valor del atributo type. En función del valor indicado en </a:t>
            </a:r>
            <a:r>
              <a:rPr lang="es-AR" sz="1500" b="1" i="1" dirty="0">
                <a:solidFill>
                  <a:schemeClr val="tx1"/>
                </a:solidFill>
              </a:rPr>
              <a:t>type</a:t>
            </a:r>
            <a:r>
              <a:rPr lang="es-AR" sz="1500" dirty="0">
                <a:solidFill>
                  <a:schemeClr val="tx1"/>
                </a:solidFill>
              </a:rPr>
              <a:t> dispondremos de unos atributos u otros: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type</a:t>
            </a:r>
            <a:r>
              <a:rPr lang="es-AR" sz="1500" dirty="0">
                <a:solidFill>
                  <a:schemeClr val="tx1"/>
                </a:solidFill>
              </a:rPr>
              <a:t>: este valor puede tener muchos valores: </a:t>
            </a:r>
            <a:r>
              <a:rPr lang="es-AR" sz="1500" dirty="0" err="1">
                <a:solidFill>
                  <a:schemeClr val="tx1"/>
                </a:solidFill>
              </a:rPr>
              <a:t>text</a:t>
            </a:r>
            <a:r>
              <a:rPr lang="es-AR" sz="1500" dirty="0">
                <a:solidFill>
                  <a:schemeClr val="tx1"/>
                </a:solidFill>
              </a:rPr>
              <a:t>, email, </a:t>
            </a:r>
            <a:r>
              <a:rPr lang="es-AR" sz="1500" dirty="0" err="1">
                <a:solidFill>
                  <a:schemeClr val="tx1"/>
                </a:solidFill>
              </a:rPr>
              <a:t>checkbox</a:t>
            </a:r>
            <a:r>
              <a:rPr lang="es-AR" sz="1500" dirty="0">
                <a:solidFill>
                  <a:schemeClr val="tx1"/>
                </a:solidFill>
              </a:rPr>
              <a:t>, color, date, file, </a:t>
            </a:r>
            <a:r>
              <a:rPr lang="es-AR" sz="1500" dirty="0" err="1">
                <a:solidFill>
                  <a:schemeClr val="tx1"/>
                </a:solidFill>
              </a:rPr>
              <a:t>hidden</a:t>
            </a:r>
            <a:r>
              <a:rPr lang="es-AR" sz="1500" dirty="0">
                <a:solidFill>
                  <a:schemeClr val="tx1"/>
                </a:solidFill>
              </a:rPr>
              <a:t>, etc. en función del tipo de campo que queramos, los nombres son bastante auto-explicativos (ver página siguiente).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id</a:t>
            </a:r>
            <a:r>
              <a:rPr lang="es-AR" sz="1500" dirty="0">
                <a:solidFill>
                  <a:schemeClr val="tx1"/>
                </a:solidFill>
              </a:rPr>
              <a:t>: este atributo es obligatorio si en el elemento </a:t>
            </a:r>
            <a:r>
              <a:rPr lang="es-AR" sz="1500" dirty="0" err="1">
                <a:solidFill>
                  <a:schemeClr val="tx1"/>
                </a:solidFill>
              </a:rPr>
              <a:t>label</a:t>
            </a:r>
            <a:r>
              <a:rPr lang="es-AR" sz="1500" dirty="0">
                <a:solidFill>
                  <a:schemeClr val="tx1"/>
                </a:solidFill>
              </a:rPr>
              <a:t> tiene un atributo </a:t>
            </a:r>
            <a:r>
              <a:rPr lang="es-AR" sz="1500" dirty="0" err="1">
                <a:solidFill>
                  <a:schemeClr val="tx1"/>
                </a:solidFill>
              </a:rPr>
              <a:t>for</a:t>
            </a:r>
            <a:r>
              <a:rPr lang="es-AR" sz="1500" dirty="0">
                <a:solidFill>
                  <a:schemeClr val="tx1"/>
                </a:solidFill>
              </a:rPr>
              <a:t>, en tal caso deberá contener un identificador único en la página.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name</a:t>
            </a:r>
            <a:r>
              <a:rPr lang="es-AR" sz="1500" dirty="0">
                <a:solidFill>
                  <a:schemeClr val="tx1"/>
                </a:solidFill>
              </a:rPr>
              <a:t>: representa el nombre asignado al campo cuando se envíe la petición HTTP.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s-AR" sz="15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60599" y="4330187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tx1"/>
                </a:solidFill>
                <a:latin typeface="Montserrat" panose="020B0604020202020204" charset="0"/>
              </a:rPr>
              <a:t>(continúa…)</a:t>
            </a:r>
            <a:endParaRPr lang="es-AR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332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9841"/>
            <a:ext cx="8520600" cy="221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Sus elementos y propiedades: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size</a:t>
            </a:r>
            <a:r>
              <a:rPr lang="es-AR" sz="1500" b="1" dirty="0">
                <a:solidFill>
                  <a:schemeClr val="tx1"/>
                </a:solidFill>
              </a:rPr>
              <a:t>: </a:t>
            </a:r>
            <a:r>
              <a:rPr lang="es-AR" sz="1500" dirty="0">
                <a:solidFill>
                  <a:schemeClr val="tx1"/>
                </a:solidFill>
              </a:rPr>
              <a:t>define el tamaño (en </a:t>
            </a:r>
            <a:r>
              <a:rPr lang="es-AR" sz="1500" dirty="0" err="1">
                <a:solidFill>
                  <a:schemeClr val="tx1"/>
                </a:solidFill>
              </a:rPr>
              <a:t>px</a:t>
            </a:r>
            <a:r>
              <a:rPr lang="es-AR" sz="1500" dirty="0">
                <a:solidFill>
                  <a:schemeClr val="tx1"/>
                </a:solidFill>
              </a:rPr>
              <a:t>) de la caja de texto en número de caracteres visibles.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maxlength</a:t>
            </a:r>
            <a:r>
              <a:rPr lang="es-AR" sz="1500" dirty="0">
                <a:solidFill>
                  <a:schemeClr val="tx1"/>
                </a:solidFill>
              </a:rPr>
              <a:t>: indica el tamaño máximo del texto, en número de caracteres, que puede ser escrito en el campo.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value</a:t>
            </a:r>
            <a:r>
              <a:rPr lang="es-AR" sz="1500" dirty="0">
                <a:solidFill>
                  <a:schemeClr val="tx1"/>
                </a:solidFill>
              </a:rPr>
              <a:t>: representa el valor que se asignará al campo cuando se envíe la petición HTTP. Permite asignar un valor definido al campo en cuestión. Esto puede ayudar al usuario a rellenar más rápidamente el formulario o darle alguna idea sobre la naturaleza de los datos que se requieren.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  <a:hlinkClick r:id="rId3"/>
              </a:rPr>
              <a:t>https://www.w3schools.com/html/tryit.asp?filename=tryhtml5_input_form</a:t>
            </a:r>
            <a:endParaRPr lang="es-AR" sz="15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280746" y="3772444"/>
            <a:ext cx="6858000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Nombre: 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text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"nombre"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size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"30"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maxlength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"10"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205472"/>
            <a:ext cx="3209925" cy="3714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1821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Formularios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9841"/>
            <a:ext cx="8520600" cy="88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Ocultar texto para contraseñas: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Utilizamos el </a:t>
            </a:r>
            <a:r>
              <a:rPr lang="es-AR" sz="1500" b="1" i="1" dirty="0">
                <a:solidFill>
                  <a:schemeClr val="tx1"/>
                </a:solidFill>
              </a:rPr>
              <a:t>type=“</a:t>
            </a:r>
            <a:r>
              <a:rPr lang="es-AR" sz="1500" b="1" i="1" dirty="0" err="1">
                <a:solidFill>
                  <a:schemeClr val="tx1"/>
                </a:solidFill>
              </a:rPr>
              <a:t>password</a:t>
            </a:r>
            <a:r>
              <a:rPr lang="es-AR" sz="1500" b="1" i="1" dirty="0">
                <a:solidFill>
                  <a:schemeClr val="tx1"/>
                </a:solidFill>
              </a:rPr>
              <a:t>”</a:t>
            </a:r>
            <a:r>
              <a:rPr lang="es-AR" sz="1500" dirty="0">
                <a:solidFill>
                  <a:schemeClr val="tx1"/>
                </a:solidFill>
              </a:rPr>
              <a:t> que nos permitirá esconder el texto escrito en el campo </a:t>
            </a:r>
            <a:r>
              <a:rPr lang="es-AR" sz="1500" i="1" dirty="0">
                <a:solidFill>
                  <a:schemeClr val="tx1"/>
                </a:solidFill>
              </a:rPr>
              <a:t>input</a:t>
            </a:r>
            <a:r>
              <a:rPr lang="es-AR" sz="1500" dirty="0">
                <a:solidFill>
                  <a:schemeClr val="tx1"/>
                </a:solidFill>
              </a:rPr>
              <a:t> por medio asteriscos.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991" y="2009196"/>
            <a:ext cx="2686050" cy="35242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/>
          <p:cNvSpPr/>
          <p:nvPr/>
        </p:nvSpPr>
        <p:spPr>
          <a:xfrm>
            <a:off x="501893" y="2031521"/>
            <a:ext cx="5547947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Clave: &lt;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E66D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"password"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"clave"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FFE66D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6E072"/>
                </a:solidFill>
                <a:latin typeface="Consolas" panose="020B0609020204030204" pitchFamily="49" charset="0"/>
              </a:rPr>
              <a:t>"25"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Google Shape;61;p14"/>
          <p:cNvSpPr txBox="1">
            <a:spLocks/>
          </p:cNvSpPr>
          <p:nvPr/>
        </p:nvSpPr>
        <p:spPr>
          <a:xfrm>
            <a:off x="379441" y="2417429"/>
            <a:ext cx="8520600" cy="164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chemeClr val="tx1"/>
                </a:solidFill>
              </a:rPr>
              <a:t>Campos de texto amplios: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Utilizado para comentarios </a:t>
            </a:r>
            <a:r>
              <a:rPr lang="es-AR" sz="1500" dirty="0" err="1">
                <a:solidFill>
                  <a:schemeClr val="tx1"/>
                </a:solidFill>
              </a:rPr>
              <a:t>multilínea</a:t>
            </a:r>
            <a:r>
              <a:rPr lang="es-AR" sz="1500" dirty="0">
                <a:solidFill>
                  <a:schemeClr val="tx1"/>
                </a:solidFill>
              </a:rPr>
              <a:t> o consultas, </a:t>
            </a:r>
            <a:r>
              <a:rPr lang="es-AR" sz="1500" b="1" i="1" dirty="0">
                <a:solidFill>
                  <a:schemeClr val="tx1"/>
                </a:solidFill>
              </a:rPr>
              <a:t>type=“</a:t>
            </a:r>
            <a:r>
              <a:rPr lang="es-AR" sz="1500" b="1" i="1" dirty="0" err="1">
                <a:solidFill>
                  <a:schemeClr val="tx1"/>
                </a:solidFill>
              </a:rPr>
              <a:t>textarea</a:t>
            </a:r>
            <a:r>
              <a:rPr lang="es-AR" sz="1500" b="1" i="1" dirty="0">
                <a:solidFill>
                  <a:schemeClr val="tx1"/>
                </a:solidFill>
              </a:rPr>
              <a:t>”</a:t>
            </a:r>
            <a:r>
              <a:rPr lang="es-AR" sz="1500" dirty="0">
                <a:solidFill>
                  <a:schemeClr val="tx1"/>
                </a:solidFill>
              </a:rPr>
              <a:t> nos permite definir </a:t>
            </a:r>
            <a:r>
              <a:rPr lang="es-AR" sz="1500" b="1" dirty="0" err="1">
                <a:solidFill>
                  <a:schemeClr val="tx1"/>
                </a:solidFill>
              </a:rPr>
              <a:t>rows</a:t>
            </a:r>
            <a:r>
              <a:rPr lang="es-AR" sz="1500" dirty="0">
                <a:solidFill>
                  <a:schemeClr val="tx1"/>
                </a:solidFill>
              </a:rPr>
              <a:t> (</a:t>
            </a:r>
            <a:r>
              <a:rPr lang="es-AR" sz="1500" i="1" dirty="0">
                <a:solidFill>
                  <a:schemeClr val="tx1"/>
                </a:solidFill>
              </a:rPr>
              <a:t>filas</a:t>
            </a:r>
            <a:r>
              <a:rPr lang="es-AR" sz="1500" dirty="0">
                <a:solidFill>
                  <a:schemeClr val="tx1"/>
                </a:solidFill>
              </a:rPr>
              <a:t>), </a:t>
            </a:r>
            <a:r>
              <a:rPr lang="es-AR" sz="1500" b="1" dirty="0" err="1">
                <a:solidFill>
                  <a:schemeClr val="tx1"/>
                </a:solidFill>
              </a:rPr>
              <a:t>columns</a:t>
            </a:r>
            <a:r>
              <a:rPr lang="es-AR" sz="1500" dirty="0">
                <a:solidFill>
                  <a:schemeClr val="tx1"/>
                </a:solidFill>
              </a:rPr>
              <a:t> (</a:t>
            </a:r>
            <a:r>
              <a:rPr lang="es-AR" sz="1500" i="1" dirty="0">
                <a:solidFill>
                  <a:schemeClr val="tx1"/>
                </a:solidFill>
              </a:rPr>
              <a:t>columnas</a:t>
            </a:r>
            <a:r>
              <a:rPr lang="es-AR" sz="1500" dirty="0">
                <a:solidFill>
                  <a:schemeClr val="tx1"/>
                </a:solidFill>
              </a:rPr>
              <a:t>) y en vez de utilizar </a:t>
            </a:r>
            <a:r>
              <a:rPr lang="es-AR" sz="1500" i="1" dirty="0" err="1">
                <a:solidFill>
                  <a:schemeClr val="tx1"/>
                </a:solidFill>
              </a:rPr>
              <a:t>value</a:t>
            </a:r>
            <a:r>
              <a:rPr lang="es-AR" sz="1500" dirty="0">
                <a:solidFill>
                  <a:schemeClr val="tx1"/>
                </a:solidFill>
              </a:rPr>
              <a:t> escribimos entre las etiquetas </a:t>
            </a:r>
            <a:r>
              <a:rPr lang="es-AR" sz="1500" b="1" i="1" dirty="0" err="1">
                <a:solidFill>
                  <a:schemeClr val="tx1"/>
                </a:solidFill>
              </a:rPr>
              <a:t>textarea</a:t>
            </a:r>
            <a:r>
              <a:rPr lang="es-AR" sz="1500" dirty="0">
                <a:solidFill>
                  <a:schemeClr val="tx1"/>
                </a:solidFill>
              </a:rPr>
              <a:t>: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id</a:t>
            </a:r>
            <a:r>
              <a:rPr lang="es-AR" sz="1500" dirty="0">
                <a:solidFill>
                  <a:schemeClr val="tx1"/>
                </a:solidFill>
              </a:rPr>
              <a:t>: igual que el elemento input y </a:t>
            </a:r>
            <a:r>
              <a:rPr lang="es-AR" sz="1500" dirty="0" err="1">
                <a:solidFill>
                  <a:schemeClr val="tx1"/>
                </a:solidFill>
              </a:rPr>
              <a:t>select</a:t>
            </a:r>
            <a:r>
              <a:rPr lang="es-AR" sz="1500" dirty="0">
                <a:solidFill>
                  <a:schemeClr val="tx1"/>
                </a:solidFill>
              </a:rPr>
              <a:t>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 err="1">
                <a:solidFill>
                  <a:schemeClr val="tx1"/>
                </a:solidFill>
              </a:rPr>
              <a:t>name</a:t>
            </a:r>
            <a:r>
              <a:rPr lang="es-AR" sz="1500" dirty="0">
                <a:solidFill>
                  <a:schemeClr val="tx1"/>
                </a:solidFill>
              </a:rPr>
              <a:t>: igual que el campo input y </a:t>
            </a:r>
            <a:r>
              <a:rPr lang="es-AR" sz="1500" dirty="0" err="1">
                <a:solidFill>
                  <a:schemeClr val="tx1"/>
                </a:solidFill>
              </a:rPr>
              <a:t>select</a:t>
            </a:r>
            <a:r>
              <a:rPr lang="es-AR" sz="15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79229" y="4239939"/>
            <a:ext cx="4818185" cy="523220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Consulta: 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textarea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"comentario"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rows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"10"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cols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"40"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&gt;Escribe tu consulta...&lt;/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textarea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91" y="3524250"/>
            <a:ext cx="2718016" cy="1238909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312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AR" dirty="0"/>
              <a:t>Menú desplegable (lista de opciones)</a:t>
            </a:r>
          </a:p>
          <a:p>
            <a:pPr algn="l"/>
            <a:endParaRPr lang="es-ES" dirty="0"/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50789"/>
            <a:ext cx="8520600" cy="232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Utilizamos el </a:t>
            </a:r>
            <a:r>
              <a:rPr lang="es-AR" sz="1400" b="1" i="1" dirty="0">
                <a:solidFill>
                  <a:schemeClr val="tx1"/>
                </a:solidFill>
              </a:rPr>
              <a:t>type=“</a:t>
            </a:r>
            <a:r>
              <a:rPr lang="es-AR" sz="1400" b="1" i="1" dirty="0" err="1">
                <a:solidFill>
                  <a:schemeClr val="tx1"/>
                </a:solidFill>
              </a:rPr>
              <a:t>select</a:t>
            </a:r>
            <a:r>
              <a:rPr lang="es-AR" sz="1400" b="1" i="1" dirty="0">
                <a:solidFill>
                  <a:schemeClr val="tx1"/>
                </a:solidFill>
              </a:rPr>
              <a:t>”</a:t>
            </a:r>
            <a:r>
              <a:rPr lang="es-AR" sz="1400" dirty="0">
                <a:solidFill>
                  <a:schemeClr val="tx1"/>
                </a:solidFill>
              </a:rPr>
              <a:t> para crear una lista desplegable de opciones, cada opción estará contenida como hija dentro de un elemento </a:t>
            </a:r>
            <a:r>
              <a:rPr lang="es-AR" sz="1400" b="1" dirty="0">
                <a:solidFill>
                  <a:srgbClr val="9D66F9"/>
                </a:solidFill>
              </a:rPr>
              <a:t>&lt;</a:t>
            </a:r>
            <a:r>
              <a:rPr lang="es-AR" sz="1400" b="1" dirty="0" err="1">
                <a:solidFill>
                  <a:srgbClr val="9D66F9"/>
                </a:solidFill>
              </a:rPr>
              <a:t>option</a:t>
            </a:r>
            <a:r>
              <a:rPr lang="es-AR" sz="1400" b="1" dirty="0">
                <a:solidFill>
                  <a:srgbClr val="9D66F9"/>
                </a:solidFill>
              </a:rPr>
              <a:t>&gt;</a:t>
            </a:r>
            <a:r>
              <a:rPr lang="es-AR" sz="1400" dirty="0">
                <a:solidFill>
                  <a:schemeClr val="tx1"/>
                </a:solidFill>
              </a:rPr>
              <a:t> donde vamos a  encapsular cada opción de la lista.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tx1"/>
                </a:solidFill>
              </a:rPr>
              <a:t>id</a:t>
            </a:r>
            <a:r>
              <a:rPr lang="es-AR" sz="1400" dirty="0">
                <a:solidFill>
                  <a:schemeClr val="tx1"/>
                </a:solidFill>
              </a:rPr>
              <a:t>: igual que el elemento input.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name</a:t>
            </a:r>
            <a:r>
              <a:rPr lang="es-AR" sz="1400" dirty="0">
                <a:solidFill>
                  <a:schemeClr val="tx1"/>
                </a:solidFill>
              </a:rPr>
              <a:t>: igual que el campo input.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value</a:t>
            </a:r>
            <a:r>
              <a:rPr lang="es-AR" sz="1400" dirty="0">
                <a:solidFill>
                  <a:schemeClr val="tx1"/>
                </a:solidFill>
              </a:rPr>
              <a:t>: igual que el atributo </a:t>
            </a:r>
            <a:r>
              <a:rPr lang="es-AR" sz="1400" dirty="0" err="1">
                <a:solidFill>
                  <a:schemeClr val="tx1"/>
                </a:solidFill>
              </a:rPr>
              <a:t>value</a:t>
            </a:r>
            <a:r>
              <a:rPr lang="es-AR" sz="1400" dirty="0">
                <a:solidFill>
                  <a:schemeClr val="tx1"/>
                </a:solidFill>
              </a:rPr>
              <a:t> del campo </a:t>
            </a:r>
            <a:r>
              <a:rPr lang="es-AR" sz="1200" dirty="0">
                <a:solidFill>
                  <a:schemeClr val="tx1"/>
                </a:solidFill>
              </a:rPr>
              <a:t>input</a:t>
            </a:r>
            <a:r>
              <a:rPr lang="es-AR" sz="1400" dirty="0">
                <a:solidFill>
                  <a:schemeClr val="tx1"/>
                </a:solidFill>
              </a:rPr>
              <a:t>.</a:t>
            </a:r>
          </a:p>
          <a:p>
            <a:pPr marL="4000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size</a:t>
            </a:r>
            <a:r>
              <a:rPr lang="es-AR" sz="1400" b="1" dirty="0">
                <a:solidFill>
                  <a:schemeClr val="tx1"/>
                </a:solidFill>
              </a:rPr>
              <a:t>:</a:t>
            </a:r>
            <a:r>
              <a:rPr lang="es-AR" sz="1400" dirty="0">
                <a:solidFill>
                  <a:schemeClr val="tx1"/>
                </a:solidFill>
              </a:rPr>
              <a:t> indica el número de valores mostrados a la vez en la lista. Si se omite se mostrará la lista desplegable y se especifica un valor se mostrarán esas opciones con una barra de desplazamiento.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multiple</a:t>
            </a:r>
            <a:r>
              <a:rPr lang="es-AR" sz="1400" dirty="0">
                <a:solidFill>
                  <a:schemeClr val="tx1"/>
                </a:solidFill>
              </a:rPr>
              <a:t>: permite la selección de varios elementos de la lista.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400" dirty="0">
              <a:solidFill>
                <a:schemeClr val="tx1"/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907709" y="3371851"/>
            <a:ext cx="3481057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Seleccione turno: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name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"turno"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&gt;Mañana&lt;/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&gt;Tarde&lt;/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    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&gt;Vespertino&lt;/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option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 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83348"/>
            <a:ext cx="1990725" cy="7620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7950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2715</TotalTime>
  <Words>1631</Words>
  <Application>Microsoft Office PowerPoint</Application>
  <PresentationFormat>Presentación en pantalla (16:9)</PresentationFormat>
  <Paragraphs>124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Consolas</vt:lpstr>
      <vt:lpstr>Montserrat SemiBold</vt:lpstr>
      <vt:lpstr>Lato</vt:lpstr>
      <vt:lpstr>Montserrat ExtraBold</vt:lpstr>
      <vt:lpstr>Montserrat</vt:lpstr>
      <vt:lpstr>Arial</vt:lpstr>
      <vt:lpstr>Zeemo Presentation by Slidesgo</vt:lpstr>
      <vt:lpstr>Curso FullStack Python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FullStack Python </dc:title>
  <cp:lastModifiedBy>Emiliano</cp:lastModifiedBy>
  <cp:revision>368</cp:revision>
  <dcterms:modified xsi:type="dcterms:W3CDTF">2022-03-16T23:37:34Z</dcterms:modified>
</cp:coreProperties>
</file>