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9144000"/>
  <p:notesSz cx="6858000" cy="9144000"/>
  <p:embeddedFontLst>
    <p:embeddedFont>
      <p:font typeface="Quattrocento Sans"/>
      <p:regular r:id="rId29"/>
      <p:bold r:id="rId30"/>
      <p:italic r:id="rId31"/>
      <p:boldItalic r:id="rId32"/>
    </p:embeddedFont>
    <p:embeddedFont>
      <p:font typeface="Questrial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851EB2F7-F8F1-4116-BEFF-98DAFDAFBAEC}">
  <a:tblStyle styleId="{851EB2F7-F8F1-4116-BEFF-98DAFDAFBAE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ttrocentoSans-italic.fntdata"/><Relationship Id="rId30" Type="http://schemas.openxmlformats.org/officeDocument/2006/relationships/font" Target="fonts/QuattrocentoSans-bold.fntdata"/><Relationship Id="rId11" Type="http://schemas.openxmlformats.org/officeDocument/2006/relationships/slide" Target="slides/slide6.xml"/><Relationship Id="rId33" Type="http://schemas.openxmlformats.org/officeDocument/2006/relationships/font" Target="fonts/Questrial-regular.fntdata"/><Relationship Id="rId10" Type="http://schemas.openxmlformats.org/officeDocument/2006/relationships/slide" Target="slides/slide5.xml"/><Relationship Id="rId32" Type="http://schemas.openxmlformats.org/officeDocument/2006/relationships/font" Target="fonts/Quattrocento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Shape 2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Shape 2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Shape 3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Shape 30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Shape 3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Shape 3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Shape 33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Shape 1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992766"/>
            <a:ext cx="8520600" cy="2736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4202966"/>
            <a:ext cx="8520600" cy="173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ítulo y objeto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1945200" y="624110"/>
            <a:ext cx="65892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0" lvl="0" marL="0" marR="0" rtl="0" algn="l">
              <a:spcBef>
                <a:spcPts val="0"/>
              </a:spcBef>
              <a:buClr>
                <a:srgbClr val="262626"/>
              </a:buClr>
              <a:buFont typeface="Questrial"/>
              <a:buNone/>
              <a:defRPr b="0" i="0" sz="3600" u="none" cap="none" strike="noStrike">
                <a:solidFill>
                  <a:srgbClr val="262626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1942415" y="2133600"/>
            <a:ext cx="65919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indent="-2286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8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-184150" lvl="1" marL="74295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6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-139700" lvl="2" marL="1143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4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-152400" lvl="3" marL="1600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-152400" lvl="4" marL="2057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-152400" lvl="5" marL="2514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-152400" lvl="6" marL="2971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-152400" lvl="7" marL="3429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-152400" lvl="8" marL="3886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Noto Sans Symbols"/>
              <a:buChar char="●"/>
              <a:defRPr b="0" i="0" sz="1200" u="none" cap="none" strike="noStrike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7772400" y="6135089"/>
            <a:ext cx="7665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1942415" y="6135808"/>
            <a:ext cx="5716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indent="0" lvl="1" marL="457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indent="0" lvl="2" marL="914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indent="0" lvl="3" marL="1371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indent="0" lvl="4" marL="18288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indent="0" lvl="5" marL="22860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indent="0" lvl="6" marL="27432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indent="0" lvl="7" marL="32004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indent="0" lvl="8" marL="365760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/>
        </p:txBody>
      </p:sp>
      <p:sp>
        <p:nvSpPr>
          <p:cNvPr id="55" name="Shape 55"/>
          <p:cNvSpPr/>
          <p:nvPr/>
        </p:nvSpPr>
        <p:spPr>
          <a:xfrm flipH="1" rot="10800000">
            <a:off x="57" y="711299"/>
            <a:ext cx="1358400" cy="507900"/>
          </a:xfrm>
          <a:custGeom>
            <a:pathLst>
              <a:path extrusionOk="0" h="120000" w="120000">
                <a:moveTo>
                  <a:pt x="120000" y="56328"/>
                </a:moveTo>
                <a:lnTo>
                  <a:pt x="99772" y="2256"/>
                </a:lnTo>
                <a:cubicBezTo>
                  <a:pt x="99635" y="1884"/>
                  <a:pt x="99468" y="1500"/>
                  <a:pt x="99332" y="1128"/>
                </a:cubicBezTo>
                <a:cubicBezTo>
                  <a:pt x="98922" y="0"/>
                  <a:pt x="98497" y="0"/>
                  <a:pt x="98072" y="0"/>
                </a:cubicBezTo>
                <a:lnTo>
                  <a:pt x="90060" y="0"/>
                </a:lnTo>
                <a:lnTo>
                  <a:pt x="0" y="744"/>
                </a:lnTo>
                <a:lnTo>
                  <a:pt x="0" y="120000"/>
                </a:lnTo>
                <a:lnTo>
                  <a:pt x="90060" y="119424"/>
                </a:lnTo>
                <a:lnTo>
                  <a:pt x="98072" y="119424"/>
                </a:lnTo>
                <a:cubicBezTo>
                  <a:pt x="98497" y="119424"/>
                  <a:pt x="98922" y="118308"/>
                  <a:pt x="99332" y="118308"/>
                </a:cubicBezTo>
                <a:cubicBezTo>
                  <a:pt x="99332" y="117168"/>
                  <a:pt x="99772" y="117168"/>
                  <a:pt x="99772" y="117168"/>
                </a:cubicBezTo>
                <a:lnTo>
                  <a:pt x="120000" y="63096"/>
                </a:lnTo>
                <a:cubicBezTo>
                  <a:pt x="120834" y="60840"/>
                  <a:pt x="120834" y="58596"/>
                  <a:pt x="120000" y="563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idx="12" type="sldNum"/>
          </p:nvPr>
        </p:nvSpPr>
        <p:spPr>
          <a:xfrm>
            <a:off x="511227" y="787783"/>
            <a:ext cx="584999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2000" u="none" cap="none" strike="noStrike">
                <a:solidFill>
                  <a:srgbClr val="FEFFFF"/>
                </a:solidFill>
                <a:latin typeface="Questrial"/>
                <a:ea typeface="Questrial"/>
                <a:cs typeface="Questrial"/>
                <a:sym typeface="Questrial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6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5640766"/>
            <a:ext cx="5998800" cy="8067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593366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7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5.png"/><Relationship Id="rId4" Type="http://schemas.openxmlformats.org/officeDocument/2006/relationships/image" Target="../media/image0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/>
        </p:nvSpPr>
        <p:spPr>
          <a:xfrm>
            <a:off x="-17575" y="2711384"/>
            <a:ext cx="1817100" cy="25755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2" name="Shape 62"/>
          <p:cNvSpPr/>
          <p:nvPr/>
        </p:nvSpPr>
        <p:spPr>
          <a:xfrm>
            <a:off x="1805241" y="2688373"/>
            <a:ext cx="7350300" cy="2575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3" name="Shape 63"/>
          <p:cNvSpPr txBox="1"/>
          <p:nvPr>
            <p:ph type="ctrTitle"/>
          </p:nvPr>
        </p:nvSpPr>
        <p:spPr>
          <a:xfrm>
            <a:off x="1805250" y="2984385"/>
            <a:ext cx="7121700" cy="206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5500">
                <a:solidFill>
                  <a:srgbClr val="FFFFFF"/>
                </a:solidFill>
              </a:rPr>
              <a:t>Procesos / Hilos</a:t>
            </a:r>
          </a:p>
          <a:p>
            <a:pPr lvl="0" algn="r">
              <a:spcBef>
                <a:spcPts val="0"/>
              </a:spcBef>
              <a:buNone/>
            </a:pPr>
            <a:r>
              <a:t/>
            </a:r>
            <a:endParaRPr b="0" sz="3000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/>
          <p:nvPr/>
        </p:nvSpPr>
        <p:spPr>
          <a:xfrm>
            <a:off x="87900" y="6400786"/>
            <a:ext cx="8968199" cy="39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rgbClr val="A61C00"/>
                </a:solidFill>
              </a:rPr>
              <a:t>UTN </a:t>
            </a:r>
            <a:r>
              <a:rPr b="1" lang="en">
                <a:solidFill>
                  <a:srgbClr val="E6B8AF"/>
                </a:solidFill>
              </a:rPr>
              <a:t>- Sistemas Operativos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E6B8AF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/>
        </p:nvSpPr>
        <p:spPr>
          <a:xfrm>
            <a:off x="776" y="128956"/>
            <a:ext cx="1798800" cy="6564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1" name="Shape 211"/>
          <p:cNvSpPr/>
          <p:nvPr/>
        </p:nvSpPr>
        <p:spPr>
          <a:xfrm>
            <a:off x="1805236" y="128956"/>
            <a:ext cx="7350300" cy="6564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2" name="Shape 212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PCB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87900" y="6400786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UTN </a:t>
            </a:r>
            <a:r>
              <a:rPr b="1" lang="en">
                <a:solidFill>
                  <a:srgbClr val="E6B8AF"/>
                </a:solidFill>
              </a:rPr>
              <a:t>- Sistemas Operativos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294925" y="1231000"/>
            <a:ext cx="3547200" cy="44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Process control block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Posee la información necesaria para que el SO administre al proceso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 encuentra siempre cargado en RAM</a:t>
            </a:r>
          </a:p>
        </p:txBody>
      </p:sp>
      <p:graphicFrame>
        <p:nvGraphicFramePr>
          <p:cNvPr id="215" name="Shape 215"/>
          <p:cNvGraphicFramePr/>
          <p:nvPr/>
        </p:nvGraphicFramePr>
        <p:xfrm>
          <a:off x="4276175" y="123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{851EB2F7-F8F1-4116-BEFF-98DAFDAFBAEC}</a:tableStyleId>
              </a:tblPr>
              <a:tblGrid>
                <a:gridCol w="3915325"/>
              </a:tblGrid>
              <a:tr h="7110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Estado del proceso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7110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PC/IP</a:t>
                      </a:r>
                    </a:p>
                  </a:txBody>
                  <a:tcPr marT="91425" marB="91425" marR="91425" marL="91425" anchor="ctr"/>
                </a:tc>
              </a:tr>
              <a:tr h="7110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Registros CPU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7698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Información de planificación de CPU</a:t>
                      </a:r>
                    </a:p>
                  </a:txBody>
                  <a:tcPr marT="91425" marB="91425" marR="91425" marL="91425" anchor="ctr"/>
                </a:tc>
              </a:tr>
              <a:tr h="7110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Información de manejo de memoria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711050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Información contable</a:t>
                      </a:r>
                    </a:p>
                  </a:txBody>
                  <a:tcPr marT="91425" marB="91425" marR="91425" marL="91425" anchor="ctr"/>
                </a:tc>
              </a:tr>
              <a:tr h="711050">
                <a:tc>
                  <a:txBody>
                    <a:bodyPr>
                      <a:noAutofit/>
                    </a:bodyPr>
                    <a:lstStyle/>
                    <a:p>
                      <a:pPr lv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Información de estado de E/S</a:t>
                      </a: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/>
        </p:nvSpPr>
        <p:spPr>
          <a:xfrm>
            <a:off x="776" y="128956"/>
            <a:ext cx="1798800" cy="6564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1" name="Shape 221"/>
          <p:cNvSpPr/>
          <p:nvPr/>
        </p:nvSpPr>
        <p:spPr>
          <a:xfrm>
            <a:off x="1805236" y="128956"/>
            <a:ext cx="7350300" cy="6564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2" name="Shape 222"/>
          <p:cNvSpPr txBox="1"/>
          <p:nvPr/>
        </p:nvSpPr>
        <p:spPr>
          <a:xfrm>
            <a:off x="87900" y="6400786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UTN </a:t>
            </a:r>
            <a:r>
              <a:rPr b="1" lang="en">
                <a:solidFill>
                  <a:srgbClr val="E6B8AF"/>
                </a:solidFill>
              </a:rPr>
              <a:t>- Sistemas Operativos</a:t>
            </a:r>
          </a:p>
        </p:txBody>
      </p:sp>
      <p:sp>
        <p:nvSpPr>
          <p:cNvPr id="223" name="Shape 223"/>
          <p:cNvSpPr txBox="1"/>
          <p:nvPr/>
        </p:nvSpPr>
        <p:spPr>
          <a:xfrm>
            <a:off x="522150" y="785350"/>
            <a:ext cx="7901400" cy="571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342900" rtl="0">
              <a:lnSpc>
                <a:spcPct val="115000"/>
              </a:lnSpc>
              <a:spcBef>
                <a:spcPts val="0"/>
              </a:spcBef>
              <a:buSzPct val="100000"/>
              <a:buFont typeface="Quattrocento Sans"/>
              <a:buChar char="➔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 </a:t>
            </a: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hilo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 </a:t>
            </a: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thread 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 una unidad básica de utilización de la CPU y consiste en un juego de registros y un espacio de pila.</a:t>
            </a:r>
          </a:p>
          <a:p>
            <a:pPr indent="-342900" lvl="0" marL="342900" rtl="0">
              <a:lnSpc>
                <a:spcPct val="115000"/>
              </a:lnSpc>
              <a:spcBef>
                <a:spcPts val="1000"/>
              </a:spcBef>
              <a:buSzPct val="100000"/>
              <a:buFont typeface="Quattrocento Sans"/>
              <a:buChar char="➔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Comparte el </a:t>
            </a: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código, los datos y los recursos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con los otros hilos del mismo proceso</a:t>
            </a:r>
          </a:p>
          <a:p>
            <a:pPr indent="-342900" lvl="0" marL="3429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Cada hilo posee su sección de </a:t>
            </a: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stack </a:t>
            </a:r>
          </a:p>
          <a:p>
            <a:pPr indent="-342900" lvl="0" marL="342900" rtl="0">
              <a:lnSpc>
                <a:spcPct val="115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Cada hilo es administrado por un </a:t>
            </a: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TCB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cuya referencia se encuentra en el </a:t>
            </a:r>
            <a:r>
              <a:rPr b="1"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PCB </a:t>
            </a:r>
            <a:r>
              <a:rPr lang="en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del proceso al que está asociado</a:t>
            </a:r>
          </a:p>
          <a:p>
            <a:pPr indent="-342900" lvl="0" marL="342900" rtl="0">
              <a:lnSpc>
                <a:spcPct val="115000"/>
              </a:lnSpc>
              <a:spcBef>
                <a:spcPts val="1000"/>
              </a:spcBef>
              <a:buSzPct val="100000"/>
              <a:buFont typeface="Quattrocento Sans"/>
              <a:buChar char="➔"/>
            </a:pPr>
            <a:r>
              <a:rPr lang="e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 compartir recursos, pueden comunicarse sin usar ningún mecanismo de comunicación inter-proceso del SO</a:t>
            </a:r>
          </a:p>
          <a:p>
            <a:pPr indent="-342900" lvl="0" marL="342900" rtl="0">
              <a:lnSpc>
                <a:spcPct val="115000"/>
              </a:lnSpc>
              <a:spcBef>
                <a:spcPts val="1000"/>
              </a:spcBef>
              <a:buSzPct val="100000"/>
              <a:buFont typeface="Quattrocento Sans"/>
              <a:buChar char="➔"/>
            </a:pPr>
            <a:r>
              <a:rPr lang="en" sz="18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hay protección entre hilos. Un hilo puede escribir en la pila de otro hilo del mismo proceso</a:t>
            </a:r>
          </a:p>
        </p:txBody>
      </p:sp>
      <p:sp>
        <p:nvSpPr>
          <p:cNvPr id="224" name="Shape 224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HILOS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Shape 229"/>
          <p:cNvPicPr preferRelativeResize="0"/>
          <p:nvPr/>
        </p:nvPicPr>
        <p:blipFill rotWithShape="1">
          <a:blip r:embed="rId3">
            <a:alphaModFix/>
          </a:blip>
          <a:srcRect b="11751" l="396" r="386" t="11743"/>
          <a:stretch/>
        </p:blipFill>
        <p:spPr>
          <a:xfrm>
            <a:off x="914400" y="1524000"/>
            <a:ext cx="7772100" cy="4495800"/>
          </a:xfrm>
          <a:prstGeom prst="rect">
            <a:avLst/>
          </a:prstGeom>
          <a:noFill/>
          <a:ln cap="flat" cmpd="dbl" w="38100">
            <a:solidFill>
              <a:srgbClr val="980000"/>
            </a:solidFill>
            <a:prstDash val="solid"/>
            <a:miter/>
            <a:headEnd len="med" w="med" type="none"/>
            <a:tailEnd len="med" w="med" type="none"/>
          </a:ln>
        </p:spPr>
      </p:pic>
      <p:sp>
        <p:nvSpPr>
          <p:cNvPr id="230" name="Shape 230"/>
          <p:cNvSpPr/>
          <p:nvPr/>
        </p:nvSpPr>
        <p:spPr>
          <a:xfrm>
            <a:off x="776" y="128956"/>
            <a:ext cx="1798800" cy="6564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1" name="Shape 231"/>
          <p:cNvSpPr/>
          <p:nvPr/>
        </p:nvSpPr>
        <p:spPr>
          <a:xfrm>
            <a:off x="1805236" y="128956"/>
            <a:ext cx="7350300" cy="6564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2" name="Shape 232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HILOS</a:t>
            </a:r>
          </a:p>
        </p:txBody>
      </p:sp>
      <p:sp>
        <p:nvSpPr>
          <p:cNvPr id="233" name="Shape 233"/>
          <p:cNvSpPr txBox="1"/>
          <p:nvPr/>
        </p:nvSpPr>
        <p:spPr>
          <a:xfrm>
            <a:off x="87900" y="6400786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UTN </a:t>
            </a:r>
            <a:r>
              <a:rPr b="1" lang="en">
                <a:solidFill>
                  <a:srgbClr val="E6B8AF"/>
                </a:solidFill>
              </a:rPr>
              <a:t>- Sistemas Operativos</a:t>
            </a: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/>
        </p:nvSpPr>
        <p:spPr>
          <a:xfrm>
            <a:off x="776" y="128956"/>
            <a:ext cx="1798800" cy="6564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9" name="Shape 239"/>
          <p:cNvSpPr/>
          <p:nvPr/>
        </p:nvSpPr>
        <p:spPr>
          <a:xfrm>
            <a:off x="1805236" y="128956"/>
            <a:ext cx="7350300" cy="6564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0" name="Shape 240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HILOS - VENTAJAS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87900" y="6400786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UTN </a:t>
            </a:r>
            <a:r>
              <a:rPr b="1" lang="en">
                <a:solidFill>
                  <a:srgbClr val="E6B8AF"/>
                </a:solidFill>
              </a:rPr>
              <a:t>- Sistemas Operativos</a:t>
            </a:r>
          </a:p>
        </p:txBody>
      </p:sp>
      <p:graphicFrame>
        <p:nvGraphicFramePr>
          <p:cNvPr id="242" name="Shape 242"/>
          <p:cNvGraphicFramePr/>
          <p:nvPr/>
        </p:nvGraphicFramePr>
        <p:xfrm>
          <a:off x="1111750" y="1291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{851EB2F7-F8F1-4116-BEFF-98DAFDAFBAEC}</a:tableStyleId>
              </a:tblPr>
              <a:tblGrid>
                <a:gridCol w="7239000"/>
              </a:tblGrid>
              <a:tr h="473350"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Ventajas</a:t>
                      </a:r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6875">
                <a:tc>
                  <a:txBody>
                    <a:bodyPr>
                      <a:noAutofit/>
                    </a:bodyPr>
                    <a:lstStyle/>
                    <a:p>
                      <a:pPr indent="-342900" lvl="0" marL="342900" rtl="0" algn="just">
                        <a:lnSpc>
                          <a:spcPct val="90000"/>
                        </a:lnSpc>
                        <a:spcBef>
                          <a:spcPts val="0"/>
                        </a:spcBef>
                        <a:buClr>
                          <a:schemeClr val="dk1"/>
                        </a:buClr>
                        <a:buSzPct val="100000"/>
                        <a:buFont typeface="Quattrocento Sans"/>
                        <a:buChar char="➔"/>
                      </a:pPr>
                      <a:r>
                        <a:rPr lang="en" sz="1800">
                          <a:solidFill>
                            <a:srgbClr val="3F3F3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Permiten paralelismo dentro de un proceso o aplicación.</a:t>
                      </a:r>
                    </a:p>
                    <a:p>
                      <a:pPr indent="-342900" lvl="0" marL="342900" rtl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dk1"/>
                        </a:buClr>
                        <a:buSzPct val="100000"/>
                        <a:buFont typeface="Quattrocento Sans"/>
                        <a:buChar char="➔"/>
                      </a:pPr>
                      <a:r>
                        <a:rPr lang="en" sz="1800">
                          <a:solidFill>
                            <a:srgbClr val="3F3F3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Permiten la comunicación privada entre varios hilos del mismo proceso, sin solicitar intervención del S.O. (es más rápida)</a:t>
                      </a:r>
                    </a:p>
                    <a:p>
                      <a:pPr indent="-342900" lvl="0" marL="342900" rtl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dk1"/>
                        </a:buClr>
                        <a:buSzPct val="100000"/>
                        <a:buFont typeface="Quattrocento Sans"/>
                        <a:buChar char="➔"/>
                      </a:pPr>
                      <a:r>
                        <a:rPr lang="en" sz="1800">
                          <a:solidFill>
                            <a:srgbClr val="3F3F3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Mayor eficiencia en el cambios entre hilos (del mismo proceso)</a:t>
                      </a:r>
                    </a:p>
                    <a:p>
                      <a:pPr indent="-342900" lvl="0" marL="342900" rtl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dk1"/>
                        </a:buClr>
                        <a:buSzPct val="100000"/>
                        <a:buFont typeface="Quattrocento Sans"/>
                        <a:buChar char="➔"/>
                      </a:pPr>
                      <a:r>
                        <a:rPr lang="en" sz="1800">
                          <a:solidFill>
                            <a:srgbClr val="3F3F3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Mayor eficiencia en la creación de un Hilo que en la creación de un Proceso Hijo.</a:t>
                      </a:r>
                    </a:p>
                    <a:p>
                      <a:pPr indent="-342900" lvl="0" marL="342900" rtl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chemeClr val="dk1"/>
                        </a:buClr>
                        <a:buSzPct val="100000"/>
                        <a:buFont typeface="Quattrocento Sans"/>
                        <a:buChar char="➔"/>
                      </a:pPr>
                      <a:r>
                        <a:rPr lang="en" sz="1800">
                          <a:solidFill>
                            <a:srgbClr val="3F3F3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 Proceso Multihilo puede recuperarse de la “muerte” de un Hilo, pues conoce los efectos de esta, y toma su espacio de memoria (excepto para el main).</a:t>
                      </a:r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/>
          <p:nvPr/>
        </p:nvSpPr>
        <p:spPr>
          <a:xfrm>
            <a:off x="776" y="128956"/>
            <a:ext cx="1798800" cy="6564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1805236" y="128956"/>
            <a:ext cx="7350300" cy="6564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9" name="Shape 249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HILOS - DESVENTAJAS</a:t>
            </a:r>
          </a:p>
        </p:txBody>
      </p:sp>
      <p:sp>
        <p:nvSpPr>
          <p:cNvPr id="250" name="Shape 250"/>
          <p:cNvSpPr txBox="1"/>
          <p:nvPr/>
        </p:nvSpPr>
        <p:spPr>
          <a:xfrm>
            <a:off x="87900" y="6400786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UTN </a:t>
            </a:r>
            <a:r>
              <a:rPr b="1" lang="en">
                <a:solidFill>
                  <a:srgbClr val="E6B8AF"/>
                </a:solidFill>
              </a:rPr>
              <a:t>- Sistemas Operativos</a:t>
            </a:r>
          </a:p>
        </p:txBody>
      </p:sp>
      <p:graphicFrame>
        <p:nvGraphicFramePr>
          <p:cNvPr id="251" name="Shape 251"/>
          <p:cNvGraphicFramePr/>
          <p:nvPr/>
        </p:nvGraphicFramePr>
        <p:xfrm>
          <a:off x="1104900" y="132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{851EB2F7-F8F1-4116-BEFF-98DAFDAFBAEC}</a:tableStyleId>
              </a:tblPr>
              <a:tblGrid>
                <a:gridCol w="7239000"/>
              </a:tblGrid>
              <a:tr h="4534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Desventajas</a:t>
                      </a:r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</a:tr>
              <a:tr h="3343975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3F3F3F"/>
                        </a:buClr>
                        <a:buSzPct val="100000"/>
                        <a:buFont typeface="Quattrocento Sans"/>
                        <a:buChar char="➔"/>
                      </a:pPr>
                      <a:r>
                        <a:rPr lang="en" sz="1800">
                          <a:solidFill>
                            <a:srgbClr val="3F3F3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Cuando un Proceso “muere” todos sus Hilos también, pues los recursos de Proceso son tomados por el Sistema Operativo.</a:t>
                      </a:r>
                    </a:p>
                    <a:p>
                      <a:pPr lvl="0" rtl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3F3F3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342900" lvl="0" marL="457200" rtl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3F3F3F"/>
                        </a:buClr>
                        <a:buSzPct val="100000"/>
                        <a:buFont typeface="Quattrocento Sans"/>
                        <a:buChar char="➔"/>
                      </a:pPr>
                      <a:r>
                        <a:rPr lang="en" sz="1800">
                          <a:solidFill>
                            <a:srgbClr val="3F3F3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Cuando un hilo muere, no se liberan automáticamente todos sus recursos</a:t>
                      </a:r>
                    </a:p>
                    <a:p>
                      <a:pPr lvl="0" rtl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3F3F3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342900" lvl="0" marL="457200" rtl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3F3F3F"/>
                        </a:buClr>
                        <a:buSzPct val="100000"/>
                        <a:buFont typeface="Quattrocento Sans"/>
                        <a:buChar char="➔"/>
                      </a:pPr>
                      <a:r>
                        <a:rPr lang="en" sz="1800">
                          <a:solidFill>
                            <a:srgbClr val="3F3F3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 problema en un hilo, puede afectar al resto</a:t>
                      </a:r>
                    </a:p>
                    <a:p>
                      <a:pPr lvl="0" rtl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3F3F3F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indent="-342900" lvl="0" marL="457200" rtl="0" algn="just">
                        <a:lnSpc>
                          <a:spcPct val="90000"/>
                        </a:lnSpc>
                        <a:spcBef>
                          <a:spcPts val="1000"/>
                        </a:spcBef>
                        <a:buClr>
                          <a:srgbClr val="3F3F3F"/>
                        </a:buClr>
                        <a:buSzPct val="100000"/>
                        <a:buFont typeface="Quattrocento Sans"/>
                        <a:buChar char="➔"/>
                      </a:pPr>
                      <a:r>
                        <a:rPr lang="en" sz="1800">
                          <a:solidFill>
                            <a:srgbClr val="3F3F3F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 hay protección entre los distintos hilos</a:t>
                      </a:r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776" y="128956"/>
            <a:ext cx="1798800" cy="6564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/>
          <p:nvPr/>
        </p:nvSpPr>
        <p:spPr>
          <a:xfrm>
            <a:off x="1805236" y="128956"/>
            <a:ext cx="7350300" cy="6564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8" name="Shape 258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HILOS - KLTs vs ULTs</a:t>
            </a:r>
          </a:p>
        </p:txBody>
      </p:sp>
      <p:sp>
        <p:nvSpPr>
          <p:cNvPr id="259" name="Shape 259"/>
          <p:cNvSpPr txBox="1"/>
          <p:nvPr/>
        </p:nvSpPr>
        <p:spPr>
          <a:xfrm>
            <a:off x="87900" y="6400786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UTN </a:t>
            </a:r>
            <a:r>
              <a:rPr b="1" lang="en">
                <a:solidFill>
                  <a:srgbClr val="E6B8AF"/>
                </a:solidFill>
              </a:rPr>
              <a:t>- Sistemas Operativos</a:t>
            </a:r>
          </a:p>
        </p:txBody>
      </p:sp>
      <p:graphicFrame>
        <p:nvGraphicFramePr>
          <p:cNvPr id="260" name="Shape 260"/>
          <p:cNvGraphicFramePr/>
          <p:nvPr/>
        </p:nvGraphicFramePr>
        <p:xfrm>
          <a:off x="672800" y="135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{851EB2F7-F8F1-4116-BEFF-98DAFDAFBAEC}</a:tableStyleId>
              </a:tblPr>
              <a:tblGrid>
                <a:gridCol w="3990975"/>
                <a:gridCol w="3990975"/>
              </a:tblGrid>
              <a:tr h="635375"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KLT (Kernel level threads)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ULT (User level threads)</a:t>
                      </a: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  <a:tr h="3850875"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buSzPct val="100000"/>
                        <a:buFont typeface="Quattrocento Sans"/>
                        <a:buChar char="●"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El SO los conoce, por los que los puede planificar 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SzPct val="100000"/>
                        <a:buFont typeface="Quattrocento Sans"/>
                        <a:buChar char="●"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El cambio de entre KLTs es más lento (interviene SO)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SzPct val="100000"/>
                        <a:buFont typeface="Quattrocento Sans"/>
                        <a:buChar char="●"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Si un KLT se bloquea, cualquier KLT puede continuar</a:t>
                      </a:r>
                    </a:p>
                    <a:p>
                      <a:pPr indent="-342900" lvl="0" marL="457200">
                        <a:spcBef>
                          <a:spcPts val="0"/>
                        </a:spcBef>
                        <a:buSzPct val="100000"/>
                        <a:buFont typeface="Quattrocento Sans"/>
                        <a:buChar char="●"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Pueden ser ejecutados en paralelo en múltiples CPUs ya que son unidades independientes de ejecución</a:t>
                      </a: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-342900" lvl="0" marL="457200" rtl="0">
                        <a:spcBef>
                          <a:spcPts val="0"/>
                        </a:spcBef>
                        <a:buSzPct val="100000"/>
                        <a:buFont typeface="Quattrocento Sans"/>
                        <a:buChar char="●"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El SO “no los ve”, sino que son administrados por una biblioteca en nivel de usuario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SzPct val="100000"/>
                        <a:buFont typeface="Quattrocento Sans"/>
                        <a:buChar char="●"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El cambio entre ULTs (del mismo KLT) es más rápido (no interviene SO)</a:t>
                      </a:r>
                    </a:p>
                    <a:p>
                      <a:pPr indent="-342900" lvl="0" marL="457200" rtl="0">
                        <a:spcBef>
                          <a:spcPts val="0"/>
                        </a:spcBef>
                        <a:buSzPct val="100000"/>
                        <a:buFont typeface="Quattrocento Sans"/>
                        <a:buChar char="●"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Si un ULT se bloquea, todos los ULTs asociados a la misma unidad de planificación se bloquean</a:t>
                      </a:r>
                    </a:p>
                    <a:p>
                      <a:pPr indent="-342900" lvl="0" marL="457200">
                        <a:spcBef>
                          <a:spcPts val="0"/>
                        </a:spcBef>
                        <a:buSzPct val="100000"/>
                        <a:buFont typeface="Quattrocento Sans"/>
                        <a:buChar char="●"/>
                      </a:pPr>
                      <a:r>
                        <a:rPr lang="en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 permite aprovechar de ejecución en paralelo en caso de múltiples CPUs</a:t>
                      </a:r>
                    </a:p>
                  </a:txBody>
                  <a:tcPr marT="91425" marB="91425" marR="91425" marL="91425">
                    <a:solidFill>
                      <a:srgbClr val="D9D2E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776" y="128956"/>
            <a:ext cx="1798800" cy="6564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/>
          <p:nvPr/>
        </p:nvSpPr>
        <p:spPr>
          <a:xfrm>
            <a:off x="1805236" y="128956"/>
            <a:ext cx="7350300" cy="6564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7" name="Shape 267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CREACIÓN DE PROCESOS</a:t>
            </a:r>
          </a:p>
        </p:txBody>
      </p:sp>
      <p:sp>
        <p:nvSpPr>
          <p:cNvPr id="268" name="Shape 268"/>
          <p:cNvSpPr txBox="1"/>
          <p:nvPr/>
        </p:nvSpPr>
        <p:spPr>
          <a:xfrm>
            <a:off x="87900" y="6400786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UTN </a:t>
            </a:r>
            <a:r>
              <a:rPr b="1" lang="en">
                <a:solidFill>
                  <a:srgbClr val="E6B8AF"/>
                </a:solidFill>
              </a:rPr>
              <a:t>- Sistemas Operativos</a:t>
            </a:r>
          </a:p>
        </p:txBody>
      </p:sp>
      <p:sp>
        <p:nvSpPr>
          <p:cNvPr id="269" name="Shape 269"/>
          <p:cNvSpPr txBox="1"/>
          <p:nvPr/>
        </p:nvSpPr>
        <p:spPr>
          <a:xfrm>
            <a:off x="655100" y="1037400"/>
            <a:ext cx="7772400" cy="50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A través de una syscall, un proceso padre puede crear un proceso hijo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Los procesos serán identificados por un id (</a:t>
            </a:r>
            <a:r>
              <a:rPr b="1"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PID</a:t>
            </a: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Recursos (CPU - Memoria - archivos - dispositivos)</a:t>
            </a: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Quattrocento Sans"/>
              <a:buChar char="➔"/>
            </a:pP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Puede obtenerlo pidiéndolo al SO</a:t>
            </a: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Quattrocento Sans"/>
              <a:buChar char="➔"/>
            </a:pP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Puede estar restringido a un subset de los recursos del proceso padre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Cuando un proceso crea otro puede ocurrir</a:t>
            </a: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Quattrocento Sans"/>
              <a:buChar char="➔"/>
            </a:pP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El padre continúa la ejecución concurrentemente con el hijo</a:t>
            </a: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Quattrocento Sans"/>
              <a:buChar char="➔"/>
            </a:pP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El padre se queda esperando a que todos o alguno/s de los hijos finalicen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Con respecto al espacio de direcciones del proceso, puede ocurrir:</a:t>
            </a: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Quattrocento Sans"/>
              <a:buChar char="➔"/>
            </a:pP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El proceso hijo es una exacta copia del padre </a:t>
            </a:r>
          </a:p>
          <a:p>
            <a:pPr indent="-33655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Quattrocento Sans"/>
              <a:buChar char="➔"/>
            </a:pPr>
            <a:r>
              <a:rPr lang="en" sz="1700">
                <a:latin typeface="Quattrocento Sans"/>
                <a:ea typeface="Quattrocento Sans"/>
                <a:cs typeface="Quattrocento Sans"/>
                <a:sym typeface="Quattrocento Sans"/>
              </a:rPr>
              <a:t>Al proceso hijo se le pasa una nueva imagen que reemplaza la anterior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776" y="128956"/>
            <a:ext cx="1798800" cy="6564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/>
          <p:nvPr/>
        </p:nvSpPr>
        <p:spPr>
          <a:xfrm>
            <a:off x="1805236" y="128956"/>
            <a:ext cx="7350300" cy="6564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CREACIÓN DE PROCESOS - FORK</a:t>
            </a:r>
          </a:p>
        </p:txBody>
      </p:sp>
      <p:sp>
        <p:nvSpPr>
          <p:cNvPr id="277" name="Shape 277"/>
          <p:cNvSpPr txBox="1"/>
          <p:nvPr/>
        </p:nvSpPr>
        <p:spPr>
          <a:xfrm>
            <a:off x="2019450" y="906575"/>
            <a:ext cx="6534000" cy="5589900"/>
          </a:xfrm>
          <a:prstGeom prst="rect">
            <a:avLst/>
          </a:prstGeom>
          <a:solidFill>
            <a:srgbClr val="E8E8F4"/>
          </a:soli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 marL="342900" rtl="0">
              <a:lnSpc>
                <a:spcPct val="80000"/>
              </a:lnSpc>
              <a:spcBef>
                <a:spcPts val="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&lt;stdio.h&gt;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#include &lt;unistd.h&gt;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 main(int argc, char *argv[])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000000"/>
              </a:buClr>
              <a:buFont typeface="Arial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int pid;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pid = fork();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if (pid &lt; 0) {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fprintf(stderr, “Falló");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exit(-1);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	else if (pid == 0) {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/* Inicio de código de Proceso Hijo */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execlp("/bin/ls“,"ls”,NULL);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…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/* Fin de código de Proceso Hijo */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	else {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/* Inicio de código de Proceso Padre */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…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	/* Esperar término del Hijo */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wait(NULL);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printf("Child Complete");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exit(0);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…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/* Fin de código de Proceso Padre */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</a:p>
          <a:p>
            <a:pPr lvl="0" marL="342900" rtl="0">
              <a:lnSpc>
                <a:spcPct val="80000"/>
              </a:lnSpc>
              <a:spcBef>
                <a:spcPts val="240"/>
              </a:spcBef>
              <a:buClr>
                <a:srgbClr val="EEEEEE"/>
              </a:buClr>
              <a:buFont typeface="Noto Sans Symbols"/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278" name="Shape 278"/>
          <p:cNvSpPr txBox="1"/>
          <p:nvPr/>
        </p:nvSpPr>
        <p:spPr>
          <a:xfrm>
            <a:off x="87900" y="6400786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UTN </a:t>
            </a:r>
            <a:r>
              <a:rPr b="1" lang="en">
                <a:solidFill>
                  <a:srgbClr val="E6B8AF"/>
                </a:solidFill>
              </a:rPr>
              <a:t>- Sistemas Operativos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/>
        </p:nvSpPr>
        <p:spPr>
          <a:xfrm>
            <a:off x="776" y="128956"/>
            <a:ext cx="1798800" cy="6564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4" name="Shape 284"/>
          <p:cNvSpPr/>
          <p:nvPr/>
        </p:nvSpPr>
        <p:spPr>
          <a:xfrm>
            <a:off x="1805236" y="128956"/>
            <a:ext cx="7350300" cy="6564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5" name="Shape 285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FINALIZACIÓN DE PROCESOS</a:t>
            </a:r>
          </a:p>
        </p:txBody>
      </p:sp>
      <p:sp>
        <p:nvSpPr>
          <p:cNvPr id="286" name="Shape 286"/>
          <p:cNvSpPr txBox="1"/>
          <p:nvPr/>
        </p:nvSpPr>
        <p:spPr>
          <a:xfrm>
            <a:off x="87900" y="6400786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UTN </a:t>
            </a:r>
            <a:r>
              <a:rPr b="1" lang="en">
                <a:solidFill>
                  <a:srgbClr val="E6B8AF"/>
                </a:solidFill>
              </a:rPr>
              <a:t>- Sistemas Operativos</a:t>
            </a:r>
          </a:p>
        </p:txBody>
      </p:sp>
      <p:sp>
        <p:nvSpPr>
          <p:cNvPr id="287" name="Shape 287"/>
          <p:cNvSpPr txBox="1"/>
          <p:nvPr/>
        </p:nvSpPr>
        <p:spPr>
          <a:xfrm>
            <a:off x="512625" y="1143325"/>
            <a:ext cx="8425200" cy="48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342900" rtl="0">
              <a:lnSpc>
                <a:spcPct val="90000"/>
              </a:lnSpc>
              <a:spcBef>
                <a:spcPts val="0"/>
              </a:spcBef>
              <a:buSzPct val="100000"/>
              <a:buFont typeface="Quattrocento Sans"/>
              <a:buChar char="➔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Un proceso le indica al SO que quiere terminar con una syscall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 (</a:t>
            </a: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exit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indent="-285750" lvl="1" marL="742950" rtl="0">
              <a:lnSpc>
                <a:spcPct val="90000"/>
              </a:lnSpc>
              <a:spcBef>
                <a:spcPts val="1000"/>
              </a:spcBef>
              <a:buSzPct val="100000"/>
              <a:buFont typeface="Quattrocento Sans"/>
              <a:buChar char="◆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Se envía al padre información de salida, su result status (via </a:t>
            </a: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wait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indent="-285750" lvl="1" marL="742950" rtl="0">
              <a:lnSpc>
                <a:spcPct val="90000"/>
              </a:lnSpc>
              <a:spcBef>
                <a:spcPts val="1000"/>
              </a:spcBef>
              <a:buSzPct val="100000"/>
              <a:buFont typeface="Quattrocento Sans"/>
              <a:buChar char="◆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Los recursos usados por el proceso son liberados</a:t>
            </a:r>
          </a:p>
          <a:p>
            <a:pPr indent="-342900" lvl="0" marL="342900" rtl="0">
              <a:lnSpc>
                <a:spcPct val="90000"/>
              </a:lnSpc>
              <a:spcBef>
                <a:spcPts val="1000"/>
              </a:spcBef>
              <a:buSzPct val="100000"/>
              <a:buFont typeface="Quattrocento Sans"/>
              <a:buChar char="➔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Un proceso padre puede terminar la ejecución de sus hijos (</a:t>
            </a: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abort</a:t>
            </a: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indent="-285750" lvl="1" marL="742950" rtl="0">
              <a:lnSpc>
                <a:spcPct val="90000"/>
              </a:lnSpc>
              <a:spcBef>
                <a:spcPts val="1000"/>
              </a:spcBef>
              <a:buSzPct val="100000"/>
              <a:buFont typeface="Quattrocento Sans"/>
              <a:buChar char="◆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El hijo se ha excedido en el uso de recursos asignados</a:t>
            </a:r>
          </a:p>
          <a:p>
            <a:pPr indent="-285750" lvl="1" marL="742950" rtl="0">
              <a:lnSpc>
                <a:spcPct val="90000"/>
              </a:lnSpc>
              <a:spcBef>
                <a:spcPts val="1000"/>
              </a:spcBef>
              <a:buSzPct val="100000"/>
              <a:buFont typeface="Quattrocento Sans"/>
              <a:buChar char="◆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La tarea que realiza el hijo no es ya necesaria</a:t>
            </a:r>
          </a:p>
          <a:p>
            <a:pPr indent="-285750" lvl="1" marL="742950" rtl="0">
              <a:lnSpc>
                <a:spcPct val="90000"/>
              </a:lnSpc>
              <a:spcBef>
                <a:spcPts val="1000"/>
              </a:spcBef>
              <a:buSzPct val="100000"/>
              <a:buFont typeface="Quattrocento Sans"/>
              <a:buChar char="◆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El padre va a terminar</a:t>
            </a:r>
          </a:p>
          <a:p>
            <a:pPr indent="-228600" lvl="2" marL="1143000" rtl="0">
              <a:lnSpc>
                <a:spcPct val="90000"/>
              </a:lnSpc>
              <a:spcBef>
                <a:spcPts val="1000"/>
              </a:spcBef>
              <a:buSzPct val="100000"/>
              <a:buFont typeface="Quattrocento Sans"/>
              <a:buChar char="●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Algunos SOs no permiten que un hijo siga ejecutando si su padre termina. Cuando un proceso finaliza, todos sus hijos son finalizados– </a:t>
            </a:r>
            <a:r>
              <a:rPr b="1" i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terminación en cascada</a:t>
            </a:r>
          </a:p>
          <a:p>
            <a:pPr indent="-228600" lvl="2" marL="1143000" rtl="0">
              <a:lnSpc>
                <a:spcPct val="90000"/>
              </a:lnSpc>
              <a:spcBef>
                <a:spcPts val="1000"/>
              </a:spcBef>
              <a:buSzPct val="100000"/>
              <a:buFont typeface="Quattrocento Sans"/>
              <a:buChar char="●"/>
            </a:pPr>
            <a:r>
              <a:rPr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Otros SOs transfieren el hijo al padre (del padre)</a:t>
            </a:r>
          </a:p>
          <a:p>
            <a:pPr indent="0" lvl="3" marL="1371600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i="1" sz="180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rtl="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/>
        </p:nvSpPr>
        <p:spPr>
          <a:xfrm>
            <a:off x="776" y="128956"/>
            <a:ext cx="1798800" cy="6564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3" name="Shape 293"/>
          <p:cNvSpPr/>
          <p:nvPr/>
        </p:nvSpPr>
        <p:spPr>
          <a:xfrm>
            <a:off x="1805236" y="128956"/>
            <a:ext cx="7350300" cy="6564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4" name="Shape 294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VISUALIZACIÓN DE PROCESOS</a:t>
            </a:r>
          </a:p>
        </p:txBody>
      </p:sp>
      <p:sp>
        <p:nvSpPr>
          <p:cNvPr id="295" name="Shape 295"/>
          <p:cNvSpPr txBox="1"/>
          <p:nvPr/>
        </p:nvSpPr>
        <p:spPr>
          <a:xfrm>
            <a:off x="87900" y="6400786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UTN </a:t>
            </a:r>
            <a:r>
              <a:rPr b="1" lang="en">
                <a:solidFill>
                  <a:srgbClr val="E6B8AF"/>
                </a:solidFill>
              </a:rPr>
              <a:t>- Sistemas Operativos</a:t>
            </a:r>
          </a:p>
        </p:txBody>
      </p:sp>
      <p:sp>
        <p:nvSpPr>
          <p:cNvPr id="296" name="Shape 296"/>
          <p:cNvSpPr txBox="1"/>
          <p:nvPr/>
        </p:nvSpPr>
        <p:spPr>
          <a:xfrm>
            <a:off x="168125" y="820725"/>
            <a:ext cx="6991200" cy="4876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~$ ps -el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F S   UID   PID  PPID  C PRI  NI ADDR SZ WCHAN  TTY          TIME CMD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4 S     0     1     0  0  80   0 -  1114 poll_s ?        00:00:01 init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 S     0     2     0  0  80   0 -     0 kthrea ?        00:00:00 kthreadd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 S  1001  9861  9850  0  80   0 -  1843 n_tty_ pts/19   00:00:00 bash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 S  1001  9917  9081  0  80   0 -  7561 ep_pol pts/0    00:00:00 redis-server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 S  1001  9924  9125  0  80   0 -  7561 ep_pol pts/5    00:00:00 redis-server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 S  1001  9936  9106  0  80   0 -  7561 ep_pol pts/4    00:00:02 redis-sentinel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 T  1001  9943  9163  0  80   0 -  7561 signal pts/10   00:00:00 redis-sentinel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 S  1001  9951  1688  0  80   0 - 60332 poll_s ?        00:00:00 /usr/bin/x-ter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 S  1001  9960  9951  0  80   0 -   605 unix_s ?        00:00:00 gnome-pty-help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 S  1001  9962  9951  0  80   0 -  1826 wait   pts/20   00:00:00 bash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 S  1001  9985  9182  0  80   0 -  7561 ep_pol pts/11   00:00:01 redis-sentinel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 S  1001 10013  1688  0  80   0 - 60323 poll_s ?        00:00:00 /usr/bin/x-ter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 S  1001 10022 10013  0  80   0 -   605 unix_s ?        00:00:00 gnome-pty-help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 S  1001 10024 10013  0  80   0 -  1826 wait   pts/21   00:00:00 bash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 S  1001 10045 10024  0  80   0 -  2778 n_tty_ pts/21   00:00:00 redis-cli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 S  1001 10046  9163  0  80   0 -  7561 ep_pol pts/10   00:00:00 redis-sentinel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1 S     0 10054     2  0  80   0 -     0 worker ?        00:00:00 kworker/0:2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 S  1001 10060  1515  3  80   0 - 141220 poll_s ?       00:00:02 firefox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0 R  1001 10106  9962  0  80   0 -  1261 -      pts/20   00:00:00 ps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7" name="Shape 297"/>
          <p:cNvPicPr preferRelativeResize="0"/>
          <p:nvPr/>
        </p:nvPicPr>
        <p:blipFill rotWithShape="1">
          <a:blip r:embed="rId3">
            <a:alphaModFix/>
          </a:blip>
          <a:srcRect b="31063" l="0" r="22027" t="0"/>
          <a:stretch/>
        </p:blipFill>
        <p:spPr>
          <a:xfrm>
            <a:off x="3548075" y="2714625"/>
            <a:ext cx="5607449" cy="414337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/>
        </p:nvSpPr>
        <p:spPr>
          <a:xfrm>
            <a:off x="776" y="128956"/>
            <a:ext cx="1798800" cy="6564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1805236" y="128956"/>
            <a:ext cx="7350300" cy="6564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CONCEPTO PROCESO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745225" y="1307200"/>
            <a:ext cx="7772400" cy="44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Múltiples programas pueden ser cargados en memoria y ejecutados concurrentemente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 proceso es un programa en ejecución (que incluye más que el código del mismo)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 una entidad activa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83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Es la mínima unidad de planificación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" name="Shape 73"/>
          <p:cNvSpPr txBox="1"/>
          <p:nvPr/>
        </p:nvSpPr>
        <p:spPr>
          <a:xfrm>
            <a:off x="87900" y="6400786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UTN </a:t>
            </a:r>
            <a:r>
              <a:rPr b="1" lang="en">
                <a:solidFill>
                  <a:srgbClr val="E6B8AF"/>
                </a:solidFill>
              </a:rPr>
              <a:t>- Sistemas Operativos</a:t>
            </a:r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/>
          <p:nvPr/>
        </p:nvSpPr>
        <p:spPr>
          <a:xfrm>
            <a:off x="776" y="128956"/>
            <a:ext cx="1798800" cy="6564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3" name="Shape 303"/>
          <p:cNvSpPr/>
          <p:nvPr/>
        </p:nvSpPr>
        <p:spPr>
          <a:xfrm>
            <a:off x="1805236" y="128956"/>
            <a:ext cx="7350300" cy="6564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4" name="Shape 304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COMUNICACIÓN ENTRE PROCESOS</a:t>
            </a:r>
          </a:p>
        </p:txBody>
      </p:sp>
      <p:sp>
        <p:nvSpPr>
          <p:cNvPr id="305" name="Shape 305"/>
          <p:cNvSpPr txBox="1"/>
          <p:nvPr/>
        </p:nvSpPr>
        <p:spPr>
          <a:xfrm>
            <a:off x="87900" y="6400786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UTN </a:t>
            </a:r>
            <a:r>
              <a:rPr b="1" lang="en">
                <a:solidFill>
                  <a:srgbClr val="E6B8AF"/>
                </a:solidFill>
              </a:rPr>
              <a:t>- Sistemas Operativos</a:t>
            </a:r>
          </a:p>
        </p:txBody>
      </p:sp>
      <p:sp>
        <p:nvSpPr>
          <p:cNvPr id="306" name="Shape 306"/>
          <p:cNvSpPr txBox="1"/>
          <p:nvPr/>
        </p:nvSpPr>
        <p:spPr>
          <a:xfrm>
            <a:off x="867650" y="1436000"/>
            <a:ext cx="7772400" cy="4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Font typeface="Quattrocento Sans"/>
              <a:buChar char="➔"/>
            </a:pPr>
            <a:r>
              <a:rPr lang="en" sz="2000">
                <a:latin typeface="Quattrocento Sans"/>
                <a:ea typeface="Quattrocento Sans"/>
                <a:cs typeface="Quattrocento Sans"/>
                <a:sym typeface="Quattrocento Sans"/>
              </a:rPr>
              <a:t>Los procesos que no afectan ni pueden ser afectados por otros procesos son independientes</a:t>
            </a:r>
          </a:p>
          <a:p>
            <a:pPr indent="-355600" lvl="0" marL="457200" rtl="0">
              <a:spcBef>
                <a:spcPts val="0"/>
              </a:spcBef>
              <a:buSzPct val="100000"/>
              <a:buFont typeface="Quattrocento Sans"/>
              <a:buChar char="➔"/>
            </a:pPr>
            <a:r>
              <a:rPr lang="en" sz="2000">
                <a:latin typeface="Quattrocento Sans"/>
                <a:ea typeface="Quattrocento Sans"/>
                <a:cs typeface="Quattrocento Sans"/>
                <a:sym typeface="Quattrocento Sans"/>
              </a:rPr>
              <a:t>Los procesos que comparten recursos son llamados cooperativos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>
              <a:spcBef>
                <a:spcPts val="0"/>
              </a:spcBef>
              <a:buSzPct val="100000"/>
              <a:buFont typeface="Quattrocento Sans"/>
              <a:buChar char="➔"/>
            </a:pPr>
            <a:r>
              <a:rPr lang="en" sz="2000">
                <a:latin typeface="Quattrocento Sans"/>
                <a:ea typeface="Quattrocento Sans"/>
                <a:cs typeface="Quattrocento Sans"/>
                <a:sym typeface="Quattrocento Sans"/>
              </a:rPr>
              <a:t>Los procesos cooperativos requieren técnicas de IPC para poder comunicarse</a:t>
            </a:r>
          </a:p>
          <a:p>
            <a:pPr indent="-355600" lvl="1" marL="914400" rtl="0">
              <a:spcBef>
                <a:spcPts val="0"/>
              </a:spcBef>
              <a:buSzPct val="100000"/>
              <a:buFont typeface="Quattrocento Sans"/>
              <a:buChar char="◆"/>
            </a:pPr>
            <a:r>
              <a:rPr lang="en" sz="2000">
                <a:latin typeface="Quattrocento Sans"/>
                <a:ea typeface="Quattrocento Sans"/>
                <a:cs typeface="Quattrocento Sans"/>
                <a:sym typeface="Quattrocento Sans"/>
              </a:rPr>
              <a:t>Memoria compartida: los procesos establecen una zona de memoria compartida la cuál se usa para comunicarse leyendo y escribiendo datos en la misma</a:t>
            </a:r>
          </a:p>
          <a:p>
            <a:pPr indent="-355600" lvl="1" marL="914400">
              <a:spcBef>
                <a:spcPts val="0"/>
              </a:spcBef>
              <a:buSzPct val="100000"/>
              <a:buFont typeface="Quattrocento Sans"/>
              <a:buChar char="◆"/>
            </a:pPr>
            <a:r>
              <a:rPr lang="en" sz="2000">
                <a:latin typeface="Quattrocento Sans"/>
                <a:ea typeface="Quattrocento Sans"/>
                <a:cs typeface="Quattrocento Sans"/>
                <a:sym typeface="Quattrocento Sans"/>
              </a:rPr>
              <a:t>Paso de mensajes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Shape 311"/>
          <p:cNvSpPr/>
          <p:nvPr/>
        </p:nvSpPr>
        <p:spPr>
          <a:xfrm>
            <a:off x="776" y="128956"/>
            <a:ext cx="1798800" cy="6564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2" name="Shape 312"/>
          <p:cNvSpPr/>
          <p:nvPr/>
        </p:nvSpPr>
        <p:spPr>
          <a:xfrm>
            <a:off x="1805236" y="128956"/>
            <a:ext cx="7350300" cy="6564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3" name="Shape 313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COMUNICACIÓN ENTRE PROCESOS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87900" y="6400786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UTN </a:t>
            </a:r>
            <a:r>
              <a:rPr b="1" lang="en">
                <a:solidFill>
                  <a:srgbClr val="E6B8AF"/>
                </a:solidFill>
              </a:rPr>
              <a:t>- Sistemas Operativos</a:t>
            </a:r>
          </a:p>
        </p:txBody>
      </p:sp>
      <p:graphicFrame>
        <p:nvGraphicFramePr>
          <p:cNvPr id="315" name="Shape 315"/>
          <p:cNvGraphicFramePr/>
          <p:nvPr/>
        </p:nvGraphicFramePr>
        <p:xfrm>
          <a:off x="363650" y="10532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{851EB2F7-F8F1-4116-BEFF-98DAFDAFBAEC}</a:tableStyleId>
              </a:tblPr>
              <a:tblGrid>
                <a:gridCol w="3946650"/>
                <a:gridCol w="3946650"/>
              </a:tblGrid>
              <a:tr h="5073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PASO DE MENSAJES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MEMORIA COMPARTIDA</a:t>
                      </a:r>
                    </a:p>
                  </a:txBody>
                  <a:tcPr marT="91425" marB="91425" marR="91425" marL="91425">
                    <a:solidFill>
                      <a:srgbClr val="CFE2F3"/>
                    </a:solidFill>
                  </a:tcPr>
                </a:tc>
              </a:tr>
              <a:tr h="1158475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 útil para intercambiar pequeñas cantidades de datos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Es más lento ya que requiere cambios de contexto (syscalls)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Permite una comunicación más rápida</a:t>
                      </a:r>
                    </a:p>
                    <a:p>
                      <a:pPr lvl="0">
                        <a:spcBef>
                          <a:spcPts val="0"/>
                        </a:spcBef>
                        <a:buClr>
                          <a:schemeClr val="dk1"/>
                        </a:buClr>
                        <a:buSzPct val="61111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Luego de que la región compartida es establecida, no requiere intervención del SO</a:t>
                      </a: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16" name="Shape 316"/>
          <p:cNvPicPr preferRelativeResize="0"/>
          <p:nvPr/>
        </p:nvPicPr>
        <p:blipFill rotWithShape="1">
          <a:blip r:embed="rId3">
            <a:alphaModFix/>
          </a:blip>
          <a:srcRect b="7927" l="0" r="0" t="0"/>
          <a:stretch/>
        </p:blipFill>
        <p:spPr>
          <a:xfrm>
            <a:off x="2706100" y="3116175"/>
            <a:ext cx="6350000" cy="3741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/>
        </p:nvSpPr>
        <p:spPr>
          <a:xfrm>
            <a:off x="776" y="128956"/>
            <a:ext cx="1798800" cy="6564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2" name="Shape 322"/>
          <p:cNvSpPr/>
          <p:nvPr/>
        </p:nvSpPr>
        <p:spPr>
          <a:xfrm>
            <a:off x="1805236" y="128956"/>
            <a:ext cx="7350300" cy="6564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3" name="Shape 323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EJEMPLO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87900" y="6400786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UTN </a:t>
            </a:r>
            <a:r>
              <a:rPr b="1" lang="en">
                <a:solidFill>
                  <a:srgbClr val="E6B8AF"/>
                </a:solidFill>
              </a:rPr>
              <a:t>- Sistemas Operativos</a:t>
            </a:r>
          </a:p>
        </p:txBody>
      </p:sp>
      <p:pic>
        <p:nvPicPr>
          <p:cNvPr id="325" name="Shape 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0637" y="2398187"/>
            <a:ext cx="6562725" cy="288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Shape 3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00" y="1382200"/>
            <a:ext cx="3124200" cy="10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Shape 327"/>
          <p:cNvSpPr txBox="1"/>
          <p:nvPr/>
        </p:nvSpPr>
        <p:spPr>
          <a:xfrm>
            <a:off x="3401300" y="5573200"/>
            <a:ext cx="52389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b="1" lang="en" sz="2000">
                <a:latin typeface="Quattrocento Sans"/>
                <a:ea typeface="Quattrocento Sans"/>
                <a:cs typeface="Quattrocento Sans"/>
                <a:sym typeface="Quattrocento Sans"/>
              </a:rPr>
              <a:t>USO DE PROCESOS</a:t>
            </a:r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Shape 332"/>
          <p:cNvPicPr preferRelativeResize="0"/>
          <p:nvPr/>
        </p:nvPicPr>
        <p:blipFill rotWithShape="1">
          <a:blip r:embed="rId3">
            <a:alphaModFix/>
          </a:blip>
          <a:srcRect b="3474" l="0" r="0" t="0"/>
          <a:stretch/>
        </p:blipFill>
        <p:spPr>
          <a:xfrm>
            <a:off x="0" y="820725"/>
            <a:ext cx="9327847" cy="597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Shape 333"/>
          <p:cNvSpPr/>
          <p:nvPr/>
        </p:nvSpPr>
        <p:spPr>
          <a:xfrm>
            <a:off x="776" y="128956"/>
            <a:ext cx="1798800" cy="656399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4" name="Shape 334"/>
          <p:cNvSpPr/>
          <p:nvPr/>
        </p:nvSpPr>
        <p:spPr>
          <a:xfrm>
            <a:off x="1805236" y="128956"/>
            <a:ext cx="7350299" cy="6563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5" name="Shape 335"/>
          <p:cNvSpPr txBox="1"/>
          <p:nvPr>
            <p:ph type="ctrTitle"/>
          </p:nvPr>
        </p:nvSpPr>
        <p:spPr>
          <a:xfrm>
            <a:off x="1230800" y="364423"/>
            <a:ext cx="7772400" cy="456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0" lang="en" sz="1800">
                <a:solidFill>
                  <a:srgbClr val="FFFFFF"/>
                </a:solidFill>
              </a:rPr>
              <a:t>PREGUNTAS??</a:t>
            </a:r>
          </a:p>
        </p:txBody>
      </p:sp>
      <p:sp>
        <p:nvSpPr>
          <p:cNvPr id="336" name="Shape 336"/>
          <p:cNvSpPr txBox="1"/>
          <p:nvPr/>
        </p:nvSpPr>
        <p:spPr>
          <a:xfrm>
            <a:off x="87900" y="6400786"/>
            <a:ext cx="8968199" cy="39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UTN </a:t>
            </a:r>
            <a:r>
              <a:rPr b="1" lang="en">
                <a:solidFill>
                  <a:srgbClr val="E6B8AF"/>
                </a:solidFill>
              </a:rPr>
              <a:t>- Sistemas Operativos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776" y="128956"/>
            <a:ext cx="1798800" cy="656399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1805236" y="128956"/>
            <a:ext cx="7350299" cy="656399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 txBox="1"/>
          <p:nvPr>
            <p:ph type="ctrTitle"/>
          </p:nvPr>
        </p:nvSpPr>
        <p:spPr>
          <a:xfrm>
            <a:off x="1230800" y="364423"/>
            <a:ext cx="7772400" cy="4562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CONCEPTO PROCESO</a:t>
            </a:r>
          </a:p>
        </p:txBody>
      </p:sp>
      <p:sp>
        <p:nvSpPr>
          <p:cNvPr id="81" name="Shape 81"/>
          <p:cNvSpPr txBox="1"/>
          <p:nvPr/>
        </p:nvSpPr>
        <p:spPr>
          <a:xfrm>
            <a:off x="87900" y="6400786"/>
            <a:ext cx="8968199" cy="398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UTN </a:t>
            </a:r>
            <a:r>
              <a:rPr b="1" lang="en">
                <a:solidFill>
                  <a:srgbClr val="E6B8AF"/>
                </a:solidFill>
              </a:rPr>
              <a:t>- Sistemas Operativos</a:t>
            </a:r>
          </a:p>
        </p:txBody>
      </p:sp>
      <p:sp>
        <p:nvSpPr>
          <p:cNvPr id="82" name="Shape 82"/>
          <p:cNvSpPr txBox="1"/>
          <p:nvPr/>
        </p:nvSpPr>
        <p:spPr>
          <a:xfrm>
            <a:off x="5074200" y="5221375"/>
            <a:ext cx="2406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CÓDIGO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5074200" y="4307775"/>
            <a:ext cx="2406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DATOS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5123400" y="3384775"/>
            <a:ext cx="2406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5123400" y="1565300"/>
            <a:ext cx="2406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STACK</a:t>
            </a:r>
          </a:p>
        </p:txBody>
      </p:sp>
      <p:cxnSp>
        <p:nvCxnSpPr>
          <p:cNvPr id="86" name="Shape 86"/>
          <p:cNvCxnSpPr/>
          <p:nvPr/>
        </p:nvCxnSpPr>
        <p:spPr>
          <a:xfrm>
            <a:off x="6326400" y="2221700"/>
            <a:ext cx="0" cy="4290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lg" w="lg" type="none"/>
            <a:tailEnd len="lg" w="lg" type="stealth"/>
          </a:ln>
        </p:spPr>
      </p:cxnSp>
      <p:cxnSp>
        <p:nvCxnSpPr>
          <p:cNvPr id="87" name="Shape 87"/>
          <p:cNvCxnSpPr/>
          <p:nvPr/>
        </p:nvCxnSpPr>
        <p:spPr>
          <a:xfrm>
            <a:off x="6326400" y="2882000"/>
            <a:ext cx="0" cy="360000"/>
          </a:xfrm>
          <a:prstGeom prst="straightConnector1">
            <a:avLst/>
          </a:prstGeom>
          <a:noFill/>
          <a:ln cap="flat" cmpd="sng" w="38100">
            <a:solidFill>
              <a:srgbClr val="351C75"/>
            </a:solidFill>
            <a:prstDash val="solid"/>
            <a:round/>
            <a:headEnd len="lg" w="lg" type="stealth"/>
            <a:tailEnd len="lg" w="lg" type="none"/>
          </a:ln>
        </p:spPr>
      </p:cxnSp>
      <p:sp>
        <p:nvSpPr>
          <p:cNvPr id="88" name="Shape 88"/>
          <p:cNvSpPr/>
          <p:nvPr/>
        </p:nvSpPr>
        <p:spPr>
          <a:xfrm>
            <a:off x="7917750" y="2427500"/>
            <a:ext cx="1138500" cy="1117200"/>
          </a:xfrm>
          <a:prstGeom prst="ellipse">
            <a:avLst/>
          </a:prstGeom>
          <a:solidFill>
            <a:srgbClr val="D9D2E9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400">
                <a:latin typeface="Quattrocento Sans"/>
                <a:ea typeface="Quattrocento Sans"/>
                <a:cs typeface="Quattrocento Sans"/>
                <a:sym typeface="Quattrocento Sans"/>
              </a:rPr>
              <a:t>PCB</a:t>
            </a:r>
          </a:p>
        </p:txBody>
      </p:sp>
      <p:sp>
        <p:nvSpPr>
          <p:cNvPr id="89" name="Shape 89"/>
          <p:cNvSpPr/>
          <p:nvPr/>
        </p:nvSpPr>
        <p:spPr>
          <a:xfrm>
            <a:off x="578150" y="1849575"/>
            <a:ext cx="3024600" cy="57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578150" y="4908175"/>
            <a:ext cx="3024600" cy="577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1" name="Shape 91"/>
          <p:cNvCxnSpPr>
            <a:stCxn id="89" idx="2"/>
            <a:endCxn id="90" idx="2"/>
          </p:cNvCxnSpPr>
          <p:nvPr/>
        </p:nvCxnSpPr>
        <p:spPr>
          <a:xfrm>
            <a:off x="578150" y="2138475"/>
            <a:ext cx="0" cy="30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cxnSp>
        <p:nvCxnSpPr>
          <p:cNvPr id="92" name="Shape 92"/>
          <p:cNvCxnSpPr>
            <a:stCxn id="89" idx="6"/>
            <a:endCxn id="90" idx="6"/>
          </p:cNvCxnSpPr>
          <p:nvPr/>
        </p:nvCxnSpPr>
        <p:spPr>
          <a:xfrm>
            <a:off x="3602750" y="2138475"/>
            <a:ext cx="0" cy="305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lg" w="lg" type="none"/>
            <a:tailEnd len="lg" w="lg" type="none"/>
          </a:ln>
        </p:spPr>
      </p:cxnSp>
      <p:sp>
        <p:nvSpPr>
          <p:cNvPr id="93" name="Shape 93"/>
          <p:cNvSpPr/>
          <p:nvPr/>
        </p:nvSpPr>
        <p:spPr>
          <a:xfrm>
            <a:off x="982700" y="2812875"/>
            <a:ext cx="2215500" cy="1922700"/>
          </a:xfrm>
          <a:prstGeom prst="round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 marL="342900" rtl="0">
              <a:lnSpc>
                <a:spcPct val="115000"/>
              </a:lnSpc>
              <a:spcBef>
                <a:spcPts val="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" sz="8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</a:p>
          <a:p>
            <a:pPr lvl="0" marL="342900" rtl="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" sz="8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hacer_algo(3); // 3 veces</a:t>
            </a:r>
          </a:p>
          <a:p>
            <a:pPr lvl="0" marL="342900" rtl="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" sz="8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 marL="342900" rtl="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sz="8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0" marL="342900" rtl="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" sz="8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void hacer_algo(int tope) {</a:t>
            </a:r>
          </a:p>
          <a:p>
            <a:pPr lvl="0" marL="342900" rtl="0">
              <a:lnSpc>
                <a:spcPct val="115000"/>
              </a:lnSpc>
              <a:spcBef>
                <a:spcPts val="1000"/>
              </a:spcBef>
              <a:buClr>
                <a:schemeClr val="accent1"/>
              </a:buClr>
              <a:buSzPct val="25000"/>
              <a:buFont typeface="Noto Sans Symbols"/>
              <a:buNone/>
            </a:pPr>
            <a:r>
              <a:rPr lang="en" sz="800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if(tope &gt; 0) {</a:t>
            </a:r>
          </a:p>
        </p:txBody>
      </p:sp>
      <p:cxnSp>
        <p:nvCxnSpPr>
          <p:cNvPr id="94" name="Shape 94"/>
          <p:cNvCxnSpPr/>
          <p:nvPr/>
        </p:nvCxnSpPr>
        <p:spPr>
          <a:xfrm>
            <a:off x="4411675" y="1194600"/>
            <a:ext cx="0" cy="4681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ot"/>
            <a:round/>
            <a:headEnd len="lg" w="lg" type="none"/>
            <a:tailEnd len="lg" w="lg" type="none"/>
          </a:ln>
        </p:spPr>
      </p:cxnSp>
      <p:sp>
        <p:nvSpPr>
          <p:cNvPr id="95" name="Shape 95"/>
          <p:cNvSpPr txBox="1"/>
          <p:nvPr/>
        </p:nvSpPr>
        <p:spPr>
          <a:xfrm>
            <a:off x="1805225" y="5767025"/>
            <a:ext cx="24060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50000"/>
              <a:buFont typeface="Arial"/>
              <a:buNone/>
            </a:pPr>
            <a:r>
              <a:rPr b="1" lang="en" sz="2200">
                <a:solidFill>
                  <a:srgbClr val="43434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DISCO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87900" y="870975"/>
            <a:ext cx="2504400" cy="4563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PROGRAMA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4941425" y="870975"/>
            <a:ext cx="4114675" cy="5585025"/>
            <a:chOff x="4941425" y="870975"/>
            <a:chExt cx="4114675" cy="5585025"/>
          </a:xfrm>
        </p:grpSpPr>
        <p:sp>
          <p:nvSpPr>
            <p:cNvPr id="98" name="Shape 98"/>
            <p:cNvSpPr txBox="1"/>
            <p:nvPr/>
          </p:nvSpPr>
          <p:spPr>
            <a:xfrm>
              <a:off x="4941425" y="5799600"/>
              <a:ext cx="2406000" cy="65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Clr>
                  <a:schemeClr val="dk1"/>
                </a:buClr>
                <a:buSzPct val="50000"/>
                <a:buFont typeface="Arial"/>
                <a:buNone/>
              </a:pPr>
              <a:r>
                <a:rPr b="1" lang="en" sz="2200">
                  <a:solidFill>
                    <a:srgbClr val="434343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RAM</a:t>
              </a:r>
            </a:p>
          </p:txBody>
        </p:sp>
        <p:sp>
          <p:nvSpPr>
            <p:cNvPr id="99" name="Shape 99"/>
            <p:cNvSpPr txBox="1"/>
            <p:nvPr/>
          </p:nvSpPr>
          <p:spPr>
            <a:xfrm>
              <a:off x="6551700" y="870975"/>
              <a:ext cx="2504400" cy="456300"/>
            </a:xfrm>
            <a:prstGeom prst="rect">
              <a:avLst/>
            </a:prstGeom>
            <a:solidFill>
              <a:srgbClr val="C9DAF8"/>
            </a:solidFill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latin typeface="Quattrocento Sans"/>
                  <a:ea typeface="Quattrocento Sans"/>
                  <a:cs typeface="Quattrocento Sans"/>
                  <a:sym typeface="Quattrocento Sans"/>
                </a:rPr>
                <a:t>PROCESO</a:t>
              </a:r>
            </a:p>
          </p:txBody>
        </p:sp>
      </p:grpSp>
      <p:grpSp>
        <p:nvGrpSpPr>
          <p:cNvPr id="100" name="Shape 100"/>
          <p:cNvGrpSpPr/>
          <p:nvPr/>
        </p:nvGrpSpPr>
        <p:grpSpPr>
          <a:xfrm>
            <a:off x="4612125" y="1029650"/>
            <a:ext cx="2966475" cy="4996550"/>
            <a:chOff x="4612125" y="1029650"/>
            <a:chExt cx="2966475" cy="4996550"/>
          </a:xfrm>
        </p:grpSpPr>
        <p:grpSp>
          <p:nvGrpSpPr>
            <p:cNvPr id="101" name="Shape 101"/>
            <p:cNvGrpSpPr/>
            <p:nvPr/>
          </p:nvGrpSpPr>
          <p:grpSpPr>
            <a:xfrm>
              <a:off x="5035675" y="1485950"/>
              <a:ext cx="2542925" cy="4169100"/>
              <a:chOff x="5035675" y="1485950"/>
              <a:chExt cx="2542925" cy="4169100"/>
            </a:xfrm>
          </p:grpSpPr>
          <p:sp>
            <p:nvSpPr>
              <p:cNvPr id="102" name="Shape 102"/>
              <p:cNvSpPr/>
              <p:nvPr/>
            </p:nvSpPr>
            <p:spPr>
              <a:xfrm>
                <a:off x="5035675" y="1485950"/>
                <a:ext cx="2523600" cy="4169100"/>
              </a:xfrm>
              <a:prstGeom prst="rect">
                <a:avLst/>
              </a:prstGeom>
              <a:noFill/>
              <a:ln cap="flat" cmpd="sng" w="38100">
                <a:solidFill>
                  <a:srgbClr val="674EA7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ctr" bIns="91425" lIns="91425" rIns="91425" tIns="91425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3" name="Shape 103"/>
              <p:cNvCxnSpPr/>
              <p:nvPr/>
            </p:nvCxnSpPr>
            <p:spPr>
              <a:xfrm>
                <a:off x="5045275" y="2220475"/>
                <a:ext cx="2504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4A7D6"/>
                </a:solidFill>
                <a:prstDash val="lgDashDot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04" name="Shape 104"/>
              <p:cNvCxnSpPr/>
              <p:nvPr/>
            </p:nvCxnSpPr>
            <p:spPr>
              <a:xfrm>
                <a:off x="5074200" y="3251475"/>
                <a:ext cx="2504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4A7D6"/>
                </a:solidFill>
                <a:prstDash val="lgDashDot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05" name="Shape 105"/>
              <p:cNvCxnSpPr/>
              <p:nvPr/>
            </p:nvCxnSpPr>
            <p:spPr>
              <a:xfrm>
                <a:off x="5045275" y="4174475"/>
                <a:ext cx="2504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4A7D6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106" name="Shape 106"/>
              <p:cNvCxnSpPr/>
              <p:nvPr/>
            </p:nvCxnSpPr>
            <p:spPr>
              <a:xfrm>
                <a:off x="5074200" y="5097475"/>
                <a:ext cx="2504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B4A7D6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  <p:sp>
          <p:nvSpPr>
            <p:cNvPr id="107" name="Shape 107"/>
            <p:cNvSpPr txBox="1"/>
            <p:nvPr/>
          </p:nvSpPr>
          <p:spPr>
            <a:xfrm>
              <a:off x="4625150" y="1029650"/>
              <a:ext cx="983700" cy="45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351C75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MAX</a:t>
              </a:r>
            </a:p>
          </p:txBody>
        </p:sp>
        <p:sp>
          <p:nvSpPr>
            <p:cNvPr id="108" name="Shape 108"/>
            <p:cNvSpPr txBox="1"/>
            <p:nvPr/>
          </p:nvSpPr>
          <p:spPr>
            <a:xfrm>
              <a:off x="4612125" y="5569900"/>
              <a:ext cx="983700" cy="456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1800">
                  <a:solidFill>
                    <a:srgbClr val="351C75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</a:t>
              </a:r>
            </a:p>
          </p:txBody>
        </p:sp>
      </p:grpSp>
      <p:sp>
        <p:nvSpPr>
          <p:cNvPr id="109" name="Shape 109"/>
          <p:cNvSpPr txBox="1"/>
          <p:nvPr/>
        </p:nvSpPr>
        <p:spPr>
          <a:xfrm>
            <a:off x="7896600" y="4542150"/>
            <a:ext cx="1180800" cy="1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2000">
                <a:latin typeface="Quattrocento Sans"/>
                <a:ea typeface="Quattrocento Sans"/>
                <a:cs typeface="Quattrocento Sans"/>
                <a:sym typeface="Quattrocento Sans"/>
              </a:rPr>
              <a:t>Imagen del proceso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idx="1" type="body"/>
          </p:nvPr>
        </p:nvSpPr>
        <p:spPr>
          <a:xfrm>
            <a:off x="322125" y="1125150"/>
            <a:ext cx="5297700" cy="46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int main(int argc, char *argv[]) {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hacer_algo(3); // 3 veces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void hacer_algo(int tope) {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if(tope &gt; 0) {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     hacer_algo(tope – 1);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     }</a:t>
            </a:r>
          </a:p>
          <a:p>
            <a:pPr indent="-342900" lvl="0" marL="3429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25000"/>
              <a:buFont typeface="Noto Sans Symbols"/>
              <a:buNone/>
            </a:pPr>
            <a:r>
              <a:rPr b="0" i="0" lang="en" sz="1800" u="none" cap="none" strike="noStrike">
                <a:solidFill>
                  <a:srgbClr val="3F3F3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115" name="Shape 115"/>
          <p:cNvSpPr/>
          <p:nvPr/>
        </p:nvSpPr>
        <p:spPr>
          <a:xfrm>
            <a:off x="4591048" y="5410201"/>
            <a:ext cx="4017299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 -&gt; argc = 0, argv = []</a:t>
            </a:r>
          </a:p>
        </p:txBody>
      </p:sp>
      <p:sp>
        <p:nvSpPr>
          <p:cNvPr id="116" name="Shape 116"/>
          <p:cNvSpPr/>
          <p:nvPr/>
        </p:nvSpPr>
        <p:spPr>
          <a:xfrm>
            <a:off x="4848252" y="5010092"/>
            <a:ext cx="3502799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hacer_algo-&gt; tope = 3</a:t>
            </a:r>
          </a:p>
        </p:txBody>
      </p:sp>
      <p:sp>
        <p:nvSpPr>
          <p:cNvPr id="117" name="Shape 117"/>
          <p:cNvSpPr/>
          <p:nvPr/>
        </p:nvSpPr>
        <p:spPr>
          <a:xfrm>
            <a:off x="4848252" y="4609984"/>
            <a:ext cx="3502799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hacer_algo-&gt; tope = 2</a:t>
            </a:r>
          </a:p>
        </p:txBody>
      </p:sp>
      <p:sp>
        <p:nvSpPr>
          <p:cNvPr id="118" name="Shape 118"/>
          <p:cNvSpPr/>
          <p:nvPr/>
        </p:nvSpPr>
        <p:spPr>
          <a:xfrm>
            <a:off x="4850936" y="4209875"/>
            <a:ext cx="3502799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hacer_algo-&gt; tope = 1</a:t>
            </a:r>
          </a:p>
        </p:txBody>
      </p:sp>
      <p:sp>
        <p:nvSpPr>
          <p:cNvPr id="119" name="Shape 119"/>
          <p:cNvSpPr/>
          <p:nvPr/>
        </p:nvSpPr>
        <p:spPr>
          <a:xfrm>
            <a:off x="4848248" y="3819525"/>
            <a:ext cx="350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hacer_algo-&gt; tope = 0</a:t>
            </a:r>
          </a:p>
        </p:txBody>
      </p:sp>
      <p:sp>
        <p:nvSpPr>
          <p:cNvPr id="120" name="Shape 120"/>
          <p:cNvSpPr/>
          <p:nvPr/>
        </p:nvSpPr>
        <p:spPr>
          <a:xfrm>
            <a:off x="776" y="128956"/>
            <a:ext cx="1798800" cy="6564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/>
          <p:nvPr/>
        </p:nvSpPr>
        <p:spPr>
          <a:xfrm>
            <a:off x="1805236" y="128956"/>
            <a:ext cx="7350300" cy="6564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2" name="Shape 122"/>
          <p:cNvSpPr txBox="1"/>
          <p:nvPr>
            <p:ph idx="4294967295"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EJEMPLO DE STACK</a:t>
            </a:r>
          </a:p>
        </p:txBody>
      </p:sp>
      <p:grpSp>
        <p:nvGrpSpPr>
          <p:cNvPr id="123" name="Shape 123"/>
          <p:cNvGrpSpPr/>
          <p:nvPr/>
        </p:nvGrpSpPr>
        <p:grpSpPr>
          <a:xfrm>
            <a:off x="4533900" y="3543525"/>
            <a:ext cx="4226850" cy="2476500"/>
            <a:chOff x="4533900" y="3543525"/>
            <a:chExt cx="4226850" cy="2476500"/>
          </a:xfrm>
        </p:grpSpPr>
        <p:cxnSp>
          <p:nvCxnSpPr>
            <p:cNvPr id="124" name="Shape 124"/>
            <p:cNvCxnSpPr/>
            <p:nvPr/>
          </p:nvCxnSpPr>
          <p:spPr>
            <a:xfrm>
              <a:off x="4533900" y="3543525"/>
              <a:ext cx="0" cy="2476500"/>
            </a:xfrm>
            <a:prstGeom prst="straightConnector1">
              <a:avLst/>
            </a:prstGeom>
            <a:noFill/>
            <a:ln cap="flat" cmpd="sng" w="38100">
              <a:solidFill>
                <a:srgbClr val="A64D7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5" name="Shape 125"/>
            <p:cNvCxnSpPr/>
            <p:nvPr/>
          </p:nvCxnSpPr>
          <p:spPr>
            <a:xfrm>
              <a:off x="4533900" y="6020025"/>
              <a:ext cx="4191000" cy="0"/>
            </a:xfrm>
            <a:prstGeom prst="straightConnector1">
              <a:avLst/>
            </a:prstGeom>
            <a:noFill/>
            <a:ln cap="flat" cmpd="sng" w="38100">
              <a:solidFill>
                <a:srgbClr val="A64D79"/>
              </a:solidFill>
              <a:prstDash val="solid"/>
              <a:round/>
              <a:headEnd len="lg" w="lg" type="none"/>
              <a:tailEnd len="lg" w="lg" type="none"/>
            </a:ln>
          </p:spPr>
        </p:cxnSp>
        <p:cxnSp>
          <p:nvCxnSpPr>
            <p:cNvPr id="126" name="Shape 126"/>
            <p:cNvCxnSpPr/>
            <p:nvPr/>
          </p:nvCxnSpPr>
          <p:spPr>
            <a:xfrm rot="10800000">
              <a:off x="8760750" y="3562575"/>
              <a:ext cx="0" cy="2438400"/>
            </a:xfrm>
            <a:prstGeom prst="straightConnector1">
              <a:avLst/>
            </a:prstGeom>
            <a:noFill/>
            <a:ln cap="flat" cmpd="sng" w="38100">
              <a:solidFill>
                <a:srgbClr val="A64D79"/>
              </a:solidFill>
              <a:prstDash val="solid"/>
              <a:round/>
              <a:headEnd len="lg" w="lg" type="none"/>
              <a:tailEnd len="lg" w="lg" type="none"/>
            </a:ln>
          </p:spPr>
        </p:cxnSp>
      </p:grpSp>
      <p:sp>
        <p:nvSpPr>
          <p:cNvPr id="127" name="Shape 127"/>
          <p:cNvSpPr txBox="1"/>
          <p:nvPr/>
        </p:nvSpPr>
        <p:spPr>
          <a:xfrm>
            <a:off x="5314950" y="6134325"/>
            <a:ext cx="2667000" cy="4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2000">
                <a:solidFill>
                  <a:srgbClr val="741B47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STACK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776" y="128956"/>
            <a:ext cx="1798800" cy="6564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3" name="Shape 133"/>
          <p:cNvSpPr/>
          <p:nvPr/>
        </p:nvSpPr>
        <p:spPr>
          <a:xfrm>
            <a:off x="1805236" y="128956"/>
            <a:ext cx="7350300" cy="6564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ESTADOS DEL PROCESO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87900" y="6400786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UTN </a:t>
            </a:r>
            <a:r>
              <a:rPr b="1" lang="en">
                <a:solidFill>
                  <a:srgbClr val="E6B8AF"/>
                </a:solidFill>
              </a:rPr>
              <a:t>- Sistemas Operativos</a:t>
            </a:r>
          </a:p>
        </p:txBody>
      </p:sp>
      <p:sp>
        <p:nvSpPr>
          <p:cNvPr id="136" name="Shape 136"/>
          <p:cNvSpPr/>
          <p:nvPr/>
        </p:nvSpPr>
        <p:spPr>
          <a:xfrm>
            <a:off x="250650" y="2939900"/>
            <a:ext cx="1554600" cy="9633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Nuevo</a:t>
            </a:r>
          </a:p>
        </p:txBody>
      </p:sp>
      <p:sp>
        <p:nvSpPr>
          <p:cNvPr id="137" name="Shape 137"/>
          <p:cNvSpPr/>
          <p:nvPr/>
        </p:nvSpPr>
        <p:spPr>
          <a:xfrm>
            <a:off x="2079025" y="1976600"/>
            <a:ext cx="1554600" cy="9633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Listo</a:t>
            </a:r>
          </a:p>
        </p:txBody>
      </p:sp>
      <p:sp>
        <p:nvSpPr>
          <p:cNvPr id="138" name="Shape 138"/>
          <p:cNvSpPr/>
          <p:nvPr/>
        </p:nvSpPr>
        <p:spPr>
          <a:xfrm>
            <a:off x="4851325" y="2070500"/>
            <a:ext cx="1929900" cy="9633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En ejecución</a:t>
            </a:r>
          </a:p>
        </p:txBody>
      </p:sp>
      <p:sp>
        <p:nvSpPr>
          <p:cNvPr id="139" name="Shape 139"/>
          <p:cNvSpPr/>
          <p:nvPr/>
        </p:nvSpPr>
        <p:spPr>
          <a:xfrm>
            <a:off x="3663325" y="3980275"/>
            <a:ext cx="1554600" cy="9633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En espera</a:t>
            </a:r>
          </a:p>
        </p:txBody>
      </p:sp>
      <p:sp>
        <p:nvSpPr>
          <p:cNvPr id="140" name="Shape 140"/>
          <p:cNvSpPr/>
          <p:nvPr/>
        </p:nvSpPr>
        <p:spPr>
          <a:xfrm>
            <a:off x="7204400" y="2939900"/>
            <a:ext cx="1798800" cy="963300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lang="en" sz="1800">
                <a:latin typeface="Quattrocento Sans"/>
                <a:ea typeface="Quattrocento Sans"/>
                <a:cs typeface="Quattrocento Sans"/>
                <a:sym typeface="Quattrocento Sans"/>
              </a:rPr>
              <a:t>Finalizado</a:t>
            </a:r>
          </a:p>
        </p:txBody>
      </p:sp>
      <p:sp>
        <p:nvSpPr>
          <p:cNvPr id="141" name="Shape 141"/>
          <p:cNvSpPr/>
          <p:nvPr/>
        </p:nvSpPr>
        <p:spPr>
          <a:xfrm>
            <a:off x="1040475" y="2342725"/>
            <a:ext cx="1098050" cy="635725"/>
          </a:xfrm>
          <a:custGeom>
            <a:pathLst>
              <a:path extrusionOk="0" h="25429" w="43922">
                <a:moveTo>
                  <a:pt x="0" y="25429"/>
                </a:moveTo>
                <a:cubicBezTo>
                  <a:pt x="3596" y="22089"/>
                  <a:pt x="14255" y="9632"/>
                  <a:pt x="21576" y="5394"/>
                </a:cubicBezTo>
                <a:cubicBezTo>
                  <a:pt x="28896" y="1155"/>
                  <a:pt x="40197" y="899"/>
                  <a:pt x="43922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2" name="Shape 142"/>
          <p:cNvSpPr/>
          <p:nvPr/>
        </p:nvSpPr>
        <p:spPr>
          <a:xfrm>
            <a:off x="3583325" y="2135627"/>
            <a:ext cx="1579650" cy="226375"/>
          </a:xfrm>
          <a:custGeom>
            <a:pathLst>
              <a:path extrusionOk="0" h="9055" w="63186">
                <a:moveTo>
                  <a:pt x="0" y="9055"/>
                </a:moveTo>
                <a:cubicBezTo>
                  <a:pt x="5907" y="7642"/>
                  <a:pt x="24915" y="1733"/>
                  <a:pt x="35446" y="578"/>
                </a:cubicBezTo>
                <a:cubicBezTo>
                  <a:pt x="45977" y="-577"/>
                  <a:pt x="58562" y="1863"/>
                  <a:pt x="63186" y="212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3" name="Shape 143"/>
          <p:cNvSpPr/>
          <p:nvPr/>
        </p:nvSpPr>
        <p:spPr>
          <a:xfrm>
            <a:off x="3332900" y="2862850"/>
            <a:ext cx="1733775" cy="367625"/>
          </a:xfrm>
          <a:custGeom>
            <a:pathLst>
              <a:path extrusionOk="0" h="14705" w="69351">
                <a:moveTo>
                  <a:pt x="69351" y="1541"/>
                </a:moveTo>
                <a:cubicBezTo>
                  <a:pt x="64085" y="3724"/>
                  <a:pt x="49315" y="14897"/>
                  <a:pt x="37757" y="14641"/>
                </a:cubicBezTo>
                <a:cubicBezTo>
                  <a:pt x="26198" y="14384"/>
                  <a:pt x="6292" y="2440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4" name="Shape 144"/>
          <p:cNvSpPr/>
          <p:nvPr/>
        </p:nvSpPr>
        <p:spPr>
          <a:xfrm>
            <a:off x="6742625" y="2492836"/>
            <a:ext cx="1271425" cy="408550"/>
          </a:xfrm>
          <a:custGeom>
            <a:pathLst>
              <a:path extrusionOk="0" h="16342" w="50857">
                <a:moveTo>
                  <a:pt x="0" y="161"/>
                </a:moveTo>
                <a:cubicBezTo>
                  <a:pt x="5522" y="417"/>
                  <a:pt x="24658" y="-994"/>
                  <a:pt x="33135" y="1702"/>
                </a:cubicBezTo>
                <a:cubicBezTo>
                  <a:pt x="41611" y="4398"/>
                  <a:pt x="47903" y="13902"/>
                  <a:pt x="50857" y="16342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5" name="Shape 145"/>
          <p:cNvSpPr/>
          <p:nvPr/>
        </p:nvSpPr>
        <p:spPr>
          <a:xfrm>
            <a:off x="5297750" y="3016974"/>
            <a:ext cx="927561" cy="1290641"/>
          </a:xfrm>
          <a:custGeom>
            <a:pathLst>
              <a:path extrusionOk="0" h="47775" w="17836">
                <a:moveTo>
                  <a:pt x="15412" y="0"/>
                </a:moveTo>
                <a:cubicBezTo>
                  <a:pt x="15668" y="4109"/>
                  <a:pt x="19521" y="16695"/>
                  <a:pt x="16953" y="24658"/>
                </a:cubicBezTo>
                <a:cubicBezTo>
                  <a:pt x="14384" y="32620"/>
                  <a:pt x="2825" y="43922"/>
                  <a:pt x="0" y="4777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6" name="Shape 146"/>
          <p:cNvSpPr/>
          <p:nvPr/>
        </p:nvSpPr>
        <p:spPr>
          <a:xfrm>
            <a:off x="2735725" y="2920650"/>
            <a:ext cx="927570" cy="1473299"/>
          </a:xfrm>
          <a:custGeom>
            <a:pathLst>
              <a:path extrusionOk="0" h="60104" w="63186">
                <a:moveTo>
                  <a:pt x="63186" y="60104"/>
                </a:moveTo>
                <a:cubicBezTo>
                  <a:pt x="54709" y="55865"/>
                  <a:pt x="22860" y="44692"/>
                  <a:pt x="12329" y="34675"/>
                </a:cubicBezTo>
                <a:cubicBezTo>
                  <a:pt x="1798" y="24657"/>
                  <a:pt x="2054" y="5779"/>
                  <a:pt x="0" y="0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lg" w="lg" type="none"/>
            <a:tailEnd len="lg" w="lg" type="stealth"/>
          </a:ln>
        </p:spPr>
      </p:sp>
      <p:sp>
        <p:nvSpPr>
          <p:cNvPr id="147" name="Shape 147"/>
          <p:cNvSpPr txBox="1"/>
          <p:nvPr/>
        </p:nvSpPr>
        <p:spPr>
          <a:xfrm rot="-1109379">
            <a:off x="248073" y="1867740"/>
            <a:ext cx="2682782" cy="6563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El proceso se admite en el sistema</a:t>
            </a:r>
          </a:p>
        </p:txBody>
      </p:sp>
      <p:sp>
        <p:nvSpPr>
          <p:cNvPr id="148" name="Shape 148"/>
          <p:cNvSpPr txBox="1"/>
          <p:nvPr/>
        </p:nvSpPr>
        <p:spPr>
          <a:xfrm rot="384">
            <a:off x="3099173" y="1558714"/>
            <a:ext cx="26829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El proceso es seleccionado para ejecutar </a:t>
            </a:r>
          </a:p>
        </p:txBody>
      </p:sp>
      <p:sp>
        <p:nvSpPr>
          <p:cNvPr id="149" name="Shape 149"/>
          <p:cNvSpPr txBox="1"/>
          <p:nvPr/>
        </p:nvSpPr>
        <p:spPr>
          <a:xfrm rot="341">
            <a:off x="2735725" y="3178837"/>
            <a:ext cx="30207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El proceso es interrumpido o desaloja la CPU voluntariamente</a:t>
            </a:r>
          </a:p>
        </p:txBody>
      </p:sp>
      <p:sp>
        <p:nvSpPr>
          <p:cNvPr id="150" name="Shape 150"/>
          <p:cNvSpPr txBox="1"/>
          <p:nvPr/>
        </p:nvSpPr>
        <p:spPr>
          <a:xfrm rot="-1397882">
            <a:off x="5305248" y="3997595"/>
            <a:ext cx="2019903" cy="85720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El proceso espera una IO o un evento</a:t>
            </a:r>
          </a:p>
        </p:txBody>
      </p:sp>
      <p:sp>
        <p:nvSpPr>
          <p:cNvPr id="151" name="Shape 151"/>
          <p:cNvSpPr txBox="1"/>
          <p:nvPr/>
        </p:nvSpPr>
        <p:spPr>
          <a:xfrm rot="1639961">
            <a:off x="1649944" y="4010390"/>
            <a:ext cx="2143060" cy="83886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latin typeface="Quattrocento Sans"/>
                <a:ea typeface="Quattrocento Sans"/>
                <a:cs typeface="Quattrocento Sans"/>
                <a:sym typeface="Quattrocento Sans"/>
              </a:rPr>
              <a:t>La IO finaliza o el evento ocurre</a:t>
            </a:r>
          </a:p>
        </p:txBody>
      </p: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/>
        </p:nvSpPr>
        <p:spPr>
          <a:xfrm>
            <a:off x="776" y="128956"/>
            <a:ext cx="1798800" cy="6564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7" name="Shape 157"/>
          <p:cNvSpPr/>
          <p:nvPr/>
        </p:nvSpPr>
        <p:spPr>
          <a:xfrm>
            <a:off x="1805236" y="128956"/>
            <a:ext cx="7350300" cy="6564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8" name="Shape 158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COLAS DE PROCESOS</a:t>
            </a:r>
          </a:p>
        </p:txBody>
      </p:sp>
      <p:sp>
        <p:nvSpPr>
          <p:cNvPr id="159" name="Shape 159"/>
          <p:cNvSpPr txBox="1"/>
          <p:nvPr/>
        </p:nvSpPr>
        <p:spPr>
          <a:xfrm>
            <a:off x="87900" y="6400786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UTN </a:t>
            </a:r>
            <a:r>
              <a:rPr b="1" lang="en">
                <a:solidFill>
                  <a:srgbClr val="E6B8AF"/>
                </a:solidFill>
              </a:rPr>
              <a:t>- Sistemas Operativos</a:t>
            </a:r>
          </a:p>
        </p:txBody>
      </p:sp>
      <p:pic>
        <p:nvPicPr>
          <p:cNvPr id="160" name="Shape 160"/>
          <p:cNvPicPr preferRelativeResize="0"/>
          <p:nvPr/>
        </p:nvPicPr>
        <p:blipFill rotWithShape="1">
          <a:blip r:embed="rId3">
            <a:alphaModFix/>
          </a:blip>
          <a:srcRect b="1547" l="7367" r="7359" t="519"/>
          <a:stretch/>
        </p:blipFill>
        <p:spPr>
          <a:xfrm>
            <a:off x="1805225" y="1007362"/>
            <a:ext cx="6004799" cy="5171400"/>
          </a:xfrm>
          <a:prstGeom prst="rect">
            <a:avLst/>
          </a:prstGeom>
          <a:noFill/>
          <a:ln cap="flat" cmpd="dbl" w="38100">
            <a:solidFill>
              <a:srgbClr val="980000"/>
            </a:solidFill>
            <a:prstDash val="solid"/>
            <a:miter/>
            <a:headEnd len="med" w="med" type="none"/>
            <a:tailEnd len="med" w="med" type="none"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/>
        </p:nvSpPr>
        <p:spPr>
          <a:xfrm>
            <a:off x="826625" y="954087"/>
            <a:ext cx="7772400" cy="522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indent="-342900" lvl="0" marL="342900" rtl="0">
              <a:lnSpc>
                <a:spcPct val="115000"/>
              </a:lnSpc>
              <a:spcBef>
                <a:spcPts val="0"/>
              </a:spcBef>
              <a:buSzPct val="100000"/>
              <a:buFont typeface="Noto Sans Symbols"/>
              <a:buChar char="➔"/>
            </a:pPr>
            <a:r>
              <a:rPr lang="en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Cuando se cambia el proceso que posee la CPU se debe guardar su contexto de ejecución para luego poder reanudarlo en el lugar interrumpido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rtl="0">
              <a:lnSpc>
                <a:spcPct val="115000"/>
              </a:lnSpc>
              <a:spcBef>
                <a:spcPts val="0"/>
              </a:spcBef>
              <a:buSzPct val="100000"/>
              <a:buFont typeface="Noto Sans Symbols"/>
              <a:buChar char="➔"/>
            </a:pPr>
            <a:r>
              <a:rPr lang="en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El cambio de contexto puede tener como objetivo</a:t>
            </a:r>
          </a:p>
          <a:p>
            <a:pPr indent="-285750" lvl="1" marL="742950" rtl="0">
              <a:lnSpc>
                <a:spcPct val="115000"/>
              </a:lnSpc>
              <a:spcBef>
                <a:spcPts val="0"/>
              </a:spcBef>
              <a:buSzPct val="88888"/>
              <a:buFont typeface="Noto Sans Symbols"/>
              <a:buChar char="◆"/>
            </a:pPr>
            <a:r>
              <a:rPr lang="en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Ejecutar otro proceso</a:t>
            </a:r>
          </a:p>
          <a:p>
            <a:pPr indent="-285750" lvl="1" marL="742950" rtl="0">
              <a:lnSpc>
                <a:spcPct val="115000"/>
              </a:lnSpc>
              <a:spcBef>
                <a:spcPts val="0"/>
              </a:spcBef>
              <a:buSzPct val="88888"/>
              <a:buFont typeface="Noto Sans Symbols"/>
              <a:buChar char="◆"/>
            </a:pPr>
            <a:r>
              <a:rPr lang="en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Atender una interrupción (ejecutará el interrupt handler)</a:t>
            </a:r>
          </a:p>
          <a:p>
            <a:pPr indent="-298450" lvl="1" marL="742950" rtl="0">
              <a:lnSpc>
                <a:spcPct val="115000"/>
              </a:lnSpc>
              <a:spcBef>
                <a:spcPts val="0"/>
              </a:spcBef>
              <a:buClr>
                <a:srgbClr val="3F3F3F"/>
              </a:buClr>
              <a:buSzPct val="100000"/>
              <a:buFont typeface="Questrial"/>
              <a:buChar char="◆"/>
            </a:pPr>
            <a:r>
              <a:rPr lang="en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Ejecutar una syscall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180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indent="-342900" lvl="0" marL="342900" rtl="0">
              <a:lnSpc>
                <a:spcPct val="115000"/>
              </a:lnSpc>
              <a:spcBef>
                <a:spcPts val="1000"/>
              </a:spcBef>
              <a:buSzPct val="100000"/>
              <a:buFont typeface="Noto Sans Symbols"/>
              <a:buChar char="➔"/>
            </a:pPr>
            <a:r>
              <a:rPr lang="en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El tiempo que dura un </a:t>
            </a:r>
            <a:r>
              <a:rPr b="1" lang="en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cambio de contexto </a:t>
            </a:r>
            <a:r>
              <a:rPr lang="en" sz="18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es un gasto extra; es necesario para poder ejecutar procesos pero durante el mismo el sistema no hace ningún trabajo útil (para el usuario). Por lo tanto:</a:t>
            </a:r>
          </a:p>
          <a:p>
            <a:pPr indent="-285750" lvl="1" marL="742950" rtl="0">
              <a:lnSpc>
                <a:spcPct val="115000"/>
              </a:lnSpc>
              <a:spcBef>
                <a:spcPts val="1000"/>
              </a:spcBef>
              <a:buSzPct val="100000"/>
              <a:buFont typeface="Noto Sans Symbols"/>
              <a:buChar char="◆"/>
            </a:pPr>
            <a:r>
              <a:rPr lang="en" sz="16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Este tiempo es considerado </a:t>
            </a:r>
            <a:r>
              <a:rPr b="1" lang="en" sz="16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Overhead</a:t>
            </a:r>
          </a:p>
          <a:p>
            <a:pPr indent="-285750" lvl="1" marL="742950" rtl="0">
              <a:lnSpc>
                <a:spcPct val="115000"/>
              </a:lnSpc>
              <a:spcBef>
                <a:spcPts val="1000"/>
              </a:spcBef>
              <a:buSzPct val="100000"/>
              <a:buFont typeface="Noto Sans Symbols"/>
              <a:buChar char="◆"/>
            </a:pPr>
            <a:r>
              <a:rPr lang="en" sz="1600">
                <a:solidFill>
                  <a:srgbClr val="3F3F3F"/>
                </a:solidFill>
                <a:latin typeface="Questrial"/>
                <a:ea typeface="Questrial"/>
                <a:cs typeface="Questrial"/>
                <a:sym typeface="Questrial"/>
              </a:rPr>
              <a:t>Se debe minimizar</a:t>
            </a:r>
          </a:p>
          <a:p>
            <a:pPr lvl="0" rtl="0">
              <a:lnSpc>
                <a:spcPct val="115000"/>
              </a:lnSpc>
              <a:spcBef>
                <a:spcPts val="1000"/>
              </a:spcBef>
              <a:buNone/>
            </a:pPr>
            <a:r>
              <a:t/>
            </a:r>
            <a:endParaRPr sz="1800">
              <a:solidFill>
                <a:srgbClr val="3F3F3F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6" name="Shape 166"/>
          <p:cNvSpPr/>
          <p:nvPr/>
        </p:nvSpPr>
        <p:spPr>
          <a:xfrm>
            <a:off x="776" y="128956"/>
            <a:ext cx="1798800" cy="6564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7" name="Shape 167"/>
          <p:cNvSpPr/>
          <p:nvPr/>
        </p:nvSpPr>
        <p:spPr>
          <a:xfrm>
            <a:off x="1805236" y="128956"/>
            <a:ext cx="7350300" cy="6564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8" name="Shape 168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CAMBIO CONTEXTO</a:t>
            </a:r>
          </a:p>
        </p:txBody>
      </p:sp>
      <p:sp>
        <p:nvSpPr>
          <p:cNvPr id="169" name="Shape 169"/>
          <p:cNvSpPr txBox="1"/>
          <p:nvPr/>
        </p:nvSpPr>
        <p:spPr>
          <a:xfrm>
            <a:off x="87900" y="6400786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UTN </a:t>
            </a:r>
            <a:r>
              <a:rPr b="1" lang="en">
                <a:solidFill>
                  <a:srgbClr val="E6B8AF"/>
                </a:solidFill>
              </a:rPr>
              <a:t>- Sistemas Operativos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/>
          <p:nvPr/>
        </p:nvSpPr>
        <p:spPr>
          <a:xfrm>
            <a:off x="776" y="128956"/>
            <a:ext cx="1798800" cy="6564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5" name="Shape 175"/>
          <p:cNvSpPr/>
          <p:nvPr/>
        </p:nvSpPr>
        <p:spPr>
          <a:xfrm>
            <a:off x="1805236" y="128956"/>
            <a:ext cx="7350300" cy="6564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6" name="Shape 176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CAMBIO CONTEXTO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87900" y="6400786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UTN </a:t>
            </a:r>
            <a:r>
              <a:rPr b="1" lang="en">
                <a:solidFill>
                  <a:srgbClr val="E6B8AF"/>
                </a:solidFill>
              </a:rPr>
              <a:t>- Sistemas Operativos</a:t>
            </a:r>
          </a:p>
        </p:txBody>
      </p:sp>
      <p:pic>
        <p:nvPicPr>
          <p:cNvPr id="178" name="Shape 178"/>
          <p:cNvPicPr preferRelativeResize="0"/>
          <p:nvPr/>
        </p:nvPicPr>
        <p:blipFill rotWithShape="1">
          <a:blip r:embed="rId3">
            <a:alphaModFix/>
          </a:blip>
          <a:srcRect b="1204" l="4793" r="4929" t="861"/>
          <a:stretch/>
        </p:blipFill>
        <p:spPr>
          <a:xfrm>
            <a:off x="1464500" y="964775"/>
            <a:ext cx="6620400" cy="53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/>
        </p:nvSpPr>
        <p:spPr>
          <a:xfrm>
            <a:off x="776" y="128956"/>
            <a:ext cx="1798800" cy="656400"/>
          </a:xfrm>
          <a:prstGeom prst="rect">
            <a:avLst/>
          </a:prstGeom>
          <a:solidFill>
            <a:srgbClr val="E6B8A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1805236" y="128956"/>
            <a:ext cx="7350300" cy="6564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 txBox="1"/>
          <p:nvPr>
            <p:ph type="ctrTitle"/>
          </p:nvPr>
        </p:nvSpPr>
        <p:spPr>
          <a:xfrm>
            <a:off x="1230800" y="364423"/>
            <a:ext cx="7772400" cy="4563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lang="en" sz="1800">
                <a:solidFill>
                  <a:srgbClr val="FFFFFF"/>
                </a:solidFill>
              </a:rPr>
              <a:t>CAMBIO DE CONTEXTO</a:t>
            </a:r>
          </a:p>
        </p:txBody>
      </p:sp>
      <p:sp>
        <p:nvSpPr>
          <p:cNvPr id="186" name="Shape 186"/>
          <p:cNvSpPr txBox="1"/>
          <p:nvPr/>
        </p:nvSpPr>
        <p:spPr>
          <a:xfrm>
            <a:off x="87900" y="6400786"/>
            <a:ext cx="8968200" cy="3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A61C00"/>
                </a:solidFill>
              </a:rPr>
              <a:t>UTN </a:t>
            </a:r>
            <a:r>
              <a:rPr b="1" lang="en">
                <a:solidFill>
                  <a:srgbClr val="E6B8AF"/>
                </a:solidFill>
              </a:rPr>
              <a:t>- Sistemas Operativos</a:t>
            </a:r>
          </a:p>
        </p:txBody>
      </p:sp>
      <p:sp>
        <p:nvSpPr>
          <p:cNvPr id="187" name="Shape 187"/>
          <p:cNvSpPr txBox="1"/>
          <p:nvPr/>
        </p:nvSpPr>
        <p:spPr>
          <a:xfrm>
            <a:off x="294925" y="697600"/>
            <a:ext cx="3243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 Process switch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8" name="Shape 188"/>
          <p:cNvSpPr txBox="1"/>
          <p:nvPr/>
        </p:nvSpPr>
        <p:spPr>
          <a:xfrm>
            <a:off x="4672979" y="697600"/>
            <a:ext cx="4382700" cy="16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 Context switch ( se guarda el ctx de un proceso y se restaura el de otro)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89" name="Shape 189"/>
          <p:cNvSpPr txBox="1"/>
          <p:nvPr/>
        </p:nvSpPr>
        <p:spPr>
          <a:xfrm>
            <a:off x="267737" y="4693450"/>
            <a:ext cx="3243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 Context switch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0" name="Shape 190"/>
          <p:cNvSpPr txBox="1"/>
          <p:nvPr/>
        </p:nvSpPr>
        <p:spPr>
          <a:xfrm>
            <a:off x="294925" y="1916800"/>
            <a:ext cx="32433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Quattrocento Sans"/>
              <a:buChar char="➔"/>
            </a:pPr>
            <a:r>
              <a:rPr lang="en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 Context switch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91" name="Shape 191"/>
          <p:cNvCxnSpPr/>
          <p:nvPr/>
        </p:nvCxnSpPr>
        <p:spPr>
          <a:xfrm>
            <a:off x="3366650" y="1447750"/>
            <a:ext cx="1047900" cy="0"/>
          </a:xfrm>
          <a:prstGeom prst="straightConnector1">
            <a:avLst/>
          </a:prstGeom>
          <a:noFill/>
          <a:ln cap="flat" cmpd="sng" w="76200">
            <a:solidFill>
              <a:srgbClr val="6AA84F"/>
            </a:solidFill>
            <a:prstDash val="solid"/>
            <a:round/>
            <a:headEnd len="lg" w="lg" type="none"/>
            <a:tailEnd len="lg" w="lg" type="stealth"/>
          </a:ln>
        </p:spPr>
      </p:cxnSp>
      <p:grpSp>
        <p:nvGrpSpPr>
          <p:cNvPr id="192" name="Shape 192"/>
          <p:cNvGrpSpPr/>
          <p:nvPr/>
        </p:nvGrpSpPr>
        <p:grpSpPr>
          <a:xfrm>
            <a:off x="294925" y="3493300"/>
            <a:ext cx="8760754" cy="1652700"/>
            <a:chOff x="294925" y="3493300"/>
            <a:chExt cx="8760754" cy="1652700"/>
          </a:xfrm>
        </p:grpSpPr>
        <p:sp>
          <p:nvSpPr>
            <p:cNvPr id="193" name="Shape 193"/>
            <p:cNvSpPr txBox="1"/>
            <p:nvPr/>
          </p:nvSpPr>
          <p:spPr>
            <a:xfrm>
              <a:off x="294925" y="3493300"/>
              <a:ext cx="3243300" cy="150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-355600" lvl="0" marL="457200" rtl="0">
                <a:spcBef>
                  <a:spcPts val="0"/>
                </a:spcBef>
                <a:buClr>
                  <a:schemeClr val="dk1"/>
                </a:buClr>
                <a:buSzPct val="100000"/>
                <a:buFont typeface="Quattrocento Sans"/>
                <a:buChar char="➔"/>
              </a:pPr>
              <a:r>
                <a:rPr lang="en" sz="20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 Mode switch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94" name="Shape 194"/>
            <p:cNvSpPr txBox="1"/>
            <p:nvPr/>
          </p:nvSpPr>
          <p:spPr>
            <a:xfrm>
              <a:off x="4672979" y="3493300"/>
              <a:ext cx="4382700" cy="16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" sz="20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 Context switch (paso de ejecutar un proceso de usuario a ejecutar el SO o viceversa)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95" name="Shape 195"/>
            <p:cNvCxnSpPr/>
            <p:nvPr/>
          </p:nvCxnSpPr>
          <p:spPr>
            <a:xfrm>
              <a:off x="3366650" y="4243450"/>
              <a:ext cx="1047900" cy="0"/>
            </a:xfrm>
            <a:prstGeom prst="straightConnector1">
              <a:avLst/>
            </a:prstGeom>
            <a:noFill/>
            <a:ln cap="flat" cmpd="sng" w="76200">
              <a:solidFill>
                <a:srgbClr val="6AA84F"/>
              </a:solidFill>
              <a:prstDash val="solid"/>
              <a:round/>
              <a:headEnd len="lg" w="lg" type="none"/>
              <a:tailEnd len="lg" w="lg" type="stealth"/>
            </a:ln>
          </p:spPr>
        </p:cxnSp>
      </p:grpSp>
      <p:grpSp>
        <p:nvGrpSpPr>
          <p:cNvPr id="196" name="Shape 196"/>
          <p:cNvGrpSpPr/>
          <p:nvPr/>
        </p:nvGrpSpPr>
        <p:grpSpPr>
          <a:xfrm>
            <a:off x="3500000" y="1916800"/>
            <a:ext cx="5555679" cy="1652700"/>
            <a:chOff x="3500000" y="1916800"/>
            <a:chExt cx="5555679" cy="1652700"/>
          </a:xfrm>
        </p:grpSpPr>
        <p:sp>
          <p:nvSpPr>
            <p:cNvPr id="197" name="Shape 197"/>
            <p:cNvSpPr txBox="1"/>
            <p:nvPr/>
          </p:nvSpPr>
          <p:spPr>
            <a:xfrm>
              <a:off x="4672979" y="1916800"/>
              <a:ext cx="4382700" cy="16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" sz="20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 Process switch (Se puede elegir al mismo proceso, ejecutar una syscall, atender una interrupción)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98" name="Shape 198"/>
            <p:cNvGrpSpPr/>
            <p:nvPr/>
          </p:nvGrpSpPr>
          <p:grpSpPr>
            <a:xfrm>
              <a:off x="3500000" y="2476350"/>
              <a:ext cx="781200" cy="381200"/>
              <a:chOff x="3347600" y="3541625"/>
              <a:chExt cx="781200" cy="381200"/>
            </a:xfrm>
          </p:grpSpPr>
          <p:cxnSp>
            <p:nvCxnSpPr>
              <p:cNvPr id="199" name="Shape 199"/>
              <p:cNvCxnSpPr/>
              <p:nvPr/>
            </p:nvCxnSpPr>
            <p:spPr>
              <a:xfrm flipH="1" rot="10800000">
                <a:off x="3347600" y="3541625"/>
                <a:ext cx="762000" cy="3240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E06666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00" name="Shape 200"/>
              <p:cNvCxnSpPr/>
              <p:nvPr/>
            </p:nvCxnSpPr>
            <p:spPr>
              <a:xfrm>
                <a:off x="3347600" y="3573025"/>
                <a:ext cx="781200" cy="3498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E06666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  <p:grpSp>
        <p:nvGrpSpPr>
          <p:cNvPr id="201" name="Shape 201"/>
          <p:cNvGrpSpPr/>
          <p:nvPr/>
        </p:nvGrpSpPr>
        <p:grpSpPr>
          <a:xfrm>
            <a:off x="3500000" y="4693450"/>
            <a:ext cx="5525700" cy="1652700"/>
            <a:chOff x="3500000" y="4693450"/>
            <a:chExt cx="5525700" cy="1652700"/>
          </a:xfrm>
        </p:grpSpPr>
        <p:sp>
          <p:nvSpPr>
            <p:cNvPr id="202" name="Shape 202"/>
            <p:cNvSpPr txBox="1"/>
            <p:nvPr/>
          </p:nvSpPr>
          <p:spPr>
            <a:xfrm>
              <a:off x="4643000" y="4693450"/>
              <a:ext cx="4382700" cy="16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>
                <a:spcBef>
                  <a:spcPts val="0"/>
                </a:spcBef>
                <a:buClr>
                  <a:schemeClr val="dk1"/>
                </a:buClr>
                <a:buFont typeface="Arial"/>
                <a:buNone/>
              </a:pPr>
              <a:r>
                <a:t/>
              </a:r>
              <a:endParaRPr b="1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rPr lang="en" sz="20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 Mode switch (puede ocurrir una interrupción cuando ya estoy atendiendo una)</a:t>
              </a: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lvl="0" rtl="0">
                <a:spcBef>
                  <a:spcPts val="0"/>
                </a:spcBef>
                <a:buNone/>
              </a:pPr>
              <a:r>
                <a:t/>
              </a:r>
              <a:endParaRPr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203" name="Shape 203"/>
            <p:cNvGrpSpPr/>
            <p:nvPr/>
          </p:nvGrpSpPr>
          <p:grpSpPr>
            <a:xfrm>
              <a:off x="3500000" y="5253000"/>
              <a:ext cx="781200" cy="381200"/>
              <a:chOff x="3347600" y="3541625"/>
              <a:chExt cx="781200" cy="381200"/>
            </a:xfrm>
          </p:grpSpPr>
          <p:cxnSp>
            <p:nvCxnSpPr>
              <p:cNvPr id="204" name="Shape 204"/>
              <p:cNvCxnSpPr/>
              <p:nvPr/>
            </p:nvCxnSpPr>
            <p:spPr>
              <a:xfrm flipH="1" rot="10800000">
                <a:off x="3347600" y="3541625"/>
                <a:ext cx="762000" cy="3240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E06666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  <p:cxnSp>
            <p:nvCxnSpPr>
              <p:cNvPr id="205" name="Shape 205"/>
              <p:cNvCxnSpPr/>
              <p:nvPr/>
            </p:nvCxnSpPr>
            <p:spPr>
              <a:xfrm>
                <a:off x="3347600" y="3573025"/>
                <a:ext cx="781200" cy="349800"/>
              </a:xfrm>
              <a:prstGeom prst="straightConnector1">
                <a:avLst/>
              </a:prstGeom>
              <a:noFill/>
              <a:ln cap="flat" cmpd="sng" w="76200">
                <a:solidFill>
                  <a:srgbClr val="E06666"/>
                </a:solidFill>
                <a:prstDash val="solid"/>
                <a:round/>
                <a:headEnd len="lg" w="lg" type="none"/>
                <a:tailEnd len="lg" w="lg" type="none"/>
              </a:ln>
            </p:spPr>
          </p:cxnSp>
        </p:grpSp>
      </p:grpSp>
    </p:spTree>
  </p:cSld>
  <p:clrMapOvr>
    <a:masterClrMapping/>
  </p:clrMapOvr>
  <p:transition spd="slow">
    <p:cu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