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embeddedFontLst>
    <p:embeddedFont>
      <p:font typeface="Questria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estrial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8" name="Shape 21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5" name="Shape 22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>
            <p:ph idx="2" type="sldImg"/>
          </p:nvPr>
        </p:nvSpPr>
        <p:spPr>
          <a:xfrm>
            <a:off x="1371600" y="1143000"/>
            <a:ext cx="4114800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1945200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x="1942415" y="6135808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/>
          <p:nvPr/>
        </p:nvSpPr>
        <p:spPr>
          <a:xfrm flipH="1" rot="10800000">
            <a:off x="57" y="711299"/>
            <a:ext cx="1358400" cy="507900"/>
          </a:xfrm>
          <a:custGeom>
            <a:pathLst>
              <a:path extrusionOk="0" h="120000" w="12000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511227" y="787783"/>
            <a:ext cx="5849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s-AR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AR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Relationship Id="rId4" Type="http://schemas.openxmlformats.org/officeDocument/2006/relationships/image" Target="../media/image0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676400" y="533400"/>
            <a:ext cx="6589199" cy="747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Planificación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50" y="1653331"/>
            <a:ext cx="7294775" cy="45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SJF - Estimación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447800" y="1481328"/>
            <a:ext cx="7239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Lo habitual es que no se conozca, así que sólo se puede estimar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hace usando la duración de las ráfagas de CPU anteriores, usando un promedio exponencial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02" name="Shape 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3176586"/>
            <a:ext cx="6248399" cy="1704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Shape 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6289" y="5008562"/>
            <a:ext cx="3999323" cy="782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Prioridades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 asocia con cada proceso una prioridad (número entero)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CPU se asigna al proceso con la prioridad más alta (consideramos número pequeño ≡ prioridad alta)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Tenemos dos posibilidades: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Expropiativo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expropiativo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SJF se puede ver como un algoritmo de planificación por prioridad en el que la prioridad es la duración predicha para la siguiente ráfaga de CPU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Problema: Inanición (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starvation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 – los procesos de más baja prioridad podrían no ejecutarse nunca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Solución: Envejecimiento (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aging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 – conforme el tiempo pasa aumentar la prioridad de los procesos que esperan mucho en el sistema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HRRN</a:t>
            </a:r>
          </a:p>
        </p:txBody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 una adaptación del SJF que permite romper la inanición.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Su nombre,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Highest Response Ratio Next, indica su comportamiento. Se prioriza a los procesos con mayor Response Ratio.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R.R. = (S + W) / S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 = Tiempo de servicio (próxima ráfaga)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6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 = Espera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Cuanto mayor sea la espera, respecto al tamaño de su ráfaga, mayor será su prioridad para ejecutar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Round Robin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1435608" y="1524000"/>
            <a:ext cx="4431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Cada proceso obtiene la CPU durante un breve espacio de tiempo (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cuanto o quantum de tiempo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).  Cuando el tiempo pasa, el proceso es expropiado e insertado al final de la cola de listos.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Si hay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procesos en la cola de listos y el quantum es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, cada proceso recibe 1/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del tiempo de CPU en intervalos de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unidades de tiempo como mucho. Ningún proceso espera más de (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-1)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q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unidades de tiempo.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¿Qué tamaño debería tener el quantum?</a:t>
            </a:r>
          </a:p>
        </p:txBody>
      </p:sp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7137" y="1524000"/>
            <a:ext cx="2962275" cy="36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Otros algoritmos</a:t>
            </a:r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Virtual Round Robin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Colas multinivel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Feedback / Realimentación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Prioridades absolutas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Shape 2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4176" y="1874459"/>
            <a:ext cx="3694414" cy="46014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Shape 234"/>
          <p:cNvSpPr txBox="1"/>
          <p:nvPr>
            <p:ph type="title"/>
          </p:nvPr>
        </p:nvSpPr>
        <p:spPr>
          <a:xfrm>
            <a:off x="1945200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/>
              <a:t>Preguntas?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Definición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término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planificación de procesos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hace referencia a un conjunto de políticas y mecanismos del SO que gobiernan el orden en que se ejecutan los procesos (Milenković)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planificador de procesos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es un módulo del SO que se encarga de mover los procesos entre las distintas colas de planificación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ejecución de un proceso consiste en una alternancia entre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ráfagas de CPU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y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ráfagas de E/S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proceso limitado por E/S (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I/O bound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 es aquél que pasa más tiempo haciendo E/S que usando la CPU (tiene ráfagas de CPU cortas)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proceso limitado por CPU (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CPU bound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) es aquél que pasa más tiempo procesando que haciendo E/S (tiene ráfagas de CPU largas)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Planificador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Escoge un proceso de entre los que están en memoria listos para ejecutarse y le asigna la CPU al proceso elegido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decisión de planificación puede ocurrir:</a:t>
            </a:r>
          </a:p>
          <a:p>
            <a:pPr indent="-342900" lvl="1" marL="8001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Cuando un proceso deja la CPU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voluntariamente</a:t>
            </a:r>
          </a:p>
          <a:p>
            <a:pPr indent="-342900" lvl="1" marL="8001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AutoNum type="arabicPeriod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Cuando un proceso entra a la cola de Listos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planificador es </a:t>
            </a:r>
            <a:r>
              <a:rPr b="1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expropiativo o sin desalojo 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(non preemptive) cuando sólo planifica en el caso 1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 contempla ambos, decimos que el planificador es </a:t>
            </a:r>
            <a:r>
              <a:rPr b="1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expropiativo o con desalojo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(preemptive)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Dispatcher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dispatcher es un módulo que cede la CPU al proceso elegido por el planificador de CPU. Para ello el dispatcher tiene que: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Realizar una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conmutación de contexto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Cambiar la máquina a </a:t>
            </a: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modo usuario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(no privilegiado)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Saltar al punto apropiado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del programa para continuar con su ejecución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 tiempo que tarda el dispatcher en detener un proceso y poner otro en ejecución se denomina </a:t>
            </a:r>
            <a:r>
              <a:rPr b="0" i="1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latencia del dispatcher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.</a:t>
            </a: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Debe ser lo más pequeña posible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Criterios de planificación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1435608" y="1524000"/>
            <a:ext cx="7098792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Utilización de la CPU 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– mantener la CPU tan ocupada como sea posible (maximizar)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Rendimiento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número de procesos que se completan por unidad de tiempo (maximizar)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de retorno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tiempo transcurrido desde que se presenta el proceso hasta que se completa (minimizar)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de espera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tiempo que un proceso pasa en la cola de procesos listos esperando la CPU (minimizar)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Tiempo de respuesta</a:t>
            </a: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tiempo que tarda un proceso desde que se le presenta una solicitud hasta que produce la primera respuesta (minimizar / hacerlo previsible)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FCFS / FIFO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219200" y="1371600"/>
            <a:ext cx="7566025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Procesos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Ráfaga de CPU (ms)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 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24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 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3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 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	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Los procesos llegan en el orden: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,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,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 planificación es:</a:t>
            </a:r>
            <a:b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  <a:br>
              <a:rPr b="0" i="0" lang="es-AR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</a:b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espera para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= 0;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  = 24;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 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= 27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espera medio:  (0 + 24 + 27)/3 = 17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¿Qué hubiese sucedido si llegaban en otro orden?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2146300" y="3559174"/>
            <a:ext cx="5556249" cy="1128713"/>
            <a:chOff x="856" y="2687"/>
            <a:chExt cx="3499" cy="711"/>
          </a:xfrm>
        </p:grpSpPr>
        <p:sp>
          <p:nvSpPr>
            <p:cNvPr id="98" name="Shape 98"/>
            <p:cNvSpPr/>
            <p:nvPr/>
          </p:nvSpPr>
          <p:spPr>
            <a:xfrm>
              <a:off x="960" y="2687"/>
              <a:ext cx="3312" cy="3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1776" y="2736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100" name="Shape 100"/>
            <p:cNvSpPr txBox="1"/>
            <p:nvPr/>
          </p:nvSpPr>
          <p:spPr>
            <a:xfrm>
              <a:off x="3263" y="2736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101" name="Shape 101"/>
            <p:cNvSpPr txBox="1"/>
            <p:nvPr/>
          </p:nvSpPr>
          <p:spPr>
            <a:xfrm>
              <a:off x="3840" y="2736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cxnSp>
          <p:nvCxnSpPr>
            <p:cNvPr id="102" name="Shape 102"/>
            <p:cNvCxnSpPr/>
            <p:nvPr/>
          </p:nvCxnSpPr>
          <p:spPr>
            <a:xfrm>
              <a:off x="960" y="3071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Shape 103"/>
            <p:cNvCxnSpPr/>
            <p:nvPr/>
          </p:nvCxnSpPr>
          <p:spPr>
            <a:xfrm>
              <a:off x="4272" y="3071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Shape 104"/>
            <p:cNvCxnSpPr/>
            <p:nvPr/>
          </p:nvCxnSpPr>
          <p:spPr>
            <a:xfrm>
              <a:off x="3071" y="2687"/>
              <a:ext cx="0" cy="3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Shape 105"/>
            <p:cNvCxnSpPr/>
            <p:nvPr/>
          </p:nvCxnSpPr>
          <p:spPr>
            <a:xfrm>
              <a:off x="3647" y="2687"/>
              <a:ext cx="0" cy="3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Shape 106"/>
            <p:cNvCxnSpPr/>
            <p:nvPr/>
          </p:nvCxnSpPr>
          <p:spPr>
            <a:xfrm>
              <a:off x="3071" y="3071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Shape 107"/>
            <p:cNvCxnSpPr/>
            <p:nvPr/>
          </p:nvCxnSpPr>
          <p:spPr>
            <a:xfrm>
              <a:off x="3647" y="3071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" name="Shape 108"/>
            <p:cNvSpPr txBox="1"/>
            <p:nvPr/>
          </p:nvSpPr>
          <p:spPr>
            <a:xfrm>
              <a:off x="2928" y="3168"/>
              <a:ext cx="27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24</a:t>
              </a: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3504" y="3168"/>
              <a:ext cx="27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27</a:t>
              </a: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4079" y="3168"/>
              <a:ext cx="27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30</a:t>
              </a: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856" y="3168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0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SJF – Shortest job first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1219200" y="1524000"/>
            <a:ext cx="761999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También conocido como Shortest Remaining Time Next (SRTN)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Asigna la CPU al proceso cuya siguiente ráfaga de CPU es más corta. Si dos procesos empatan se resuelve el empate por FCFS.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Dos posibilidades: 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No expropiativo – cuando se asigna la CPU a un proceso no se puede expropiar hasta que completa su ráfaga de CPU</a:t>
            </a:r>
          </a:p>
          <a:p>
            <a:pPr indent="-285750" lvl="1" marL="7429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Expropiativo – si llega un proceso a la cola de listos con una ráfaga de CPU más corta que el tiempo restante, se expropia.  El SJF expropiativo se conoce también como Shortest Remaining Time First (SRTF)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SJF es óptimo – da el mínimo tiempo de espera medio para un conjunto de procesos dado.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Requiere conocer de antemano la duración de la siguiente ráfaga de CPU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Puede producir starvation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SJF – Shortest job first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1600200" y="1600200"/>
            <a:ext cx="69341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Procesos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Llegada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Ráfaga CPU (ms)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0	7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	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	4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4	1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5	4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SJF (no expropiativo)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espera medio = (0 + 6 + 3 + 7)/4  = 4</a:t>
            </a:r>
          </a:p>
        </p:txBody>
      </p:sp>
      <p:grpSp>
        <p:nvGrpSpPr>
          <p:cNvPr id="124" name="Shape 124"/>
          <p:cNvGrpSpPr/>
          <p:nvPr/>
        </p:nvGrpSpPr>
        <p:grpSpPr>
          <a:xfrm>
            <a:off x="2286000" y="4190999"/>
            <a:ext cx="5575299" cy="1128711"/>
            <a:chOff x="864" y="2325"/>
            <a:chExt cx="3511" cy="710"/>
          </a:xfrm>
        </p:grpSpPr>
        <p:sp>
          <p:nvSpPr>
            <p:cNvPr id="125" name="Shape 125"/>
            <p:cNvSpPr/>
            <p:nvPr/>
          </p:nvSpPr>
          <p:spPr>
            <a:xfrm flipH="1">
              <a:off x="960" y="2325"/>
              <a:ext cx="3312" cy="3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26" name="Shape 126"/>
            <p:cNvSpPr txBox="1"/>
            <p:nvPr/>
          </p:nvSpPr>
          <p:spPr>
            <a:xfrm flipH="1">
              <a:off x="1391" y="2372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127" name="Shape 127"/>
            <p:cNvSpPr txBox="1"/>
            <p:nvPr/>
          </p:nvSpPr>
          <p:spPr>
            <a:xfrm flipH="1">
              <a:off x="2399" y="2372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128" name="Shape 128"/>
            <p:cNvSpPr txBox="1"/>
            <p:nvPr/>
          </p:nvSpPr>
          <p:spPr>
            <a:xfrm flipH="1">
              <a:off x="2975" y="2372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cxnSp>
          <p:nvCxnSpPr>
            <p:cNvPr id="129" name="Shape 129"/>
            <p:cNvCxnSpPr/>
            <p:nvPr/>
          </p:nvCxnSpPr>
          <p:spPr>
            <a:xfrm>
              <a:off x="4272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Shape 130"/>
            <p:cNvCxnSpPr/>
            <p:nvPr/>
          </p:nvCxnSpPr>
          <p:spPr>
            <a:xfrm>
              <a:off x="960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2687" y="2325"/>
              <a:ext cx="0" cy="3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Shape 132"/>
            <p:cNvCxnSpPr/>
            <p:nvPr/>
          </p:nvCxnSpPr>
          <p:spPr>
            <a:xfrm>
              <a:off x="2400" y="2325"/>
              <a:ext cx="0" cy="3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Shape 133"/>
            <p:cNvCxnSpPr/>
            <p:nvPr/>
          </p:nvCxnSpPr>
          <p:spPr>
            <a:xfrm>
              <a:off x="2400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Shape 134"/>
            <p:cNvCxnSpPr/>
            <p:nvPr/>
          </p:nvCxnSpPr>
          <p:spPr>
            <a:xfrm>
              <a:off x="1392" y="263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5" name="Shape 135"/>
            <p:cNvSpPr txBox="1"/>
            <p:nvPr/>
          </p:nvSpPr>
          <p:spPr>
            <a:xfrm flipH="1">
              <a:off x="2303" y="2804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7</a:t>
              </a:r>
            </a:p>
          </p:txBody>
        </p:sp>
        <p:sp>
          <p:nvSpPr>
            <p:cNvPr id="136" name="Shape 136"/>
            <p:cNvSpPr txBox="1"/>
            <p:nvPr/>
          </p:nvSpPr>
          <p:spPr>
            <a:xfrm flipH="1">
              <a:off x="1491" y="2804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137" name="Shape 137"/>
            <p:cNvSpPr txBox="1"/>
            <p:nvPr/>
          </p:nvSpPr>
          <p:spPr>
            <a:xfrm flipH="1">
              <a:off x="4099" y="2804"/>
              <a:ext cx="27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16</a:t>
              </a:r>
            </a:p>
          </p:txBody>
        </p:sp>
        <p:sp>
          <p:nvSpPr>
            <p:cNvPr id="138" name="Shape 138"/>
            <p:cNvSpPr txBox="1"/>
            <p:nvPr/>
          </p:nvSpPr>
          <p:spPr>
            <a:xfrm flipH="1">
              <a:off x="864" y="2804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0</a:t>
              </a:r>
            </a:p>
          </p:txBody>
        </p:sp>
        <p:sp>
          <p:nvSpPr>
            <p:cNvPr id="139" name="Shape 139"/>
            <p:cNvSpPr txBox="1"/>
            <p:nvPr/>
          </p:nvSpPr>
          <p:spPr>
            <a:xfrm flipH="1">
              <a:off x="3696" y="2372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cxnSp>
          <p:nvCxnSpPr>
            <p:cNvPr id="140" name="Shape 140"/>
            <p:cNvCxnSpPr/>
            <p:nvPr/>
          </p:nvCxnSpPr>
          <p:spPr>
            <a:xfrm>
              <a:off x="3456" y="2325"/>
              <a:ext cx="0" cy="3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1152" y="263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Shape 142"/>
            <p:cNvCxnSpPr/>
            <p:nvPr/>
          </p:nvCxnSpPr>
          <p:spPr>
            <a:xfrm>
              <a:off x="1631" y="263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Shape 143"/>
            <p:cNvCxnSpPr/>
            <p:nvPr/>
          </p:nvCxnSpPr>
          <p:spPr>
            <a:xfrm>
              <a:off x="1871" y="263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Shape 144"/>
            <p:cNvCxnSpPr/>
            <p:nvPr/>
          </p:nvCxnSpPr>
          <p:spPr>
            <a:xfrm>
              <a:off x="2063" y="263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2255" y="263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Shape 146"/>
            <p:cNvCxnSpPr/>
            <p:nvPr/>
          </p:nvCxnSpPr>
          <p:spPr>
            <a:xfrm>
              <a:off x="2687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" name="Shape 147"/>
            <p:cNvSpPr txBox="1"/>
            <p:nvPr/>
          </p:nvSpPr>
          <p:spPr>
            <a:xfrm flipH="1">
              <a:off x="2591" y="2804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8</a:t>
              </a:r>
            </a:p>
          </p:txBody>
        </p:sp>
        <p:cxnSp>
          <p:nvCxnSpPr>
            <p:cNvPr id="148" name="Shape 148"/>
            <p:cNvCxnSpPr/>
            <p:nvPr/>
          </p:nvCxnSpPr>
          <p:spPr>
            <a:xfrm>
              <a:off x="2928" y="263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Shape 149"/>
            <p:cNvCxnSpPr/>
            <p:nvPr/>
          </p:nvCxnSpPr>
          <p:spPr>
            <a:xfrm>
              <a:off x="3120" y="263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Shape 150"/>
            <p:cNvCxnSpPr/>
            <p:nvPr/>
          </p:nvCxnSpPr>
          <p:spPr>
            <a:xfrm>
              <a:off x="3311" y="263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Shape 151"/>
            <p:cNvCxnSpPr/>
            <p:nvPr/>
          </p:nvCxnSpPr>
          <p:spPr>
            <a:xfrm>
              <a:off x="3456" y="2709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" name="Shape 152"/>
            <p:cNvSpPr txBox="1"/>
            <p:nvPr/>
          </p:nvSpPr>
          <p:spPr>
            <a:xfrm flipH="1">
              <a:off x="3312" y="2804"/>
              <a:ext cx="27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12</a:t>
              </a:r>
            </a:p>
          </p:txBody>
        </p:sp>
        <p:cxnSp>
          <p:nvCxnSpPr>
            <p:cNvPr id="153" name="Shape 153"/>
            <p:cNvCxnSpPr/>
            <p:nvPr/>
          </p:nvCxnSpPr>
          <p:spPr>
            <a:xfrm>
              <a:off x="3695" y="263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Shape 154"/>
            <p:cNvCxnSpPr/>
            <p:nvPr/>
          </p:nvCxnSpPr>
          <p:spPr>
            <a:xfrm>
              <a:off x="3888" y="263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Shape 155"/>
            <p:cNvCxnSpPr/>
            <p:nvPr/>
          </p:nvCxnSpPr>
          <p:spPr>
            <a:xfrm>
              <a:off x="4079" y="263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SJF – Shortest job first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1600200" y="1524000"/>
            <a:ext cx="6934199" cy="4876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Procesos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Llegada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b="0" i="0" lang="es-AR" sz="1800" u="sng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Ráfaga CPU (ms)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0	7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	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2	4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4	1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	 </a:t>
            </a:r>
            <a:r>
              <a:rPr b="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P</a:t>
            </a:r>
            <a:r>
              <a:rPr b="0" baseline="-25000" i="1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4</a:t>
            </a: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	5	4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1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SJF (expropiativo)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</a:pPr>
            <a:r>
              <a:rPr b="0" i="0" lang="es-AR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Tiempo de espera medio = (9 + 1 + 0 +2)/4 = 3</a:t>
            </a:r>
          </a:p>
        </p:txBody>
      </p:sp>
      <p:grpSp>
        <p:nvGrpSpPr>
          <p:cNvPr id="162" name="Shape 162"/>
          <p:cNvGrpSpPr/>
          <p:nvPr/>
        </p:nvGrpSpPr>
        <p:grpSpPr>
          <a:xfrm>
            <a:off x="2209800" y="4191000"/>
            <a:ext cx="4991981" cy="1156038"/>
            <a:chOff x="864" y="2363"/>
            <a:chExt cx="3731" cy="759"/>
          </a:xfrm>
        </p:grpSpPr>
        <p:sp>
          <p:nvSpPr>
            <p:cNvPr id="163" name="Shape 163"/>
            <p:cNvSpPr/>
            <p:nvPr/>
          </p:nvSpPr>
          <p:spPr>
            <a:xfrm flipH="1">
              <a:off x="959" y="2372"/>
              <a:ext cx="3504" cy="38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164" name="Shape 164"/>
            <p:cNvSpPr txBox="1"/>
            <p:nvPr/>
          </p:nvSpPr>
          <p:spPr>
            <a:xfrm flipH="1">
              <a:off x="1007" y="2412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sp>
          <p:nvSpPr>
            <p:cNvPr id="165" name="Shape 165"/>
            <p:cNvSpPr txBox="1"/>
            <p:nvPr/>
          </p:nvSpPr>
          <p:spPr>
            <a:xfrm flipH="1">
              <a:off x="1823" y="2412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3</a:t>
              </a:r>
            </a:p>
          </p:txBody>
        </p:sp>
        <p:sp>
          <p:nvSpPr>
            <p:cNvPr id="166" name="Shape 166"/>
            <p:cNvSpPr txBox="1"/>
            <p:nvPr/>
          </p:nvSpPr>
          <p:spPr>
            <a:xfrm flipH="1">
              <a:off x="1488" y="2412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cxnSp>
          <p:nvCxnSpPr>
            <p:cNvPr id="167" name="Shape 167"/>
            <p:cNvCxnSpPr/>
            <p:nvPr/>
          </p:nvCxnSpPr>
          <p:spPr>
            <a:xfrm>
              <a:off x="4452" y="2747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Shape 168"/>
            <p:cNvCxnSpPr/>
            <p:nvPr/>
          </p:nvCxnSpPr>
          <p:spPr>
            <a:xfrm>
              <a:off x="960" y="275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Shape 169"/>
            <p:cNvCxnSpPr/>
            <p:nvPr/>
          </p:nvCxnSpPr>
          <p:spPr>
            <a:xfrm>
              <a:off x="2687" y="2372"/>
              <a:ext cx="0" cy="3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Shape 170"/>
            <p:cNvCxnSpPr/>
            <p:nvPr/>
          </p:nvCxnSpPr>
          <p:spPr>
            <a:xfrm>
              <a:off x="1343" y="2363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Shape 171"/>
            <p:cNvCxnSpPr/>
            <p:nvPr/>
          </p:nvCxnSpPr>
          <p:spPr>
            <a:xfrm>
              <a:off x="2400" y="275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2" name="Shape 172"/>
            <p:cNvSpPr txBox="1"/>
            <p:nvPr/>
          </p:nvSpPr>
          <p:spPr>
            <a:xfrm flipH="1">
              <a:off x="1727" y="2892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sp>
          <p:nvSpPr>
            <p:cNvPr id="173" name="Shape 173"/>
            <p:cNvSpPr txBox="1"/>
            <p:nvPr/>
          </p:nvSpPr>
          <p:spPr>
            <a:xfrm flipH="1">
              <a:off x="1247" y="2892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174" name="Shape 174"/>
            <p:cNvSpPr txBox="1"/>
            <p:nvPr/>
          </p:nvSpPr>
          <p:spPr>
            <a:xfrm flipH="1">
              <a:off x="3312" y="2844"/>
              <a:ext cx="27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11</a:t>
              </a:r>
            </a:p>
          </p:txBody>
        </p:sp>
        <p:sp>
          <p:nvSpPr>
            <p:cNvPr id="175" name="Shape 175"/>
            <p:cNvSpPr txBox="1"/>
            <p:nvPr/>
          </p:nvSpPr>
          <p:spPr>
            <a:xfrm flipH="1">
              <a:off x="864" y="2853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0</a:t>
              </a:r>
            </a:p>
          </p:txBody>
        </p:sp>
        <p:sp>
          <p:nvSpPr>
            <p:cNvPr id="176" name="Shape 176"/>
            <p:cNvSpPr txBox="1"/>
            <p:nvPr/>
          </p:nvSpPr>
          <p:spPr>
            <a:xfrm flipH="1">
              <a:off x="2975" y="2412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4</a:t>
              </a:r>
            </a:p>
          </p:txBody>
        </p:sp>
        <p:cxnSp>
          <p:nvCxnSpPr>
            <p:cNvPr id="177" name="Shape 177"/>
            <p:cNvCxnSpPr/>
            <p:nvPr/>
          </p:nvCxnSpPr>
          <p:spPr>
            <a:xfrm>
              <a:off x="3456" y="2372"/>
              <a:ext cx="0" cy="38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Shape 178"/>
            <p:cNvCxnSpPr/>
            <p:nvPr/>
          </p:nvCxnSpPr>
          <p:spPr>
            <a:xfrm>
              <a:off x="115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9" name="Shape 179"/>
            <p:cNvCxnSpPr/>
            <p:nvPr/>
          </p:nvCxnSpPr>
          <p:spPr>
            <a:xfrm>
              <a:off x="1631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" name="Shape 180"/>
            <p:cNvCxnSpPr/>
            <p:nvPr/>
          </p:nvCxnSpPr>
          <p:spPr>
            <a:xfrm>
              <a:off x="2687" y="275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" name="Shape 181"/>
            <p:cNvSpPr txBox="1"/>
            <p:nvPr/>
          </p:nvSpPr>
          <p:spPr>
            <a:xfrm flipH="1">
              <a:off x="2064" y="2892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5</a:t>
              </a:r>
            </a:p>
          </p:txBody>
        </p:sp>
        <p:cxnSp>
          <p:nvCxnSpPr>
            <p:cNvPr id="182" name="Shape 182"/>
            <p:cNvCxnSpPr/>
            <p:nvPr/>
          </p:nvCxnSpPr>
          <p:spPr>
            <a:xfrm>
              <a:off x="2928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Shape 183"/>
            <p:cNvCxnSpPr/>
            <p:nvPr/>
          </p:nvCxnSpPr>
          <p:spPr>
            <a:xfrm>
              <a:off x="3120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Shape 184"/>
            <p:cNvCxnSpPr/>
            <p:nvPr/>
          </p:nvCxnSpPr>
          <p:spPr>
            <a:xfrm>
              <a:off x="3311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Shape 185"/>
            <p:cNvCxnSpPr/>
            <p:nvPr/>
          </p:nvCxnSpPr>
          <p:spPr>
            <a:xfrm>
              <a:off x="3456" y="275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" name="Shape 186"/>
            <p:cNvSpPr txBox="1"/>
            <p:nvPr/>
          </p:nvSpPr>
          <p:spPr>
            <a:xfrm flipH="1">
              <a:off x="2591" y="2892"/>
              <a:ext cx="19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7</a:t>
              </a:r>
            </a:p>
          </p:txBody>
        </p:sp>
        <p:cxnSp>
          <p:nvCxnSpPr>
            <p:cNvPr id="187" name="Shape 187"/>
            <p:cNvCxnSpPr/>
            <p:nvPr/>
          </p:nvCxnSpPr>
          <p:spPr>
            <a:xfrm>
              <a:off x="3695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Shape 188"/>
            <p:cNvCxnSpPr/>
            <p:nvPr/>
          </p:nvCxnSpPr>
          <p:spPr>
            <a:xfrm>
              <a:off x="3888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Shape 189"/>
            <p:cNvCxnSpPr/>
            <p:nvPr/>
          </p:nvCxnSpPr>
          <p:spPr>
            <a:xfrm>
              <a:off x="4079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1823" y="2363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Shape 191"/>
            <p:cNvCxnSpPr/>
            <p:nvPr/>
          </p:nvCxnSpPr>
          <p:spPr>
            <a:xfrm>
              <a:off x="2160" y="2363"/>
              <a:ext cx="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" name="Shape 192"/>
            <p:cNvSpPr txBox="1"/>
            <p:nvPr/>
          </p:nvSpPr>
          <p:spPr>
            <a:xfrm flipH="1">
              <a:off x="2255" y="2412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2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 flipH="1">
              <a:off x="3839" y="2412"/>
              <a:ext cx="265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P</a:t>
              </a:r>
              <a:r>
                <a:rPr baseline="-25000"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  <p:cxnSp>
          <p:nvCxnSpPr>
            <p:cNvPr id="194" name="Shape 194"/>
            <p:cNvCxnSpPr/>
            <p:nvPr/>
          </p:nvCxnSpPr>
          <p:spPr>
            <a:xfrm>
              <a:off x="4272" y="2686"/>
              <a:ext cx="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Shape 195"/>
            <p:cNvSpPr txBox="1"/>
            <p:nvPr/>
          </p:nvSpPr>
          <p:spPr>
            <a:xfrm flipH="1">
              <a:off x="4319" y="2844"/>
              <a:ext cx="276" cy="2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SzPct val="25000"/>
                <a:buNone/>
              </a:pPr>
              <a:r>
                <a:rPr lang="es-AR" sz="1800">
                  <a:solidFill>
                    <a:schemeClr val="dk1"/>
                  </a:solidFill>
                  <a:latin typeface="Questrial"/>
                  <a:ea typeface="Questrial"/>
                  <a:cs typeface="Questrial"/>
                  <a:sym typeface="Questrial"/>
                </a:rPr>
                <a:t>16</a:t>
              </a:r>
            </a:p>
          </p:txBody>
        </p:sp>
      </p:grp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