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Kaushan Script"/>
      <p:regular r:id="rId49"/>
    </p:embeddedFont>
    <p:embeddedFont>
      <p:font typeface="Questrial"/>
      <p:regular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A3936663-1D69-4220-B2B2-6A7B249FD135}">
  <a:tblStyle styleId="{A3936663-1D69-4220-B2B2-6A7B249FD135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KaushanScrip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Questrial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0" name="Shape 21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1" name="Shape 25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Shape 342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Shape 348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Shape 379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Shape 385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Shape 392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8" name="Shape 398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Shape 410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Shape 418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Shape 424"/>
          <p:cNvSpPr txBox="1"/>
          <p:nvPr>
            <p:ph idx="1" type="body"/>
          </p:nvPr>
        </p:nvSpPr>
        <p:spPr>
          <a:xfrm>
            <a:off x="945958" y="4861780"/>
            <a:ext cx="5207385" cy="46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2" name="Shape 43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6" name="Shape 10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942415" y="6135808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/>
          <p:nvPr/>
        </p:nvSpPr>
        <p:spPr>
          <a:xfrm flipH="1" rot="10800000">
            <a:off x="57" y="711299"/>
            <a:ext cx="1358400" cy="507900"/>
          </a:xfrm>
          <a:custGeom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rgbClr val="9900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511227" y="787783"/>
            <a:ext cx="5849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A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676400" y="533400"/>
            <a:ext cx="6589199" cy="747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Memoria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606" y="1280890"/>
            <a:ext cx="5181600" cy="5259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Asignación estática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Asignación estática con múltiples particiones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Hueco – bloque de memoria disponible; hay huecos de diversos tamaños repartidos por toda la memoria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Cuando llega un proceso se le asigna un hueco lo suficientemente grande para que quepa.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SO mantiene información sobre: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a) particiones asignadas</a:t>
            </a:r>
          </a:p>
          <a:p>
            <a:pPr indent="-228600" lvl="2" marL="11430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b) particiones libres (huecos)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First Fit / Best 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Shape 127"/>
          <p:cNvGraphicFramePr/>
          <p:nvPr/>
        </p:nvGraphicFramePr>
        <p:xfrm>
          <a:off x="952500" y="1680095"/>
          <a:ext cx="3000000" cy="2999999"/>
        </p:xfrm>
        <a:graphic>
          <a:graphicData uri="http://schemas.openxmlformats.org/drawingml/2006/table">
            <a:tbl>
              <a:tblPr>
                <a:noFill/>
                <a:tableStyleId>{A3936663-1D69-4220-B2B2-6A7B249FD135}</a:tableStyleId>
              </a:tblPr>
              <a:tblGrid>
                <a:gridCol w="1590875"/>
              </a:tblGrid>
              <a:tr h="4213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s-AR"/>
                        <a:t>SO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1223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1219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866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720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3836500" y="2334625"/>
            <a:ext cx="1386300" cy="81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s-AR" sz="1800"/>
              <a:t>P1</a:t>
            </a:r>
          </a:p>
        </p:txBody>
      </p:sp>
      <p:graphicFrame>
        <p:nvGraphicFramePr>
          <p:cNvPr id="129" name="Shape 129"/>
          <p:cNvGraphicFramePr/>
          <p:nvPr/>
        </p:nvGraphicFramePr>
        <p:xfrm>
          <a:off x="6515925" y="1680095"/>
          <a:ext cx="3000000" cy="2999999"/>
        </p:xfrm>
        <a:graphic>
          <a:graphicData uri="http://schemas.openxmlformats.org/drawingml/2006/table">
            <a:tbl>
              <a:tblPr>
                <a:noFill/>
                <a:tableStyleId>{A3936663-1D69-4220-B2B2-6A7B249FD135}</a:tableStyleId>
              </a:tblPr>
              <a:tblGrid>
                <a:gridCol w="1590875"/>
              </a:tblGrid>
              <a:tr h="421375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AR"/>
                        <a:t>SO</a:t>
                      </a: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666666"/>
                    </a:solidFill>
                  </a:tcPr>
                </a:tc>
              </a:tr>
              <a:tr h="122390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s-AR"/>
                        <a:t>Fragmentacion</a:t>
                      </a: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A2C4C9"/>
                    </a:solidFill>
                  </a:tcPr>
                </a:tc>
              </a:tr>
              <a:tr h="12194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8668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  <a:tr h="72090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0" name="Shape 130"/>
          <p:cNvSpPr/>
          <p:nvPr/>
        </p:nvSpPr>
        <p:spPr>
          <a:xfrm>
            <a:off x="3836500" y="4043475"/>
            <a:ext cx="1386300" cy="1979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AR" sz="1800"/>
              <a:t>P2</a:t>
            </a:r>
          </a:p>
        </p:txBody>
      </p:sp>
      <p:sp>
        <p:nvSpPr>
          <p:cNvPr id="131" name="Shape 131"/>
          <p:cNvSpPr/>
          <p:nvPr/>
        </p:nvSpPr>
        <p:spPr>
          <a:xfrm>
            <a:off x="2861587" y="2614300"/>
            <a:ext cx="656700" cy="3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/>
          <p:nvPr/>
        </p:nvSpPr>
        <p:spPr>
          <a:xfrm>
            <a:off x="5541000" y="2614300"/>
            <a:ext cx="656700" cy="3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2861575" y="4838775"/>
            <a:ext cx="656700" cy="3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5541012" y="4838775"/>
            <a:ext cx="656700" cy="389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6515900" y="2033875"/>
            <a:ext cx="1590900" cy="81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s-AR" sz="1800"/>
              <a:t>P1</a:t>
            </a:r>
          </a:p>
        </p:txBody>
      </p:sp>
      <p:sp>
        <p:nvSpPr>
          <p:cNvPr id="136" name="Shape 136"/>
          <p:cNvSpPr/>
          <p:nvPr/>
        </p:nvSpPr>
        <p:spPr>
          <a:xfrm>
            <a:off x="5541025" y="4741425"/>
            <a:ext cx="547200" cy="5838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1945200" y="624104"/>
            <a:ext cx="6589200" cy="74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Asignación estática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Asignación estática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Los registros de reubicación se usan para proteger los procesos de usuario unos de otros y del código y datos del SO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registro base contiene la dirección física más baja a la que puede acceder el proceso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registro límite contiene el tamaño de la zona de memoria accesible por el proceso – las direcciones lógicas deben ser menores que el registro límite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compartición de memoria entre procesos no es sencilla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Los procesos no pueden compartir memoria directamente debido a la protección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Una solución consiste en implicar al SO en la compartición de memoria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Asignación dinámica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1588008" y="1752600"/>
            <a:ext cx="6380988" cy="2357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Ahora el tamaño y ubicación de las particiones no es fijo sino que cambia a lo largo del tiempo. Cuando llega un proceso se le asigna memoria de un hueco lo suficientemente grande para que quepa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 el espacio sobrante del hueco se crea una nueva partición libre (hueco)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compartición se puede conseguir mediante solapamiento de particiones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150" name="Shape 150"/>
          <p:cNvGrpSpPr/>
          <p:nvPr/>
        </p:nvGrpSpPr>
        <p:grpSpPr>
          <a:xfrm>
            <a:off x="1373701" y="4343400"/>
            <a:ext cx="1142999" cy="2133600"/>
            <a:chOff x="696" y="2562"/>
            <a:chExt cx="719" cy="1344"/>
          </a:xfrm>
        </p:grpSpPr>
        <p:sp>
          <p:nvSpPr>
            <p:cNvPr id="151" name="Shape 151"/>
            <p:cNvSpPr/>
            <p:nvPr/>
          </p:nvSpPr>
          <p:spPr>
            <a:xfrm>
              <a:off x="696" y="2562"/>
              <a:ext cx="719" cy="13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52" name="Shape 152"/>
            <p:cNvCxnSpPr/>
            <p:nvPr/>
          </p:nvCxnSpPr>
          <p:spPr>
            <a:xfrm>
              <a:off x="696" y="2790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Shape 153"/>
            <p:cNvCxnSpPr/>
            <p:nvPr/>
          </p:nvCxnSpPr>
          <p:spPr>
            <a:xfrm>
              <a:off x="696" y="3050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Shape 154"/>
            <p:cNvCxnSpPr/>
            <p:nvPr/>
          </p:nvCxnSpPr>
          <p:spPr>
            <a:xfrm>
              <a:off x="696" y="3636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" name="Shape 155"/>
            <p:cNvSpPr txBox="1"/>
            <p:nvPr/>
          </p:nvSpPr>
          <p:spPr>
            <a:xfrm>
              <a:off x="888" y="2562"/>
              <a:ext cx="278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SO</a:t>
              </a: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696" y="2842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P5</a:t>
              </a:r>
            </a:p>
          </p:txBody>
        </p:sp>
        <p:sp>
          <p:nvSpPr>
            <p:cNvPr id="157" name="Shape 157"/>
            <p:cNvSpPr txBox="1"/>
            <p:nvPr/>
          </p:nvSpPr>
          <p:spPr>
            <a:xfrm>
              <a:off x="696" y="3272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P8</a:t>
              </a:r>
            </a:p>
          </p:txBody>
        </p:sp>
        <p:sp>
          <p:nvSpPr>
            <p:cNvPr id="158" name="Shape 158"/>
            <p:cNvSpPr txBox="1"/>
            <p:nvPr/>
          </p:nvSpPr>
          <p:spPr>
            <a:xfrm>
              <a:off x="696" y="3647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P2</a:t>
              </a:r>
            </a:p>
          </p:txBody>
        </p:sp>
      </p:grpSp>
      <p:grpSp>
        <p:nvGrpSpPr>
          <p:cNvPr id="159" name="Shape 159"/>
          <p:cNvGrpSpPr/>
          <p:nvPr/>
        </p:nvGrpSpPr>
        <p:grpSpPr>
          <a:xfrm>
            <a:off x="3202500" y="4343400"/>
            <a:ext cx="1142999" cy="2133600"/>
            <a:chOff x="1847" y="2562"/>
            <a:chExt cx="719" cy="1344"/>
          </a:xfrm>
        </p:grpSpPr>
        <p:sp>
          <p:nvSpPr>
            <p:cNvPr id="160" name="Shape 160"/>
            <p:cNvSpPr/>
            <p:nvPr/>
          </p:nvSpPr>
          <p:spPr>
            <a:xfrm>
              <a:off x="1847" y="2562"/>
              <a:ext cx="719" cy="13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61" name="Shape 161"/>
            <p:cNvCxnSpPr/>
            <p:nvPr/>
          </p:nvCxnSpPr>
          <p:spPr>
            <a:xfrm>
              <a:off x="1847" y="2790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Shape 162"/>
            <p:cNvCxnSpPr/>
            <p:nvPr/>
          </p:nvCxnSpPr>
          <p:spPr>
            <a:xfrm>
              <a:off x="1847" y="3050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Shape 163"/>
            <p:cNvCxnSpPr/>
            <p:nvPr/>
          </p:nvCxnSpPr>
          <p:spPr>
            <a:xfrm>
              <a:off x="1847" y="3636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4" name="Shape 164"/>
            <p:cNvSpPr txBox="1"/>
            <p:nvPr/>
          </p:nvSpPr>
          <p:spPr>
            <a:xfrm>
              <a:off x="2039" y="2562"/>
              <a:ext cx="278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SO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>
              <a:off x="1847" y="2842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P5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>
              <a:off x="1847" y="3647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P2</a:t>
              </a:r>
            </a:p>
          </p:txBody>
        </p:sp>
        <p:sp>
          <p:nvSpPr>
            <p:cNvPr id="167" name="Shape 167"/>
            <p:cNvSpPr/>
            <p:nvPr/>
          </p:nvSpPr>
          <p:spPr>
            <a:xfrm>
              <a:off x="1847" y="3042"/>
              <a:ext cx="719" cy="623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168" name="Shape 168"/>
          <p:cNvGrpSpPr/>
          <p:nvPr/>
        </p:nvGrpSpPr>
        <p:grpSpPr>
          <a:xfrm>
            <a:off x="5088451" y="4343400"/>
            <a:ext cx="1142999" cy="2133600"/>
            <a:chOff x="3036" y="2562"/>
            <a:chExt cx="719" cy="1344"/>
          </a:xfrm>
        </p:grpSpPr>
        <p:sp>
          <p:nvSpPr>
            <p:cNvPr id="169" name="Shape 169"/>
            <p:cNvSpPr/>
            <p:nvPr/>
          </p:nvSpPr>
          <p:spPr>
            <a:xfrm>
              <a:off x="3036" y="2562"/>
              <a:ext cx="719" cy="13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70" name="Shape 170"/>
            <p:cNvCxnSpPr/>
            <p:nvPr/>
          </p:nvCxnSpPr>
          <p:spPr>
            <a:xfrm>
              <a:off x="3036" y="2790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x="3036" y="3050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Shape 172"/>
            <p:cNvCxnSpPr/>
            <p:nvPr/>
          </p:nvCxnSpPr>
          <p:spPr>
            <a:xfrm>
              <a:off x="3036" y="3636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Shape 173"/>
            <p:cNvSpPr txBox="1"/>
            <p:nvPr/>
          </p:nvSpPr>
          <p:spPr>
            <a:xfrm>
              <a:off x="3227" y="2562"/>
              <a:ext cx="278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SO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3036" y="2842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P5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>
              <a:off x="3036" y="3647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P2</a:t>
              </a:r>
            </a:p>
          </p:txBody>
        </p:sp>
        <p:sp>
          <p:nvSpPr>
            <p:cNvPr id="176" name="Shape 176"/>
            <p:cNvSpPr/>
            <p:nvPr/>
          </p:nvSpPr>
          <p:spPr>
            <a:xfrm>
              <a:off x="3036" y="3281"/>
              <a:ext cx="719" cy="383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77" name="Shape 177"/>
            <p:cNvSpPr txBox="1"/>
            <p:nvPr/>
          </p:nvSpPr>
          <p:spPr>
            <a:xfrm>
              <a:off x="3036" y="3042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P9</a:t>
              </a:r>
            </a:p>
          </p:txBody>
        </p:sp>
      </p:grpSp>
      <p:sp>
        <p:nvSpPr>
          <p:cNvPr id="178" name="Shape 178"/>
          <p:cNvSpPr/>
          <p:nvPr/>
        </p:nvSpPr>
        <p:spPr>
          <a:xfrm>
            <a:off x="2592900" y="5486400"/>
            <a:ext cx="533399" cy="228600"/>
          </a:xfrm>
          <a:prstGeom prst="rightArrow">
            <a:avLst>
              <a:gd fmla="val 50000" name="adj1"/>
              <a:gd fmla="val 58333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4421701" y="5486400"/>
            <a:ext cx="533399" cy="228600"/>
          </a:xfrm>
          <a:prstGeom prst="rightArrow">
            <a:avLst>
              <a:gd fmla="val 50000" name="adj1"/>
              <a:gd fmla="val 58333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6383851" y="5486400"/>
            <a:ext cx="533399" cy="228600"/>
          </a:xfrm>
          <a:prstGeom prst="rightArrow">
            <a:avLst>
              <a:gd fmla="val 50000" name="adj1"/>
              <a:gd fmla="val 58333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2326200" y="5041900"/>
            <a:ext cx="1066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AR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P8 sale 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4164526" y="5041900"/>
            <a:ext cx="1066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AR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P9 entra 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6107626" y="5041900"/>
            <a:ext cx="10667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AR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P10 entra</a:t>
            </a:r>
          </a:p>
        </p:txBody>
      </p:sp>
      <p:grpSp>
        <p:nvGrpSpPr>
          <p:cNvPr id="184" name="Shape 184"/>
          <p:cNvGrpSpPr/>
          <p:nvPr/>
        </p:nvGrpSpPr>
        <p:grpSpPr>
          <a:xfrm>
            <a:off x="7145851" y="4343400"/>
            <a:ext cx="1142999" cy="2133600"/>
            <a:chOff x="4152" y="2562"/>
            <a:chExt cx="719" cy="1344"/>
          </a:xfrm>
        </p:grpSpPr>
        <p:sp>
          <p:nvSpPr>
            <p:cNvPr id="185" name="Shape 185"/>
            <p:cNvSpPr/>
            <p:nvPr/>
          </p:nvSpPr>
          <p:spPr>
            <a:xfrm>
              <a:off x="4152" y="2562"/>
              <a:ext cx="719" cy="1344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86" name="Shape 186"/>
            <p:cNvCxnSpPr/>
            <p:nvPr/>
          </p:nvCxnSpPr>
          <p:spPr>
            <a:xfrm>
              <a:off x="4152" y="2790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Shape 187"/>
            <p:cNvCxnSpPr/>
            <p:nvPr/>
          </p:nvCxnSpPr>
          <p:spPr>
            <a:xfrm>
              <a:off x="4152" y="3050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4152" y="3636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" name="Shape 189"/>
            <p:cNvSpPr txBox="1"/>
            <p:nvPr/>
          </p:nvSpPr>
          <p:spPr>
            <a:xfrm>
              <a:off x="4343" y="2562"/>
              <a:ext cx="278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SO</a:t>
              </a: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4152" y="2842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P5</a:t>
              </a: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4152" y="3042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P9</a:t>
              </a: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4152" y="3647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P2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4152" y="3474"/>
              <a:ext cx="719" cy="191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194" name="Shape 194"/>
            <p:cNvCxnSpPr/>
            <p:nvPr/>
          </p:nvCxnSpPr>
          <p:spPr>
            <a:xfrm>
              <a:off x="4152" y="3254"/>
              <a:ext cx="7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Shape 195"/>
            <p:cNvSpPr txBox="1"/>
            <p:nvPr/>
          </p:nvSpPr>
          <p:spPr>
            <a:xfrm>
              <a:off x="4152" y="3281"/>
              <a:ext cx="672" cy="1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4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P10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Asignación dinámica</a:t>
            </a:r>
          </a:p>
        </p:txBody>
      </p:sp>
      <p:sp>
        <p:nvSpPr>
          <p:cNvPr id="201" name="Shape 201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Primer ajuste (First-fit)</a:t>
            </a:r>
            <a:r>
              <a:rPr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Se asigna el </a:t>
            </a:r>
            <a:r>
              <a:rPr i="1"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primer</a:t>
            </a:r>
            <a:r>
              <a:rPr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hueco lo suficientemente grande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Mejor ajuste (Best-fit)</a:t>
            </a:r>
            <a:r>
              <a:rPr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Se asigna el hueco </a:t>
            </a:r>
            <a:r>
              <a:rPr i="1"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más pequeño</a:t>
            </a:r>
            <a:r>
              <a:rPr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que es lo suficientemente grande; hay que buscar en la lista entera de huecos (salvo si está ordenada por tamaño)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 lugar al hueco más pequeño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Peor ajuste (Worst-fit)</a:t>
            </a:r>
            <a:r>
              <a:rPr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Se asigna el hueco </a:t>
            </a:r>
            <a:r>
              <a:rPr i="1"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más grande</a:t>
            </a:r>
            <a:r>
              <a:rPr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; hay que buscar en la lista completa de huecos (salvo si está ordenada por tamaño)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 lugar al hueco más grande</a:t>
            </a:r>
          </a:p>
          <a:p>
            <a:pPr indent="-342900" lvl="0" marL="342900" marR="0" rtl="0" algn="l"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Fragmentación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1588008" y="1752600"/>
            <a:ext cx="6641592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97777"/>
              <a:buFont typeface="Noto Sans Symbols"/>
              <a:buChar char="●"/>
            </a:pPr>
            <a:r>
              <a:rPr b="1" lang="es-AR" sz="176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Fragmentación Externa </a:t>
            </a:r>
            <a:r>
              <a:rPr lang="es-AR" sz="176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– hay suficiente memoria libre para satisfacer una petición, pero esa memoria no es contigua</a:t>
            </a:r>
          </a:p>
          <a:p>
            <a:pPr indent="-342900" lvl="0" marL="3429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ct val="97777"/>
              <a:buFont typeface="Noto Sans Symbols"/>
              <a:buChar char="●"/>
            </a:pPr>
            <a:r>
              <a:rPr b="1" lang="es-AR" sz="176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Fragmentación Interna </a:t>
            </a:r>
            <a:r>
              <a:rPr lang="es-AR" sz="176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– la memoria asignada puede ser ligeramente mayor que la solicitada; esta diferencia de tamaño se encuentra en la partición pero no es usada</a:t>
            </a:r>
          </a:p>
          <a:p>
            <a:pPr indent="-342900" lvl="0" marL="3429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ct val="97777"/>
              <a:buFont typeface="Noto Sans Symbols"/>
              <a:buChar char="●"/>
            </a:pPr>
            <a:r>
              <a:rPr lang="es-AR" sz="176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fragmentación externa se puede reducir por medio de la </a:t>
            </a:r>
            <a:r>
              <a:rPr b="1" lang="es-AR" sz="176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compactación</a:t>
            </a:r>
          </a:p>
          <a:p>
            <a:pPr indent="-285750" lvl="1" marL="74295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ct val="99687"/>
              <a:buFont typeface="Noto Sans Symbols"/>
              <a:buChar char="●"/>
            </a:pPr>
            <a:r>
              <a:rPr b="0" i="0" lang="es-AR" sz="159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Mover las particiones de memoria asignadas para colocar toda la memoria libre en un bloque contiguo</a:t>
            </a:r>
          </a:p>
          <a:p>
            <a:pPr indent="-285750" lvl="1" marL="74295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ct val="99687"/>
              <a:buFont typeface="Noto Sans Symbols"/>
              <a:buChar char="●"/>
            </a:pPr>
            <a:r>
              <a:rPr b="0" i="0" lang="es-AR" sz="159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Es posible sólo si la vinculación es en tiempo de ejecución (reubicación dinámica)</a:t>
            </a:r>
          </a:p>
          <a:p>
            <a:pPr indent="-285750" lvl="1" marL="74295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ct val="99687"/>
              <a:buFont typeface="Noto Sans Symbols"/>
              <a:buChar char="●"/>
            </a:pPr>
            <a:r>
              <a:rPr b="0" i="0" lang="es-AR" sz="1595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Hay problemas con la E/S</a:t>
            </a:r>
          </a:p>
          <a:p>
            <a:pPr indent="-228600" lvl="2" marL="11430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ct val="102142"/>
              <a:buFont typeface="Noto Sans Symbols"/>
              <a:buChar char="●"/>
            </a:pPr>
            <a:r>
              <a:rPr b="0" i="0" lang="es-AR" sz="143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Fijar la posición en memoria de los procesos que hacen E/S</a:t>
            </a:r>
          </a:p>
          <a:p>
            <a:pPr indent="-228600" lvl="2" marL="114300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ct val="102142"/>
              <a:buFont typeface="Noto Sans Symbols"/>
              <a:buChar char="●"/>
            </a:pPr>
            <a:r>
              <a:rPr b="0" i="0" lang="es-AR" sz="143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Hacer E/S sólo en buffers del SO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989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Segmentación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560969" y="1427075"/>
            <a:ext cx="6380988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20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Esquema de gestión de memoria que apoya la visión que el usuario tiene de la memoria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20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 programa es una colección de segmentos.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20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 segmento es una unidad lógica tal como: </a:t>
            </a:r>
            <a:r>
              <a:rPr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programa principal, </a:t>
            </a:r>
            <a:r>
              <a:rPr lang="es-AR" sz="20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procedimiento, función, método, objeto, variables locales, variables globales, bloque común, pila, tabla de símbolos, arrays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grpSp>
        <p:nvGrpSpPr>
          <p:cNvPr id="214" name="Shape 214"/>
          <p:cNvGrpSpPr/>
          <p:nvPr/>
        </p:nvGrpSpPr>
        <p:grpSpPr>
          <a:xfrm>
            <a:off x="2057400" y="4217240"/>
            <a:ext cx="2064670" cy="2488356"/>
            <a:chOff x="864" y="738"/>
            <a:chExt cx="1823" cy="2804"/>
          </a:xfrm>
        </p:grpSpPr>
        <p:sp>
          <p:nvSpPr>
            <p:cNvPr id="215" name="Shape 215"/>
            <p:cNvSpPr/>
            <p:nvPr/>
          </p:nvSpPr>
          <p:spPr>
            <a:xfrm>
              <a:off x="864" y="738"/>
              <a:ext cx="1823" cy="2495"/>
            </a:xfrm>
            <a:prstGeom prst="ellipse">
              <a:avLst/>
            </a:prstGeom>
            <a:solidFill>
              <a:srgbClr val="C99F9C"/>
            </a:solidFill>
            <a:ln cap="rnd" cmpd="sng" w="9525">
              <a:solidFill>
                <a:srgbClr val="9D2D0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16" name="Shape 216"/>
            <p:cNvSpPr/>
            <p:nvPr/>
          </p:nvSpPr>
          <p:spPr>
            <a:xfrm>
              <a:off x="1200" y="1169"/>
              <a:ext cx="623" cy="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1103" y="1889"/>
              <a:ext cx="576" cy="5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2015" y="1553"/>
              <a:ext cx="576" cy="239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1968" y="2178"/>
              <a:ext cx="576" cy="33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220" name="Shape 220"/>
            <p:cNvSpPr txBox="1"/>
            <p:nvPr/>
          </p:nvSpPr>
          <p:spPr>
            <a:xfrm>
              <a:off x="1014" y="3311"/>
              <a:ext cx="1380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Espacio de usuario </a:t>
              </a:r>
            </a:p>
          </p:txBody>
        </p:sp>
      </p:grpSp>
      <p:grpSp>
        <p:nvGrpSpPr>
          <p:cNvPr id="221" name="Shape 221"/>
          <p:cNvGrpSpPr/>
          <p:nvPr/>
        </p:nvGrpSpPr>
        <p:grpSpPr>
          <a:xfrm>
            <a:off x="4751462" y="3733800"/>
            <a:ext cx="2863849" cy="2971799"/>
            <a:chOff x="2982" y="738"/>
            <a:chExt cx="1803" cy="2804"/>
          </a:xfrm>
        </p:grpSpPr>
        <p:grpSp>
          <p:nvGrpSpPr>
            <p:cNvPr id="222" name="Shape 222"/>
            <p:cNvGrpSpPr/>
            <p:nvPr/>
          </p:nvGrpSpPr>
          <p:grpSpPr>
            <a:xfrm>
              <a:off x="3552" y="738"/>
              <a:ext cx="719" cy="2495"/>
              <a:chOff x="3888" y="1056"/>
              <a:chExt cx="719" cy="2495"/>
            </a:xfrm>
          </p:grpSpPr>
          <p:grpSp>
            <p:nvGrpSpPr>
              <p:cNvPr id="223" name="Shape 223"/>
              <p:cNvGrpSpPr/>
              <p:nvPr/>
            </p:nvGrpSpPr>
            <p:grpSpPr>
              <a:xfrm>
                <a:off x="3888" y="1056"/>
                <a:ext cx="719" cy="672"/>
                <a:chOff x="3888" y="1056"/>
                <a:chExt cx="719" cy="672"/>
              </a:xfrm>
            </p:grpSpPr>
            <p:sp>
              <p:nvSpPr>
                <p:cNvPr id="224" name="Shape 224"/>
                <p:cNvSpPr/>
                <p:nvPr/>
              </p:nvSpPr>
              <p:spPr>
                <a:xfrm>
                  <a:off x="3888" y="1056"/>
                  <a:ext cx="719" cy="672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cxnSp>
              <p:nvCxnSpPr>
                <p:cNvPr id="225" name="Shape 225"/>
                <p:cNvCxnSpPr/>
                <p:nvPr/>
              </p:nvCxnSpPr>
              <p:spPr>
                <a:xfrm>
                  <a:off x="3888" y="1392"/>
                  <a:ext cx="71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26" name="Shape 226"/>
              <p:cNvGrpSpPr/>
              <p:nvPr/>
            </p:nvGrpSpPr>
            <p:grpSpPr>
              <a:xfrm>
                <a:off x="3888" y="1728"/>
                <a:ext cx="719" cy="672"/>
                <a:chOff x="3888" y="1056"/>
                <a:chExt cx="719" cy="672"/>
              </a:xfrm>
            </p:grpSpPr>
            <p:sp>
              <p:nvSpPr>
                <p:cNvPr id="227" name="Shape 227"/>
                <p:cNvSpPr/>
                <p:nvPr/>
              </p:nvSpPr>
              <p:spPr>
                <a:xfrm>
                  <a:off x="3888" y="1056"/>
                  <a:ext cx="719" cy="672"/>
                </a:xfrm>
                <a:prstGeom prst="rect">
                  <a:avLst/>
                </a:prstGeom>
                <a:solidFill>
                  <a:srgbClr val="DDDDDD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  <p:cxnSp>
              <p:nvCxnSpPr>
                <p:cNvPr id="228" name="Shape 228"/>
                <p:cNvCxnSpPr/>
                <p:nvPr/>
              </p:nvCxnSpPr>
              <p:spPr>
                <a:xfrm>
                  <a:off x="3888" y="1392"/>
                  <a:ext cx="719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Shape 229"/>
              <p:cNvSpPr txBox="1"/>
              <p:nvPr/>
            </p:nvSpPr>
            <p:spPr>
              <a:xfrm>
                <a:off x="4125" y="1132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s-AR" sz="1800" u="none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1</a:t>
                </a:r>
              </a:p>
            </p:txBody>
          </p:sp>
          <p:sp>
            <p:nvSpPr>
              <p:cNvPr id="230" name="Shape 230"/>
              <p:cNvSpPr txBox="1"/>
              <p:nvPr/>
            </p:nvSpPr>
            <p:spPr>
              <a:xfrm>
                <a:off x="4127" y="1439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s-AR" sz="1800" u="none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4</a:t>
                </a: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3888" y="2400"/>
                <a:ext cx="719" cy="911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sp>
            <p:nvSpPr>
              <p:cNvPr id="232" name="Shape 232"/>
              <p:cNvSpPr/>
              <p:nvPr/>
            </p:nvSpPr>
            <p:spPr>
              <a:xfrm>
                <a:off x="3888" y="3311"/>
                <a:ext cx="719" cy="239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cxnSp>
            <p:nvCxnSpPr>
              <p:cNvPr id="233" name="Shape 233"/>
              <p:cNvCxnSpPr/>
              <p:nvPr/>
            </p:nvCxnSpPr>
            <p:spPr>
              <a:xfrm>
                <a:off x="3888" y="2639"/>
                <a:ext cx="71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4" name="Shape 234"/>
              <p:cNvSpPr txBox="1"/>
              <p:nvPr/>
            </p:nvSpPr>
            <p:spPr>
              <a:xfrm>
                <a:off x="4127" y="2429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s-AR" sz="1800" u="none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2</a:t>
                </a:r>
              </a:p>
            </p:txBody>
          </p:sp>
          <p:sp>
            <p:nvSpPr>
              <p:cNvPr id="235" name="Shape 235"/>
              <p:cNvSpPr txBox="1"/>
              <p:nvPr/>
            </p:nvSpPr>
            <p:spPr>
              <a:xfrm>
                <a:off x="4127" y="2888"/>
                <a:ext cx="196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SzPct val="25000"/>
                  <a:buNone/>
                </a:pPr>
                <a:r>
                  <a:rPr lang="es-AR" sz="1800" u="none">
                    <a:solidFill>
                      <a:schemeClr val="dk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3</a:t>
                </a:r>
              </a:p>
            </p:txBody>
          </p:sp>
        </p:grpSp>
        <p:sp>
          <p:nvSpPr>
            <p:cNvPr id="236" name="Shape 236"/>
            <p:cNvSpPr txBox="1"/>
            <p:nvPr/>
          </p:nvSpPr>
          <p:spPr>
            <a:xfrm>
              <a:off x="2982" y="3311"/>
              <a:ext cx="1803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Espacio de memoria física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Esquema de segmentación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Una dirección lógica consiste en un par: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&lt;número de segmento, desplazamiento&gt;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Tabla de segmentos</a:t>
            </a:r>
            <a:r>
              <a:rPr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– contiene información sobre la ubicación de los segmentos en memoria; cada entrada tiene: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base</a:t>
            </a: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– contiene la dirección física en la que comienza el segmento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límite</a:t>
            </a: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– especifica la longitud del segmento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</a:t>
            </a:r>
            <a:r>
              <a:rPr b="1"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Registro base de la tabla de segmentos (STBR)</a:t>
            </a:r>
            <a:r>
              <a:rPr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apunta a la localización en memoria de la tabla de segmentos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</a:t>
            </a:r>
            <a:r>
              <a:rPr b="1"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Registro de longitud de la tabla de segmentos (STLR)</a:t>
            </a:r>
            <a:r>
              <a:rPr lang="es-AR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indica el número de segmentos usados por un programa;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número de segmento </a:t>
            </a:r>
            <a:r>
              <a:rPr b="1" i="1"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es legal si </a:t>
            </a:r>
            <a:r>
              <a:rPr b="1" i="1"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&lt; </a:t>
            </a:r>
            <a:r>
              <a:rPr b="1" lang="es-AR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STLR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Esquema de segmentación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Protección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 cada entrada de la tabla de segmentos hay: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privilegios de lectura/escritura/ejecución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Set de instrucciones permitidas</a:t>
            </a:r>
          </a:p>
          <a:p>
            <a:pPr indent="-228600" lvl="2" marL="1143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Nivel de privilegio.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Los bits de protección están asociados con los segmentos; la compartición de código ocurre a nivel de segmento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24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Ya que los segmentos varían en longitud, la asignación de memoria es un problema de asignación dinámica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Hardware de Segmentación</a:t>
            </a: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 b="3696" l="458" r="241" t="3697"/>
          <a:stretch/>
        </p:blipFill>
        <p:spPr>
          <a:xfrm>
            <a:off x="1525098" y="1524000"/>
            <a:ext cx="7009301" cy="4902200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Introducción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 programa debe cargarse en memoria desde disco y colocarse dentro de un proceso para que se ejecute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memoria principal y los registros son los únicos dispositivos de almacenamiento a los que puede acceder la CPU directamente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acceso a registro es muy rápido; supone un ciclo de CPU (o menos)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acceso a memoria principal puede durar varios ciclos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Las memorias </a:t>
            </a: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caché</a:t>
            </a: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se colocan entre la memoria principal y la CPU para acelerar el acceso a la información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Ejemplo de Segmentación</a:t>
            </a:r>
          </a:p>
        </p:txBody>
      </p:sp>
      <p:pic>
        <p:nvPicPr>
          <p:cNvPr id="260" name="Shape 260"/>
          <p:cNvPicPr preferRelativeResize="0"/>
          <p:nvPr/>
        </p:nvPicPr>
        <p:blipFill rotWithShape="1">
          <a:blip r:embed="rId3">
            <a:alphaModFix/>
          </a:blip>
          <a:srcRect b="1533" l="7813" r="7814" t="926"/>
          <a:stretch/>
        </p:blipFill>
        <p:spPr>
          <a:xfrm>
            <a:off x="1696500" y="1447800"/>
            <a:ext cx="7086600" cy="5117562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" type="body"/>
          </p:nvPr>
        </p:nvSpPr>
        <p:spPr>
          <a:xfrm>
            <a:off x="1371600" y="1600200"/>
            <a:ext cx="739726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espacio de direcciones lógicas de un proceso puede ser no contiguo en memoria; así se puede asignar memoria al proceso siempre que haya alguna disponible</a:t>
            </a: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divide la memoria física en bloques de tamaño fijo llamados </a:t>
            </a: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marcos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(el tamaño es una potencia de 2 entre 512 y 8192 bytes)</a:t>
            </a: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divide el espacio de direcciones lógicas de los procesos en bloques llamados </a:t>
            </a: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páginas</a:t>
            </a: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mantiene una lista con los marcos libres</a:t>
            </a: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Para ejecutar un programa de tamaño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1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páginas, hace falta encontrar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marcos libres y cargar el programa</a:t>
            </a: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usa una tabla de páginas para transformar las direcciones lógicas en direcciones físicas</a:t>
            </a:r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 este esquema aparece la </a:t>
            </a: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fragmentación interna</a:t>
            </a:r>
          </a:p>
        </p:txBody>
      </p:sp>
      <p:sp>
        <p:nvSpPr>
          <p:cNvPr id="266" name="Shape 266"/>
          <p:cNvSpPr txBox="1"/>
          <p:nvPr>
            <p:ph type="title"/>
          </p:nvPr>
        </p:nvSpPr>
        <p:spPr>
          <a:xfrm>
            <a:off x="2063260" y="609600"/>
            <a:ext cx="6705599" cy="7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Paginación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" type="body"/>
          </p:nvPr>
        </p:nvSpPr>
        <p:spPr>
          <a:xfrm>
            <a:off x="1676400" y="1377950"/>
            <a:ext cx="7010400" cy="4483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Una dirección generada por un proceso es dividida en: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Página (</a:t>
            </a:r>
            <a:r>
              <a:rPr b="1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)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– usado como índice en la tabla de páginas que contiene la dirección base de cada página en memoria física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Desplazamiento (d)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– se combina con la dirección base para definir la dirección de memoria física que se envía a la unidad de memoria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Ej.: Dado un espacio de direcciones lógicas de 2</a:t>
            </a:r>
            <a:r>
              <a:rPr b="0" baseline="30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y tamaño de página</a:t>
            </a:r>
            <a:r>
              <a:rPr b="0" baseline="30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baseline="3000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Traducción de Direcciones</a:t>
            </a:r>
          </a:p>
        </p:txBody>
      </p:sp>
      <p:grpSp>
        <p:nvGrpSpPr>
          <p:cNvPr id="273" name="Shape 273"/>
          <p:cNvGrpSpPr/>
          <p:nvPr/>
        </p:nvGrpSpPr>
        <p:grpSpPr>
          <a:xfrm>
            <a:off x="2057399" y="4876799"/>
            <a:ext cx="5775324" cy="1282700"/>
            <a:chOff x="1377" y="2546"/>
            <a:chExt cx="2390" cy="808"/>
          </a:xfrm>
        </p:grpSpPr>
        <p:sp>
          <p:nvSpPr>
            <p:cNvPr id="274" name="Shape 274"/>
            <p:cNvSpPr/>
            <p:nvPr/>
          </p:nvSpPr>
          <p:spPr>
            <a:xfrm>
              <a:off x="1632" y="2819"/>
              <a:ext cx="1956" cy="2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275" name="Shape 275"/>
            <p:cNvCxnSpPr/>
            <p:nvPr/>
          </p:nvCxnSpPr>
          <p:spPr>
            <a:xfrm>
              <a:off x="2662" y="2603"/>
              <a:ext cx="0" cy="4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6" name="Shape 276"/>
            <p:cNvSpPr txBox="1"/>
            <p:nvPr/>
          </p:nvSpPr>
          <p:spPr>
            <a:xfrm>
              <a:off x="1377" y="2546"/>
              <a:ext cx="127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número de página</a:t>
              </a: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2643" y="2554"/>
              <a:ext cx="1124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desplazamiento</a:t>
              </a:r>
            </a:p>
          </p:txBody>
        </p:sp>
        <p:sp>
          <p:nvSpPr>
            <p:cNvPr id="278" name="Shape 278"/>
            <p:cNvSpPr txBox="1"/>
            <p:nvPr/>
          </p:nvSpPr>
          <p:spPr>
            <a:xfrm>
              <a:off x="1981" y="2836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2895" y="2854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</a:t>
              </a: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1860" y="3118"/>
              <a:ext cx="499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m - n</a:t>
              </a:r>
            </a:p>
          </p:txBody>
        </p:sp>
        <p:sp>
          <p:nvSpPr>
            <p:cNvPr id="281" name="Shape 281"/>
            <p:cNvSpPr txBox="1"/>
            <p:nvPr/>
          </p:nvSpPr>
          <p:spPr>
            <a:xfrm>
              <a:off x="2865" y="3123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Hardware de Paginación</a:t>
            </a:r>
          </a:p>
        </p:txBody>
      </p:sp>
      <p:pic>
        <p:nvPicPr>
          <p:cNvPr id="287" name="Shape 287"/>
          <p:cNvPicPr preferRelativeResize="0"/>
          <p:nvPr/>
        </p:nvPicPr>
        <p:blipFill rotWithShape="1">
          <a:blip r:embed="rId3">
            <a:alphaModFix/>
          </a:blip>
          <a:srcRect b="1854" l="479" r="454" t="1533"/>
          <a:stretch/>
        </p:blipFill>
        <p:spPr>
          <a:xfrm>
            <a:off x="1524000" y="1523999"/>
            <a:ext cx="6781800" cy="4960622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Ejemplo de Paginación</a:t>
            </a:r>
          </a:p>
        </p:txBody>
      </p:sp>
      <p:pic>
        <p:nvPicPr>
          <p:cNvPr id="293" name="Shape 293"/>
          <p:cNvPicPr preferRelativeResize="0"/>
          <p:nvPr/>
        </p:nvPicPr>
        <p:blipFill rotWithShape="1">
          <a:blip r:embed="rId3">
            <a:alphaModFix/>
          </a:blip>
          <a:srcRect b="950" l="10391" r="10610" t="623"/>
          <a:stretch/>
        </p:blipFill>
        <p:spPr>
          <a:xfrm>
            <a:off x="1945200" y="1405315"/>
            <a:ext cx="5672342" cy="5300284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>
            <p:ph type="title"/>
          </p:nvPr>
        </p:nvSpPr>
        <p:spPr>
          <a:xfrm>
            <a:off x="2211386" y="609600"/>
            <a:ext cx="6351586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Ejemplo de Paginación</a:t>
            </a: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 b="638" l="19978" r="20579" t="639"/>
          <a:stretch/>
        </p:blipFill>
        <p:spPr>
          <a:xfrm>
            <a:off x="2362200" y="1371600"/>
            <a:ext cx="4189413" cy="5217003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300" name="Shape 300"/>
          <p:cNvSpPr txBox="1"/>
          <p:nvPr/>
        </p:nvSpPr>
        <p:spPr>
          <a:xfrm>
            <a:off x="6705600" y="5562600"/>
            <a:ext cx="2009774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AR" sz="18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Memoria de 32 bytes y páginas de 4 bytes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Marcos Libres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1963736" y="6002337"/>
            <a:ext cx="2482850" cy="36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AR" sz="18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Antes de la asignación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5124450" y="6034087"/>
            <a:ext cx="28003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AR" sz="18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Después de la asignación</a:t>
            </a: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b="3087" l="698" r="699" t="2477"/>
          <a:stretch/>
        </p:blipFill>
        <p:spPr>
          <a:xfrm>
            <a:off x="1945200" y="1524000"/>
            <a:ext cx="5929313" cy="4257674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idx="1" type="body"/>
          </p:nvPr>
        </p:nvSpPr>
        <p:spPr>
          <a:xfrm>
            <a:off x="1600200" y="1377950"/>
            <a:ext cx="7315200" cy="50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tabla de páginas se mantiene en memoria principal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</a:t>
            </a: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registro base de la tabla de páginas (PTBR)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apunta al inicio de la tabla de páginas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</a:t>
            </a: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registro longitud de la tabla de páginas (PRLR)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indica el tamaño de la tabla de páginas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 este esquema cada acceso a dato o instrucción requiere dos accesos a memoria. Uno para la tabla de páginas y otro para obtener el dato o instrucción</a:t>
            </a:r>
          </a:p>
          <a:p>
            <a:pPr indent="-342900" lvl="0" marL="3429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puede agilizar el proceso usando una pequeña memoria asociativa o </a:t>
            </a: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TLB (translation look-aside buffer)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14" name="Shape 314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Tabla de Páginas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idx="1" type="body"/>
          </p:nvPr>
        </p:nvSpPr>
        <p:spPr>
          <a:xfrm>
            <a:off x="1524000" y="1306512"/>
            <a:ext cx="7391399" cy="494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Memoria asociativa – búsqueda en paralelo 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Traducción de direcciones (p, d)</a:t>
            </a:r>
          </a:p>
          <a:p>
            <a:pPr indent="-285750" lvl="1" marL="6286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Si p está en un registro asociativo se obtiene el número de marco</a:t>
            </a:r>
          </a:p>
          <a:p>
            <a:pPr indent="-285750" lvl="1" marL="6286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Si no, se obtiene el número de marco de la tabla de páginas que está en memoria principal</a:t>
            </a:r>
          </a:p>
          <a:p>
            <a:pPr indent="-285750" lvl="1" marL="6286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20" name="Shape 320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Memoria Asociativa</a:t>
            </a:r>
          </a:p>
        </p:txBody>
      </p:sp>
      <p:sp>
        <p:nvSpPr>
          <p:cNvPr id="321" name="Shape 321"/>
          <p:cNvSpPr/>
          <p:nvPr/>
        </p:nvSpPr>
        <p:spPr>
          <a:xfrm>
            <a:off x="3059113" y="2105025"/>
            <a:ext cx="2895600" cy="121919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22" name="Shape 322"/>
          <p:cNvCxnSpPr/>
          <p:nvPr/>
        </p:nvCxnSpPr>
        <p:spPr>
          <a:xfrm>
            <a:off x="4506912" y="1647825"/>
            <a:ext cx="0" cy="16763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Shape 323"/>
          <p:cNvCxnSpPr/>
          <p:nvPr/>
        </p:nvCxnSpPr>
        <p:spPr>
          <a:xfrm>
            <a:off x="3059113" y="2409825"/>
            <a:ext cx="289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Shape 324"/>
          <p:cNvCxnSpPr/>
          <p:nvPr/>
        </p:nvCxnSpPr>
        <p:spPr>
          <a:xfrm>
            <a:off x="3059113" y="2714625"/>
            <a:ext cx="289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Shape 325"/>
          <p:cNvCxnSpPr/>
          <p:nvPr/>
        </p:nvCxnSpPr>
        <p:spPr>
          <a:xfrm>
            <a:off x="3059113" y="3095625"/>
            <a:ext cx="2895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6" name="Shape 326"/>
          <p:cNvSpPr/>
          <p:nvPr/>
        </p:nvSpPr>
        <p:spPr>
          <a:xfrm>
            <a:off x="3363912" y="1724025"/>
            <a:ext cx="1295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AR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# Página</a:t>
            </a:r>
          </a:p>
        </p:txBody>
      </p:sp>
      <p:sp>
        <p:nvSpPr>
          <p:cNvPr id="327" name="Shape 327"/>
          <p:cNvSpPr/>
          <p:nvPr/>
        </p:nvSpPr>
        <p:spPr>
          <a:xfrm>
            <a:off x="4735512" y="1724025"/>
            <a:ext cx="1295400" cy="304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AR" sz="14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# Marco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HW de Paginación con TLB</a:t>
            </a:r>
          </a:p>
        </p:txBody>
      </p:sp>
      <p:pic>
        <p:nvPicPr>
          <p:cNvPr id="333" name="Shape 333"/>
          <p:cNvPicPr preferRelativeResize="0"/>
          <p:nvPr/>
        </p:nvPicPr>
        <p:blipFill rotWithShape="1">
          <a:blip r:embed="rId3">
            <a:alphaModFix/>
          </a:blip>
          <a:srcRect b="682" l="1292" r="1292" t="1041"/>
          <a:stretch/>
        </p:blipFill>
        <p:spPr>
          <a:xfrm>
            <a:off x="1945200" y="1600200"/>
            <a:ext cx="6494462" cy="4913280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676400" y="533400"/>
            <a:ext cx="65892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4000"/>
              <a:t>El disco es LENTO</a:t>
            </a: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50" y="1542325"/>
            <a:ext cx="7926099" cy="445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idx="1" type="body"/>
          </p:nvPr>
        </p:nvSpPr>
        <p:spPr>
          <a:xfrm>
            <a:off x="1945200" y="1354137"/>
            <a:ext cx="6893998" cy="504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Búsqueda asociativa = ε unidades de tiempo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Acceso a memoria = </a:t>
            </a:r>
            <a:r>
              <a:rPr b="0" i="1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Tasa de acierto – probabilidad de encontrar una página en los registros asociativos; este valor depende de las peticiones de páginas y del número de registros asociativos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Tasa de acierto = α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acceso efectivo</a:t>
            </a: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(</a:t>
            </a:r>
            <a:r>
              <a:rPr b="0" i="1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Effective Access Time</a:t>
            </a: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, EAT)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EAT = (</a:t>
            </a:r>
            <a:r>
              <a:rPr b="0" i="1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+ ε) α + (2</a:t>
            </a:r>
            <a:r>
              <a:rPr b="0" i="1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</a:t>
            </a: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+ ε)(1 – α)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	= 2m – αm + ε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</p:txBody>
      </p:sp>
      <p:sp>
        <p:nvSpPr>
          <p:cNvPr id="339" name="Shape 339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Tiempo de Acceso Efectivo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/>
          <p:nvPr>
            <p:ph idx="1" type="body"/>
          </p:nvPr>
        </p:nvSpPr>
        <p:spPr>
          <a:xfrm>
            <a:off x="1752600" y="1447800"/>
            <a:ext cx="7162799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protección de la memoria se implementa asociando un bit de protección con cada página</a:t>
            </a:r>
            <a:br>
              <a:rPr b="0" i="0" lang="es-AR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Hay un </a:t>
            </a:r>
            <a:r>
              <a:rPr b="1" i="0" lang="es-AR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bit de validez</a:t>
            </a:r>
            <a:r>
              <a:rPr b="0" i="0" lang="es-AR" sz="2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en cada entrada de la tabla de páginas: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“válido” indica que la página asociada está en el espacio de direcciones lógico del proceso, y por tanto es legal el acceso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“inválido” indica que la página no está en el espacio de direcciones lógico del proceso</a:t>
            </a:r>
          </a:p>
        </p:txBody>
      </p:sp>
      <p:sp>
        <p:nvSpPr>
          <p:cNvPr id="345" name="Shape 345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Protección de la Memoria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/>
          <p:nvPr>
            <p:ph type="title"/>
          </p:nvPr>
        </p:nvSpPr>
        <p:spPr>
          <a:xfrm>
            <a:off x="1821990" y="533400"/>
            <a:ext cx="8161336" cy="844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Ejemplo de bit de Validez</a:t>
            </a:r>
          </a:p>
        </p:txBody>
      </p:sp>
      <p:pic>
        <p:nvPicPr>
          <p:cNvPr id="351" name="Shape 351"/>
          <p:cNvPicPr preferRelativeResize="0"/>
          <p:nvPr/>
        </p:nvPicPr>
        <p:blipFill rotWithShape="1">
          <a:blip r:embed="rId3">
            <a:alphaModFix/>
          </a:blip>
          <a:srcRect b="603" l="7300" r="7300" t="603"/>
          <a:stretch/>
        </p:blipFill>
        <p:spPr>
          <a:xfrm>
            <a:off x="1981200" y="1377950"/>
            <a:ext cx="6011861" cy="5216727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 txBox="1"/>
          <p:nvPr>
            <p:ph idx="1" type="body"/>
          </p:nvPr>
        </p:nvSpPr>
        <p:spPr>
          <a:xfrm>
            <a:off x="6553200" y="1390137"/>
            <a:ext cx="2514599" cy="5206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Divide el espacio de direcciones lógicas en múltiples tablas de páginas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 ejemplo simple es una tabla de páginas de dos niveles</a:t>
            </a:r>
          </a:p>
        </p:txBody>
      </p:sp>
      <p:sp>
        <p:nvSpPr>
          <p:cNvPr id="357" name="Shape 357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Tabla de Páginas Multinivel</a:t>
            </a:r>
          </a:p>
        </p:txBody>
      </p:sp>
      <p:pic>
        <p:nvPicPr>
          <p:cNvPr id="358" name="Shape 358"/>
          <p:cNvPicPr preferRelativeResize="0"/>
          <p:nvPr/>
        </p:nvPicPr>
        <p:blipFill rotWithShape="1">
          <a:blip r:embed="rId3">
            <a:alphaModFix/>
          </a:blip>
          <a:srcRect b="1041" l="14992" r="15005" t="847"/>
          <a:stretch/>
        </p:blipFill>
        <p:spPr>
          <a:xfrm>
            <a:off x="1335600" y="1390137"/>
            <a:ext cx="4988998" cy="5243880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idx="1" type="body"/>
          </p:nvPr>
        </p:nvSpPr>
        <p:spPr>
          <a:xfrm>
            <a:off x="1945200" y="1336425"/>
            <a:ext cx="7046400" cy="46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Una dirección lógica (en una máquina de 32 bits con tamaño de páginas de 4K) se divide en:</a:t>
            </a:r>
          </a:p>
          <a:p>
            <a:pPr indent="-285750" lvl="1" marL="6286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 número de página de 20 bits</a:t>
            </a:r>
          </a:p>
          <a:p>
            <a:pPr indent="-285750" lvl="1" marL="6286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 desplazamiento dentro de la página de 12 bits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Ya que la tabla de páginas está paginada y cada entrada de la tabla de páginas ocupa 4 bytes, el número de página es de nuevo dividido en:</a:t>
            </a:r>
          </a:p>
          <a:p>
            <a:pPr indent="-285750" lvl="1" marL="6286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 número de página de 10 bits </a:t>
            </a:r>
          </a:p>
          <a:p>
            <a:pPr indent="-285750" lvl="1" marL="62865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 desplazamiento de 10 bits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Por tanto, una dirección lógica tiene el siguiente aspecto:</a:t>
            </a: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donde </a:t>
            </a:r>
            <a:r>
              <a:rPr b="0" i="1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es un índice en la tabla externa y </a:t>
            </a:r>
            <a:r>
              <a:rPr b="0" i="1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es un desplazamiento en la segunda tabla de páginas</a:t>
            </a: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1945200" y="624110"/>
            <a:ext cx="6905721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Ej de Paginación de 2 Niveles</a:t>
            </a:r>
          </a:p>
        </p:txBody>
      </p:sp>
      <p:grpSp>
        <p:nvGrpSpPr>
          <p:cNvPr id="365" name="Shape 365"/>
          <p:cNvGrpSpPr/>
          <p:nvPr/>
        </p:nvGrpSpPr>
        <p:grpSpPr>
          <a:xfrm>
            <a:off x="1676399" y="4268786"/>
            <a:ext cx="6934199" cy="1446212"/>
            <a:chOff x="1676" y="2684"/>
            <a:chExt cx="2419" cy="910"/>
          </a:xfrm>
        </p:grpSpPr>
        <p:sp>
          <p:nvSpPr>
            <p:cNvPr id="366" name="Shape 366"/>
            <p:cNvSpPr/>
            <p:nvPr/>
          </p:nvSpPr>
          <p:spPr>
            <a:xfrm>
              <a:off x="1931" y="2955"/>
              <a:ext cx="1956" cy="27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cxnSp>
          <p:nvCxnSpPr>
            <p:cNvPr id="367" name="Shape 367"/>
            <p:cNvCxnSpPr/>
            <p:nvPr/>
          </p:nvCxnSpPr>
          <p:spPr>
            <a:xfrm>
              <a:off x="2460" y="2950"/>
              <a:ext cx="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Shape 368"/>
            <p:cNvCxnSpPr/>
            <p:nvPr/>
          </p:nvCxnSpPr>
          <p:spPr>
            <a:xfrm>
              <a:off x="2961" y="2739"/>
              <a:ext cx="0" cy="4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9" name="Shape 369"/>
            <p:cNvSpPr txBox="1"/>
            <p:nvPr/>
          </p:nvSpPr>
          <p:spPr>
            <a:xfrm>
              <a:off x="1676" y="2684"/>
              <a:ext cx="127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número de página</a:t>
              </a:r>
            </a:p>
          </p:txBody>
        </p:sp>
        <p:sp>
          <p:nvSpPr>
            <p:cNvPr id="370" name="Shape 370"/>
            <p:cNvSpPr txBox="1"/>
            <p:nvPr/>
          </p:nvSpPr>
          <p:spPr>
            <a:xfrm>
              <a:off x="2971" y="2692"/>
              <a:ext cx="1124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desplazamiento</a:t>
              </a:r>
            </a:p>
          </p:txBody>
        </p:sp>
        <p:sp>
          <p:nvSpPr>
            <p:cNvPr id="371" name="Shape 371"/>
            <p:cNvSpPr txBox="1"/>
            <p:nvPr/>
          </p:nvSpPr>
          <p:spPr>
            <a:xfrm>
              <a:off x="2060" y="2972"/>
              <a:ext cx="24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372" name="Shape 372"/>
            <p:cNvSpPr txBox="1"/>
            <p:nvPr/>
          </p:nvSpPr>
          <p:spPr>
            <a:xfrm>
              <a:off x="2563" y="2968"/>
              <a:ext cx="248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373" name="Shape 373"/>
            <p:cNvSpPr txBox="1"/>
            <p:nvPr/>
          </p:nvSpPr>
          <p:spPr>
            <a:xfrm>
              <a:off x="3194" y="2992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i="1"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d</a:t>
              </a:r>
            </a:p>
          </p:txBody>
        </p:sp>
        <p:sp>
          <p:nvSpPr>
            <p:cNvPr id="374" name="Shape 374"/>
            <p:cNvSpPr txBox="1"/>
            <p:nvPr/>
          </p:nvSpPr>
          <p:spPr>
            <a:xfrm>
              <a:off x="2123" y="3358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10</a:t>
              </a:r>
            </a:p>
          </p:txBody>
        </p:sp>
        <p:sp>
          <p:nvSpPr>
            <p:cNvPr id="375" name="Shape 375"/>
            <p:cNvSpPr txBox="1"/>
            <p:nvPr/>
          </p:nvSpPr>
          <p:spPr>
            <a:xfrm>
              <a:off x="2544" y="3363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10</a:t>
              </a:r>
            </a:p>
          </p:txBody>
        </p:sp>
        <p:sp>
          <p:nvSpPr>
            <p:cNvPr id="376" name="Shape 376"/>
            <p:cNvSpPr txBox="1"/>
            <p:nvPr/>
          </p:nvSpPr>
          <p:spPr>
            <a:xfrm>
              <a:off x="3215" y="3363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 u="none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>
            <p:ph type="title"/>
          </p:nvPr>
        </p:nvSpPr>
        <p:spPr>
          <a:xfrm>
            <a:off x="1981200" y="685800"/>
            <a:ext cx="7399337" cy="60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Esquema de Traducción</a:t>
            </a:r>
          </a:p>
        </p:txBody>
      </p:sp>
      <p:pic>
        <p:nvPicPr>
          <p:cNvPr id="382" name="Shape 382"/>
          <p:cNvPicPr preferRelativeResize="0"/>
          <p:nvPr/>
        </p:nvPicPr>
        <p:blipFill rotWithShape="1">
          <a:blip r:embed="rId3">
            <a:alphaModFix/>
          </a:blip>
          <a:srcRect b="22413" l="510" r="511" t="22414"/>
          <a:stretch/>
        </p:blipFill>
        <p:spPr>
          <a:xfrm>
            <a:off x="685800" y="1981200"/>
            <a:ext cx="8202584" cy="3429000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Paginación de 3 Niveles</a:t>
            </a: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 b="37975" l="699" r="458" t="38262"/>
          <a:stretch/>
        </p:blipFill>
        <p:spPr>
          <a:xfrm>
            <a:off x="1452562" y="4191000"/>
            <a:ext cx="6675436" cy="1203324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 b="35501" l="647" r="647" t="35193"/>
          <a:stretch/>
        </p:blipFill>
        <p:spPr>
          <a:xfrm>
            <a:off x="1757361" y="1890251"/>
            <a:ext cx="6065837" cy="1350961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/>
          <p:nvPr>
            <p:ph idx="1" type="body"/>
          </p:nvPr>
        </p:nvSpPr>
        <p:spPr>
          <a:xfrm>
            <a:off x="1923077" y="1524000"/>
            <a:ext cx="6516687" cy="4792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Una entrada por cada </a:t>
            </a:r>
            <a:r>
              <a:rPr b="1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marco</a:t>
            </a: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de memoria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Las entradas contienen la dirección virtual de la página almacenada en el marco  con información sobre el proceso que la posee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Disminuye la memoria necesaria para almacenar cada tabla de páginas pero aumenta el tiempo requerido para buscar en la tabla cuando ocurre una referencia a memoria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Solución: usar una tabla hash para limitar la búsqueda a una entrada (o unas pocas como mucho)</a:t>
            </a:r>
          </a:p>
        </p:txBody>
      </p:sp>
      <p:sp>
        <p:nvSpPr>
          <p:cNvPr id="395" name="Shape 395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Tabla de Páginas Invertida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Tabla de Páginas Invertida</a:t>
            </a:r>
          </a:p>
        </p:txBody>
      </p:sp>
      <p:pic>
        <p:nvPicPr>
          <p:cNvPr id="401" name="Shape 401"/>
          <p:cNvPicPr preferRelativeResize="0"/>
          <p:nvPr/>
        </p:nvPicPr>
        <p:blipFill rotWithShape="1">
          <a:blip r:embed="rId3">
            <a:alphaModFix/>
          </a:blip>
          <a:srcRect b="4672" l="706" r="705" t="4347"/>
          <a:stretch/>
        </p:blipFill>
        <p:spPr>
          <a:xfrm>
            <a:off x="1771292" y="1600200"/>
            <a:ext cx="6937014" cy="4800600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/>
          <p:nvPr>
            <p:ph idx="1" type="body"/>
          </p:nvPr>
        </p:nvSpPr>
        <p:spPr>
          <a:xfrm>
            <a:off x="1752600" y="1501340"/>
            <a:ext cx="7162799" cy="5128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paginación y la segmentación se pueden combinar en la segmentación con paginación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 este esquema de gestión de memoria los segmentos se paginan</a:t>
            </a:r>
          </a:p>
          <a:p>
            <a:pPr indent="-342900" lvl="1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apoya la visión de la memoria que tiene el usuario</a:t>
            </a:r>
          </a:p>
          <a:p>
            <a:pPr indent="-342900" lvl="1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resuelve el problema de la asignación dinámica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Es necesario una tabla de segmentos y una tabla de páginas por cada segmento</a:t>
            </a:r>
          </a:p>
          <a:p>
            <a:pPr indent="-342900" lvl="1" marL="3429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traducción de direcciones es más compleja y puede requerir un mayor número de accesos a memoria en el peor caso</a:t>
            </a:r>
          </a:p>
        </p:txBody>
      </p:sp>
      <p:sp>
        <p:nvSpPr>
          <p:cNvPr id="407" name="Shape 407"/>
          <p:cNvSpPr txBox="1"/>
          <p:nvPr>
            <p:ph type="title"/>
          </p:nvPr>
        </p:nvSpPr>
        <p:spPr>
          <a:xfrm>
            <a:off x="1752600" y="622108"/>
            <a:ext cx="7162799" cy="973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Segmentación con Paginación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Vinculación de direcciones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vinculación de instrucciones y datos a direcciones de memoria puede realizarse en tres etapas diferentes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Compilación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 Si se conoce a priori la posición que va a ocupar un proceso en la memoria se puede generar </a:t>
            </a:r>
            <a:r>
              <a:rPr b="1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código absoluto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 referencias absolutas a memoria; si cambia la posición del proceso hay que recompilar el código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Carga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Si no se conoce la posición del proceso en memoria en tiempo de compilación se debe generar </a:t>
            </a:r>
            <a:r>
              <a:rPr b="1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código reubicable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Ejecución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: Si el proceso puede cambiar de posición durante su ejecución la vinculación se retrasa hasta el momento de ejecución. Necesita soporte hardware para el mapeo de direcciones (ej: registros base y límite)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/>
          <p:nvPr>
            <p:ph idx="1" type="body"/>
          </p:nvPr>
        </p:nvSpPr>
        <p:spPr>
          <a:xfrm>
            <a:off x="1945200" y="1447800"/>
            <a:ext cx="6893998" cy="2729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Noto Sans Symbols"/>
              <a:buChar char="●"/>
            </a:pPr>
            <a:r>
              <a:rPr b="0" i="0" lang="es-AR" sz="18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proceso genera una dirección lógica</a:t>
            </a:r>
          </a:p>
          <a:p>
            <a:pPr indent="-342900" lvl="1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Noto Sans Symbols"/>
              <a:buChar char="●"/>
            </a:pPr>
            <a:r>
              <a:rPr b="0" i="0" lang="es-AR" sz="18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le da a la unidad de segmentación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Noto Sans Symbols"/>
              <a:buChar char="●"/>
            </a:pPr>
            <a:r>
              <a:rPr b="0" i="0" lang="es-AR" sz="18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Soporta segmentación y segmentación con paginación</a:t>
            </a:r>
          </a:p>
          <a:p>
            <a:pPr indent="-342900" lvl="2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Noto Sans Symbols"/>
              <a:buChar char="●"/>
            </a:pPr>
            <a:r>
              <a:rPr b="0" i="0" lang="es-AR" sz="18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Que produce una dirección lineal </a:t>
            </a:r>
          </a:p>
          <a:p>
            <a:pPr indent="-342900" lvl="1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Noto Sans Symbols"/>
              <a:buChar char="●"/>
            </a:pPr>
            <a:r>
              <a:rPr b="0" i="0" lang="es-AR" sz="18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dirección lineal pasa a la unidad de paginación</a:t>
            </a:r>
          </a:p>
          <a:p>
            <a:pPr indent="-342900" lvl="2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97368"/>
              <a:buFont typeface="Noto Sans Symbols"/>
              <a:buChar char="●"/>
            </a:pPr>
            <a:r>
              <a:rPr b="0" i="0" lang="es-AR" sz="185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Que genera la dirección física para la memoria principal</a:t>
            </a:r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97368"/>
              <a:buFont typeface="Noto Sans Symbols"/>
              <a:buNone/>
            </a:pPr>
            <a:r>
              <a:t/>
            </a:r>
            <a:endParaRPr b="0" i="0" sz="185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13" name="Shape 413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Ejemplo: Intel Pentium</a:t>
            </a: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 b="42946" l="446" r="680" t="43227"/>
          <a:stretch/>
        </p:blipFill>
        <p:spPr>
          <a:xfrm>
            <a:off x="1096962" y="4353355"/>
            <a:ext cx="7894638" cy="827086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  <p:pic>
        <p:nvPicPr>
          <p:cNvPr id="415" name="Shape 415"/>
          <p:cNvPicPr preferRelativeResize="0"/>
          <p:nvPr/>
        </p:nvPicPr>
        <p:blipFill rotWithShape="1">
          <a:blip r:embed="rId4">
            <a:alphaModFix/>
          </a:blip>
          <a:srcRect b="35571" l="638" r="660" t="35570"/>
          <a:stretch/>
        </p:blipFill>
        <p:spPr>
          <a:xfrm>
            <a:off x="2007317" y="5356225"/>
            <a:ext cx="5805487" cy="1273174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Paginación de Pentium</a:t>
            </a:r>
          </a:p>
        </p:txBody>
      </p:sp>
      <p:pic>
        <p:nvPicPr>
          <p:cNvPr id="421" name="Shape 421"/>
          <p:cNvPicPr preferRelativeResize="0"/>
          <p:nvPr/>
        </p:nvPicPr>
        <p:blipFill rotWithShape="1">
          <a:blip r:embed="rId3">
            <a:alphaModFix/>
          </a:blip>
          <a:srcRect b="844" l="13206" r="13206" t="844"/>
          <a:stretch/>
        </p:blipFill>
        <p:spPr>
          <a:xfrm>
            <a:off x="2100261" y="1509712"/>
            <a:ext cx="5062536" cy="5072595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Direcciones Lineales en Linux</a:t>
            </a:r>
          </a:p>
        </p:txBody>
      </p:sp>
      <p:pic>
        <p:nvPicPr>
          <p:cNvPr id="427" name="Shape 427"/>
          <p:cNvPicPr preferRelativeResize="0"/>
          <p:nvPr/>
        </p:nvPicPr>
        <p:blipFill rotWithShape="1">
          <a:blip r:embed="rId3">
            <a:alphaModFix/>
          </a:blip>
          <a:srcRect b="42778" l="798" r="898" t="42777"/>
          <a:stretch/>
        </p:blipFill>
        <p:spPr>
          <a:xfrm>
            <a:off x="1676400" y="1933575"/>
            <a:ext cx="6858000" cy="733425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428" name="Shape 428"/>
          <p:cNvSpPr txBox="1"/>
          <p:nvPr/>
        </p:nvSpPr>
        <p:spPr>
          <a:xfrm>
            <a:off x="1676400" y="1467191"/>
            <a:ext cx="658494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s-AR" sz="1800" u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 dividen en cuatro partes (paginación de tres niveles):</a:t>
            </a:r>
          </a:p>
        </p:txBody>
      </p:sp>
      <p:pic>
        <p:nvPicPr>
          <p:cNvPr id="429" name="Shape 429"/>
          <p:cNvPicPr preferRelativeResize="0"/>
          <p:nvPr/>
        </p:nvPicPr>
        <p:blipFill rotWithShape="1">
          <a:blip r:embed="rId4">
            <a:alphaModFix/>
          </a:blip>
          <a:srcRect b="13594" l="449" r="449" t="13278"/>
          <a:stretch/>
        </p:blipFill>
        <p:spPr>
          <a:xfrm>
            <a:off x="1676400" y="2819400"/>
            <a:ext cx="6883400" cy="3809999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/>
        </p:nvSpPr>
        <p:spPr>
          <a:xfrm>
            <a:off x="1715775" y="304800"/>
            <a:ext cx="6258599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s-AR" sz="9600">
                <a:latin typeface="Kaushan Script"/>
                <a:ea typeface="Kaushan Script"/>
                <a:cs typeface="Kaushan Script"/>
                <a:sym typeface="Kaushan Script"/>
              </a:rPr>
              <a:t>¿</a:t>
            </a:r>
            <a:r>
              <a:rPr lang="es-AR" sz="9600" cap="none">
                <a:latin typeface="Kaushan Script"/>
                <a:ea typeface="Kaushan Script"/>
                <a:cs typeface="Kaushan Script"/>
                <a:sym typeface="Kaushan Script"/>
              </a:rPr>
              <a:t>DUDAS ?</a:t>
            </a:r>
          </a:p>
        </p:txBody>
      </p:sp>
      <p:pic>
        <p:nvPicPr>
          <p:cNvPr id="435" name="Shape 4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43000" y="0"/>
            <a:ext cx="123443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Espacio de Direcciones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588008" y="1752600"/>
            <a:ext cx="6946392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concepto de </a:t>
            </a:r>
            <a:r>
              <a:rPr b="0" i="1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espacio de direcciones lógicas</a:t>
            </a: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vinculado a un </a:t>
            </a:r>
            <a:r>
              <a:rPr b="0" i="1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espacio de direcciones físicas</a:t>
            </a: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separado es crucial para una buena gestión de memoria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Dirección lógica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es la dirección que genera el proceso; también se conoce como 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dirección virtual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Dirección física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dirección que percibe la unidad de memoria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Las direcciones lógicas y físicas son iguales en los esquemas de vinculación en tiempo de compilación y de carga; pero difieren en el esquema de vinculación en tiempo de ejecución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Base y límite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par de registros </a:t>
            </a:r>
            <a:r>
              <a:rPr b="1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base</a:t>
            </a: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y</a:t>
            </a:r>
            <a:r>
              <a:rPr b="1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límite</a:t>
            </a: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definen el espacio de direcciones lógicas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97" name="Shape 97"/>
          <p:cNvPicPr preferRelativeResize="0"/>
          <p:nvPr/>
        </p:nvPicPr>
        <p:blipFill rotWithShape="1">
          <a:blip r:embed="rId3">
            <a:alphaModFix/>
          </a:blip>
          <a:srcRect b="1501" l="18016" r="18015" t="906"/>
          <a:stretch/>
        </p:blipFill>
        <p:spPr>
          <a:xfrm>
            <a:off x="2209800" y="2667000"/>
            <a:ext cx="3355974" cy="3840161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Memory Management Unit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MMU (Memory Management Unit) es un dispositivo hardware que transforma las direcciones virtuales en físicas</a:t>
            </a:r>
            <a:b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Con la MMU el valor del registro de </a:t>
            </a:r>
            <a:r>
              <a:rPr b="1" i="1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reubicación</a:t>
            </a: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(registro base) es añadido a cada dirección generada por un proceso de usuario en el momento en que es enviada a la memoria</a:t>
            </a:r>
            <a:b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programa de usuario trabaja con direcciones </a:t>
            </a:r>
            <a:r>
              <a:rPr b="1" i="1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lógicas</a:t>
            </a: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; nunca ve las direcciones </a:t>
            </a:r>
            <a:r>
              <a:rPr b="1" i="1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físicas</a:t>
            </a: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b="0" i="0" lang="es-AR" sz="20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reales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Memory Management Unit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3">
            <a:alphaModFix/>
          </a:blip>
          <a:srcRect b="3783" l="841" r="1088" t="3482"/>
          <a:stretch/>
        </p:blipFill>
        <p:spPr>
          <a:xfrm>
            <a:off x="1945200" y="1676400"/>
            <a:ext cx="6365514" cy="4680304"/>
          </a:xfrm>
          <a:prstGeom prst="rect">
            <a:avLst/>
          </a:prstGeom>
          <a:noFill/>
          <a:ln cap="flat" cmpd="dbl" w="38100">
            <a:solidFill>
              <a:srgbClr val="CC66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1447800" y="624110"/>
            <a:ext cx="7696198" cy="747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Asignación de espacio contíguo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 memoria principal se encuentra dividida en dos partes: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 residente (kernel</a:t>
            </a: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), normalmente en posiciones bajas de la memoria junto al vector de interrupciones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Zona para los procesos de usuario</a:t>
            </a:r>
            <a: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normalmente en posiciones altas de la memoria</a:t>
            </a:r>
            <a:br>
              <a:rPr b="0" i="0" lang="es-A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 zona para procesos de usuarios se encuentra dividida a su vez en varias particiones que se asignarán a los procesos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Particionamiento estático</a:t>
            </a:r>
            <a:r>
              <a:rPr b="0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las particiones se establecen en el momento de arranque del SO y permanecen fijas durante todo el tiempo.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b="1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Particionamiento dinámico</a:t>
            </a:r>
            <a:r>
              <a:rPr b="0" i="0" lang="es-A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las particiones cambian de acuerdo a los requisitos de los procesos.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