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notesSlides/notesSlide1.xml" ContentType="application/vnd.openxmlformats-officedocument.presentationml.notesSlide+xml"/>
  <Override PartName="/ppt/charts/chart53.xml" ContentType="application/vnd.openxmlformats-officedocument.drawingml.chart+xml"/>
  <Override PartName="/ppt/notesSlides/notesSlide2.xml" ContentType="application/vnd.openxmlformats-officedocument.presentationml.notesSlide+xml"/>
  <Override PartName="/ppt/charts/chart54.xml" ContentType="application/vnd.openxmlformats-officedocument.drawingml.chart+xml"/>
  <Override PartName="/ppt/notesSlides/notesSlide3.xml" ContentType="application/vnd.openxmlformats-officedocument.presentationml.notesSlide+xml"/>
  <Override PartName="/ppt/charts/chart55.xml" ContentType="application/vnd.openxmlformats-officedocument.drawingml.chart+xml"/>
  <Override PartName="/ppt/notesSlides/notesSlide4.xml" ContentType="application/vnd.openxmlformats-officedocument.presentationml.notesSlide+xml"/>
  <Override PartName="/ppt/charts/chart56.xml" ContentType="application/vnd.openxmlformats-officedocument.drawingml.chart+xml"/>
  <Override PartName="/ppt/notesSlides/notesSlide5.xml" ContentType="application/vnd.openxmlformats-officedocument.presentationml.notesSlide+xml"/>
  <Override PartName="/ppt/charts/chart57.xml" ContentType="application/vnd.openxmlformats-officedocument.drawingml.chart+xml"/>
  <Override PartName="/ppt/notesSlides/notesSlide6.xml" ContentType="application/vnd.openxmlformats-officedocument.presentationml.notesSlide+xml"/>
  <Override PartName="/ppt/charts/chart58.xml" ContentType="application/vnd.openxmlformats-officedocument.drawingml.chart+xml"/>
  <Override PartName="/ppt/notesSlides/notesSlide7.xml" ContentType="application/vnd.openxmlformats-officedocument.presentationml.notesSlide+xml"/>
  <Override PartName="/ppt/charts/chart59.xml" ContentType="application/vnd.openxmlformats-officedocument.drawingml.chart+xml"/>
  <Override PartName="/ppt/notesSlides/notesSlide8.xml" ContentType="application/vnd.openxmlformats-officedocument.presentationml.notesSlide+xml"/>
  <Override PartName="/ppt/charts/chart60.xml" ContentType="application/vnd.openxmlformats-officedocument.drawingml.chart+xml"/>
  <Override PartName="/ppt/notesSlides/notesSlide9.xml" ContentType="application/vnd.openxmlformats-officedocument.presentationml.notesSlide+xml"/>
  <Override PartName="/ppt/charts/chart61.xml" ContentType="application/vnd.openxmlformats-officedocument.drawingml.chart+xml"/>
  <Override PartName="/ppt/notesSlides/notesSlide10.xml" ContentType="application/vnd.openxmlformats-officedocument.presentationml.notesSlide+xml"/>
  <Override PartName="/ppt/charts/chart62.xml" ContentType="application/vnd.openxmlformats-officedocument.drawingml.chart+xml"/>
  <Override PartName="/ppt/notesSlides/notesSlide11.xml" ContentType="application/vnd.openxmlformats-officedocument.presentationml.notesSlide+xml"/>
  <Override PartName="/ppt/charts/chart63.xml" ContentType="application/vnd.openxmlformats-officedocument.drawingml.chart+xml"/>
  <Override PartName="/ppt/notesSlides/notesSlide12.xml" ContentType="application/vnd.openxmlformats-officedocument.presentationml.notesSlide+xml"/>
  <Override PartName="/ppt/charts/chart64.xml" ContentType="application/vnd.openxmlformats-officedocument.drawingml.chart+xml"/>
  <Override PartName="/ppt/notesSlides/notesSlide13.xml" ContentType="application/vnd.openxmlformats-officedocument.presentationml.notesSlide+xml"/>
  <Override PartName="/ppt/charts/chart65.xml" ContentType="application/vnd.openxmlformats-officedocument.drawingml.chart+xml"/>
  <Override PartName="/ppt/notesSlides/notesSlide14.xml" ContentType="application/vnd.openxmlformats-officedocument.presentationml.notesSlide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charts/chart70.xml" ContentType="application/vnd.openxmlformats-officedocument.drawingml.chart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charts/chart73.xml" ContentType="application/vnd.openxmlformats-officedocument.drawingml.chart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ppt/charts/chart76.xml" ContentType="application/vnd.openxmlformats-officedocument.drawingml.chart+xml"/>
  <Override PartName="/ppt/charts/chart77.xml" ContentType="application/vnd.openxmlformats-officedocument.drawingml.chart+xml"/>
  <Override PartName="/ppt/charts/chart7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65" r:id="rId4"/>
    <p:sldId id="281" r:id="rId5"/>
    <p:sldId id="280" r:id="rId6"/>
    <p:sldId id="279" r:id="rId7"/>
    <p:sldId id="278" r:id="rId8"/>
    <p:sldId id="277" r:id="rId9"/>
    <p:sldId id="266" r:id="rId10"/>
    <p:sldId id="276" r:id="rId11"/>
    <p:sldId id="337" r:id="rId12"/>
    <p:sldId id="258" r:id="rId13"/>
    <p:sldId id="287" r:id="rId14"/>
    <p:sldId id="286" r:id="rId15"/>
    <p:sldId id="285" r:id="rId16"/>
    <p:sldId id="284" r:id="rId17"/>
    <p:sldId id="283" r:id="rId18"/>
    <p:sldId id="282" r:id="rId19"/>
    <p:sldId id="267" r:id="rId20"/>
    <p:sldId id="338" r:id="rId21"/>
    <p:sldId id="259" r:id="rId22"/>
    <p:sldId id="294" r:id="rId23"/>
    <p:sldId id="293" r:id="rId24"/>
    <p:sldId id="292" r:id="rId25"/>
    <p:sldId id="291" r:id="rId26"/>
    <p:sldId id="290" r:id="rId27"/>
    <p:sldId id="289" r:id="rId28"/>
    <p:sldId id="288" r:id="rId29"/>
    <p:sldId id="268" r:id="rId30"/>
    <p:sldId id="339" r:id="rId31"/>
    <p:sldId id="274" r:id="rId32"/>
    <p:sldId id="302" r:id="rId33"/>
    <p:sldId id="301" r:id="rId34"/>
    <p:sldId id="300" r:id="rId35"/>
    <p:sldId id="299" r:id="rId36"/>
    <p:sldId id="298" r:id="rId37"/>
    <p:sldId id="297" r:id="rId38"/>
    <p:sldId id="296" r:id="rId39"/>
    <p:sldId id="295" r:id="rId40"/>
    <p:sldId id="275" r:id="rId41"/>
    <p:sldId id="340" r:id="rId42"/>
    <p:sldId id="260" r:id="rId43"/>
    <p:sldId id="308" r:id="rId44"/>
    <p:sldId id="307" r:id="rId45"/>
    <p:sldId id="306" r:id="rId46"/>
    <p:sldId id="305" r:id="rId47"/>
    <p:sldId id="304" r:id="rId48"/>
    <p:sldId id="303" r:id="rId49"/>
    <p:sldId id="269" r:id="rId50"/>
    <p:sldId id="341" r:id="rId51"/>
    <p:sldId id="262" r:id="rId52"/>
    <p:sldId id="314" r:id="rId53"/>
    <p:sldId id="313" r:id="rId54"/>
    <p:sldId id="312" r:id="rId55"/>
    <p:sldId id="311" r:id="rId56"/>
    <p:sldId id="310" r:id="rId57"/>
    <p:sldId id="309" r:id="rId58"/>
    <p:sldId id="271" r:id="rId59"/>
    <p:sldId id="342" r:id="rId60"/>
    <p:sldId id="263" r:id="rId61"/>
    <p:sldId id="325" r:id="rId62"/>
    <p:sldId id="324" r:id="rId63"/>
    <p:sldId id="323" r:id="rId64"/>
    <p:sldId id="322" r:id="rId65"/>
    <p:sldId id="321" r:id="rId66"/>
    <p:sldId id="320" r:id="rId67"/>
    <p:sldId id="319" r:id="rId68"/>
    <p:sldId id="318" r:id="rId69"/>
    <p:sldId id="317" r:id="rId70"/>
    <p:sldId id="316" r:id="rId71"/>
    <p:sldId id="315" r:id="rId72"/>
    <p:sldId id="326" r:id="rId73"/>
    <p:sldId id="272" r:id="rId74"/>
    <p:sldId id="343" r:id="rId75"/>
    <p:sldId id="264" r:id="rId76"/>
    <p:sldId id="336" r:id="rId77"/>
    <p:sldId id="335" r:id="rId78"/>
    <p:sldId id="334" r:id="rId79"/>
    <p:sldId id="333" r:id="rId80"/>
    <p:sldId id="332" r:id="rId81"/>
    <p:sldId id="331" r:id="rId82"/>
    <p:sldId id="330" r:id="rId83"/>
    <p:sldId id="329" r:id="rId84"/>
    <p:sldId id="328" r:id="rId85"/>
    <p:sldId id="327" r:id="rId86"/>
    <p:sldId id="273" r:id="rId87"/>
    <p:sldId id="344" r:id="rId8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0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1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2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3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4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5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6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7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8.xlsx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0.xlsx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1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2.xlsx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3.xlsx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4.xlsx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5.xlsx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6.xlsx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7.xlsx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8.xlsx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9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.xlsx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0.xlsx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1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2.xlsx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3.xlsx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4.xlsx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5.xlsx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6.xlsx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7.xlsx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8.xlsx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39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4.xlsx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40.xlsx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41.xlsx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42.xlsx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43.xlsx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44.xlsx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45.xlsx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46.xlsx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47.xlsx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48.xlsx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49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5.xlsx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50.xlsx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51.xlsx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52.xlsx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53.xlsx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54.xlsx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55.xlsx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56.xlsx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57.xlsx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58.xlsx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59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6.xlsx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60.xlsx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61.xlsx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62.xlsx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63.xlsx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64.xlsx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65.xlsx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66.xlsx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67.xlsx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68.xlsx"/></Relationships>
</file>

<file path=ppt/charts/_rels/chart6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69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7.xlsx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70.xlsx"/></Relationships>
</file>

<file path=ppt/charts/_rels/chart7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71.xlsx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72.xlsx"/></Relationships>
</file>

<file path=ppt/charts/_rels/chart7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73.xlsx"/></Relationships>
</file>

<file path=ppt/charts/_rels/chart7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74.xlsx"/></Relationships>
</file>

<file path=ppt/charts/_rels/chart7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75.xlsx"/></Relationships>
</file>

<file path=ppt/charts/_rels/chart7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76.xlsx"/></Relationships>
</file>

<file path=ppt/charts/_rels/chart7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77.xlsx"/></Relationships>
</file>

<file path=ppt/charts/_rels/chart7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78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</c:f>
              <c:numCache>
                <c:formatCode>General</c:formatCode>
                <c:ptCount val="1"/>
              </c:numCache>
            </c:numRef>
          </c:xVal>
          <c:yVal>
            <c:numRef>
              <c:f>Hoja1!$B$2</c:f>
              <c:numCache>
                <c:formatCode>General</c:formatCode>
                <c:ptCount val="1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714496"/>
        <c:axId val="77715072"/>
      </c:scatterChart>
      <c:valAx>
        <c:axId val="77714496"/>
        <c:scaling>
          <c:orientation val="minMax"/>
          <c:max val="20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77715072"/>
        <c:crosses val="autoZero"/>
        <c:crossBetween val="midCat"/>
      </c:valAx>
      <c:valAx>
        <c:axId val="77715072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7714496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Hoja1!$B$2</c:f>
              <c:numCache>
                <c:formatCode>General</c:formatCode>
                <c:ptCount val="1"/>
                <c:pt idx="0">
                  <c:v>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598976"/>
        <c:axId val="179599552"/>
      </c:scatterChart>
      <c:valAx>
        <c:axId val="179598976"/>
        <c:scaling>
          <c:orientation val="minMax"/>
          <c:max val="71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79599552"/>
        <c:crossesAt val="0"/>
        <c:crossBetween val="midCat"/>
      </c:valAx>
      <c:valAx>
        <c:axId val="179599552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9598976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Hoja1!$B$2:$B$3</c:f>
              <c:numCache>
                <c:formatCode>General</c:formatCode>
                <c:ptCount val="2"/>
                <c:pt idx="0">
                  <c:v>32</c:v>
                </c:pt>
                <c:pt idx="1">
                  <c:v>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925184"/>
        <c:axId val="195985408"/>
      </c:scatterChart>
      <c:valAx>
        <c:axId val="76925184"/>
        <c:scaling>
          <c:orientation val="minMax"/>
          <c:max val="71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95985408"/>
        <c:crossesAt val="0"/>
        <c:crossBetween val="midCat"/>
      </c:valAx>
      <c:valAx>
        <c:axId val="195985408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925184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xVal>
          <c:yVal>
            <c:numRef>
              <c:f>Hoja1!$B$2:$B$4</c:f>
              <c:numCache>
                <c:formatCode>General</c:formatCode>
                <c:ptCount val="3"/>
                <c:pt idx="0">
                  <c:v>32</c:v>
                </c:pt>
                <c:pt idx="1">
                  <c:v>33</c:v>
                </c:pt>
                <c:pt idx="2">
                  <c:v>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484160"/>
        <c:axId val="162484736"/>
      </c:scatterChart>
      <c:valAx>
        <c:axId val="162484160"/>
        <c:scaling>
          <c:orientation val="minMax"/>
          <c:max val="71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62484736"/>
        <c:crossesAt val="0"/>
        <c:crossBetween val="midCat"/>
      </c:valAx>
      <c:valAx>
        <c:axId val="162484736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62484160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</c:numCache>
            </c:numRef>
          </c:xVal>
          <c:yVal>
            <c:numRef>
              <c:f>Hoja1!$B$2:$B$5</c:f>
              <c:numCache>
                <c:formatCode>General</c:formatCode>
                <c:ptCount val="4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30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085376"/>
        <c:axId val="162481280"/>
      </c:scatterChart>
      <c:valAx>
        <c:axId val="134085376"/>
        <c:scaling>
          <c:orientation val="minMax"/>
          <c:max val="71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62481280"/>
        <c:crossesAt val="0"/>
        <c:crossBetween val="midCat"/>
      </c:valAx>
      <c:valAx>
        <c:axId val="162481280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4085376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  <c:pt idx="4">
                  <c:v>26</c:v>
                </c:pt>
              </c:numCache>
            </c:numRef>
          </c:xVal>
          <c:yVal>
            <c:numRef>
              <c:f>Hoja1!$B$2:$B$6</c:f>
              <c:numCache>
                <c:formatCode>General</c:formatCode>
                <c:ptCount val="5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30</c:v>
                </c:pt>
                <c:pt idx="4">
                  <c:v>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563008"/>
        <c:axId val="77709888"/>
      </c:scatterChart>
      <c:valAx>
        <c:axId val="83563008"/>
        <c:scaling>
          <c:orientation val="minMax"/>
          <c:max val="71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77709888"/>
        <c:crossesAt val="0"/>
        <c:crossBetween val="midCat"/>
      </c:valAx>
      <c:valAx>
        <c:axId val="77709888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563008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Pt>
            <c:idx val="5"/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  <c:pt idx="4">
                  <c:v>26</c:v>
                </c:pt>
                <c:pt idx="5">
                  <c:v>27</c:v>
                </c:pt>
              </c:numCache>
            </c:numRef>
          </c:xVal>
          <c:yVal>
            <c:numRef>
              <c:f>Hoja1!$B$2:$B$7</c:f>
              <c:numCache>
                <c:formatCode>General</c:formatCode>
                <c:ptCount val="6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30</c:v>
                </c:pt>
                <c:pt idx="4">
                  <c:v>50</c:v>
                </c:pt>
                <c:pt idx="5">
                  <c:v>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925760"/>
        <c:axId val="76930368"/>
      </c:scatterChart>
      <c:valAx>
        <c:axId val="76925760"/>
        <c:scaling>
          <c:orientation val="minMax"/>
          <c:max val="71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76930368"/>
        <c:crossesAt val="0"/>
        <c:crossBetween val="midCat"/>
      </c:valAx>
      <c:valAx>
        <c:axId val="76930368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925760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  <c:pt idx="4">
                  <c:v>26</c:v>
                </c:pt>
                <c:pt idx="5">
                  <c:v>27</c:v>
                </c:pt>
                <c:pt idx="6">
                  <c:v>71</c:v>
                </c:pt>
              </c:numCache>
            </c:numRef>
          </c:xVal>
          <c:yVal>
            <c:numRef>
              <c:f>Hoja1!$B$2:$B$8</c:f>
              <c:numCache>
                <c:formatCode>General</c:formatCode>
                <c:ptCount val="7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30</c:v>
                </c:pt>
                <c:pt idx="4">
                  <c:v>50</c:v>
                </c:pt>
                <c:pt idx="5">
                  <c:v>51</c:v>
                </c:pt>
                <c:pt idx="6">
                  <c:v>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293824"/>
        <c:axId val="78294400"/>
      </c:scatterChart>
      <c:valAx>
        <c:axId val="78293824"/>
        <c:scaling>
          <c:orientation val="minMax"/>
          <c:max val="71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78294400"/>
        <c:crossesAt val="0"/>
        <c:crossBetween val="midCat"/>
      </c:valAx>
      <c:valAx>
        <c:axId val="78294400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293824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6</c:v>
                </c:pt>
                <c:pt idx="4">
                  <c:v>26</c:v>
                </c:pt>
                <c:pt idx="5">
                  <c:v>27</c:v>
                </c:pt>
                <c:pt idx="6">
                  <c:v>71</c:v>
                </c:pt>
              </c:numCache>
            </c:numRef>
          </c:xVal>
          <c:yVal>
            <c:numRef>
              <c:f>Hoja1!$B$2:$B$8</c:f>
              <c:numCache>
                <c:formatCode>General</c:formatCode>
                <c:ptCount val="7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30</c:v>
                </c:pt>
                <c:pt idx="4">
                  <c:v>50</c:v>
                </c:pt>
                <c:pt idx="5">
                  <c:v>51</c:v>
                </c:pt>
                <c:pt idx="6">
                  <c:v>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1222976"/>
        <c:axId val="461223552"/>
      </c:scatterChart>
      <c:valAx>
        <c:axId val="461222976"/>
        <c:scaling>
          <c:orientation val="minMax"/>
          <c:max val="71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461223552"/>
        <c:crossesAt val="0"/>
        <c:crossBetween val="midCat"/>
      </c:valAx>
      <c:valAx>
        <c:axId val="461223552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61222976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Hoja1!$B$2</c:f>
              <c:numCache>
                <c:formatCode>General</c:formatCode>
                <c:ptCount val="1"/>
                <c:pt idx="0">
                  <c:v>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267520"/>
        <c:axId val="205268096"/>
      </c:scatterChart>
      <c:valAx>
        <c:axId val="205267520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05268096"/>
        <c:crossesAt val="0"/>
        <c:crossBetween val="midCat"/>
      </c:valAx>
      <c:valAx>
        <c:axId val="205268096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267520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Hoja1!$B$2:$B$3</c:f>
              <c:numCache>
                <c:formatCode>General</c:formatCode>
                <c:ptCount val="2"/>
                <c:pt idx="0">
                  <c:v>32</c:v>
                </c:pt>
                <c:pt idx="1">
                  <c:v>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987712"/>
        <c:axId val="195988864"/>
      </c:scatterChart>
      <c:valAx>
        <c:axId val="195987712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95988864"/>
        <c:crossesAt val="0"/>
        <c:crossBetween val="midCat"/>
      </c:valAx>
      <c:valAx>
        <c:axId val="195988864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5987712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Hoja1!$B$2</c:f>
              <c:numCache>
                <c:formatCode>General</c:formatCode>
                <c:ptCount val="1"/>
                <c:pt idx="0">
                  <c:v>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3562432"/>
        <c:axId val="77115328"/>
      </c:scatterChart>
      <c:valAx>
        <c:axId val="83562432"/>
        <c:scaling>
          <c:orientation val="minMax"/>
          <c:max val="16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77115328"/>
        <c:crosses val="autoZero"/>
        <c:crossBetween val="midCat"/>
      </c:valAx>
      <c:valAx>
        <c:axId val="77115328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3562432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xVal>
          <c:yVal>
            <c:numRef>
              <c:f>Hoja1!$B$2:$B$4</c:f>
              <c:numCache>
                <c:formatCode>General</c:formatCode>
                <c:ptCount val="3"/>
                <c:pt idx="0">
                  <c:v>32</c:v>
                </c:pt>
                <c:pt idx="1">
                  <c:v>33</c:v>
                </c:pt>
                <c:pt idx="2">
                  <c:v>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985984"/>
        <c:axId val="195316544"/>
      </c:scatterChart>
      <c:valAx>
        <c:axId val="195985984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95316544"/>
        <c:crossesAt val="0"/>
        <c:crossBetween val="midCat"/>
      </c:valAx>
      <c:valAx>
        <c:axId val="195316544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5985984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</c:numCache>
            </c:numRef>
          </c:xVal>
          <c:yVal>
            <c:numRef>
              <c:f>Hoja1!$B$2:$B$5</c:f>
              <c:numCache>
                <c:formatCode>General</c:formatCode>
                <c:ptCount val="4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315968"/>
        <c:axId val="149151744"/>
      </c:scatterChart>
      <c:valAx>
        <c:axId val="195315968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49151744"/>
        <c:crossesAt val="0"/>
        <c:crossBetween val="midCat"/>
      </c:valAx>
      <c:valAx>
        <c:axId val="149151744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5315968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</c:numCache>
            </c:numRef>
          </c:xVal>
          <c:yVal>
            <c:numRef>
              <c:f>Hoja1!$B$2:$B$6</c:f>
              <c:numCache>
                <c:formatCode>General</c:formatCode>
                <c:ptCount val="5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314816"/>
        <c:axId val="195315392"/>
      </c:scatterChart>
      <c:valAx>
        <c:axId val="195314816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95315392"/>
        <c:crossesAt val="0"/>
        <c:crossBetween val="midCat"/>
      </c:valAx>
      <c:valAx>
        <c:axId val="195315392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5314816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Pt>
            <c:idx val="5"/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</c:numCache>
            </c:numRef>
          </c:xVal>
          <c:yVal>
            <c:numRef>
              <c:f>Hoja1!$B$2:$B$7</c:f>
              <c:numCache>
                <c:formatCode>General</c:formatCode>
                <c:ptCount val="6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153472"/>
        <c:axId val="149154048"/>
      </c:scatterChart>
      <c:valAx>
        <c:axId val="149153472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49154048"/>
        <c:crossesAt val="0"/>
        <c:crossBetween val="midCat"/>
      </c:valAx>
      <c:valAx>
        <c:axId val="149154048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49153472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  <c:spPr>
              <a:ln>
                <a:solidFill>
                  <a:schemeClr val="accent1"/>
                </a:solidFill>
              </a:ln>
            </c:spPr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67</c:v>
                </c:pt>
              </c:numCache>
            </c:numRef>
          </c:xVal>
          <c:yVal>
            <c:numRef>
              <c:f>Hoja1!$B$2:$B$8</c:f>
              <c:numCache>
                <c:formatCode>General</c:formatCode>
                <c:ptCount val="7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596672"/>
        <c:axId val="179597248"/>
      </c:scatterChart>
      <c:valAx>
        <c:axId val="179596672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79597248"/>
        <c:crossesAt val="0"/>
        <c:crossBetween val="midCat"/>
      </c:valAx>
      <c:valAx>
        <c:axId val="179597248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9596672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  <c:spPr>
              <a:ln>
                <a:solidFill>
                  <a:schemeClr val="accent1"/>
                </a:solidFill>
              </a:ln>
            </c:spPr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67</c:v>
                </c:pt>
                <c:pt idx="7">
                  <c:v>136</c:v>
                </c:pt>
              </c:numCache>
            </c:numRef>
          </c:xVal>
          <c:yVal>
            <c:numRef>
              <c:f>Hoja1!$B$2:$B$9</c:f>
              <c:numCache>
                <c:formatCode>General</c:formatCode>
                <c:ptCount val="8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99</c:v>
                </c:pt>
                <c:pt idx="7">
                  <c:v>30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297280"/>
        <c:axId val="78297856"/>
      </c:scatterChart>
      <c:valAx>
        <c:axId val="78297280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78297856"/>
        <c:crossesAt val="0"/>
        <c:crossBetween val="midCat"/>
      </c:valAx>
      <c:valAx>
        <c:axId val="78297856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297280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  <c:spPr>
              <a:ln>
                <a:solidFill>
                  <a:schemeClr val="accent1"/>
                </a:solidFill>
              </a:ln>
            </c:spPr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67</c:v>
                </c:pt>
                <c:pt idx="7">
                  <c:v>136</c:v>
                </c:pt>
              </c:numCache>
            </c:numRef>
          </c:xVal>
          <c:yVal>
            <c:numRef>
              <c:f>Hoja1!$B$2:$B$9</c:f>
              <c:numCache>
                <c:formatCode>General</c:formatCode>
                <c:ptCount val="8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99</c:v>
                </c:pt>
                <c:pt idx="7">
                  <c:v>30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0915072"/>
        <c:axId val="630916800"/>
      </c:scatterChart>
      <c:valAx>
        <c:axId val="630915072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630916800"/>
        <c:crossesAt val="0"/>
        <c:crossBetween val="midCat"/>
      </c:valAx>
      <c:valAx>
        <c:axId val="630916800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0915072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Hoja1!$B$2</c:f>
              <c:numCache>
                <c:formatCode>General</c:formatCode>
                <c:ptCount val="1"/>
                <c:pt idx="0">
                  <c:v>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917696"/>
        <c:axId val="214919424"/>
      </c:scatterChart>
      <c:valAx>
        <c:axId val="214917696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14919424"/>
        <c:crossesAt val="0"/>
        <c:crossBetween val="midCat"/>
      </c:valAx>
      <c:valAx>
        <c:axId val="214919424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917696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Hoja1!$B$2:$B$3</c:f>
              <c:numCache>
                <c:formatCode>General</c:formatCode>
                <c:ptCount val="2"/>
                <c:pt idx="0">
                  <c:v>32</c:v>
                </c:pt>
                <c:pt idx="1">
                  <c:v>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922304"/>
        <c:axId val="214922880"/>
      </c:scatterChart>
      <c:valAx>
        <c:axId val="214922304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14922880"/>
        <c:crossesAt val="0"/>
        <c:crossBetween val="midCat"/>
      </c:valAx>
      <c:valAx>
        <c:axId val="214922880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922304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xVal>
          <c:yVal>
            <c:numRef>
              <c:f>Hoja1!$B$2:$B$4</c:f>
              <c:numCache>
                <c:formatCode>General</c:formatCode>
                <c:ptCount val="3"/>
                <c:pt idx="0">
                  <c:v>32</c:v>
                </c:pt>
                <c:pt idx="1">
                  <c:v>33</c:v>
                </c:pt>
                <c:pt idx="2">
                  <c:v>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844992"/>
        <c:axId val="217060992"/>
      </c:scatterChart>
      <c:valAx>
        <c:axId val="199844992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17060992"/>
        <c:crossesAt val="0"/>
        <c:crossBetween val="midCat"/>
      </c:valAx>
      <c:valAx>
        <c:axId val="217060992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9844992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Hoja1!$B$2:$B$3</c:f>
              <c:numCache>
                <c:formatCode>General</c:formatCode>
                <c:ptCount val="2"/>
                <c:pt idx="0">
                  <c:v>32</c:v>
                </c:pt>
                <c:pt idx="1">
                  <c:v>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055616"/>
        <c:axId val="83559552"/>
      </c:scatterChart>
      <c:valAx>
        <c:axId val="134055616"/>
        <c:scaling>
          <c:orientation val="minMax"/>
          <c:max val="16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83559552"/>
        <c:crosses val="autoZero"/>
        <c:crossBetween val="midCat"/>
      </c:valAx>
      <c:valAx>
        <c:axId val="83559552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4055616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</c:numCache>
            </c:numRef>
          </c:xVal>
          <c:yVal>
            <c:numRef>
              <c:f>Hoja1!$B$2:$B$5</c:f>
              <c:numCache>
                <c:formatCode>General</c:formatCode>
                <c:ptCount val="4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7059264"/>
        <c:axId val="217059840"/>
      </c:scatterChart>
      <c:valAx>
        <c:axId val="217059264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17059840"/>
        <c:crossesAt val="0"/>
        <c:crossBetween val="midCat"/>
      </c:valAx>
      <c:valAx>
        <c:axId val="217059840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7059264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</c:numCache>
            </c:numRef>
          </c:xVal>
          <c:yVal>
            <c:numRef>
              <c:f>Hoja1!$B$2:$B$6</c:f>
              <c:numCache>
                <c:formatCode>General</c:formatCode>
                <c:ptCount val="5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844416"/>
        <c:axId val="199846720"/>
      </c:scatterChart>
      <c:valAx>
        <c:axId val="199844416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99846720"/>
        <c:crossesAt val="0"/>
        <c:crossBetween val="midCat"/>
      </c:valAx>
      <c:valAx>
        <c:axId val="199846720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9844416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Pt>
            <c:idx val="5"/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</c:numCache>
            </c:numRef>
          </c:xVal>
          <c:yVal>
            <c:numRef>
              <c:f>Hoja1!$B$2:$B$7</c:f>
              <c:numCache>
                <c:formatCode>General</c:formatCode>
                <c:ptCount val="6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850752"/>
        <c:axId val="199851328"/>
      </c:scatterChart>
      <c:valAx>
        <c:axId val="199850752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99851328"/>
        <c:crossesAt val="0"/>
        <c:crossBetween val="midCat"/>
      </c:valAx>
      <c:valAx>
        <c:axId val="199851328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9850752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  <c:spPr>
              <a:ln>
                <a:solidFill>
                  <a:schemeClr val="accent1"/>
                </a:solidFill>
              </a:ln>
            </c:spPr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67</c:v>
                </c:pt>
              </c:numCache>
            </c:numRef>
          </c:xVal>
          <c:yVal>
            <c:numRef>
              <c:f>Hoja1!$B$2:$B$8</c:f>
              <c:numCache>
                <c:formatCode>General</c:formatCode>
                <c:ptCount val="7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273856"/>
        <c:axId val="205268672"/>
      </c:scatterChart>
      <c:valAx>
        <c:axId val="205273856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05268672"/>
        <c:crossesAt val="0"/>
        <c:crossBetween val="midCat"/>
      </c:valAx>
      <c:valAx>
        <c:axId val="205268672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5273856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  <c:spPr>
              <a:ln>
                <a:solidFill>
                  <a:schemeClr val="accent1"/>
                </a:solidFill>
              </a:ln>
            </c:spPr>
          </c:dPt>
          <c:dPt>
            <c:idx val="7"/>
            <c:bubble3D val="0"/>
            <c:spPr>
              <a:ln cmpd="sng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c:spPr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67</c:v>
                </c:pt>
                <c:pt idx="7">
                  <c:v>67</c:v>
                </c:pt>
              </c:numCache>
            </c:numRef>
          </c:xVal>
          <c:yVal>
            <c:numRef>
              <c:f>Hoja1!$B$2:$B$9</c:f>
              <c:numCache>
                <c:formatCode>General</c:formatCode>
                <c:ptCount val="8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99</c:v>
                </c:pt>
                <c:pt idx="7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5989440"/>
        <c:axId val="205271552"/>
      </c:scatterChart>
      <c:valAx>
        <c:axId val="195989440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05271552"/>
        <c:crossesAt val="0"/>
        <c:crossBetween val="midCat"/>
      </c:valAx>
      <c:valAx>
        <c:axId val="205271552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5989440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  <c:spPr>
              <a:ln>
                <a:solidFill>
                  <a:schemeClr val="accent1"/>
                </a:solidFill>
              </a:ln>
            </c:spPr>
          </c:dPt>
          <c:dPt>
            <c:idx val="7"/>
            <c:bubble3D val="0"/>
            <c:spPr>
              <a:ln cmpd="sng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c:spPr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67</c:v>
                </c:pt>
                <c:pt idx="7">
                  <c:v>67</c:v>
                </c:pt>
                <c:pt idx="8">
                  <c:v>97</c:v>
                </c:pt>
              </c:numCache>
            </c:numRef>
          </c:xVal>
          <c:yVal>
            <c:numRef>
              <c:f>Hoja1!$B$2:$B$10</c:f>
              <c:numCache>
                <c:formatCode>General</c:formatCode>
                <c:ptCount val="9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99</c:v>
                </c:pt>
                <c:pt idx="7">
                  <c:v>0</c:v>
                </c:pt>
                <c:pt idx="8">
                  <c:v>30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399936"/>
        <c:axId val="34400512"/>
      </c:scatterChart>
      <c:valAx>
        <c:axId val="34399936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4400512"/>
        <c:crossesAt val="0"/>
        <c:crossBetween val="midCat"/>
      </c:valAx>
      <c:valAx>
        <c:axId val="34400512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399936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  <c:spPr>
              <a:ln>
                <a:solidFill>
                  <a:schemeClr val="accent1"/>
                </a:solidFill>
              </a:ln>
            </c:spPr>
          </c:dPt>
          <c:dPt>
            <c:idx val="7"/>
            <c:bubble3D val="0"/>
            <c:spPr>
              <a:ln cmpd="sng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c:spPr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67</c:v>
                </c:pt>
                <c:pt idx="7">
                  <c:v>67</c:v>
                </c:pt>
                <c:pt idx="8">
                  <c:v>97</c:v>
                </c:pt>
              </c:numCache>
            </c:numRef>
          </c:xVal>
          <c:yVal>
            <c:numRef>
              <c:f>Hoja1!$B$2:$B$10</c:f>
              <c:numCache>
                <c:formatCode>General</c:formatCode>
                <c:ptCount val="9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99</c:v>
                </c:pt>
                <c:pt idx="7">
                  <c:v>0</c:v>
                </c:pt>
                <c:pt idx="8">
                  <c:v>30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2980608"/>
        <c:axId val="642981184"/>
      </c:scatterChart>
      <c:valAx>
        <c:axId val="642980608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642981184"/>
        <c:crossesAt val="0"/>
        <c:crossBetween val="midCat"/>
      </c:valAx>
      <c:valAx>
        <c:axId val="642981184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42980608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8"/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Hoja1!$B$2</c:f>
              <c:numCache>
                <c:formatCode>General</c:formatCode>
                <c:ptCount val="1"/>
                <c:pt idx="0">
                  <c:v>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6120960"/>
        <c:axId val="306123264"/>
      </c:scatterChart>
      <c:valAx>
        <c:axId val="306120960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06123264"/>
        <c:crossesAt val="0"/>
        <c:crossBetween val="midCat"/>
      </c:valAx>
      <c:valAx>
        <c:axId val="306123264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6120960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8"/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Hoja1!$B$2:$B$3</c:f>
              <c:numCache>
                <c:formatCode>General</c:formatCode>
                <c:ptCount val="2"/>
                <c:pt idx="0">
                  <c:v>32</c:v>
                </c:pt>
                <c:pt idx="1">
                  <c:v>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6118656"/>
        <c:axId val="306121536"/>
      </c:scatterChart>
      <c:valAx>
        <c:axId val="306118656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06121536"/>
        <c:crossesAt val="0"/>
        <c:crossBetween val="midCat"/>
      </c:valAx>
      <c:valAx>
        <c:axId val="306121536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6118656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8"/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xVal>
          <c:yVal>
            <c:numRef>
              <c:f>Hoja1!$B$2:$B$4</c:f>
              <c:numCache>
                <c:formatCode>General</c:formatCode>
                <c:ptCount val="3"/>
                <c:pt idx="0">
                  <c:v>32</c:v>
                </c:pt>
                <c:pt idx="1">
                  <c:v>33</c:v>
                </c:pt>
                <c:pt idx="2">
                  <c:v>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9299072"/>
        <c:axId val="214923456"/>
      </c:scatterChart>
      <c:valAx>
        <c:axId val="269299072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14923456"/>
        <c:crossesAt val="0"/>
        <c:crossBetween val="midCat"/>
      </c:valAx>
      <c:valAx>
        <c:axId val="214923456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9299072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17</c:v>
                </c:pt>
              </c:numCache>
            </c:numRef>
          </c:xVal>
          <c:yVal>
            <c:numRef>
              <c:f>Hoja1!$B$2:$B$4</c:f>
              <c:numCache>
                <c:formatCode>General</c:formatCode>
                <c:ptCount val="3"/>
                <c:pt idx="0">
                  <c:v>32</c:v>
                </c:pt>
                <c:pt idx="1">
                  <c:v>33</c:v>
                </c:pt>
                <c:pt idx="2">
                  <c:v>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712768"/>
        <c:axId val="77111296"/>
      </c:scatterChart>
      <c:valAx>
        <c:axId val="77712768"/>
        <c:scaling>
          <c:orientation val="minMax"/>
          <c:max val="16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77111296"/>
        <c:crosses val="autoZero"/>
        <c:crossBetween val="midCat"/>
      </c:valAx>
      <c:valAx>
        <c:axId val="77111296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7712768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8"/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</c:numCache>
            </c:numRef>
          </c:xVal>
          <c:yVal>
            <c:numRef>
              <c:f>Hoja1!$B$2:$B$5</c:f>
              <c:numCache>
                <c:formatCode>General</c:formatCode>
                <c:ptCount val="4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038592"/>
        <c:axId val="196039168"/>
      </c:scatterChart>
      <c:valAx>
        <c:axId val="196038592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96039168"/>
        <c:crossesAt val="0"/>
        <c:crossBetween val="midCat"/>
      </c:valAx>
      <c:valAx>
        <c:axId val="196039168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6038592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8"/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</c:numCache>
            </c:numRef>
          </c:xVal>
          <c:yVal>
            <c:numRef>
              <c:f>Hoja1!$B$2:$B$6</c:f>
              <c:numCache>
                <c:formatCode>General</c:formatCode>
                <c:ptCount val="5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035712"/>
        <c:axId val="196036288"/>
      </c:scatterChart>
      <c:valAx>
        <c:axId val="196035712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96036288"/>
        <c:crossesAt val="0"/>
        <c:crossBetween val="midCat"/>
      </c:valAx>
      <c:valAx>
        <c:axId val="196036288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6035712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8"/>
            <c:spPr>
              <a:solidFill>
                <a:schemeClr val="tx1"/>
              </a:solidFill>
            </c:spPr>
          </c:marker>
          <c:dPt>
            <c:idx val="5"/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</c:numCache>
            </c:numRef>
          </c:xVal>
          <c:yVal>
            <c:numRef>
              <c:f>Hoja1!$B$2:$B$7</c:f>
              <c:numCache>
                <c:formatCode>General</c:formatCode>
                <c:ptCount val="6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924032"/>
        <c:axId val="269299648"/>
      </c:scatterChart>
      <c:valAx>
        <c:axId val="214924032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269299648"/>
        <c:crossesAt val="0"/>
        <c:crossBetween val="midCat"/>
      </c:valAx>
      <c:valAx>
        <c:axId val="269299648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4924032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8"/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128</c:v>
                </c:pt>
              </c:numCache>
            </c:numRef>
          </c:xVal>
          <c:yVal>
            <c:numRef>
              <c:f>Hoja1!$B$2:$B$8</c:f>
              <c:numCache>
                <c:formatCode>General</c:formatCode>
                <c:ptCount val="7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30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03392"/>
        <c:axId val="34403968"/>
      </c:scatterChart>
      <c:valAx>
        <c:axId val="34403392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4403968"/>
        <c:crossesAt val="0"/>
        <c:crossBetween val="midCat"/>
      </c:valAx>
      <c:valAx>
        <c:axId val="34403968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403392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8"/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128</c:v>
                </c:pt>
              </c:numCache>
            </c:numRef>
          </c:xVal>
          <c:yVal>
            <c:numRef>
              <c:f>Hoja1!$B$2:$B$8</c:f>
              <c:numCache>
                <c:formatCode>General</c:formatCode>
                <c:ptCount val="7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30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3206080"/>
        <c:axId val="663206656"/>
      </c:scatterChart>
      <c:valAx>
        <c:axId val="663206080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663206656"/>
        <c:crossesAt val="0"/>
        <c:crossBetween val="midCat"/>
      </c:valAx>
      <c:valAx>
        <c:axId val="663206656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63206080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Hoja1!$B$2</c:f>
              <c:numCache>
                <c:formatCode>General</c:formatCode>
                <c:ptCount val="1"/>
                <c:pt idx="0">
                  <c:v>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138240"/>
        <c:axId val="327456384"/>
      </c:scatterChart>
      <c:valAx>
        <c:axId val="532138240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27456384"/>
        <c:crossesAt val="0"/>
        <c:crossBetween val="midCat"/>
      </c:valAx>
      <c:valAx>
        <c:axId val="327456384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32138240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Hoja1!$B$2:$B$3</c:f>
              <c:numCache>
                <c:formatCode>General</c:formatCode>
                <c:ptCount val="2"/>
                <c:pt idx="0">
                  <c:v>32</c:v>
                </c:pt>
                <c:pt idx="1">
                  <c:v>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7451200"/>
        <c:axId val="327451776"/>
      </c:scatterChart>
      <c:valAx>
        <c:axId val="327451200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27451776"/>
        <c:crossesAt val="0"/>
        <c:crossBetween val="midCat"/>
      </c:valAx>
      <c:valAx>
        <c:axId val="327451776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7451200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xVal>
          <c:yVal>
            <c:numRef>
              <c:f>Hoja1!$B$2:$B$4</c:f>
              <c:numCache>
                <c:formatCode>General</c:formatCode>
                <c:ptCount val="3"/>
                <c:pt idx="0">
                  <c:v>32</c:v>
                </c:pt>
                <c:pt idx="1">
                  <c:v>33</c:v>
                </c:pt>
                <c:pt idx="2">
                  <c:v>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7452352"/>
        <c:axId val="327452928"/>
      </c:scatterChart>
      <c:valAx>
        <c:axId val="327452352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27452928"/>
        <c:crossesAt val="0"/>
        <c:crossBetween val="midCat"/>
      </c:valAx>
      <c:valAx>
        <c:axId val="327452928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7452352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</c:numCache>
            </c:numRef>
          </c:xVal>
          <c:yVal>
            <c:numRef>
              <c:f>Hoja1!$B$2:$B$5</c:f>
              <c:numCache>
                <c:formatCode>General</c:formatCode>
                <c:ptCount val="4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8425792"/>
        <c:axId val="308427520"/>
      </c:scatterChart>
      <c:valAx>
        <c:axId val="308425792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08427520"/>
        <c:crossesAt val="0"/>
        <c:crossBetween val="midCat"/>
      </c:valAx>
      <c:valAx>
        <c:axId val="308427520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8425792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</c:numCache>
            </c:numRef>
          </c:xVal>
          <c:yVal>
            <c:numRef>
              <c:f>Hoja1!$B$2:$B$6</c:f>
              <c:numCache>
                <c:formatCode>General</c:formatCode>
                <c:ptCount val="5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6124992"/>
        <c:axId val="306912576"/>
      </c:scatterChart>
      <c:valAx>
        <c:axId val="306124992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06912576"/>
        <c:crossesAt val="0"/>
        <c:crossBetween val="midCat"/>
      </c:valAx>
      <c:valAx>
        <c:axId val="306912576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6124992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17</c:v>
                </c:pt>
                <c:pt idx="3">
                  <c:v>34</c:v>
                </c:pt>
              </c:numCache>
            </c:numRef>
          </c:xVal>
          <c:yVal>
            <c:numRef>
              <c:f>Hoja1!$B$2:$B$5</c:f>
              <c:numCache>
                <c:formatCode>General</c:formatCode>
                <c:ptCount val="4"/>
                <c:pt idx="0">
                  <c:v>32</c:v>
                </c:pt>
                <c:pt idx="1">
                  <c:v>33</c:v>
                </c:pt>
                <c:pt idx="2">
                  <c:v>50</c:v>
                </c:pt>
                <c:pt idx="3">
                  <c:v>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704576"/>
        <c:axId val="76705728"/>
      </c:scatterChart>
      <c:valAx>
        <c:axId val="76704576"/>
        <c:scaling>
          <c:orientation val="minMax"/>
          <c:max val="16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76705728"/>
        <c:crosses val="autoZero"/>
        <c:crossBetween val="midCat"/>
      </c:valAx>
      <c:valAx>
        <c:axId val="76705728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704576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Pt>
            <c:idx val="5"/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</c:numCache>
            </c:numRef>
          </c:xVal>
          <c:yVal>
            <c:numRef>
              <c:f>Hoja1!$B$2:$B$7</c:f>
              <c:numCache>
                <c:formatCode>General</c:formatCode>
                <c:ptCount val="6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039744"/>
        <c:axId val="308421760"/>
      </c:scatterChart>
      <c:valAx>
        <c:axId val="196039744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08421760"/>
        <c:crossesAt val="0"/>
        <c:crossBetween val="midCat"/>
      </c:valAx>
      <c:valAx>
        <c:axId val="308421760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6039744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bubble3D val="0"/>
            <c:spPr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c:spPr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63</c:v>
                </c:pt>
              </c:numCache>
            </c:numRef>
          </c:xVal>
          <c:yVal>
            <c:numRef>
              <c:f>Hoja1!$B$2:$B$8</c:f>
              <c:numCache>
                <c:formatCode>General</c:formatCode>
                <c:ptCount val="7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30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472512"/>
        <c:axId val="35473088"/>
      </c:scatterChart>
      <c:valAx>
        <c:axId val="35472512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5473088"/>
        <c:crossesAt val="0"/>
        <c:crossBetween val="midCat"/>
      </c:valAx>
      <c:valAx>
        <c:axId val="35473088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472512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ymbol val="diamond"/>
            <c:size val="8"/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bubble3D val="0"/>
            <c:spPr>
              <a:ln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c:spPr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63</c:v>
                </c:pt>
              </c:numCache>
            </c:numRef>
          </c:xVal>
          <c:yVal>
            <c:numRef>
              <c:f>Hoja1!$B$2:$B$8</c:f>
              <c:numCache>
                <c:formatCode>General</c:formatCode>
                <c:ptCount val="7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30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3801600"/>
        <c:axId val="703802176"/>
      </c:scatterChart>
      <c:valAx>
        <c:axId val="703801600"/>
        <c:scaling>
          <c:orientation val="minMax"/>
          <c:max val="139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703802176"/>
        <c:crossesAt val="0"/>
        <c:crossBetween val="midCat"/>
      </c:valAx>
      <c:valAx>
        <c:axId val="703802176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03801600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5225346825263143E-2"/>
                  <c:y val="-0.1827425740574279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5225346825263143E-2"/>
                  <c:y val="-0.128228429164436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Hoja1!$B$2</c:f>
              <c:numCache>
                <c:formatCode>General</c:formatCode>
                <c:ptCount val="1"/>
                <c:pt idx="0">
                  <c:v>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486144"/>
        <c:axId val="309488448"/>
      </c:scatterChart>
      <c:valAx>
        <c:axId val="309486144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09488448"/>
        <c:crosses val="autoZero"/>
        <c:crossBetween val="midCat"/>
      </c:valAx>
      <c:valAx>
        <c:axId val="309488448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9486144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5225346825263143E-2"/>
                  <c:y val="-0.1827425740574279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5225346825263143E-2"/>
                  <c:y val="-0.128228429164436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Hoja1!$B$2:$B$3</c:f>
              <c:numCache>
                <c:formatCode>General</c:formatCode>
                <c:ptCount val="2"/>
                <c:pt idx="0">
                  <c:v>32</c:v>
                </c:pt>
                <c:pt idx="1">
                  <c:v>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0016448"/>
        <c:axId val="590017024"/>
      </c:scatterChart>
      <c:valAx>
        <c:axId val="590016448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590017024"/>
        <c:crosses val="autoZero"/>
        <c:crossBetween val="midCat"/>
      </c:valAx>
      <c:valAx>
        <c:axId val="590017024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90016448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5225346825263143E-2"/>
                  <c:y val="-0.1827425740574279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5225346825263143E-2"/>
                  <c:y val="-0.128228429164436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xVal>
          <c:yVal>
            <c:numRef>
              <c:f>Hoja1!$B$2:$B$4</c:f>
              <c:numCache>
                <c:formatCode>General</c:formatCode>
                <c:ptCount val="3"/>
                <c:pt idx="0">
                  <c:v>32</c:v>
                </c:pt>
                <c:pt idx="1">
                  <c:v>33</c:v>
                </c:pt>
                <c:pt idx="2">
                  <c:v>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597760"/>
        <c:axId val="613598912"/>
      </c:scatterChart>
      <c:valAx>
        <c:axId val="613597760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613598912"/>
        <c:crosses val="autoZero"/>
        <c:crossBetween val="midCat"/>
      </c:valAx>
      <c:valAx>
        <c:axId val="613598912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13597760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5225346825263143E-2"/>
                  <c:y val="-0.1827425740574279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5225346825263143E-2"/>
                  <c:y val="-0.128228429164436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</c:numCache>
            </c:numRef>
          </c:xVal>
          <c:yVal>
            <c:numRef>
              <c:f>Hoja1!$B$2:$B$5</c:f>
              <c:numCache>
                <c:formatCode>General</c:formatCode>
                <c:ptCount val="4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141120"/>
        <c:axId val="459676992"/>
      </c:scatterChart>
      <c:valAx>
        <c:axId val="532141120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459676992"/>
        <c:crosses val="autoZero"/>
        <c:crossBetween val="midCat"/>
      </c:valAx>
      <c:valAx>
        <c:axId val="459676992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32141120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5225346825263143E-2"/>
                  <c:y val="-0.1827425740574279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5225346825263143E-2"/>
                  <c:y val="-0.128228429164436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</c:numCache>
            </c:numRef>
          </c:xVal>
          <c:yVal>
            <c:numRef>
              <c:f>Hoja1!$B$2:$B$5</c:f>
              <c:numCache>
                <c:formatCode>General</c:formatCode>
                <c:ptCount val="4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778240"/>
        <c:axId val="133779968"/>
      </c:scatterChart>
      <c:valAx>
        <c:axId val="133778240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3779968"/>
        <c:crosses val="autoZero"/>
        <c:crossBetween val="midCat"/>
      </c:valAx>
      <c:valAx>
        <c:axId val="133779968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3778240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5225346825263143E-2"/>
                  <c:y val="-0.1827425740574279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5225346825263143E-2"/>
                  <c:y val="-0.128228429164436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</c:numCache>
            </c:numRef>
          </c:xVal>
          <c:yVal>
            <c:numRef>
              <c:f>Hoja1!$B$2:$B$6</c:f>
              <c:numCache>
                <c:formatCode>General</c:formatCode>
                <c:ptCount val="5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781696"/>
        <c:axId val="133782272"/>
      </c:scatterChart>
      <c:valAx>
        <c:axId val="133781696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3782272"/>
        <c:crosses val="autoZero"/>
        <c:crossBetween val="midCat"/>
      </c:valAx>
      <c:valAx>
        <c:axId val="133782272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3781696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Pt>
            <c:idx val="5"/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5225346825263143E-2"/>
                  <c:y val="-0.1827425740574279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5225346825263143E-2"/>
                  <c:y val="-0.128228429164436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</c:numCache>
            </c:numRef>
          </c:xVal>
          <c:yVal>
            <c:numRef>
              <c:f>Hoja1!$B$2:$B$7</c:f>
              <c:numCache>
                <c:formatCode>General</c:formatCode>
                <c:ptCount val="6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4761728"/>
        <c:axId val="504762304"/>
      </c:scatterChart>
      <c:valAx>
        <c:axId val="504761728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504762304"/>
        <c:crosses val="autoZero"/>
        <c:crossBetween val="midCat"/>
      </c:valAx>
      <c:valAx>
        <c:axId val="504762304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4761728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17</c:v>
                </c:pt>
                <c:pt idx="3">
                  <c:v>34</c:v>
                </c:pt>
                <c:pt idx="4">
                  <c:v>51</c:v>
                </c:pt>
              </c:numCache>
            </c:numRef>
          </c:xVal>
          <c:yVal>
            <c:numRef>
              <c:f>Hoja1!$B$2:$B$6</c:f>
              <c:numCache>
                <c:formatCode>General</c:formatCode>
                <c:ptCount val="5"/>
                <c:pt idx="0">
                  <c:v>32</c:v>
                </c:pt>
                <c:pt idx="1">
                  <c:v>33</c:v>
                </c:pt>
                <c:pt idx="2">
                  <c:v>50</c:v>
                </c:pt>
                <c:pt idx="3">
                  <c:v>34</c:v>
                </c:pt>
                <c:pt idx="4">
                  <c:v>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056768"/>
        <c:axId val="134059648"/>
      </c:scatterChart>
      <c:valAx>
        <c:axId val="134056768"/>
        <c:scaling>
          <c:orientation val="minMax"/>
          <c:max val="16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4059648"/>
        <c:crosses val="autoZero"/>
        <c:crossBetween val="midCat"/>
      </c:valAx>
      <c:valAx>
        <c:axId val="134059648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4056768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5225346825263143E-2"/>
                  <c:y val="-0.1827425740574279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5225346825263143E-2"/>
                  <c:y val="-0.128228429164436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67</c:v>
                </c:pt>
              </c:numCache>
            </c:numRef>
          </c:xVal>
          <c:yVal>
            <c:numRef>
              <c:f>Hoja1!$B$2:$B$8</c:f>
              <c:numCache>
                <c:formatCode>General</c:formatCode>
                <c:ptCount val="7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4764032"/>
        <c:axId val="504764608"/>
      </c:scatterChart>
      <c:valAx>
        <c:axId val="504764032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504764608"/>
        <c:crosses val="autoZero"/>
        <c:crossBetween val="midCat"/>
      </c:valAx>
      <c:valAx>
        <c:axId val="504764608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04764032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5225346825263143E-2"/>
                  <c:y val="-0.1827425740574279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5225346825263143E-2"/>
                  <c:y val="-0.128228429164436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67</c:v>
                </c:pt>
                <c:pt idx="7">
                  <c:v>136</c:v>
                </c:pt>
              </c:numCache>
            </c:numRef>
          </c:xVal>
          <c:yVal>
            <c:numRef>
              <c:f>Hoja1!$B$2:$B$9</c:f>
              <c:numCache>
                <c:formatCode>General</c:formatCode>
                <c:ptCount val="8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99</c:v>
                </c:pt>
                <c:pt idx="7">
                  <c:v>30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673536"/>
        <c:axId val="459670656"/>
      </c:scatterChart>
      <c:valAx>
        <c:axId val="459673536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459670656"/>
        <c:crosses val="autoZero"/>
        <c:crossBetween val="midCat"/>
      </c:valAx>
      <c:valAx>
        <c:axId val="459670656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673536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5225346825263143E-2"/>
                  <c:y val="-0.1827425740574279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5225346825263143E-2"/>
                  <c:y val="-0.128228429164436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67</c:v>
                </c:pt>
                <c:pt idx="7">
                  <c:v>136</c:v>
                </c:pt>
              </c:numCache>
            </c:numRef>
          </c:xVal>
          <c:yVal>
            <c:numRef>
              <c:f>Hoja1!$B$2:$B$9</c:f>
              <c:numCache>
                <c:formatCode>General</c:formatCode>
                <c:ptCount val="8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99</c:v>
                </c:pt>
                <c:pt idx="7">
                  <c:v>30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9671808"/>
        <c:axId val="459672384"/>
      </c:scatterChart>
      <c:valAx>
        <c:axId val="459671808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459672384"/>
        <c:crosses val="autoZero"/>
        <c:crossBetween val="midCat"/>
      </c:valAx>
      <c:valAx>
        <c:axId val="459672384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59671808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</c:dPt>
          <c:dPt>
            <c:idx val="8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5225346825263143E-2"/>
                  <c:y val="-0.1827425740574279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5225346825263143E-2"/>
                  <c:y val="-0.128228429164436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67</c:v>
                </c:pt>
                <c:pt idx="7">
                  <c:v>136</c:v>
                </c:pt>
                <c:pt idx="8">
                  <c:v>166</c:v>
                </c:pt>
              </c:numCache>
            </c:numRef>
          </c:xVal>
          <c:yVal>
            <c:numRef>
              <c:f>Hoja1!$B$2:$B$10</c:f>
              <c:numCache>
                <c:formatCode>General</c:formatCode>
                <c:ptCount val="9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99</c:v>
                </c:pt>
                <c:pt idx="7">
                  <c:v>30</c:v>
                </c:pt>
                <c:pt idx="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136512"/>
        <c:axId val="532135936"/>
      </c:scatterChart>
      <c:valAx>
        <c:axId val="532136512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532135936"/>
        <c:crosses val="autoZero"/>
        <c:crossBetween val="midCat"/>
      </c:valAx>
      <c:valAx>
        <c:axId val="532135936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32136512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</c:dPt>
          <c:dPt>
            <c:idx val="8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5225346825263143E-2"/>
                  <c:y val="-0.1827425740574279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5225346825263143E-2"/>
                  <c:y val="-0.128228429164436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67</c:v>
                </c:pt>
                <c:pt idx="7">
                  <c:v>136</c:v>
                </c:pt>
                <c:pt idx="8">
                  <c:v>166</c:v>
                </c:pt>
                <c:pt idx="9">
                  <c:v>216</c:v>
                </c:pt>
                <c:pt idx="10">
                  <c:v>216</c:v>
                </c:pt>
                <c:pt idx="11">
                  <c:v>216</c:v>
                </c:pt>
              </c:numCache>
            </c:numRef>
          </c:xVal>
          <c:yVal>
            <c:numRef>
              <c:f>Hoja1!$B$2:$B$13</c:f>
              <c:numCache>
                <c:formatCode>General</c:formatCode>
                <c:ptCount val="12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99</c:v>
                </c:pt>
                <c:pt idx="7">
                  <c:v>30</c:v>
                </c:pt>
                <c:pt idx="8">
                  <c:v>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489600"/>
        <c:axId val="309492480"/>
      </c:scatterChart>
      <c:valAx>
        <c:axId val="309489600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09492480"/>
        <c:crosses val="autoZero"/>
        <c:crossBetween val="midCat"/>
      </c:valAx>
      <c:valAx>
        <c:axId val="309492480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9489600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</c:dPt>
          <c:dPt>
            <c:idx val="8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5225346825263143E-2"/>
                  <c:y val="-0.1827425740574279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5225346825263143E-2"/>
                  <c:y val="-0.128228429164436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67</c:v>
                </c:pt>
                <c:pt idx="7">
                  <c:v>136</c:v>
                </c:pt>
                <c:pt idx="8">
                  <c:v>166</c:v>
                </c:pt>
                <c:pt idx="9">
                  <c:v>216</c:v>
                </c:pt>
                <c:pt idx="10">
                  <c:v>216</c:v>
                </c:pt>
                <c:pt idx="11">
                  <c:v>216</c:v>
                </c:pt>
              </c:numCache>
            </c:numRef>
          </c:xVal>
          <c:yVal>
            <c:numRef>
              <c:f>Hoja1!$B$2:$B$13</c:f>
              <c:numCache>
                <c:formatCode>General</c:formatCode>
                <c:ptCount val="12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99</c:v>
                </c:pt>
                <c:pt idx="7">
                  <c:v>30</c:v>
                </c:pt>
                <c:pt idx="8">
                  <c:v>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475968"/>
        <c:axId val="35476544"/>
      </c:scatterChart>
      <c:valAx>
        <c:axId val="35475968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35476544"/>
        <c:crosses val="autoZero"/>
        <c:crossBetween val="midCat"/>
      </c:valAx>
      <c:valAx>
        <c:axId val="35476544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475968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</c:dPt>
          <c:dPt>
            <c:idx val="8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5225346825263143E-2"/>
                  <c:y val="-0.1827425740574279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5225346825263143E-2"/>
                  <c:y val="-0.1282284291644362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67</c:v>
                </c:pt>
                <c:pt idx="7">
                  <c:v>136</c:v>
                </c:pt>
                <c:pt idx="8">
                  <c:v>166</c:v>
                </c:pt>
                <c:pt idx="9">
                  <c:v>216</c:v>
                </c:pt>
                <c:pt idx="10">
                  <c:v>216</c:v>
                </c:pt>
                <c:pt idx="11">
                  <c:v>216</c:v>
                </c:pt>
              </c:numCache>
            </c:numRef>
          </c:xVal>
          <c:yVal>
            <c:numRef>
              <c:f>Hoja1!$B$2:$B$13</c:f>
              <c:numCache>
                <c:formatCode>General</c:formatCode>
                <c:ptCount val="12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99</c:v>
                </c:pt>
                <c:pt idx="7">
                  <c:v>30</c:v>
                </c:pt>
                <c:pt idx="8">
                  <c:v>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3799872"/>
        <c:axId val="703803904"/>
      </c:scatterChart>
      <c:valAx>
        <c:axId val="703799872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703803904"/>
        <c:crosses val="autoZero"/>
        <c:crossBetween val="midCat"/>
      </c:valAx>
      <c:valAx>
        <c:axId val="703803904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03799872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3803013822836888E-2"/>
                  <c:y val="-0.1795358596519578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3803013822836888E-2"/>
                  <c:y val="-0.125021714758966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xVal>
          <c:yVal>
            <c:numRef>
              <c:f>Hoja1!$B$2</c:f>
              <c:numCache>
                <c:formatCode>General</c:formatCode>
                <c:ptCount val="1"/>
                <c:pt idx="0">
                  <c:v>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0918528"/>
        <c:axId val="630921984"/>
      </c:scatterChart>
      <c:valAx>
        <c:axId val="630918528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630921984"/>
        <c:crosses val="autoZero"/>
        <c:crossBetween val="midCat"/>
      </c:valAx>
      <c:valAx>
        <c:axId val="630921984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0918528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3803013822836888E-2"/>
                  <c:y val="-0.1795358596519578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3803013822836888E-2"/>
                  <c:y val="-0.125021714758966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Hoja1!$B$2:$B$3</c:f>
              <c:numCache>
                <c:formatCode>General</c:formatCode>
                <c:ptCount val="2"/>
                <c:pt idx="0">
                  <c:v>32</c:v>
                </c:pt>
                <c:pt idx="1">
                  <c:v>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2976576"/>
        <c:axId val="620140160"/>
      </c:scatterChart>
      <c:valAx>
        <c:axId val="642976576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620140160"/>
        <c:crosses val="autoZero"/>
        <c:crossBetween val="midCat"/>
      </c:valAx>
      <c:valAx>
        <c:axId val="620140160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42976576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3803013822836888E-2"/>
                  <c:y val="-0.1795358596519578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3803013822836888E-2"/>
                  <c:y val="-0.125021714758966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xVal>
          <c:yVal>
            <c:numRef>
              <c:f>Hoja1!$B$2:$B$4</c:f>
              <c:numCache>
                <c:formatCode>General</c:formatCode>
                <c:ptCount val="3"/>
                <c:pt idx="0">
                  <c:v>32</c:v>
                </c:pt>
                <c:pt idx="1">
                  <c:v>33</c:v>
                </c:pt>
                <c:pt idx="2">
                  <c:v>34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2974848"/>
        <c:axId val="642976000"/>
      </c:scatterChart>
      <c:valAx>
        <c:axId val="642974848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642976000"/>
        <c:crosses val="autoZero"/>
        <c:crossBetween val="midCat"/>
      </c:valAx>
      <c:valAx>
        <c:axId val="642976000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42974848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Pt>
            <c:idx val="5"/>
            <c:bubble3D val="0"/>
          </c:dPt>
          <c:dLbls>
            <c:dLbl>
              <c:idx val="0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17</c:v>
                </c:pt>
                <c:pt idx="3">
                  <c:v>34</c:v>
                </c:pt>
                <c:pt idx="4">
                  <c:v>51</c:v>
                </c:pt>
                <c:pt idx="5">
                  <c:v>95</c:v>
                </c:pt>
              </c:numCache>
            </c:numRef>
          </c:xVal>
          <c:yVal>
            <c:numRef>
              <c:f>Hoja1!$B$2:$B$7</c:f>
              <c:numCache>
                <c:formatCode>General</c:formatCode>
                <c:ptCount val="6"/>
                <c:pt idx="0">
                  <c:v>32</c:v>
                </c:pt>
                <c:pt idx="1">
                  <c:v>33</c:v>
                </c:pt>
                <c:pt idx="2">
                  <c:v>50</c:v>
                </c:pt>
                <c:pt idx="3">
                  <c:v>34</c:v>
                </c:pt>
                <c:pt idx="4">
                  <c:v>51</c:v>
                </c:pt>
                <c:pt idx="5">
                  <c:v>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290944"/>
        <c:axId val="77711616"/>
      </c:scatterChart>
      <c:valAx>
        <c:axId val="78290944"/>
        <c:scaling>
          <c:orientation val="minMax"/>
          <c:max val="16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77711616"/>
        <c:crosses val="autoZero"/>
        <c:crossBetween val="midCat"/>
      </c:valAx>
      <c:valAx>
        <c:axId val="77711616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8290944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3803013822836888E-2"/>
                  <c:y val="-0.1795358596519578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3803013822836888E-2"/>
                  <c:y val="-0.125021714758966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</c:numCache>
            </c:numRef>
          </c:xVal>
          <c:yVal>
            <c:numRef>
              <c:f>Hoja1!$B$2:$B$5</c:f>
              <c:numCache>
                <c:formatCode>General</c:formatCode>
                <c:ptCount val="4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008512"/>
        <c:axId val="617009088"/>
      </c:scatterChart>
      <c:valAx>
        <c:axId val="617008512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617009088"/>
        <c:crosses val="autoZero"/>
        <c:crossBetween val="midCat"/>
      </c:valAx>
      <c:valAx>
        <c:axId val="617009088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17008512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3803013822836888E-2"/>
                  <c:y val="-0.1795358596519578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3803013822836888E-2"/>
                  <c:y val="-0.125021714758966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</c:numCache>
            </c:numRef>
          </c:xVal>
          <c:yVal>
            <c:numRef>
              <c:f>Hoja1!$B$2:$B$6</c:f>
              <c:numCache>
                <c:formatCode>General</c:formatCode>
                <c:ptCount val="5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0141888"/>
        <c:axId val="642973696"/>
      </c:scatterChart>
      <c:valAx>
        <c:axId val="620141888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642973696"/>
        <c:crosses val="autoZero"/>
        <c:crossBetween val="midCat"/>
      </c:valAx>
      <c:valAx>
        <c:axId val="642973696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0141888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Pt>
            <c:idx val="5"/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3803013822836888E-2"/>
                  <c:y val="-0.1795358596519578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3803013822836888E-2"/>
                  <c:y val="-0.125021714758966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</c:numCache>
            </c:numRef>
          </c:xVal>
          <c:yVal>
            <c:numRef>
              <c:f>Hoja1!$B$2:$B$7</c:f>
              <c:numCache>
                <c:formatCode>General</c:formatCode>
                <c:ptCount val="6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0137856"/>
        <c:axId val="620138432"/>
      </c:scatterChart>
      <c:valAx>
        <c:axId val="620137856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620138432"/>
        <c:crosses val="autoZero"/>
        <c:crossBetween val="midCat"/>
      </c:valAx>
      <c:valAx>
        <c:axId val="620138432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20137856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3803013822836888E-2"/>
                  <c:y val="-0.1795358596519578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3803013822836888E-2"/>
                  <c:y val="-0.125021714758966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67</c:v>
                </c:pt>
              </c:numCache>
            </c:numRef>
          </c:xVal>
          <c:yVal>
            <c:numRef>
              <c:f>Hoja1!$B$2:$B$8</c:f>
              <c:numCache>
                <c:formatCode>General</c:formatCode>
                <c:ptCount val="7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5274112"/>
        <c:axId val="620137280"/>
      </c:scatterChart>
      <c:valAx>
        <c:axId val="615274112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620137280"/>
        <c:crosses val="autoZero"/>
        <c:crossBetween val="midCat"/>
      </c:valAx>
      <c:valAx>
        <c:axId val="620137280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15274112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3803013822836888E-2"/>
                  <c:y val="-0.1795358596519578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3803013822836888E-2"/>
                  <c:y val="-0.125021714758966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67</c:v>
                </c:pt>
                <c:pt idx="7">
                  <c:v>136</c:v>
                </c:pt>
              </c:numCache>
            </c:numRef>
          </c:xVal>
          <c:yVal>
            <c:numRef>
              <c:f>Hoja1!$B$2:$B$9</c:f>
              <c:numCache>
                <c:formatCode>General</c:formatCode>
                <c:ptCount val="8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99</c:v>
                </c:pt>
                <c:pt idx="7">
                  <c:v>30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5271232"/>
        <c:axId val="615272384"/>
      </c:scatterChart>
      <c:valAx>
        <c:axId val="615271232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615272384"/>
        <c:crosses val="autoZero"/>
        <c:crossBetween val="midCat"/>
      </c:valAx>
      <c:valAx>
        <c:axId val="615272384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15271232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3803013822836888E-2"/>
                  <c:y val="-0.1795358596519578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3803013822836888E-2"/>
                  <c:y val="-0.125021714758966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67</c:v>
                </c:pt>
                <c:pt idx="7">
                  <c:v>136</c:v>
                </c:pt>
              </c:numCache>
            </c:numRef>
          </c:xVal>
          <c:yVal>
            <c:numRef>
              <c:f>Hoja1!$B$2:$B$9</c:f>
              <c:numCache>
                <c:formatCode>General</c:formatCode>
                <c:ptCount val="8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99</c:v>
                </c:pt>
                <c:pt idx="7">
                  <c:v>30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3604096"/>
        <c:axId val="613604672"/>
      </c:scatterChart>
      <c:valAx>
        <c:axId val="613604096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613604672"/>
        <c:crosses val="autoZero"/>
        <c:crossBetween val="midCat"/>
      </c:valAx>
      <c:valAx>
        <c:axId val="613604672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13604096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</c:dPt>
          <c:dPt>
            <c:idx val="8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3803013822836888E-2"/>
                  <c:y val="-0.1795358596519578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3803013822836888E-2"/>
                  <c:y val="-0.125021714758966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67</c:v>
                </c:pt>
                <c:pt idx="7">
                  <c:v>136</c:v>
                </c:pt>
                <c:pt idx="8">
                  <c:v>166</c:v>
                </c:pt>
              </c:numCache>
            </c:numRef>
          </c:xVal>
          <c:yVal>
            <c:numRef>
              <c:f>Hoja1!$B$2:$B$10</c:f>
              <c:numCache>
                <c:formatCode>General</c:formatCode>
                <c:ptCount val="9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99</c:v>
                </c:pt>
                <c:pt idx="7">
                  <c:v>30</c:v>
                </c:pt>
                <c:pt idx="8">
                  <c:v>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493056"/>
        <c:axId val="590015296"/>
      </c:scatterChart>
      <c:valAx>
        <c:axId val="309493056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590015296"/>
        <c:crosses val="autoZero"/>
        <c:crossBetween val="midCat"/>
      </c:valAx>
      <c:valAx>
        <c:axId val="590015296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09493056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</c:dPt>
          <c:dPt>
            <c:idx val="8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3803013822836888E-2"/>
                  <c:y val="-0.1795358596519578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3803013822836888E-2"/>
                  <c:y val="-0.125021714758966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67</c:v>
                </c:pt>
                <c:pt idx="7">
                  <c:v>136</c:v>
                </c:pt>
                <c:pt idx="8">
                  <c:v>166</c:v>
                </c:pt>
                <c:pt idx="9">
                  <c:v>216</c:v>
                </c:pt>
                <c:pt idx="10">
                  <c:v>216</c:v>
                </c:pt>
                <c:pt idx="11">
                  <c:v>216</c:v>
                </c:pt>
              </c:numCache>
            </c:numRef>
          </c:xVal>
          <c:yVal>
            <c:numRef>
              <c:f>Hoja1!$B$2:$B$13</c:f>
              <c:numCache>
                <c:formatCode>General</c:formatCode>
                <c:ptCount val="12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99</c:v>
                </c:pt>
                <c:pt idx="7">
                  <c:v>30</c:v>
                </c:pt>
                <c:pt idx="8">
                  <c:v>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264256"/>
        <c:axId val="42264832"/>
      </c:scatterChart>
      <c:valAx>
        <c:axId val="42264256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42264832"/>
        <c:crosses val="autoZero"/>
        <c:crossBetween val="midCat"/>
      </c:valAx>
      <c:valAx>
        <c:axId val="42264832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2264256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</c:dPt>
          <c:dPt>
            <c:idx val="8"/>
            <c:marker>
              <c:symbol val="dash"/>
              <c:size val="14"/>
              <c:spPr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c:spPr>
            </c:marker>
            <c:bubble3D val="0"/>
          </c:dPt>
          <c:dLbls>
            <c:dLbl>
              <c:idx val="0"/>
              <c:layout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1.3803013822836888E-2"/>
                  <c:y val="-0.1795358596519578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1"/>
              <c:layout>
                <c:manualLayout>
                  <c:x val="-1.3803013822836888E-2"/>
                  <c:y val="-0.12502171475896617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18</c:v>
                </c:pt>
                <c:pt idx="4">
                  <c:v>19</c:v>
                </c:pt>
                <c:pt idx="5">
                  <c:v>63</c:v>
                </c:pt>
                <c:pt idx="6">
                  <c:v>67</c:v>
                </c:pt>
                <c:pt idx="7">
                  <c:v>136</c:v>
                </c:pt>
                <c:pt idx="8">
                  <c:v>166</c:v>
                </c:pt>
                <c:pt idx="9">
                  <c:v>216</c:v>
                </c:pt>
                <c:pt idx="10">
                  <c:v>216</c:v>
                </c:pt>
                <c:pt idx="11">
                  <c:v>216</c:v>
                </c:pt>
              </c:numCache>
            </c:numRef>
          </c:xVal>
          <c:yVal>
            <c:numRef>
              <c:f>Hoja1!$B$2:$B$13</c:f>
              <c:numCache>
                <c:formatCode>General</c:formatCode>
                <c:ptCount val="12"/>
                <c:pt idx="0">
                  <c:v>32</c:v>
                </c:pt>
                <c:pt idx="1">
                  <c:v>33</c:v>
                </c:pt>
                <c:pt idx="2">
                  <c:v>34</c:v>
                </c:pt>
                <c:pt idx="3">
                  <c:v>50</c:v>
                </c:pt>
                <c:pt idx="4">
                  <c:v>51</c:v>
                </c:pt>
                <c:pt idx="5">
                  <c:v>95</c:v>
                </c:pt>
                <c:pt idx="6">
                  <c:v>99</c:v>
                </c:pt>
                <c:pt idx="7">
                  <c:v>30</c:v>
                </c:pt>
                <c:pt idx="8">
                  <c:v>0</c:v>
                </c:pt>
                <c:pt idx="9">
                  <c:v>50</c:v>
                </c:pt>
                <c:pt idx="10">
                  <c:v>50</c:v>
                </c:pt>
                <c:pt idx="11">
                  <c:v>50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7042432"/>
        <c:axId val="617043008"/>
      </c:scatterChart>
      <c:valAx>
        <c:axId val="617042432"/>
        <c:scaling>
          <c:orientation val="minMax"/>
          <c:max val="22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617043008"/>
        <c:crosses val="autoZero"/>
        <c:crossBetween val="midCat"/>
      </c:valAx>
      <c:valAx>
        <c:axId val="617043008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17042432"/>
        <c:crossesAt val="0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marker>
              <c:symbol val="diamond"/>
              <c:size val="8"/>
            </c:marker>
            <c:bubble3D val="0"/>
          </c:dPt>
          <c:dLbls>
            <c:dLbl>
              <c:idx val="0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17</c:v>
                </c:pt>
                <c:pt idx="3">
                  <c:v>34</c:v>
                </c:pt>
                <c:pt idx="4">
                  <c:v>51</c:v>
                </c:pt>
                <c:pt idx="5">
                  <c:v>95</c:v>
                </c:pt>
                <c:pt idx="6">
                  <c:v>160</c:v>
                </c:pt>
              </c:numCache>
            </c:numRef>
          </c:xVal>
          <c:yVal>
            <c:numRef>
              <c:f>Hoja1!$B$2:$B$8</c:f>
              <c:numCache>
                <c:formatCode>General</c:formatCode>
                <c:ptCount val="7"/>
                <c:pt idx="0">
                  <c:v>32</c:v>
                </c:pt>
                <c:pt idx="1">
                  <c:v>33</c:v>
                </c:pt>
                <c:pt idx="2">
                  <c:v>50</c:v>
                </c:pt>
                <c:pt idx="3">
                  <c:v>34</c:v>
                </c:pt>
                <c:pt idx="4">
                  <c:v>51</c:v>
                </c:pt>
                <c:pt idx="5">
                  <c:v>95</c:v>
                </c:pt>
                <c:pt idx="6">
                  <c:v>30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078464"/>
        <c:axId val="134079040"/>
      </c:scatterChart>
      <c:valAx>
        <c:axId val="134078464"/>
        <c:scaling>
          <c:orientation val="minMax"/>
          <c:max val="16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134079040"/>
        <c:crosses val="autoZero"/>
        <c:crossBetween val="midCat"/>
      </c:valAx>
      <c:valAx>
        <c:axId val="134079040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4078464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A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Valores Y</c:v>
                </c:pt>
              </c:strCache>
            </c:strRef>
          </c:tx>
          <c:marker>
            <c:spPr>
              <a:solidFill>
                <a:schemeClr val="tx1"/>
              </a:solidFill>
            </c:spPr>
          </c:marker>
          <c:dPt>
            <c:idx val="5"/>
            <c:bubble3D val="0"/>
          </c:dPt>
          <c:dPt>
            <c:idx val="6"/>
            <c:marker>
              <c:symbol val="diamond"/>
              <c:size val="8"/>
            </c:marker>
            <c:bubble3D val="0"/>
          </c:dPt>
          <c:dLbls>
            <c:dLbl>
              <c:idx val="0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Hoja1!$A$2:$A$8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17</c:v>
                </c:pt>
                <c:pt idx="3">
                  <c:v>34</c:v>
                </c:pt>
                <c:pt idx="4">
                  <c:v>51</c:v>
                </c:pt>
                <c:pt idx="5">
                  <c:v>95</c:v>
                </c:pt>
                <c:pt idx="6">
                  <c:v>160</c:v>
                </c:pt>
              </c:numCache>
            </c:numRef>
          </c:xVal>
          <c:yVal>
            <c:numRef>
              <c:f>Hoja1!$B$2:$B$8</c:f>
              <c:numCache>
                <c:formatCode>General</c:formatCode>
                <c:ptCount val="7"/>
                <c:pt idx="0">
                  <c:v>32</c:v>
                </c:pt>
                <c:pt idx="1">
                  <c:v>33</c:v>
                </c:pt>
                <c:pt idx="2">
                  <c:v>50</c:v>
                </c:pt>
                <c:pt idx="3">
                  <c:v>34</c:v>
                </c:pt>
                <c:pt idx="4">
                  <c:v>51</c:v>
                </c:pt>
                <c:pt idx="5">
                  <c:v>95</c:v>
                </c:pt>
                <c:pt idx="6">
                  <c:v>30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30921408"/>
        <c:axId val="630919680"/>
      </c:scatterChart>
      <c:valAx>
        <c:axId val="630921408"/>
        <c:scaling>
          <c:orientation val="minMax"/>
          <c:max val="16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630919680"/>
        <c:crosses val="autoZero"/>
        <c:crossBetween val="midCat"/>
      </c:valAx>
      <c:valAx>
        <c:axId val="630919680"/>
        <c:scaling>
          <c:orientation val="minMax"/>
          <c:max val="99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30921408"/>
        <c:crosses val="autoZero"/>
        <c:crossBetween val="midCat"/>
        <c:majorUnit val="10"/>
        <c:min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s-A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5259B-DB12-43E1-844B-FE435AF01449}" type="datetimeFigureOut">
              <a:rPr lang="es-AR" smtClean="0"/>
              <a:t>20/10/2014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CDE1B-E523-4A04-A957-BAEB83BE00E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15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CDE1B-E523-4A04-A957-BAEB83BE00E5}" type="slidenum">
              <a:rPr lang="es-AR" smtClean="0"/>
              <a:t>61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61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CDE1B-E523-4A04-A957-BAEB83BE00E5}" type="slidenum">
              <a:rPr lang="es-AR" smtClean="0"/>
              <a:t>70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615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CDE1B-E523-4A04-A957-BAEB83BE00E5}" type="slidenum">
              <a:rPr lang="es-AR" smtClean="0"/>
              <a:t>71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615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CDE1B-E523-4A04-A957-BAEB83BE00E5}" type="slidenum">
              <a:rPr lang="es-AR" smtClean="0"/>
              <a:t>72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615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CDE1B-E523-4A04-A957-BAEB83BE00E5}" type="slidenum">
              <a:rPr lang="es-AR" smtClean="0"/>
              <a:t>73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615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CDE1B-E523-4A04-A957-BAEB83BE00E5}" type="slidenum">
              <a:rPr lang="es-AR" smtClean="0"/>
              <a:t>74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61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CDE1B-E523-4A04-A957-BAEB83BE00E5}" type="slidenum">
              <a:rPr lang="es-AR" smtClean="0"/>
              <a:t>62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615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CDE1B-E523-4A04-A957-BAEB83BE00E5}" type="slidenum">
              <a:rPr lang="es-AR" smtClean="0"/>
              <a:t>63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615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CDE1B-E523-4A04-A957-BAEB83BE00E5}" type="slidenum">
              <a:rPr lang="es-AR" smtClean="0"/>
              <a:t>64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615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CDE1B-E523-4A04-A957-BAEB83BE00E5}" type="slidenum">
              <a:rPr lang="es-AR" smtClean="0"/>
              <a:t>65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615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CDE1B-E523-4A04-A957-BAEB83BE00E5}" type="slidenum">
              <a:rPr lang="es-AR" smtClean="0"/>
              <a:t>66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615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CDE1B-E523-4A04-A957-BAEB83BE00E5}" type="slidenum">
              <a:rPr lang="es-AR" smtClean="0"/>
              <a:t>67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615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CDE1B-E523-4A04-A957-BAEB83BE00E5}" type="slidenum">
              <a:rPr lang="es-AR" smtClean="0"/>
              <a:t>68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615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CDE1B-E523-4A04-A957-BAEB83BE00E5}" type="slidenum">
              <a:rPr lang="es-AR" smtClean="0"/>
              <a:t>69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61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58F1-F5E0-4E65-86D1-22422D3FAE7E}" type="datetimeFigureOut">
              <a:rPr lang="es-AR" smtClean="0"/>
              <a:t>20/10/2014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5F1-F2FA-4C7D-9FD3-2BDB7271E9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828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58F1-F5E0-4E65-86D1-22422D3FAE7E}" type="datetimeFigureOut">
              <a:rPr lang="es-AR" smtClean="0"/>
              <a:t>20/10/2014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5F1-F2FA-4C7D-9FD3-2BDB7271E9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982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58F1-F5E0-4E65-86D1-22422D3FAE7E}" type="datetimeFigureOut">
              <a:rPr lang="es-AR" smtClean="0"/>
              <a:t>20/10/2014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5F1-F2FA-4C7D-9FD3-2BDB7271E9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451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58F1-F5E0-4E65-86D1-22422D3FAE7E}" type="datetimeFigureOut">
              <a:rPr lang="es-AR" smtClean="0"/>
              <a:t>20/10/2014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5F1-F2FA-4C7D-9FD3-2BDB7271E9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207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58F1-F5E0-4E65-86D1-22422D3FAE7E}" type="datetimeFigureOut">
              <a:rPr lang="es-AR" smtClean="0"/>
              <a:t>20/10/2014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5F1-F2FA-4C7D-9FD3-2BDB7271E9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457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58F1-F5E0-4E65-86D1-22422D3FAE7E}" type="datetimeFigureOut">
              <a:rPr lang="es-AR" smtClean="0"/>
              <a:t>20/10/2014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5F1-F2FA-4C7D-9FD3-2BDB7271E9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030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58F1-F5E0-4E65-86D1-22422D3FAE7E}" type="datetimeFigureOut">
              <a:rPr lang="es-AR" smtClean="0"/>
              <a:t>20/10/2014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5F1-F2FA-4C7D-9FD3-2BDB7271E9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883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58F1-F5E0-4E65-86D1-22422D3FAE7E}" type="datetimeFigureOut">
              <a:rPr lang="es-AR" smtClean="0"/>
              <a:t>20/10/2014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5F1-F2FA-4C7D-9FD3-2BDB7271E9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2499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58F1-F5E0-4E65-86D1-22422D3FAE7E}" type="datetimeFigureOut">
              <a:rPr lang="es-AR" smtClean="0"/>
              <a:t>20/10/2014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5F1-F2FA-4C7D-9FD3-2BDB7271E9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044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58F1-F5E0-4E65-86D1-22422D3FAE7E}" type="datetimeFigureOut">
              <a:rPr lang="es-AR" smtClean="0"/>
              <a:t>20/10/2014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5F1-F2FA-4C7D-9FD3-2BDB7271E9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19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E58F1-F5E0-4E65-86D1-22422D3FAE7E}" type="datetimeFigureOut">
              <a:rPr lang="es-AR" smtClean="0"/>
              <a:t>20/10/2014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C85F1-F2FA-4C7D-9FD3-2BDB7271E9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996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E58F1-F5E0-4E65-86D1-22422D3FAE7E}" type="datetimeFigureOut">
              <a:rPr lang="es-AR" smtClean="0"/>
              <a:t>20/10/2014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C85F1-F2FA-4C7D-9FD3-2BDB7271E90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715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escargas\Descargas Directas\Hard-Disk-Drive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2250"/>
            <a:ext cx="9252520" cy="712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60648"/>
            <a:ext cx="9252520" cy="1270362"/>
          </a:xfrm>
          <a:solidFill>
            <a:schemeClr val="tx1">
              <a:alpha val="85000"/>
            </a:schemeClr>
          </a:solidFill>
        </p:spPr>
        <p:txBody>
          <a:bodyPr/>
          <a:lstStyle/>
          <a:p>
            <a:r>
              <a:rPr lang="es-ES" b="1" dirty="0" smtClean="0">
                <a:solidFill>
                  <a:schemeClr val="bg1"/>
                </a:solidFill>
              </a:rPr>
              <a:t>Algoritmos de Planificación de Disco</a:t>
            </a:r>
            <a:endParaRPr lang="es-A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08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371203673"/>
              </p:ext>
            </p:extLst>
          </p:nvPr>
        </p:nvGraphicFramePr>
        <p:xfrm>
          <a:off x="0" y="1844824"/>
          <a:ext cx="9144000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FIFO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+ 17 + 16 </a:t>
            </a:r>
            <a:r>
              <a:rPr lang="es-ES" sz="2000" dirty="0" smtClean="0"/>
              <a:t>+ 17 </a:t>
            </a:r>
            <a:r>
              <a:rPr lang="es-ES" sz="2000" dirty="0" smtClean="0"/>
              <a:t>+ 44 + 65 = </a:t>
            </a:r>
            <a:r>
              <a:rPr lang="es-ES" sz="2000" b="1" dirty="0" smtClean="0"/>
              <a:t>160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284527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4126612089"/>
              </p:ext>
            </p:extLst>
          </p:nvPr>
        </p:nvGraphicFramePr>
        <p:xfrm>
          <a:off x="0" y="1844824"/>
          <a:ext cx="9144000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FIFO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553623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+ 17 + 16 </a:t>
            </a:r>
            <a:r>
              <a:rPr lang="es-ES" sz="2000" dirty="0" smtClean="0"/>
              <a:t>+ 17 </a:t>
            </a:r>
            <a:r>
              <a:rPr lang="es-ES" sz="2000" dirty="0" smtClean="0"/>
              <a:t>+ 44 + 65 = </a:t>
            </a:r>
            <a:r>
              <a:rPr lang="es-ES" sz="2000" b="1" dirty="0" smtClean="0"/>
              <a:t>160</a:t>
            </a:r>
            <a:endParaRPr lang="es-AR" sz="2000" b="1" dirty="0"/>
          </a:p>
        </p:txBody>
      </p:sp>
      <p:sp>
        <p:nvSpPr>
          <p:cNvPr id="2" name="1 CuadroTexto"/>
          <p:cNvSpPr txBox="1"/>
          <p:nvPr/>
        </p:nvSpPr>
        <p:spPr>
          <a:xfrm>
            <a:off x="6948264" y="6120227"/>
            <a:ext cx="219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No hay posibilidad de Starvation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74680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sz="5300" dirty="0" smtClean="0"/>
              <a:t>Algoritmo SSTF</a:t>
            </a:r>
            <a:br>
              <a:rPr lang="es-ES" sz="5300" dirty="0" smtClean="0"/>
            </a:br>
            <a:r>
              <a:rPr lang="es-ES" sz="2700" dirty="0" smtClean="0"/>
              <a:t>(Shortest Seek Time First)</a:t>
            </a:r>
            <a:endParaRPr lang="es-AR" sz="27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14401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2600" dirty="0" smtClean="0"/>
              <a:t>Selecciona la solicitud más cercana a la posición actual del cabezal.</a:t>
            </a:r>
            <a:endParaRPr lang="es-AR" sz="2600" dirty="0"/>
          </a:p>
        </p:txBody>
      </p:sp>
    </p:spTree>
    <p:extLst>
      <p:ext uri="{BB962C8B-B14F-4D97-AF65-F5344CB8AC3E}">
        <p14:creationId xmlns:p14="http://schemas.microsoft.com/office/powerpoint/2010/main" val="5792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79402061"/>
              </p:ext>
            </p:extLst>
          </p:nvPr>
        </p:nvGraphicFramePr>
        <p:xfrm>
          <a:off x="29180" y="1412776"/>
          <a:ext cx="9114819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SSTF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</a:t>
            </a:r>
            <a:r>
              <a:rPr lang="es-ES" sz="2000" dirty="0" smtClean="0"/>
              <a:t>=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2439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631858578"/>
              </p:ext>
            </p:extLst>
          </p:nvPr>
        </p:nvGraphicFramePr>
        <p:xfrm>
          <a:off x="29180" y="1412776"/>
          <a:ext cx="9114819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SSTF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</a:t>
            </a:r>
            <a:r>
              <a:rPr lang="es-ES" sz="2000" dirty="0" smtClean="0"/>
              <a:t>1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29486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785163226"/>
              </p:ext>
            </p:extLst>
          </p:nvPr>
        </p:nvGraphicFramePr>
        <p:xfrm>
          <a:off x="29180" y="1412776"/>
          <a:ext cx="9114819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SSTF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</a:t>
            </a:r>
            <a:r>
              <a:rPr lang="es-ES" sz="2000" dirty="0" smtClean="0"/>
              <a:t>1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221186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08741141"/>
              </p:ext>
            </p:extLst>
          </p:nvPr>
        </p:nvGraphicFramePr>
        <p:xfrm>
          <a:off x="29180" y="1412776"/>
          <a:ext cx="9114819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SSTF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</a:t>
            </a:r>
            <a:r>
              <a:rPr lang="es-ES" sz="2000" dirty="0" smtClean="0"/>
              <a:t>4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21227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982633779"/>
              </p:ext>
            </p:extLst>
          </p:nvPr>
        </p:nvGraphicFramePr>
        <p:xfrm>
          <a:off x="29180" y="1412776"/>
          <a:ext cx="9114819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SSTF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+ 4 +</a:t>
            </a:r>
            <a:r>
              <a:rPr lang="es-ES" sz="2000" dirty="0" smtClean="0"/>
              <a:t>20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41433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00911068"/>
              </p:ext>
            </p:extLst>
          </p:nvPr>
        </p:nvGraphicFramePr>
        <p:xfrm>
          <a:off x="29180" y="1412776"/>
          <a:ext cx="9114819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SSTF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+ 4 +20 + </a:t>
            </a:r>
            <a:r>
              <a:rPr lang="es-ES" sz="2000" dirty="0"/>
              <a:t>1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4939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255191958"/>
              </p:ext>
            </p:extLst>
          </p:nvPr>
        </p:nvGraphicFramePr>
        <p:xfrm>
          <a:off x="29180" y="1412776"/>
          <a:ext cx="9114819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SSTF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+ 4 +20 + 1 + 44 = </a:t>
            </a:r>
            <a:r>
              <a:rPr lang="es-ES" sz="2000" b="1" dirty="0" smtClean="0"/>
              <a:t>71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8978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224136"/>
          </a:xfrm>
        </p:spPr>
        <p:txBody>
          <a:bodyPr>
            <a:normAutofit/>
          </a:bodyPr>
          <a:lstStyle/>
          <a:p>
            <a:r>
              <a:rPr lang="es-ES" sz="4900" dirty="0" smtClean="0"/>
              <a:t>Algoritmo FIFO</a:t>
            </a:r>
            <a:endParaRPr lang="es-AR" sz="49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276872"/>
            <a:ext cx="8229600" cy="158417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2600" dirty="0" smtClean="0"/>
              <a:t>Los pedidos se procesan en orden secuencial, el primero que entra es el primero que se atiende.</a:t>
            </a:r>
            <a:endParaRPr lang="es-AR" sz="2600" dirty="0"/>
          </a:p>
        </p:txBody>
      </p:sp>
    </p:spTree>
    <p:extLst>
      <p:ext uri="{BB962C8B-B14F-4D97-AF65-F5344CB8AC3E}">
        <p14:creationId xmlns:p14="http://schemas.microsoft.com/office/powerpoint/2010/main" val="205834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139305483"/>
              </p:ext>
            </p:extLst>
          </p:nvPr>
        </p:nvGraphicFramePr>
        <p:xfrm>
          <a:off x="29180" y="1412776"/>
          <a:ext cx="9114819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SSTF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+ 4 +20 + 1 + 44 = </a:t>
            </a:r>
            <a:r>
              <a:rPr lang="es-ES" sz="2000" b="1" dirty="0" smtClean="0"/>
              <a:t>71</a:t>
            </a:r>
            <a:endParaRPr lang="es-AR" sz="20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732240" y="6103296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Las solicitudes pueden sufrir Starvation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38150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r>
              <a:rPr lang="es-ES" sz="4900" dirty="0" smtClean="0"/>
              <a:t>Algoritmo SCAN</a:t>
            </a:r>
            <a:endParaRPr lang="es-AR" sz="31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36724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2400" dirty="0" smtClean="0"/>
              <a:t>El brazo del disco se mueve en una única dirección hasta llegar a un extremo, atendiendo todas las peticiones que hay en el camino. 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 smtClean="0"/>
              <a:t>Cuando llega a la última pista, cambia de dirección y repite el procedimiento.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7398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3226039413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SCAN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</a:t>
            </a:r>
            <a:r>
              <a:rPr lang="es-ES" sz="2000" dirty="0" smtClean="0"/>
              <a:t>=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396663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4283779266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SCAN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</a:t>
            </a:r>
            <a:r>
              <a:rPr lang="es-ES" sz="2000" dirty="0" smtClean="0"/>
              <a:t>1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247923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385754323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SCAN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</a:t>
            </a:r>
            <a:r>
              <a:rPr lang="es-ES" sz="2000" dirty="0" smtClean="0"/>
              <a:t>1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20121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502695491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SCAN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</a:t>
            </a:r>
            <a:r>
              <a:rPr lang="es-ES" sz="2000" dirty="0" smtClean="0"/>
              <a:t>16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29756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3628295667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SCAN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+ 16 </a:t>
            </a:r>
            <a:r>
              <a:rPr lang="es-ES" sz="2000" dirty="0" smtClean="0"/>
              <a:t>+1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9898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735936120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SCAN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+ 16 </a:t>
            </a:r>
            <a:r>
              <a:rPr lang="es-ES" sz="2000" dirty="0" smtClean="0"/>
              <a:t>+1 </a:t>
            </a:r>
            <a:r>
              <a:rPr lang="es-ES" sz="2000" dirty="0" smtClean="0"/>
              <a:t>+ </a:t>
            </a:r>
            <a:r>
              <a:rPr lang="es-ES" sz="2000" dirty="0" smtClean="0"/>
              <a:t>44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40163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4238998767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SCAN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+ 16 </a:t>
            </a:r>
            <a:r>
              <a:rPr lang="es-ES" sz="2000" dirty="0" smtClean="0"/>
              <a:t>+1 </a:t>
            </a:r>
            <a:r>
              <a:rPr lang="es-ES" sz="2000" dirty="0" smtClean="0"/>
              <a:t>+ 44 + </a:t>
            </a:r>
            <a:r>
              <a:rPr lang="es-ES" sz="2000" dirty="0" smtClean="0"/>
              <a:t>4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307623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4054019441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SCAN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+ 16 +1 + 44 + 4 + 69 = </a:t>
            </a:r>
            <a:r>
              <a:rPr lang="es-ES" sz="2000" b="1" dirty="0" smtClean="0"/>
              <a:t>136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25962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611560" y="47667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Para nuestro ejemplo, tendremos la siguiente cola de solicitudes: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641595" y="1556792"/>
            <a:ext cx="7992888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 smtClean="0"/>
              <a:t>Además, nuestro disco tendrá 100 pistas, numeradas del 0 al 99.</a:t>
            </a:r>
          </a:p>
          <a:p>
            <a:pPr>
              <a:lnSpc>
                <a:spcPct val="150000"/>
              </a:lnSpc>
            </a:pPr>
            <a:r>
              <a:rPr lang="es-ES" dirty="0" smtClean="0"/>
              <a:t>Usaremos un gráfico para representar el movimiento del cabezal a lo largo del tiempo.</a:t>
            </a:r>
            <a:endParaRPr lang="es-ES" dirty="0"/>
          </a:p>
        </p:txBody>
      </p:sp>
      <p:graphicFrame>
        <p:nvGraphicFramePr>
          <p:cNvPr id="7" name="6 Gráfico"/>
          <p:cNvGraphicFramePr/>
          <p:nvPr>
            <p:extLst>
              <p:ext uri="{D42A27DB-BD31-4B8C-83A1-F6EECF244321}">
                <p14:modId xmlns:p14="http://schemas.microsoft.com/office/powerpoint/2010/main" val="204233711"/>
              </p:ext>
            </p:extLst>
          </p:nvPr>
        </p:nvGraphicFramePr>
        <p:xfrm>
          <a:off x="0" y="2852936"/>
          <a:ext cx="914400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501829"/>
              </p:ext>
            </p:extLst>
          </p:nvPr>
        </p:nvGraphicFramePr>
        <p:xfrm>
          <a:off x="2417929" y="944528"/>
          <a:ext cx="438015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025"/>
                <a:gridCol w="730025"/>
                <a:gridCol w="730025"/>
                <a:gridCol w="730025"/>
                <a:gridCol w="730025"/>
                <a:gridCol w="730025"/>
              </a:tblGrid>
              <a:tr h="350748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73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3984324502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SCAN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+ 16 +1 + 44 + 4 + 69 = </a:t>
            </a:r>
            <a:r>
              <a:rPr lang="es-ES" sz="2000" b="1" dirty="0" smtClean="0"/>
              <a:t>136</a:t>
            </a:r>
            <a:endParaRPr lang="es-AR" sz="20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732240" y="6103296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Las solicitudes pueden sufrir Starvation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8937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sz="5100" dirty="0" smtClean="0"/>
              <a:t>Algoritmo C-SCAN</a:t>
            </a:r>
            <a:br>
              <a:rPr lang="es-ES" sz="5100" dirty="0" smtClean="0"/>
            </a:br>
            <a:r>
              <a:rPr lang="es-ES" sz="3100" dirty="0" smtClean="0"/>
              <a:t>(Circular SCAN)</a:t>
            </a:r>
            <a:endParaRPr lang="es-AR" sz="31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348880"/>
            <a:ext cx="8229600" cy="316835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2400" dirty="0" smtClean="0"/>
              <a:t>El brazo del disco se mueve en una única dirección hasta llegar a un extremo, atendiendo todas las peticiones que hay en el camino. 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 smtClean="0"/>
              <a:t>Cuando llega a la última pista, el brazo vuelve directamente al extremo opuesto y el barrido empieza de nuevo.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677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3977077404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C-SCAN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</a:t>
            </a:r>
            <a:r>
              <a:rPr lang="es-ES" sz="2000" dirty="0" smtClean="0"/>
              <a:t>=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403597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3660428380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C-SCAN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</a:t>
            </a:r>
            <a:r>
              <a:rPr lang="es-ES" sz="2000" dirty="0" smtClean="0"/>
              <a:t>1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39614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137471158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C-SCAN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</a:t>
            </a:r>
            <a:r>
              <a:rPr lang="es-ES" sz="2000" dirty="0" smtClean="0"/>
              <a:t>1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3976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914290939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C-SCAN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</a:t>
            </a:r>
            <a:r>
              <a:rPr lang="es-ES" sz="2000" dirty="0" smtClean="0"/>
              <a:t>16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320288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99309076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C-SCAN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+ 16 +</a:t>
            </a:r>
            <a:r>
              <a:rPr lang="es-ES" sz="2000" dirty="0" smtClean="0"/>
              <a:t>1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44207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129120358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C-SCAN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+ 16 +1 + </a:t>
            </a:r>
            <a:r>
              <a:rPr lang="es-ES" sz="2000" dirty="0" smtClean="0"/>
              <a:t>44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329261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4268594571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C-SCAN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+ 16 +1 + 44 + </a:t>
            </a:r>
            <a:r>
              <a:rPr lang="es-ES" sz="2000" dirty="0" smtClean="0"/>
              <a:t>4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24076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4259832753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C-SCAN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+ 16 +1 + 44 + </a:t>
            </a:r>
            <a:r>
              <a:rPr lang="es-ES" sz="2000" dirty="0" smtClean="0"/>
              <a:t>4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25567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065369394"/>
              </p:ext>
            </p:extLst>
          </p:nvPr>
        </p:nvGraphicFramePr>
        <p:xfrm>
          <a:off x="0" y="1844824"/>
          <a:ext cx="9144000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FIFO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</a:t>
            </a:r>
            <a:r>
              <a:rPr lang="es-ES" sz="2000" dirty="0" smtClean="0"/>
              <a:t>=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5273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603295050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C-SCAN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+ 16 +1 + 44 + 4 + 30 = </a:t>
            </a:r>
            <a:r>
              <a:rPr lang="es-ES" sz="2000" b="1" dirty="0" smtClean="0"/>
              <a:t>97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19397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431975127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C-SCAN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5464224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+ 16 +1 + 44 + 4 + 30 = </a:t>
            </a:r>
            <a:r>
              <a:rPr lang="es-ES" sz="2000" b="1" dirty="0" smtClean="0"/>
              <a:t>97</a:t>
            </a:r>
            <a:endParaRPr lang="es-AR" sz="20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732240" y="6103296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Las solicitudes pueden sufrir Starvation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83921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s-ES" sz="4900" dirty="0" smtClean="0"/>
              <a:t>Algoritmo LOOK</a:t>
            </a:r>
            <a:endParaRPr lang="es-AR" sz="31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295232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2400" dirty="0" smtClean="0"/>
              <a:t>El brazo del disco se mueve en una única dirección, atendiendo todas las peticiones que hay en el camino. 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 smtClean="0"/>
              <a:t>Cuando llega a la última petición antes del extremo, cambia de dirección y repite el procedimiento.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42227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192485760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LOOK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</a:t>
            </a:r>
            <a:r>
              <a:rPr lang="es-ES" sz="2000" dirty="0" smtClean="0"/>
              <a:t>=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229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3998907508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LOOK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</a:t>
            </a:r>
            <a:r>
              <a:rPr lang="es-ES" sz="2000" dirty="0" smtClean="0"/>
              <a:t>1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55921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4015555332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LOOK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</a:t>
            </a:r>
            <a:r>
              <a:rPr lang="es-ES" sz="2000" dirty="0" smtClean="0"/>
              <a:t>1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2245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627033955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LOOK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</a:t>
            </a:r>
            <a:r>
              <a:rPr lang="es-ES" sz="2000" dirty="0" smtClean="0"/>
              <a:t>16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22004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551087176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LOOK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+ 16 </a:t>
            </a:r>
            <a:r>
              <a:rPr lang="es-ES" sz="2000" dirty="0" smtClean="0"/>
              <a:t>+1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93016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606793555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LOOK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+ 16 +1 + </a:t>
            </a:r>
            <a:r>
              <a:rPr lang="es-ES" sz="2000" dirty="0" smtClean="0"/>
              <a:t>44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406518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725211838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LOOK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+ 16 +1 + 44 + 65 = </a:t>
            </a:r>
            <a:r>
              <a:rPr lang="es-ES" sz="2000" b="1" dirty="0" smtClean="0"/>
              <a:t>128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0295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3840320327"/>
              </p:ext>
            </p:extLst>
          </p:nvPr>
        </p:nvGraphicFramePr>
        <p:xfrm>
          <a:off x="0" y="1844824"/>
          <a:ext cx="9144000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FIFO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</a:t>
            </a:r>
            <a:r>
              <a:rPr lang="es-ES" sz="2000" dirty="0" smtClean="0"/>
              <a:t>1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6463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978848038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LOOK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+ 16 +1 + 44 + 65 = </a:t>
            </a:r>
            <a:r>
              <a:rPr lang="es-ES" sz="2000" b="1" dirty="0" smtClean="0"/>
              <a:t>128</a:t>
            </a:r>
            <a:endParaRPr lang="es-AR" sz="20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732240" y="6103296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Las solicitudes pueden sufrir Starvation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4123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sz="5100" dirty="0" smtClean="0"/>
              <a:t>Algoritmo C-LOOK</a:t>
            </a:r>
            <a:r>
              <a:rPr lang="es-ES" sz="4900" dirty="0" smtClean="0"/>
              <a:t/>
            </a:r>
            <a:br>
              <a:rPr lang="es-ES" sz="4900" dirty="0" smtClean="0"/>
            </a:br>
            <a:r>
              <a:rPr lang="es-ES" sz="3100" dirty="0" smtClean="0"/>
              <a:t>(Circular LOOK)</a:t>
            </a:r>
            <a:endParaRPr lang="es-AR" sz="31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36724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2400" dirty="0" smtClean="0"/>
              <a:t>El brazo del disco se mueve en una única dirección, atendiendo todas las peticiones que hay en el camino. </a:t>
            </a:r>
          </a:p>
          <a:p>
            <a:pPr marL="0" indent="0">
              <a:lnSpc>
                <a:spcPct val="150000"/>
              </a:lnSpc>
              <a:buNone/>
            </a:pPr>
            <a:endParaRPr lang="es-E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 smtClean="0"/>
              <a:t>Cuando llega a la última petición antes del extremo, el brazo se mueve instantáneamente a la primer petición en el extremo opuesto y el barrido empieza de nuevo.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4915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926546491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C-LOOK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</a:t>
            </a:r>
            <a:r>
              <a:rPr lang="es-ES" sz="2000" dirty="0" smtClean="0"/>
              <a:t>=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52256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706244266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C-LOOK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</a:t>
            </a:r>
            <a:r>
              <a:rPr lang="es-ES" sz="2000" dirty="0" smtClean="0"/>
              <a:t>1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40496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916788598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C-LOOK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</a:t>
            </a:r>
            <a:r>
              <a:rPr lang="es-ES" sz="2000" dirty="0" smtClean="0"/>
              <a:t>1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39610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935543393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C-LOOK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</a:t>
            </a:r>
            <a:r>
              <a:rPr lang="es-ES" sz="2000" dirty="0" smtClean="0"/>
              <a:t>16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32638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3544561216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C-LOOK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+ 16 +</a:t>
            </a:r>
            <a:r>
              <a:rPr lang="es-ES" sz="2000" dirty="0" smtClean="0"/>
              <a:t>1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44311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82157371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C-LOOK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+ 16 +1 + </a:t>
            </a:r>
            <a:r>
              <a:rPr lang="es-ES" sz="2000" dirty="0" smtClean="0"/>
              <a:t>44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37179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235111355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C-LOOK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+ 16 +1 + 44 + 0 = </a:t>
            </a:r>
            <a:r>
              <a:rPr lang="es-ES" sz="2000" b="1" dirty="0" smtClean="0"/>
              <a:t>63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4685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065758033"/>
              </p:ext>
            </p:extLst>
          </p:nvPr>
        </p:nvGraphicFramePr>
        <p:xfrm>
          <a:off x="61846" y="1484784"/>
          <a:ext cx="908215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C-LOOK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 + 16 +1 + 44 + 0 = </a:t>
            </a:r>
            <a:r>
              <a:rPr lang="es-ES" sz="2000" b="1" dirty="0" smtClean="0"/>
              <a:t>63</a:t>
            </a:r>
            <a:endParaRPr lang="es-AR" sz="2000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6732240" y="6103296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Las solicitudes pueden sufrir Starvation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42420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300685340"/>
              </p:ext>
            </p:extLst>
          </p:nvPr>
        </p:nvGraphicFramePr>
        <p:xfrm>
          <a:off x="0" y="1844824"/>
          <a:ext cx="9144000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FIFO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</a:t>
            </a:r>
            <a:r>
              <a:rPr lang="es-ES" sz="2000" dirty="0" smtClean="0"/>
              <a:t>17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64763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s-ES" sz="4900" dirty="0" smtClean="0"/>
              <a:t>Algoritmo N-STEP-SCAN</a:t>
            </a:r>
            <a:endParaRPr lang="es-AR" sz="31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194421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2800" dirty="0" smtClean="0"/>
              <a:t>Se toman las peticiones en grupos de N elementos. Luego, cada grupo se atiende independientemente con el algoritmo SCAN.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39718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871221254"/>
              </p:ext>
            </p:extLst>
          </p:nvPr>
        </p:nvGraphicFramePr>
        <p:xfrm>
          <a:off x="94998" y="2564904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N-STEP-SCAN</a:t>
            </a:r>
            <a:endParaRPr lang="es-AR" sz="3200" dirty="0"/>
          </a:p>
        </p:txBody>
      </p:sp>
      <p:sp>
        <p:nvSpPr>
          <p:cNvPr id="2" name="1 CuadroTexto"/>
          <p:cNvSpPr txBox="1"/>
          <p:nvPr/>
        </p:nvSpPr>
        <p:spPr>
          <a:xfrm>
            <a:off x="7455348" y="1412776"/>
            <a:ext cx="10457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600" dirty="0" smtClean="0"/>
              <a:t>N = 3</a:t>
            </a:r>
            <a:endParaRPr lang="es-AR" sz="26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813449"/>
              </p:ext>
            </p:extLst>
          </p:nvPr>
        </p:nvGraphicFramePr>
        <p:xfrm>
          <a:off x="395536" y="1206272"/>
          <a:ext cx="4968549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</a:tblGrid>
              <a:tr h="255874"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9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6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3280461195"/>
              </p:ext>
            </p:extLst>
          </p:nvPr>
        </p:nvGraphicFramePr>
        <p:xfrm>
          <a:off x="94998" y="2564904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N-STEP-SCAN</a:t>
            </a:r>
            <a:endParaRPr lang="es-AR" sz="3200" dirty="0"/>
          </a:p>
        </p:txBody>
      </p:sp>
      <p:sp>
        <p:nvSpPr>
          <p:cNvPr id="2" name="1 CuadroTexto"/>
          <p:cNvSpPr txBox="1"/>
          <p:nvPr/>
        </p:nvSpPr>
        <p:spPr>
          <a:xfrm>
            <a:off x="7455348" y="1412776"/>
            <a:ext cx="10457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600" dirty="0" smtClean="0"/>
              <a:t>N = 3</a:t>
            </a:r>
            <a:endParaRPr lang="es-AR" sz="26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56471"/>
              </p:ext>
            </p:extLst>
          </p:nvPr>
        </p:nvGraphicFramePr>
        <p:xfrm>
          <a:off x="395536" y="1206272"/>
          <a:ext cx="4968549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</a:tblGrid>
              <a:tr h="255874"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9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2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311217637"/>
              </p:ext>
            </p:extLst>
          </p:nvPr>
        </p:nvGraphicFramePr>
        <p:xfrm>
          <a:off x="94998" y="2564904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N-STEP-SCAN</a:t>
            </a:r>
            <a:endParaRPr lang="es-AR" sz="3200" dirty="0"/>
          </a:p>
        </p:txBody>
      </p:sp>
      <p:sp>
        <p:nvSpPr>
          <p:cNvPr id="2" name="1 CuadroTexto"/>
          <p:cNvSpPr txBox="1"/>
          <p:nvPr/>
        </p:nvSpPr>
        <p:spPr>
          <a:xfrm>
            <a:off x="7455348" y="1412776"/>
            <a:ext cx="10457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600" dirty="0" smtClean="0"/>
              <a:t>N = 3</a:t>
            </a:r>
            <a:endParaRPr lang="es-AR" sz="26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719410"/>
              </p:ext>
            </p:extLst>
          </p:nvPr>
        </p:nvGraphicFramePr>
        <p:xfrm>
          <a:off x="395536" y="1206272"/>
          <a:ext cx="4968549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</a:tblGrid>
              <a:tr h="255874"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9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96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3377013840"/>
              </p:ext>
            </p:extLst>
          </p:nvPr>
        </p:nvGraphicFramePr>
        <p:xfrm>
          <a:off x="94998" y="2564904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N-STEP-SCAN</a:t>
            </a:r>
            <a:endParaRPr lang="es-AR" sz="3200" dirty="0"/>
          </a:p>
        </p:txBody>
      </p:sp>
      <p:sp>
        <p:nvSpPr>
          <p:cNvPr id="2" name="1 CuadroTexto"/>
          <p:cNvSpPr txBox="1"/>
          <p:nvPr/>
        </p:nvSpPr>
        <p:spPr>
          <a:xfrm>
            <a:off x="7455348" y="1412776"/>
            <a:ext cx="10457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600" dirty="0" smtClean="0"/>
              <a:t>N = 3</a:t>
            </a:r>
            <a:endParaRPr lang="es-AR" sz="26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81748"/>
              </p:ext>
            </p:extLst>
          </p:nvPr>
        </p:nvGraphicFramePr>
        <p:xfrm>
          <a:off x="395536" y="1206272"/>
          <a:ext cx="4968549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</a:tblGrid>
              <a:tr h="255874"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9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83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652596834"/>
              </p:ext>
            </p:extLst>
          </p:nvPr>
        </p:nvGraphicFramePr>
        <p:xfrm>
          <a:off x="94998" y="2564904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N-STEP-SCAN</a:t>
            </a:r>
            <a:endParaRPr lang="es-AR" sz="3200" dirty="0"/>
          </a:p>
        </p:txBody>
      </p:sp>
      <p:sp>
        <p:nvSpPr>
          <p:cNvPr id="2" name="1 CuadroTexto"/>
          <p:cNvSpPr txBox="1"/>
          <p:nvPr/>
        </p:nvSpPr>
        <p:spPr>
          <a:xfrm>
            <a:off x="7455348" y="1412776"/>
            <a:ext cx="10457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600" dirty="0" smtClean="0"/>
              <a:t>N = 3</a:t>
            </a:r>
            <a:endParaRPr lang="es-AR" sz="26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412695"/>
              </p:ext>
            </p:extLst>
          </p:nvPr>
        </p:nvGraphicFramePr>
        <p:xfrm>
          <a:off x="395536" y="1206272"/>
          <a:ext cx="4968549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</a:tblGrid>
              <a:tr h="255874"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9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7 Conector recto"/>
          <p:cNvCxnSpPr/>
          <p:nvPr/>
        </p:nvCxnSpPr>
        <p:spPr>
          <a:xfrm flipV="1">
            <a:off x="1312720" y="2508694"/>
            <a:ext cx="0" cy="401665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65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751314686"/>
              </p:ext>
            </p:extLst>
          </p:nvPr>
        </p:nvGraphicFramePr>
        <p:xfrm>
          <a:off x="94998" y="2564904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N-STEP-SCAN</a:t>
            </a:r>
            <a:endParaRPr lang="es-AR" sz="3200" dirty="0"/>
          </a:p>
        </p:txBody>
      </p:sp>
      <p:sp>
        <p:nvSpPr>
          <p:cNvPr id="2" name="1 CuadroTexto"/>
          <p:cNvSpPr txBox="1"/>
          <p:nvPr/>
        </p:nvSpPr>
        <p:spPr>
          <a:xfrm>
            <a:off x="7455348" y="1412776"/>
            <a:ext cx="10457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600" dirty="0" smtClean="0"/>
              <a:t>N = 3</a:t>
            </a:r>
            <a:endParaRPr lang="es-AR" sz="26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417628"/>
              </p:ext>
            </p:extLst>
          </p:nvPr>
        </p:nvGraphicFramePr>
        <p:xfrm>
          <a:off x="395536" y="1206272"/>
          <a:ext cx="4968549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</a:tblGrid>
              <a:tr h="255874"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9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7 Conector recto"/>
          <p:cNvCxnSpPr/>
          <p:nvPr/>
        </p:nvCxnSpPr>
        <p:spPr>
          <a:xfrm flipV="1">
            <a:off x="1312720" y="2508694"/>
            <a:ext cx="0" cy="401665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90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819273873"/>
              </p:ext>
            </p:extLst>
          </p:nvPr>
        </p:nvGraphicFramePr>
        <p:xfrm>
          <a:off x="94998" y="2564904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N-STEP-SCAN</a:t>
            </a:r>
            <a:endParaRPr lang="es-AR" sz="3200" dirty="0"/>
          </a:p>
        </p:txBody>
      </p:sp>
      <p:sp>
        <p:nvSpPr>
          <p:cNvPr id="2" name="1 CuadroTexto"/>
          <p:cNvSpPr txBox="1"/>
          <p:nvPr/>
        </p:nvSpPr>
        <p:spPr>
          <a:xfrm>
            <a:off x="7455348" y="1412776"/>
            <a:ext cx="10457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600" dirty="0" smtClean="0"/>
              <a:t>N = 3</a:t>
            </a:r>
            <a:endParaRPr lang="es-AR" sz="26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89098"/>
              </p:ext>
            </p:extLst>
          </p:nvPr>
        </p:nvGraphicFramePr>
        <p:xfrm>
          <a:off x="395536" y="1206272"/>
          <a:ext cx="4968549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</a:tblGrid>
              <a:tr h="255874"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9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7 Conector recto"/>
          <p:cNvCxnSpPr/>
          <p:nvPr/>
        </p:nvCxnSpPr>
        <p:spPr>
          <a:xfrm flipV="1">
            <a:off x="1312720" y="2508694"/>
            <a:ext cx="0" cy="401665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153314303"/>
              </p:ext>
            </p:extLst>
          </p:nvPr>
        </p:nvGraphicFramePr>
        <p:xfrm>
          <a:off x="94998" y="2564904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N-STEP-SCAN</a:t>
            </a:r>
            <a:endParaRPr lang="es-AR" sz="3200" dirty="0"/>
          </a:p>
        </p:txBody>
      </p:sp>
      <p:sp>
        <p:nvSpPr>
          <p:cNvPr id="2" name="1 CuadroTexto"/>
          <p:cNvSpPr txBox="1"/>
          <p:nvPr/>
        </p:nvSpPr>
        <p:spPr>
          <a:xfrm>
            <a:off x="7455348" y="1412776"/>
            <a:ext cx="10457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600" dirty="0" smtClean="0"/>
              <a:t>N = 3</a:t>
            </a:r>
            <a:endParaRPr lang="es-AR" sz="26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13388"/>
              </p:ext>
            </p:extLst>
          </p:nvPr>
        </p:nvGraphicFramePr>
        <p:xfrm>
          <a:off x="395536" y="1206272"/>
          <a:ext cx="4968549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</a:tblGrid>
              <a:tr h="255874"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9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7 Conector recto"/>
          <p:cNvCxnSpPr/>
          <p:nvPr/>
        </p:nvCxnSpPr>
        <p:spPr>
          <a:xfrm flipV="1">
            <a:off x="1312720" y="2508694"/>
            <a:ext cx="0" cy="401665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3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257657478"/>
              </p:ext>
            </p:extLst>
          </p:nvPr>
        </p:nvGraphicFramePr>
        <p:xfrm>
          <a:off x="94998" y="2564904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N-STEP-SCAN</a:t>
            </a:r>
            <a:endParaRPr lang="es-AR" sz="3200" dirty="0"/>
          </a:p>
        </p:txBody>
      </p:sp>
      <p:sp>
        <p:nvSpPr>
          <p:cNvPr id="2" name="1 CuadroTexto"/>
          <p:cNvSpPr txBox="1"/>
          <p:nvPr/>
        </p:nvSpPr>
        <p:spPr>
          <a:xfrm>
            <a:off x="7455348" y="1412776"/>
            <a:ext cx="10457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600" dirty="0" smtClean="0"/>
              <a:t>N = 3</a:t>
            </a:r>
            <a:endParaRPr lang="es-AR" sz="26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433701"/>
              </p:ext>
            </p:extLst>
          </p:nvPr>
        </p:nvGraphicFramePr>
        <p:xfrm>
          <a:off x="395536" y="1206272"/>
          <a:ext cx="4968549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</a:tblGrid>
              <a:tr h="255874"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9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7 Conector recto"/>
          <p:cNvCxnSpPr/>
          <p:nvPr/>
        </p:nvCxnSpPr>
        <p:spPr>
          <a:xfrm flipV="1">
            <a:off x="1312720" y="2508694"/>
            <a:ext cx="0" cy="401665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31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4175142438"/>
              </p:ext>
            </p:extLst>
          </p:nvPr>
        </p:nvGraphicFramePr>
        <p:xfrm>
          <a:off x="0" y="1844824"/>
          <a:ext cx="9144000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FIFO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+ 17 + </a:t>
            </a:r>
            <a:r>
              <a:rPr lang="es-ES" sz="2000" dirty="0" smtClean="0"/>
              <a:t>16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304451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768554561"/>
              </p:ext>
            </p:extLst>
          </p:nvPr>
        </p:nvGraphicFramePr>
        <p:xfrm>
          <a:off x="94998" y="2564904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N-STEP-SCAN</a:t>
            </a:r>
            <a:endParaRPr lang="es-AR" sz="3200" dirty="0"/>
          </a:p>
        </p:txBody>
      </p:sp>
      <p:sp>
        <p:nvSpPr>
          <p:cNvPr id="2" name="1 CuadroTexto"/>
          <p:cNvSpPr txBox="1"/>
          <p:nvPr/>
        </p:nvSpPr>
        <p:spPr>
          <a:xfrm>
            <a:off x="7455348" y="1412776"/>
            <a:ext cx="10457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600" dirty="0" smtClean="0"/>
              <a:t>N = 3</a:t>
            </a:r>
            <a:endParaRPr lang="es-AR" sz="26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0070"/>
              </p:ext>
            </p:extLst>
          </p:nvPr>
        </p:nvGraphicFramePr>
        <p:xfrm>
          <a:off x="395536" y="1206272"/>
          <a:ext cx="4968549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</a:tblGrid>
              <a:tr h="255874"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9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7 Conector recto"/>
          <p:cNvCxnSpPr/>
          <p:nvPr/>
        </p:nvCxnSpPr>
        <p:spPr>
          <a:xfrm flipV="1">
            <a:off x="1312720" y="2508694"/>
            <a:ext cx="0" cy="401665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flipV="1">
            <a:off x="5750827" y="2521573"/>
            <a:ext cx="0" cy="400377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5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56711255"/>
              </p:ext>
            </p:extLst>
          </p:nvPr>
        </p:nvGraphicFramePr>
        <p:xfrm>
          <a:off x="94998" y="2564904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N-STEP-SCAN</a:t>
            </a:r>
            <a:endParaRPr lang="es-AR" sz="3200" dirty="0"/>
          </a:p>
        </p:txBody>
      </p:sp>
      <p:sp>
        <p:nvSpPr>
          <p:cNvPr id="2" name="1 CuadroTexto"/>
          <p:cNvSpPr txBox="1"/>
          <p:nvPr/>
        </p:nvSpPr>
        <p:spPr>
          <a:xfrm>
            <a:off x="7455348" y="1412776"/>
            <a:ext cx="10457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600" dirty="0" smtClean="0"/>
              <a:t>N = 3</a:t>
            </a:r>
            <a:endParaRPr lang="es-AR" sz="26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66481"/>
              </p:ext>
            </p:extLst>
          </p:nvPr>
        </p:nvGraphicFramePr>
        <p:xfrm>
          <a:off x="395536" y="1206272"/>
          <a:ext cx="4968549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</a:tblGrid>
              <a:tr h="255874"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9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7 Conector recto"/>
          <p:cNvCxnSpPr/>
          <p:nvPr/>
        </p:nvCxnSpPr>
        <p:spPr>
          <a:xfrm flipV="1">
            <a:off x="1312720" y="2508694"/>
            <a:ext cx="0" cy="401665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flipV="1">
            <a:off x="5750827" y="2521573"/>
            <a:ext cx="0" cy="400377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6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3938012907"/>
              </p:ext>
            </p:extLst>
          </p:nvPr>
        </p:nvGraphicFramePr>
        <p:xfrm>
          <a:off x="94998" y="2564904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N-STEP-SCAN</a:t>
            </a:r>
            <a:endParaRPr lang="es-AR" sz="3200" dirty="0"/>
          </a:p>
        </p:txBody>
      </p:sp>
      <p:sp>
        <p:nvSpPr>
          <p:cNvPr id="2" name="1 CuadroTexto"/>
          <p:cNvSpPr txBox="1"/>
          <p:nvPr/>
        </p:nvSpPr>
        <p:spPr>
          <a:xfrm>
            <a:off x="7455348" y="1412776"/>
            <a:ext cx="10457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600" dirty="0" smtClean="0"/>
              <a:t>N = 3</a:t>
            </a:r>
            <a:endParaRPr lang="es-AR" sz="26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09594"/>
              </p:ext>
            </p:extLst>
          </p:nvPr>
        </p:nvGraphicFramePr>
        <p:xfrm>
          <a:off x="395536" y="1206272"/>
          <a:ext cx="4968549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</a:tblGrid>
              <a:tr h="255874"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9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7 Conector recto"/>
          <p:cNvCxnSpPr/>
          <p:nvPr/>
        </p:nvCxnSpPr>
        <p:spPr>
          <a:xfrm flipV="1">
            <a:off x="1312720" y="2508694"/>
            <a:ext cx="0" cy="401665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flipV="1">
            <a:off x="5750827" y="2521573"/>
            <a:ext cx="0" cy="400377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2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548661702"/>
              </p:ext>
            </p:extLst>
          </p:nvPr>
        </p:nvGraphicFramePr>
        <p:xfrm>
          <a:off x="94998" y="2564904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N-STEP-SCAN</a:t>
            </a:r>
            <a:endParaRPr lang="es-AR" sz="3200" dirty="0"/>
          </a:p>
        </p:txBody>
      </p:sp>
      <p:sp>
        <p:nvSpPr>
          <p:cNvPr id="2" name="1 CuadroTexto"/>
          <p:cNvSpPr txBox="1"/>
          <p:nvPr/>
        </p:nvSpPr>
        <p:spPr>
          <a:xfrm>
            <a:off x="7455348" y="1412776"/>
            <a:ext cx="10457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600" dirty="0" smtClean="0"/>
              <a:t>N = 3</a:t>
            </a:r>
            <a:endParaRPr lang="es-AR" sz="26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91205"/>
              </p:ext>
            </p:extLst>
          </p:nvPr>
        </p:nvGraphicFramePr>
        <p:xfrm>
          <a:off x="395536" y="1206272"/>
          <a:ext cx="4968549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</a:tblGrid>
              <a:tr h="255874"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9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7 Conector recto"/>
          <p:cNvCxnSpPr/>
          <p:nvPr/>
        </p:nvCxnSpPr>
        <p:spPr>
          <a:xfrm flipV="1">
            <a:off x="1312720" y="2508694"/>
            <a:ext cx="0" cy="401665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flipV="1">
            <a:off x="5750827" y="2521573"/>
            <a:ext cx="0" cy="400377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8749405" y="2521573"/>
            <a:ext cx="0" cy="400377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3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3863583326"/>
              </p:ext>
            </p:extLst>
          </p:nvPr>
        </p:nvGraphicFramePr>
        <p:xfrm>
          <a:off x="94998" y="2564904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N-STEP-SCAN</a:t>
            </a:r>
            <a:endParaRPr lang="es-AR" sz="3200" dirty="0"/>
          </a:p>
        </p:txBody>
      </p:sp>
      <p:sp>
        <p:nvSpPr>
          <p:cNvPr id="2" name="1 CuadroTexto"/>
          <p:cNvSpPr txBox="1"/>
          <p:nvPr/>
        </p:nvSpPr>
        <p:spPr>
          <a:xfrm>
            <a:off x="7455348" y="1412776"/>
            <a:ext cx="10457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600" dirty="0" smtClean="0"/>
              <a:t>N = 3</a:t>
            </a:r>
            <a:endParaRPr lang="es-AR" sz="26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135741"/>
              </p:ext>
            </p:extLst>
          </p:nvPr>
        </p:nvGraphicFramePr>
        <p:xfrm>
          <a:off x="395536" y="1206272"/>
          <a:ext cx="4968549" cy="701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  <a:gridCol w="552061"/>
              </a:tblGrid>
              <a:tr h="255874"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SCAN</a:t>
                      </a:r>
                      <a:endParaRPr lang="es-AR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594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7 Conector recto"/>
          <p:cNvCxnSpPr/>
          <p:nvPr/>
        </p:nvCxnSpPr>
        <p:spPr>
          <a:xfrm flipV="1">
            <a:off x="1312720" y="2508694"/>
            <a:ext cx="0" cy="401665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 flipV="1">
            <a:off x="5750827" y="2521573"/>
            <a:ext cx="0" cy="400377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V="1">
            <a:off x="8749405" y="2521573"/>
            <a:ext cx="0" cy="400377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6588224" y="404664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No hay posibilidad de Starvation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290511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1215"/>
            <a:ext cx="8229600" cy="1143000"/>
          </a:xfrm>
        </p:spPr>
        <p:txBody>
          <a:bodyPr>
            <a:normAutofit/>
          </a:bodyPr>
          <a:lstStyle/>
          <a:p>
            <a:r>
              <a:rPr lang="es-ES" sz="4900" dirty="0" smtClean="0"/>
              <a:t>Algoritmo FSCAN</a:t>
            </a:r>
            <a:endParaRPr lang="es-AR" sz="31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400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sz="2400" dirty="0" smtClean="0"/>
              <a:t>Se tienen 2 colas: </a:t>
            </a:r>
          </a:p>
          <a:p>
            <a:pPr>
              <a:lnSpc>
                <a:spcPct val="150000"/>
              </a:lnSpc>
            </a:pPr>
            <a:r>
              <a:rPr lang="es-ES" sz="2400" dirty="0" smtClean="0"/>
              <a:t>1º cola -&gt; Peticiones que están siendo atendidas actualmente.</a:t>
            </a:r>
          </a:p>
          <a:p>
            <a:pPr>
              <a:lnSpc>
                <a:spcPct val="150000"/>
              </a:lnSpc>
            </a:pPr>
            <a:r>
              <a:rPr lang="es-ES" sz="2400" dirty="0" smtClean="0"/>
              <a:t>2º cola -&gt; Acumula peticiones nuevas que llegan mientras que se atiende la primer cola.</a:t>
            </a:r>
          </a:p>
          <a:p>
            <a:pPr>
              <a:lnSpc>
                <a:spcPct val="150000"/>
              </a:lnSpc>
            </a:pPr>
            <a:endParaRPr lang="es-ES" sz="24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 smtClean="0"/>
              <a:t>Cuando se terminan las peticiones de la primer cola, los elementos de la segunda pasan a la primera y se repite el procedimiento.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sz="2400" dirty="0" smtClean="0"/>
              <a:t>Para atender la primer cola se usa el algoritmo </a:t>
            </a:r>
            <a:r>
              <a:rPr lang="es-ES" sz="2400" b="1" dirty="0" smtClean="0"/>
              <a:t>SCAN.</a:t>
            </a:r>
          </a:p>
        </p:txBody>
      </p:sp>
    </p:spTree>
    <p:extLst>
      <p:ext uri="{BB962C8B-B14F-4D97-AF65-F5344CB8AC3E}">
        <p14:creationId xmlns:p14="http://schemas.microsoft.com/office/powerpoint/2010/main" val="4666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598023477"/>
              </p:ext>
            </p:extLst>
          </p:nvPr>
        </p:nvGraphicFramePr>
        <p:xfrm>
          <a:off x="107504" y="2492896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F-SCAN</a:t>
            </a:r>
            <a:endParaRPr lang="es-AR" sz="32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14814"/>
              </p:ext>
            </p:extLst>
          </p:nvPr>
        </p:nvGraphicFramePr>
        <p:xfrm>
          <a:off x="395536" y="1268760"/>
          <a:ext cx="504055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29">
                <a:tc gridSpan="6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s-ES" sz="1600" b="0" i="0" baseline="0" dirty="0" smtClean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s-AR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/>
                        <a:t>i</a:t>
                      </a:r>
                      <a:r>
                        <a:rPr lang="es-ES" sz="1600" b="0" i="0" baseline="0" dirty="0" smtClean="0"/>
                        <a:t> = 20</a:t>
                      </a:r>
                      <a:endParaRPr lang="es-AR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89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552503140"/>
              </p:ext>
            </p:extLst>
          </p:nvPr>
        </p:nvGraphicFramePr>
        <p:xfrm>
          <a:off x="107504" y="2492896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F-SCAN</a:t>
            </a:r>
            <a:endParaRPr lang="es-AR" sz="32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89348"/>
              </p:ext>
            </p:extLst>
          </p:nvPr>
        </p:nvGraphicFramePr>
        <p:xfrm>
          <a:off x="395536" y="1268760"/>
          <a:ext cx="504055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29">
                <a:tc gridSpan="6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s-ES" sz="1600" b="0" i="0" baseline="0" dirty="0" smtClean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s-AR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/>
                        <a:t>i</a:t>
                      </a:r>
                      <a:r>
                        <a:rPr lang="es-ES" sz="1600" b="0" i="0" baseline="0" dirty="0" smtClean="0"/>
                        <a:t> = 20</a:t>
                      </a:r>
                      <a:endParaRPr lang="es-AR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26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748205326"/>
              </p:ext>
            </p:extLst>
          </p:nvPr>
        </p:nvGraphicFramePr>
        <p:xfrm>
          <a:off x="107504" y="2492896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F-SCAN</a:t>
            </a:r>
            <a:endParaRPr lang="es-AR" sz="32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46439"/>
              </p:ext>
            </p:extLst>
          </p:nvPr>
        </p:nvGraphicFramePr>
        <p:xfrm>
          <a:off x="395536" y="1268760"/>
          <a:ext cx="504055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29">
                <a:tc gridSpan="6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s-ES" sz="1600" b="0" i="0" baseline="0" dirty="0" smtClean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s-AR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/>
                        <a:t>i</a:t>
                      </a:r>
                      <a:r>
                        <a:rPr lang="es-ES" sz="1600" b="0" i="0" baseline="0" dirty="0" smtClean="0"/>
                        <a:t> = 20</a:t>
                      </a:r>
                      <a:endParaRPr lang="es-AR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94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1700242785"/>
              </p:ext>
            </p:extLst>
          </p:nvPr>
        </p:nvGraphicFramePr>
        <p:xfrm>
          <a:off x="107504" y="2492896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F-SCAN</a:t>
            </a:r>
            <a:endParaRPr lang="es-AR" sz="32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5321"/>
              </p:ext>
            </p:extLst>
          </p:nvPr>
        </p:nvGraphicFramePr>
        <p:xfrm>
          <a:off x="395536" y="1268760"/>
          <a:ext cx="504055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29">
                <a:tc gridSpan="6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s-ES" sz="1600" b="0" i="0" baseline="0" dirty="0" smtClean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s-AR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/>
                        <a:t>i</a:t>
                      </a:r>
                      <a:r>
                        <a:rPr lang="es-ES" sz="1600" b="0" i="0" baseline="0" dirty="0" smtClean="0"/>
                        <a:t> = 20</a:t>
                      </a:r>
                      <a:endParaRPr lang="es-AR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54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881839083"/>
              </p:ext>
            </p:extLst>
          </p:nvPr>
        </p:nvGraphicFramePr>
        <p:xfrm>
          <a:off x="0" y="1844824"/>
          <a:ext cx="9144000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FIFO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+ 17 + 16 </a:t>
            </a:r>
            <a:r>
              <a:rPr lang="es-ES" sz="2000" dirty="0" smtClean="0"/>
              <a:t>+ 17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376751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430776032"/>
              </p:ext>
            </p:extLst>
          </p:nvPr>
        </p:nvGraphicFramePr>
        <p:xfrm>
          <a:off x="107504" y="2492896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F-SCAN</a:t>
            </a:r>
            <a:endParaRPr lang="es-AR" sz="32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542883"/>
              </p:ext>
            </p:extLst>
          </p:nvPr>
        </p:nvGraphicFramePr>
        <p:xfrm>
          <a:off x="395536" y="1268760"/>
          <a:ext cx="504055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29">
                <a:tc gridSpan="6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s-ES" sz="1600" b="0" i="0" baseline="0" dirty="0" smtClean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s-AR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/>
                        <a:t>i</a:t>
                      </a:r>
                      <a:r>
                        <a:rPr lang="es-ES" sz="1600" b="0" i="0" baseline="0" dirty="0" smtClean="0"/>
                        <a:t> = 20</a:t>
                      </a:r>
                      <a:endParaRPr lang="es-AR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98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085570444"/>
              </p:ext>
            </p:extLst>
          </p:nvPr>
        </p:nvGraphicFramePr>
        <p:xfrm>
          <a:off x="107504" y="2492896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F-SCAN</a:t>
            </a:r>
            <a:endParaRPr lang="es-AR" sz="32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29703"/>
              </p:ext>
            </p:extLst>
          </p:nvPr>
        </p:nvGraphicFramePr>
        <p:xfrm>
          <a:off x="395536" y="1268760"/>
          <a:ext cx="504055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29">
                <a:tc gridSpan="6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s-ES" sz="1600" b="0" i="0" baseline="0" dirty="0" smtClean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s-AR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/>
                        <a:t>i</a:t>
                      </a:r>
                      <a:r>
                        <a:rPr lang="es-ES" sz="1600" b="0" i="0" baseline="0" dirty="0" smtClean="0"/>
                        <a:t> = 20</a:t>
                      </a:r>
                      <a:endParaRPr lang="es-AR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85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313351262"/>
              </p:ext>
            </p:extLst>
          </p:nvPr>
        </p:nvGraphicFramePr>
        <p:xfrm>
          <a:off x="107504" y="2492896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F-SCAN</a:t>
            </a:r>
            <a:endParaRPr lang="es-AR" sz="32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25242"/>
              </p:ext>
            </p:extLst>
          </p:nvPr>
        </p:nvGraphicFramePr>
        <p:xfrm>
          <a:off x="395536" y="1268760"/>
          <a:ext cx="504055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29">
                <a:tc gridSpan="6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s-ES" sz="1600" b="0" i="0" baseline="0" dirty="0" smtClean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s-AR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/>
                        <a:t>i</a:t>
                      </a:r>
                      <a:r>
                        <a:rPr lang="es-ES" sz="1600" b="0" i="0" baseline="0" dirty="0" smtClean="0"/>
                        <a:t> = 20</a:t>
                      </a:r>
                      <a:endParaRPr lang="es-AR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0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3305748742"/>
              </p:ext>
            </p:extLst>
          </p:nvPr>
        </p:nvGraphicFramePr>
        <p:xfrm>
          <a:off x="107504" y="2492896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F-SCAN</a:t>
            </a:r>
            <a:endParaRPr lang="es-AR" sz="32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66632"/>
              </p:ext>
            </p:extLst>
          </p:nvPr>
        </p:nvGraphicFramePr>
        <p:xfrm>
          <a:off x="395536" y="1268760"/>
          <a:ext cx="504055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29">
                <a:tc gridSpan="6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s-ES" sz="1600" b="0" i="0" baseline="0" dirty="0" smtClean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s-AR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/>
                        <a:t>i</a:t>
                      </a:r>
                      <a:r>
                        <a:rPr lang="es-ES" sz="1600" b="0" i="0" baseline="0" dirty="0" smtClean="0"/>
                        <a:t> = 20</a:t>
                      </a:r>
                      <a:endParaRPr lang="es-AR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5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797796616"/>
              </p:ext>
            </p:extLst>
          </p:nvPr>
        </p:nvGraphicFramePr>
        <p:xfrm>
          <a:off x="107504" y="2492896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F-SCAN</a:t>
            </a:r>
            <a:endParaRPr lang="es-AR" sz="32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71257"/>
              </p:ext>
            </p:extLst>
          </p:nvPr>
        </p:nvGraphicFramePr>
        <p:xfrm>
          <a:off x="395536" y="1268760"/>
          <a:ext cx="504055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4029">
                <a:tc gridSpan="6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s-ES" sz="1600" b="0" i="0" baseline="0" dirty="0" smtClean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s-AR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/>
                        <a:t>i</a:t>
                      </a:r>
                      <a:r>
                        <a:rPr lang="es-ES" sz="1600" b="0" i="0" baseline="0" dirty="0" smtClean="0"/>
                        <a:t> = 20</a:t>
                      </a:r>
                      <a:endParaRPr lang="es-AR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"/>
          <p:cNvCxnSpPr/>
          <p:nvPr/>
        </p:nvCxnSpPr>
        <p:spPr>
          <a:xfrm flipV="1">
            <a:off x="5758710" y="2348880"/>
            <a:ext cx="0" cy="407942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1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4073553970"/>
              </p:ext>
            </p:extLst>
          </p:nvPr>
        </p:nvGraphicFramePr>
        <p:xfrm>
          <a:off x="107504" y="2492896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F-SCAN</a:t>
            </a:r>
            <a:endParaRPr lang="es-AR" sz="32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589435"/>
              </p:ext>
            </p:extLst>
          </p:nvPr>
        </p:nvGraphicFramePr>
        <p:xfrm>
          <a:off x="395536" y="1268760"/>
          <a:ext cx="504055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4029">
                <a:tc gridSpan="6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s-ES" sz="1600" b="0" i="0" baseline="0" dirty="0" smtClean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s-AR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/>
                        <a:t>i</a:t>
                      </a:r>
                      <a:r>
                        <a:rPr lang="es-ES" sz="1600" b="0" i="0" baseline="0" dirty="0" smtClean="0"/>
                        <a:t> = 20</a:t>
                      </a:r>
                      <a:endParaRPr lang="es-AR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"/>
          <p:cNvCxnSpPr/>
          <p:nvPr/>
        </p:nvCxnSpPr>
        <p:spPr>
          <a:xfrm flipV="1">
            <a:off x="5758710" y="2348880"/>
            <a:ext cx="0" cy="407942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16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4141021218"/>
              </p:ext>
            </p:extLst>
          </p:nvPr>
        </p:nvGraphicFramePr>
        <p:xfrm>
          <a:off x="107504" y="2492896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F-SCAN</a:t>
            </a:r>
            <a:endParaRPr lang="es-AR" sz="32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955939"/>
              </p:ext>
            </p:extLst>
          </p:nvPr>
        </p:nvGraphicFramePr>
        <p:xfrm>
          <a:off x="395536" y="1268760"/>
          <a:ext cx="504055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4029">
                <a:tc gridSpan="6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s-ES" sz="1600" b="0" i="0" baseline="0" dirty="0" smtClean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s-AR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/>
                        <a:t>i</a:t>
                      </a:r>
                      <a:r>
                        <a:rPr lang="es-ES" sz="1600" b="0" i="0" baseline="0" dirty="0" smtClean="0"/>
                        <a:t> = 20</a:t>
                      </a:r>
                      <a:endParaRPr lang="es-AR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"/>
          <p:cNvCxnSpPr/>
          <p:nvPr/>
        </p:nvCxnSpPr>
        <p:spPr>
          <a:xfrm flipV="1">
            <a:off x="5758710" y="2348880"/>
            <a:ext cx="0" cy="407942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09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2894799125"/>
              </p:ext>
            </p:extLst>
          </p:nvPr>
        </p:nvGraphicFramePr>
        <p:xfrm>
          <a:off x="107504" y="2492896"/>
          <a:ext cx="8928992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90845"/>
            <a:ext cx="4896544" cy="792088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F-SCAN</a:t>
            </a:r>
            <a:endParaRPr lang="es-AR" sz="32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48953"/>
              </p:ext>
            </p:extLst>
          </p:nvPr>
        </p:nvGraphicFramePr>
        <p:xfrm>
          <a:off x="395536" y="1268760"/>
          <a:ext cx="5040558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  <a:gridCol w="560062"/>
              </a:tblGrid>
              <a:tr h="312035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es-A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34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51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95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30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 smtClean="0"/>
                        <a:t>50</a:t>
                      </a:r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264029">
                <a:tc gridSpan="6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s-ES" sz="1600" b="0" i="0" baseline="0" dirty="0" smtClean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s-AR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600" b="0" i="0" dirty="0" smtClean="0"/>
                        <a:t>i</a:t>
                      </a:r>
                      <a:r>
                        <a:rPr lang="es-ES" sz="1600" b="0" i="0" baseline="0" dirty="0" smtClean="0"/>
                        <a:t> = 20</a:t>
                      </a:r>
                      <a:endParaRPr lang="es-AR" sz="1600" b="0" i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AR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5 Conector recto"/>
          <p:cNvCxnSpPr/>
          <p:nvPr/>
        </p:nvCxnSpPr>
        <p:spPr>
          <a:xfrm flipV="1">
            <a:off x="5758710" y="2348880"/>
            <a:ext cx="0" cy="407942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588224" y="404664"/>
            <a:ext cx="241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No hay posibilidad de Starvation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4415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val="725354739"/>
              </p:ext>
            </p:extLst>
          </p:nvPr>
        </p:nvGraphicFramePr>
        <p:xfrm>
          <a:off x="0" y="1844824"/>
          <a:ext cx="9144000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224136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/>
              <a:t>Algoritmo FIFO</a:t>
            </a:r>
            <a:endParaRPr lang="es-AR" sz="3200" dirty="0"/>
          </a:p>
        </p:txBody>
      </p:sp>
      <p:sp>
        <p:nvSpPr>
          <p:cNvPr id="6" name="1 Título"/>
          <p:cNvSpPr txBox="1">
            <a:spLocks/>
          </p:cNvSpPr>
          <p:nvPr/>
        </p:nvSpPr>
        <p:spPr>
          <a:xfrm>
            <a:off x="619944" y="6021287"/>
            <a:ext cx="7696472" cy="720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000" dirty="0" smtClean="0"/>
              <a:t>Pistas recorridas = 1 + 17 + 16 </a:t>
            </a:r>
            <a:r>
              <a:rPr lang="es-ES" sz="2000" dirty="0" smtClean="0"/>
              <a:t>+ 17 </a:t>
            </a:r>
            <a:r>
              <a:rPr lang="es-ES" sz="2000" dirty="0" smtClean="0"/>
              <a:t>+ </a:t>
            </a:r>
            <a:r>
              <a:rPr lang="es-ES" sz="2000" dirty="0" smtClean="0"/>
              <a:t>44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0030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1791</Words>
  <Application>Microsoft Office PowerPoint</Application>
  <PresentationFormat>Presentación en pantalla (4:3)</PresentationFormat>
  <Paragraphs>831</Paragraphs>
  <Slides>87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87</vt:i4>
      </vt:variant>
    </vt:vector>
  </HeadingPairs>
  <TitlesOfParts>
    <vt:vector size="88" baseType="lpstr">
      <vt:lpstr>Tema de Office</vt:lpstr>
      <vt:lpstr>Algoritmos de Planificación de Disco</vt:lpstr>
      <vt:lpstr>Algoritmo FIFO</vt:lpstr>
      <vt:lpstr>Presentación de PowerPoint</vt:lpstr>
      <vt:lpstr>Algoritmo FIFO</vt:lpstr>
      <vt:lpstr>Algoritmo FIFO</vt:lpstr>
      <vt:lpstr>Algoritmo FIFO</vt:lpstr>
      <vt:lpstr>Algoritmo FIFO</vt:lpstr>
      <vt:lpstr>Algoritmo FIFO</vt:lpstr>
      <vt:lpstr>Algoritmo FIFO</vt:lpstr>
      <vt:lpstr>Algoritmo FIFO</vt:lpstr>
      <vt:lpstr>Algoritmo FIFO</vt:lpstr>
      <vt:lpstr>Algoritmo SSTF (Shortest Seek Time First)</vt:lpstr>
      <vt:lpstr>Algoritmo SSTF</vt:lpstr>
      <vt:lpstr>Algoritmo SSTF</vt:lpstr>
      <vt:lpstr>Algoritmo SSTF</vt:lpstr>
      <vt:lpstr>Algoritmo SSTF</vt:lpstr>
      <vt:lpstr>Algoritmo SSTF</vt:lpstr>
      <vt:lpstr>Algoritmo SSTF</vt:lpstr>
      <vt:lpstr>Algoritmo SSTF</vt:lpstr>
      <vt:lpstr>Algoritmo SSTF</vt:lpstr>
      <vt:lpstr>Algoritmo SCAN</vt:lpstr>
      <vt:lpstr>Algoritmo SCAN</vt:lpstr>
      <vt:lpstr>Algoritmo SCAN</vt:lpstr>
      <vt:lpstr>Algoritmo SCAN</vt:lpstr>
      <vt:lpstr>Algoritmo SCAN</vt:lpstr>
      <vt:lpstr>Algoritmo SCAN</vt:lpstr>
      <vt:lpstr>Algoritmo SCAN</vt:lpstr>
      <vt:lpstr>Algoritmo SCAN</vt:lpstr>
      <vt:lpstr>Algoritmo SCAN</vt:lpstr>
      <vt:lpstr>Algoritmo SCAN</vt:lpstr>
      <vt:lpstr>Algoritmo C-SCAN (Circular SCAN)</vt:lpstr>
      <vt:lpstr>Algoritmo C-SCAN</vt:lpstr>
      <vt:lpstr>Algoritmo C-SCAN</vt:lpstr>
      <vt:lpstr>Algoritmo C-SCAN</vt:lpstr>
      <vt:lpstr>Algoritmo C-SCAN</vt:lpstr>
      <vt:lpstr>Algoritmo C-SCAN</vt:lpstr>
      <vt:lpstr>Algoritmo C-SCAN</vt:lpstr>
      <vt:lpstr>Algoritmo C-SCAN</vt:lpstr>
      <vt:lpstr>Algoritmo C-SCAN</vt:lpstr>
      <vt:lpstr>Algoritmo C-SCAN</vt:lpstr>
      <vt:lpstr>Algoritmo C-SCAN</vt:lpstr>
      <vt:lpstr>Algoritmo LOOK</vt:lpstr>
      <vt:lpstr>Algoritmo LOOK</vt:lpstr>
      <vt:lpstr>Algoritmo LOOK</vt:lpstr>
      <vt:lpstr>Algoritmo LOOK</vt:lpstr>
      <vt:lpstr>Algoritmo LOOK</vt:lpstr>
      <vt:lpstr>Algoritmo LOOK</vt:lpstr>
      <vt:lpstr>Algoritmo LOOK</vt:lpstr>
      <vt:lpstr>Algoritmo LOOK</vt:lpstr>
      <vt:lpstr>Algoritmo LOOK</vt:lpstr>
      <vt:lpstr>Algoritmo C-LOOK (Circular LOOK)</vt:lpstr>
      <vt:lpstr>Algoritmo C-LOOK</vt:lpstr>
      <vt:lpstr>Algoritmo C-LOOK</vt:lpstr>
      <vt:lpstr>Algoritmo C-LOOK</vt:lpstr>
      <vt:lpstr>Algoritmo C-LOOK</vt:lpstr>
      <vt:lpstr>Algoritmo C-LOOK</vt:lpstr>
      <vt:lpstr>Algoritmo C-LOOK</vt:lpstr>
      <vt:lpstr>Algoritmo C-LOOK</vt:lpstr>
      <vt:lpstr>Algoritmo C-LOOK</vt:lpstr>
      <vt:lpstr>Algoritmo N-STEP-SCAN</vt:lpstr>
      <vt:lpstr>Algoritmo N-STEP-SCAN</vt:lpstr>
      <vt:lpstr>Algoritmo N-STEP-SCAN</vt:lpstr>
      <vt:lpstr>Algoritmo N-STEP-SCAN</vt:lpstr>
      <vt:lpstr>Algoritmo N-STEP-SCAN</vt:lpstr>
      <vt:lpstr>Algoritmo N-STEP-SCAN</vt:lpstr>
      <vt:lpstr>Algoritmo N-STEP-SCAN</vt:lpstr>
      <vt:lpstr>Algoritmo N-STEP-SCAN</vt:lpstr>
      <vt:lpstr>Algoritmo N-STEP-SCAN</vt:lpstr>
      <vt:lpstr>Algoritmo N-STEP-SCAN</vt:lpstr>
      <vt:lpstr>Algoritmo N-STEP-SCAN</vt:lpstr>
      <vt:lpstr>Algoritmo N-STEP-SCAN</vt:lpstr>
      <vt:lpstr>Algoritmo N-STEP-SCAN</vt:lpstr>
      <vt:lpstr>Algoritmo N-STEP-SCAN</vt:lpstr>
      <vt:lpstr>Algoritmo N-STEP-SCAN</vt:lpstr>
      <vt:lpstr>Algoritmo FSCAN</vt:lpstr>
      <vt:lpstr>Algoritmo F-SCAN</vt:lpstr>
      <vt:lpstr>Algoritmo F-SCAN</vt:lpstr>
      <vt:lpstr>Algoritmo F-SCAN</vt:lpstr>
      <vt:lpstr>Algoritmo F-SCAN</vt:lpstr>
      <vt:lpstr>Algoritmo F-SCAN</vt:lpstr>
      <vt:lpstr>Algoritmo F-SCAN</vt:lpstr>
      <vt:lpstr>Algoritmo F-SCAN</vt:lpstr>
      <vt:lpstr>Algoritmo F-SCAN</vt:lpstr>
      <vt:lpstr>Algoritmo F-SCAN</vt:lpstr>
      <vt:lpstr>Algoritmo F-SCAN</vt:lpstr>
      <vt:lpstr>Algoritmo F-SCAN</vt:lpstr>
      <vt:lpstr>Algoritmo F-SCAN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de Planificación de Disco</dc:title>
  <dc:creator>Gabriel</dc:creator>
  <cp:lastModifiedBy>Gabriel</cp:lastModifiedBy>
  <cp:revision>82</cp:revision>
  <dcterms:created xsi:type="dcterms:W3CDTF">2014-10-20T01:38:35Z</dcterms:created>
  <dcterms:modified xsi:type="dcterms:W3CDTF">2014-10-21T02:44:02Z</dcterms:modified>
</cp:coreProperties>
</file>