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1" r:id="rId2"/>
    <p:sldId id="301" r:id="rId3"/>
    <p:sldId id="320" r:id="rId4"/>
    <p:sldId id="28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61" r:id="rId23"/>
    <p:sldId id="279" r:id="rId24"/>
    <p:sldId id="302" r:id="rId25"/>
    <p:sldId id="283" r:id="rId26"/>
    <p:sldId id="284" r:id="rId27"/>
    <p:sldId id="282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5" r:id="rId42"/>
    <p:sldId id="303" r:id="rId43"/>
    <p:sldId id="300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1" r:id="rId53"/>
    <p:sldId id="313" r:id="rId54"/>
    <p:sldId id="314" r:id="rId55"/>
    <p:sldId id="315" r:id="rId56"/>
    <p:sldId id="317" r:id="rId57"/>
    <p:sldId id="316" r:id="rId58"/>
    <p:sldId id="318" r:id="rId59"/>
    <p:sldId id="319" r:id="rId60"/>
    <p:sldId id="299" r:id="rId61"/>
    <p:sldId id="321" r:id="rId62"/>
    <p:sldId id="323" r:id="rId63"/>
    <p:sldId id="324" r:id="rId64"/>
    <p:sldId id="325" r:id="rId65"/>
    <p:sldId id="326" r:id="rId66"/>
    <p:sldId id="327" r:id="rId67"/>
    <p:sldId id="377" r:id="rId68"/>
    <p:sldId id="378" r:id="rId69"/>
    <p:sldId id="379" r:id="rId70"/>
    <p:sldId id="380" r:id="rId71"/>
    <p:sldId id="328" r:id="rId72"/>
    <p:sldId id="329" r:id="rId73"/>
    <p:sldId id="330" r:id="rId74"/>
    <p:sldId id="331" r:id="rId75"/>
    <p:sldId id="381" r:id="rId76"/>
    <p:sldId id="382" r:id="rId77"/>
    <p:sldId id="383" r:id="rId78"/>
    <p:sldId id="384" r:id="rId79"/>
    <p:sldId id="332" r:id="rId80"/>
    <p:sldId id="333" r:id="rId81"/>
    <p:sldId id="385" r:id="rId82"/>
    <p:sldId id="386" r:id="rId83"/>
    <p:sldId id="334" r:id="rId84"/>
    <p:sldId id="335" r:id="rId85"/>
    <p:sldId id="336" r:id="rId86"/>
    <p:sldId id="344" r:id="rId87"/>
    <p:sldId id="346" r:id="rId88"/>
    <p:sldId id="345" r:id="rId89"/>
    <p:sldId id="348" r:id="rId90"/>
    <p:sldId id="347" r:id="rId91"/>
    <p:sldId id="349" r:id="rId92"/>
    <p:sldId id="387" r:id="rId93"/>
    <p:sldId id="388" r:id="rId94"/>
    <p:sldId id="389" r:id="rId95"/>
    <p:sldId id="390" r:id="rId96"/>
    <p:sldId id="391" r:id="rId97"/>
    <p:sldId id="392" r:id="rId98"/>
    <p:sldId id="393" r:id="rId99"/>
    <p:sldId id="394" r:id="rId100"/>
    <p:sldId id="357" r:id="rId101"/>
    <p:sldId id="358" r:id="rId102"/>
    <p:sldId id="359" r:id="rId103"/>
    <p:sldId id="360" r:id="rId104"/>
    <p:sldId id="395" r:id="rId105"/>
    <p:sldId id="396" r:id="rId106"/>
    <p:sldId id="397" r:id="rId107"/>
    <p:sldId id="398" r:id="rId108"/>
    <p:sldId id="399" r:id="rId109"/>
    <p:sldId id="400" r:id="rId110"/>
    <p:sldId id="401" r:id="rId111"/>
    <p:sldId id="402" r:id="rId112"/>
    <p:sldId id="368" r:id="rId113"/>
    <p:sldId id="369" r:id="rId114"/>
    <p:sldId id="403" r:id="rId115"/>
    <p:sldId id="404" r:id="rId116"/>
    <p:sldId id="405" r:id="rId117"/>
    <p:sldId id="406" r:id="rId118"/>
    <p:sldId id="407" r:id="rId119"/>
    <p:sldId id="373" r:id="rId120"/>
    <p:sldId id="374" r:id="rId121"/>
    <p:sldId id="375" r:id="rId122"/>
    <p:sldId id="376" r:id="rId1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165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571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34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61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89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451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77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6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06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268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251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EC5A-84FC-4EE3-A5FC-024A22A57347}" type="datetimeFigureOut">
              <a:rPr lang="es-AR" smtClean="0"/>
              <a:t>14/10/2014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B656-6476-46FD-A4ED-E20B6EFB81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91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640960" cy="1470025"/>
          </a:xfrm>
        </p:spPr>
        <p:txBody>
          <a:bodyPr/>
          <a:lstStyle/>
          <a:p>
            <a:r>
              <a:rPr lang="es-ES" dirty="0" smtClean="0"/>
              <a:t>Algoritmos de reemplazo de páginas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132856"/>
            <a:ext cx="8856984" cy="648072"/>
          </a:xfrm>
        </p:spPr>
        <p:txBody>
          <a:bodyPr>
            <a:normAutofit/>
          </a:bodyPr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Objetivo</a:t>
            </a:r>
            <a:r>
              <a:rPr lang="es-ES" sz="2400" dirty="0" smtClean="0">
                <a:solidFill>
                  <a:schemeClr val="tx1"/>
                </a:solidFill>
              </a:rPr>
              <a:t>: Determinar cuál será la página víctima de reemplazo.</a:t>
            </a:r>
            <a:endParaRPr lang="es-A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3784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2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8594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  <a:endParaRPr lang="es-ES" sz="2400" baseline="800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</a:t>
                      </a:r>
                      <a:r>
                        <a:rPr lang="es-ES" sz="2400" baseline="80000" dirty="0" smtClean="0"/>
                        <a:t>U </a:t>
                      </a:r>
                      <a:endParaRPr lang="es-ES" sz="2400" baseline="80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  <a:endParaRPr lang="es-ES" sz="2400" baseline="800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  <a:endParaRPr lang="es-ES" sz="2400" baseline="800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987824" y="364502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90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10474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3779912" y="364502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93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50692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442798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1947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631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73453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69644" y="49411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6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45206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69644" y="559943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70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21103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48064" y="623731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0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9836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69644" y="49411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3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97260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69644" y="558924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4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13232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</a:t>
                      </a:r>
                      <a:r>
                        <a:rPr lang="es-ES" sz="2400" baseline="80000" dirty="0" smtClean="0"/>
                        <a:t>  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69644" y="623731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72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58722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629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45657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</a:t>
                      </a:r>
                      <a:r>
                        <a:rPr lang="es-ES" sz="2400" baseline="80000" dirty="0" smtClean="0"/>
                        <a:t>  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62004" y="49411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5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39176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</a:t>
                      </a:r>
                      <a:r>
                        <a:rPr lang="es-ES" sz="2400" baseline="80000" dirty="0" smtClean="0"/>
                        <a:t>  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169644" y="2342079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5169644" y="5645596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61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9053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5940152" y="364502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4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57339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6619180" y="3661261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52440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6619180" y="3661261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6613276" y="623731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53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824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6619180" y="3661261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6613276" y="49411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23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06497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6619180" y="3661261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6619180" y="558924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1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97109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6619180" y="3661261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6625976" y="623731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54970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dirty="0" smtClean="0">
                          <a:solidFill>
                            <a:schemeClr val="tx1"/>
                          </a:solidFill>
                        </a:rPr>
                        <a:t>Escribo la pág. 4 en disco</a:t>
                      </a:r>
                      <a:endParaRPr lang="es-A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6619180" y="3661261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6625976" y="623731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53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90851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es-AR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7380312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9495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76029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es-AR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8047580" y="2364373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1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99926"/>
              </p:ext>
            </p:extLst>
          </p:nvPr>
        </p:nvGraphicFramePr>
        <p:xfrm>
          <a:off x="251521" y="1429668"/>
          <a:ext cx="8712966" cy="387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4</a:t>
                      </a:r>
                      <a:r>
                        <a:rPr lang="es-ES" sz="2400" baseline="80000" dirty="0" smtClean="0"/>
                        <a:t> M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5</a:t>
                      </a:r>
                      <a:r>
                        <a:rPr lang="es-ES" sz="2400" baseline="80000" dirty="0" smtClean="0"/>
                        <a:t> U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5405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>
                          <a:solidFill>
                            <a:srgbClr val="0070C0"/>
                          </a:solidFill>
                        </a:rPr>
                        <a:t>E</a:t>
                      </a:r>
                      <a:endParaRPr lang="es-AR" sz="2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8051700" y="23742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827584" y="522920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FP = 6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1817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Comparación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46685"/>
              </p:ext>
            </p:extLst>
          </p:nvPr>
        </p:nvGraphicFramePr>
        <p:xfrm>
          <a:off x="1547664" y="1844824"/>
          <a:ext cx="6096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Algoritmo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Cantidad</a:t>
                      </a:r>
                      <a:r>
                        <a:rPr lang="es-ES" b="1" baseline="0" dirty="0" smtClean="0"/>
                        <a:t> de fallos de página</a:t>
                      </a:r>
                      <a:endParaRPr lang="es-A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FIFO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Óptimo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LRU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Clock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Clock mejorado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0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4800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73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6189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82762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21227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0311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18528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14230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1771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5043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640960" cy="1470025"/>
          </a:xfrm>
        </p:spPr>
        <p:txBody>
          <a:bodyPr>
            <a:normAutofit/>
          </a:bodyPr>
          <a:lstStyle/>
          <a:p>
            <a:r>
              <a:rPr lang="es-ES" sz="5400" dirty="0" smtClean="0"/>
              <a:t>Algoritmo FIFO</a:t>
            </a:r>
            <a:endParaRPr lang="es-AR" sz="5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2347936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Criterio: La primer página que ingresó es la seleccionada para el reemplazo.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6951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38372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1247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649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524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144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899592" y="537321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FP = 9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4686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640960" cy="1470025"/>
          </a:xfrm>
        </p:spPr>
        <p:txBody>
          <a:bodyPr>
            <a:normAutofit/>
          </a:bodyPr>
          <a:lstStyle/>
          <a:p>
            <a:r>
              <a:rPr lang="es-ES" sz="5400" dirty="0" smtClean="0"/>
              <a:t>Algoritmo óptimo</a:t>
            </a:r>
            <a:endParaRPr lang="es-AR" sz="5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234793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u="sng" dirty="0" smtClean="0"/>
              <a:t>Criterio</a:t>
            </a:r>
            <a:r>
              <a:rPr lang="es-ES" sz="2400" dirty="0" smtClean="0"/>
              <a:t>:  Reemplaza la página cuya próxima referencia es la más 	    lejana.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599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47265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8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3592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1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5827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042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01210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9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62667"/>
              </p:ext>
            </p:extLst>
          </p:nvPr>
        </p:nvGraphicFramePr>
        <p:xfrm>
          <a:off x="698646" y="1490956"/>
          <a:ext cx="7632857" cy="651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83568" y="979643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Un proceso pide las siguientes páginas a lo largo de su ejecución:</a:t>
            </a:r>
            <a:endParaRPr lang="es-AR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2204864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smtClean="0"/>
              <a:t>Lo que quiere decir es que la primer página referenciada será la 2, luego la 3, seguida de la 2 nuevamente, etc.</a:t>
            </a:r>
          </a:p>
          <a:p>
            <a:pPr>
              <a:lnSpc>
                <a:spcPct val="150000"/>
              </a:lnSpc>
            </a:pPr>
            <a:r>
              <a:rPr lang="es-ES" sz="2000" dirty="0" smtClean="0"/>
              <a:t>A esta serie de referencias la denominamos </a:t>
            </a:r>
            <a:r>
              <a:rPr lang="es-ES" sz="2000" b="1" i="1" dirty="0" smtClean="0"/>
              <a:t>cadena de referencia</a:t>
            </a:r>
            <a:r>
              <a:rPr lang="es-ES" sz="2000" dirty="0" smtClean="0"/>
              <a:t>.</a:t>
            </a:r>
            <a:endParaRPr lang="es-AR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83568" y="4365104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smtClean="0"/>
              <a:t>Supondremos además que el proceso cuenta con un conjunto fijo de </a:t>
            </a:r>
            <a:r>
              <a:rPr lang="es-ES" sz="2000" b="1" dirty="0" smtClean="0"/>
              <a:t>3 marcos </a:t>
            </a:r>
            <a:r>
              <a:rPr lang="es-ES" sz="2000" dirty="0" smtClean="0"/>
              <a:t>para cargar sus páginas.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9363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28960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5869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0855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73482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4769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705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53366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6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23218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01456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4640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5960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9533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0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72846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5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48146"/>
              </p:ext>
            </p:extLst>
          </p:nvPr>
        </p:nvGraphicFramePr>
        <p:xfrm>
          <a:off x="827575" y="1397000"/>
          <a:ext cx="7632857" cy="260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93887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9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óptimo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8576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971600" y="522920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FP = 6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170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640960" cy="1470025"/>
          </a:xfrm>
        </p:spPr>
        <p:txBody>
          <a:bodyPr>
            <a:normAutofit/>
          </a:bodyPr>
          <a:lstStyle/>
          <a:p>
            <a:r>
              <a:rPr lang="es-ES" sz="5400" dirty="0" smtClean="0"/>
              <a:t>Algoritmo LRU</a:t>
            </a:r>
            <a:br>
              <a:rPr lang="es-ES" sz="5400" dirty="0" smtClean="0"/>
            </a:br>
            <a:r>
              <a:rPr lang="es-ES" sz="2700" dirty="0" smtClean="0"/>
              <a:t>(Least recently used)</a:t>
            </a:r>
            <a:endParaRPr lang="es-AR" sz="27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280960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 smtClean="0"/>
              <a:t>Criterio</a:t>
            </a:r>
            <a:r>
              <a:rPr lang="es-ES" sz="2400" dirty="0" smtClean="0"/>
              <a:t>: Reemplaza la página cuya última referencia es la más lejana.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113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088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5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6954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95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2726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16008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38772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857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6214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88988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96145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11025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3267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771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5250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85330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7015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736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59058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6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8322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2200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70726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5274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15573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7884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LRU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9884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971600" y="522920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FP = 7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25019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640960" cy="1470025"/>
          </a:xfrm>
        </p:spPr>
        <p:txBody>
          <a:bodyPr>
            <a:normAutofit/>
          </a:bodyPr>
          <a:lstStyle/>
          <a:p>
            <a:r>
              <a:rPr lang="es-ES" sz="5400" dirty="0" smtClean="0"/>
              <a:t>Algoritmo Clock</a:t>
            </a:r>
            <a:br>
              <a:rPr lang="es-ES" sz="5400" dirty="0" smtClean="0"/>
            </a:br>
            <a:r>
              <a:rPr lang="es-ES" sz="2700" dirty="0" smtClean="0"/>
              <a:t>(Reloj o FIFO con segunda oportunidad)</a:t>
            </a:r>
            <a:endParaRPr lang="es-AR" sz="27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00533" y="2348880"/>
            <a:ext cx="8719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Se utiliza un </a:t>
            </a:r>
            <a:r>
              <a:rPr lang="es-ES" sz="2000" b="1" i="1" dirty="0" smtClean="0"/>
              <a:t>bit de uso </a:t>
            </a:r>
            <a:r>
              <a:rPr lang="es-ES" sz="2000" dirty="0" smtClean="0"/>
              <a:t>(U) asociado a cada página.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Cuando una página es cargada en un marco, el bit se inicializa U = 1.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Si la página es referenciada, entonces U = 1.</a:t>
            </a:r>
          </a:p>
          <a:p>
            <a:pPr>
              <a:lnSpc>
                <a:spcPct val="150000"/>
              </a:lnSpc>
            </a:pPr>
            <a:endParaRPr lang="es-ES" sz="2400" dirty="0" smtClean="0"/>
          </a:p>
          <a:p>
            <a:pPr>
              <a:lnSpc>
                <a:spcPct val="150000"/>
              </a:lnSpc>
            </a:pPr>
            <a:r>
              <a:rPr lang="es-ES" sz="2000" dirty="0" smtClean="0"/>
              <a:t>Si el marco se selecciona para ser reemplazado, se analiza el valor de U: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Si U = 1	--&gt;	Cambio U = 0 y sigo buscando.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 smtClean="0"/>
              <a:t>Si U = 0	--&gt;	Reemplazo la página.</a:t>
            </a:r>
          </a:p>
        </p:txBody>
      </p:sp>
    </p:spTree>
    <p:extLst>
      <p:ext uri="{BB962C8B-B14F-4D97-AF65-F5344CB8AC3E}">
        <p14:creationId xmlns:p14="http://schemas.microsoft.com/office/powerpoint/2010/main" val="42250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28300"/>
              </p:ext>
            </p:extLst>
          </p:nvPr>
        </p:nvGraphicFramePr>
        <p:xfrm>
          <a:off x="827575" y="1397000"/>
          <a:ext cx="7632857" cy="3262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0693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 smtClean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84832" y="2379393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1018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66261"/>
              </p:ext>
            </p:extLst>
          </p:nvPr>
        </p:nvGraphicFramePr>
        <p:xfrm>
          <a:off x="827575" y="1397000"/>
          <a:ext cx="7632857" cy="3275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738716" y="310653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52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55109"/>
              </p:ext>
            </p:extLst>
          </p:nvPr>
        </p:nvGraphicFramePr>
        <p:xfrm>
          <a:off x="827575" y="1397000"/>
          <a:ext cx="7632857" cy="3294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7 Flecha derecha"/>
          <p:cNvSpPr/>
          <p:nvPr/>
        </p:nvSpPr>
        <p:spPr>
          <a:xfrm>
            <a:off x="1323580" y="371703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50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91884"/>
              </p:ext>
            </p:extLst>
          </p:nvPr>
        </p:nvGraphicFramePr>
        <p:xfrm>
          <a:off x="827575" y="1397000"/>
          <a:ext cx="7632857" cy="3294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1979712" y="3722127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3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88307"/>
              </p:ext>
            </p:extLst>
          </p:nvPr>
        </p:nvGraphicFramePr>
        <p:xfrm>
          <a:off x="827575" y="1397000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2555776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98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85085"/>
              </p:ext>
            </p:extLst>
          </p:nvPr>
        </p:nvGraphicFramePr>
        <p:xfrm>
          <a:off x="827575" y="1397000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2555776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2555776" y="508518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58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03917"/>
              </p:ext>
            </p:extLst>
          </p:nvPr>
        </p:nvGraphicFramePr>
        <p:xfrm>
          <a:off x="827575" y="1397000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2555776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2555776" y="573042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7146"/>
              </p:ext>
            </p:extLst>
          </p:nvPr>
        </p:nvGraphicFramePr>
        <p:xfrm>
          <a:off x="827575" y="1397000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2555776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2555776" y="6453336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28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43554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86100"/>
              </p:ext>
            </p:extLst>
          </p:nvPr>
        </p:nvGraphicFramePr>
        <p:xfrm>
          <a:off x="827575" y="1397000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2555776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2555776" y="509537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8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66492"/>
              </p:ext>
            </p:extLst>
          </p:nvPr>
        </p:nvGraphicFramePr>
        <p:xfrm>
          <a:off x="827575" y="1397000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3239193" y="311625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7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18119"/>
              </p:ext>
            </p:extLst>
          </p:nvPr>
        </p:nvGraphicFramePr>
        <p:xfrm>
          <a:off x="827575" y="1397000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3868284" y="378904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51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80355"/>
              </p:ext>
            </p:extLst>
          </p:nvPr>
        </p:nvGraphicFramePr>
        <p:xfrm>
          <a:off x="827575" y="1397000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4540408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4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81353"/>
              </p:ext>
            </p:extLst>
          </p:nvPr>
        </p:nvGraphicFramePr>
        <p:xfrm>
          <a:off x="827584" y="1400076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5145721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3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95639"/>
              </p:ext>
            </p:extLst>
          </p:nvPr>
        </p:nvGraphicFramePr>
        <p:xfrm>
          <a:off x="827584" y="1400076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5145721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5101458" y="508518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27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34160"/>
              </p:ext>
            </p:extLst>
          </p:nvPr>
        </p:nvGraphicFramePr>
        <p:xfrm>
          <a:off x="827584" y="1400076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5145721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5101458" y="5738351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82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53962"/>
              </p:ext>
            </p:extLst>
          </p:nvPr>
        </p:nvGraphicFramePr>
        <p:xfrm>
          <a:off x="827584" y="1400076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5145721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5109842" y="6453336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4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96034"/>
              </p:ext>
            </p:extLst>
          </p:nvPr>
        </p:nvGraphicFramePr>
        <p:xfrm>
          <a:off x="827584" y="1400076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5145721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5109842" y="508518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56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562151"/>
              </p:ext>
            </p:extLst>
          </p:nvPr>
        </p:nvGraphicFramePr>
        <p:xfrm>
          <a:off x="827584" y="1412776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5796928" y="31409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1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8748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15744"/>
              </p:ext>
            </p:extLst>
          </p:nvPr>
        </p:nvGraphicFramePr>
        <p:xfrm>
          <a:off x="827584" y="1421085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6444208" y="311625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13646"/>
              </p:ext>
            </p:extLst>
          </p:nvPr>
        </p:nvGraphicFramePr>
        <p:xfrm>
          <a:off x="827584" y="1421085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6444208" y="311625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6444208" y="580526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5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28953"/>
              </p:ext>
            </p:extLst>
          </p:nvPr>
        </p:nvGraphicFramePr>
        <p:xfrm>
          <a:off x="827584" y="1421085"/>
          <a:ext cx="7632857" cy="5325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6444208" y="311625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>
            <a:off x="6444208" y="6453336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62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46901"/>
              </p:ext>
            </p:extLst>
          </p:nvPr>
        </p:nvGraphicFramePr>
        <p:xfrm>
          <a:off x="827584" y="1429668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7077770" y="242088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1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23390"/>
              </p:ext>
            </p:extLst>
          </p:nvPr>
        </p:nvGraphicFramePr>
        <p:xfrm>
          <a:off x="827584" y="1429668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7740352" y="2435945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37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453650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90641"/>
              </p:ext>
            </p:extLst>
          </p:nvPr>
        </p:nvGraphicFramePr>
        <p:xfrm>
          <a:off x="827575" y="1435100"/>
          <a:ext cx="7632857" cy="3314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smtClean="0"/>
                        <a:t>2</a:t>
                      </a:r>
                      <a:endParaRPr lang="es-AR" sz="240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 smtClean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 </a:t>
                      </a:r>
                      <a:endParaRPr lang="es-ES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s-ES" sz="2400" dirty="0" smtClean="0"/>
                        <a:t>4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pPr algn="ctr"/>
                      <a:r>
                        <a:rPr lang="es-ES" sz="2400" dirty="0" smtClean="0"/>
                        <a:t>5</a:t>
                      </a:r>
                      <a:endParaRPr lang="es-AR" sz="2400" dirty="0" smtClean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4 Flecha derecha"/>
          <p:cNvSpPr/>
          <p:nvPr/>
        </p:nvSpPr>
        <p:spPr>
          <a:xfrm>
            <a:off x="7740352" y="2435945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971600" y="522920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FP = 8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2374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640960" cy="1470025"/>
          </a:xfrm>
        </p:spPr>
        <p:txBody>
          <a:bodyPr>
            <a:normAutofit/>
          </a:bodyPr>
          <a:lstStyle/>
          <a:p>
            <a:r>
              <a:rPr lang="es-ES" sz="5400" dirty="0" smtClean="0"/>
              <a:t>Algoritmo Clock Mejorado</a:t>
            </a:r>
            <a:endParaRPr lang="es-AR" sz="27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2060848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Pasos</a:t>
            </a:r>
          </a:p>
          <a:p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Empezando desde la posición actual del puntero, recorrer la lista de marcos. Durante el recorrido, dejar el bit de uso (U) intacto. El primer marco que se encuentre con U = 0 y M = 0 se elige para el reemplazo.</a:t>
            </a:r>
          </a:p>
          <a:p>
            <a:pPr marL="800100" lvl="1" indent="-342900">
              <a:buFont typeface="+mj-lt"/>
              <a:buAutoNum type="arabicPeriod"/>
            </a:pP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 el paso 1 falla, recorrer nuevamente, buscando un marco con U = 0 y M = 1. El primer marco que cumpla la condición es seleccionado para el reemplazo. Durante este recorrido, cambiar el bit de uso a 0 de todos los marcos que no se elijan.</a:t>
            </a:r>
          </a:p>
          <a:p>
            <a:pPr marL="800100" lvl="1" indent="-342900">
              <a:buFont typeface="+mj-lt"/>
              <a:buAutoNum type="arabicPeriod"/>
            </a:pP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 smtClean="0"/>
              <a:t>Si el paso 2 falla, volver al paso 1.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6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1329"/>
              </p:ext>
            </p:extLst>
          </p:nvPr>
        </p:nvGraphicFramePr>
        <p:xfrm>
          <a:off x="251521" y="1429668"/>
          <a:ext cx="8712966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80000" dirty="0" smtClean="0"/>
                        <a:t>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-105916" y="236412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9563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72984"/>
              </p:ext>
            </p:extLst>
          </p:nvPr>
        </p:nvGraphicFramePr>
        <p:xfrm>
          <a:off x="251521" y="1429668"/>
          <a:ext cx="8712966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107504" y="299695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96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34801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baseline="80000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2400" baseline="80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827584" y="363244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22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1296144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FIFO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99299"/>
              </p:ext>
            </p:extLst>
          </p:nvPr>
        </p:nvGraphicFramePr>
        <p:xfrm>
          <a:off x="827575" y="1397000"/>
          <a:ext cx="7632857" cy="325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37407"/>
                <a:gridCol w="621380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</a:t>
                      </a:r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9EF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3</a:t>
                      </a:r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</a:t>
                      </a:r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17039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91317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1619672" y="3645024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95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19228"/>
              </p:ext>
            </p:extLst>
          </p:nvPr>
        </p:nvGraphicFramePr>
        <p:xfrm>
          <a:off x="251521" y="1429668"/>
          <a:ext cx="8712966" cy="3907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2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8434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266504" y="49411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03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06819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290664" y="558924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8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82714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290664" y="623731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89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49177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267744" y="49411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80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04319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267744" y="558924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20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01959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 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267744" y="6237312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9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23603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 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291904" y="4941168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0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6768752" cy="722511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Algoritmo Clock Mejorado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5985"/>
              </p:ext>
            </p:extLst>
          </p:nvPr>
        </p:nvGraphicFramePr>
        <p:xfrm>
          <a:off x="251521" y="1429668"/>
          <a:ext cx="8712966" cy="5209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27605"/>
                <a:gridCol w="709311"/>
              </a:tblGrid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1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4M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3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5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 smtClean="0"/>
                        <a:t>2</a:t>
                      </a:r>
                      <a:endParaRPr lang="es-AR" sz="2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U M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U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/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U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F</a:t>
                      </a:r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2</a:t>
                      </a:r>
                      <a:r>
                        <a:rPr lang="es-ES" sz="2400" baseline="80000" dirty="0" smtClean="0"/>
                        <a:t>  </a:t>
                      </a:r>
                      <a:r>
                        <a:rPr lang="es-ES" sz="2400" baseline="80000" dirty="0" smtClean="0"/>
                        <a:t>M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3</a:t>
                      </a:r>
                      <a:r>
                        <a:rPr lang="es-ES" sz="2400" baseline="80000" dirty="0" smtClean="0"/>
                        <a:t>  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1227"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aseline="0" dirty="0" smtClean="0"/>
                        <a:t>1</a:t>
                      </a:r>
                      <a:r>
                        <a:rPr lang="es-ES" sz="2400" baseline="80000" dirty="0" smtClean="0"/>
                        <a:t> </a:t>
                      </a:r>
                      <a:endParaRPr lang="es-ES" sz="2400" baseline="80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24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5 Flecha derecha"/>
          <p:cNvSpPr/>
          <p:nvPr/>
        </p:nvSpPr>
        <p:spPr>
          <a:xfrm>
            <a:off x="2267744" y="234888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>
            <a:off x="2302124" y="5589240"/>
            <a:ext cx="288032" cy="1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97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5264</Words>
  <Application>Microsoft Office PowerPoint</Application>
  <PresentationFormat>Presentación en pantalla (4:3)</PresentationFormat>
  <Paragraphs>4408</Paragraphs>
  <Slides>122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122</vt:i4>
      </vt:variant>
    </vt:vector>
  </HeadingPairs>
  <TitlesOfParts>
    <vt:vector size="123" baseType="lpstr">
      <vt:lpstr>Tema de Office</vt:lpstr>
      <vt:lpstr>Algoritmos de reemplazo de páginas</vt:lpstr>
      <vt:lpstr>Algoritmo FIFO</vt:lpstr>
      <vt:lpstr>Presentación de PowerPoint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FIFO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óptimo</vt:lpstr>
      <vt:lpstr>Algoritmo LRU (Least recently used)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LRU</vt:lpstr>
      <vt:lpstr>Algoritmo Clock (Reloj o FIFO con segunda oportunidad)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Algoritmo Clock Mejorado</vt:lpstr>
      <vt:lpstr>Comparación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</dc:title>
  <dc:creator>Gabriel</dc:creator>
  <cp:lastModifiedBy>Gabriel</cp:lastModifiedBy>
  <cp:revision>115</cp:revision>
  <dcterms:created xsi:type="dcterms:W3CDTF">2014-10-10T20:38:06Z</dcterms:created>
  <dcterms:modified xsi:type="dcterms:W3CDTF">2014-10-14T18:53:50Z</dcterms:modified>
</cp:coreProperties>
</file>