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11"/>
  </p:notesMasterIdLst>
  <p:sldIdLst>
    <p:sldId id="256" r:id="rId3"/>
    <p:sldId id="257" r:id="rId4"/>
    <p:sldId id="273" r:id="rId5"/>
    <p:sldId id="272" r:id="rId6"/>
    <p:sldId id="274" r:id="rId7"/>
    <p:sldId id="275" r:id="rId8"/>
    <p:sldId id="271" r:id="rId9"/>
    <p:sldId id="276" r:id="rId10"/>
  </p:sldIdLst>
  <p:sldSz cx="9906000" cy="6858000" type="A4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2" autoAdjust="0"/>
    <p:restoredTop sz="94660"/>
  </p:normalViewPr>
  <p:slideViewPr>
    <p:cSldViewPr>
      <p:cViewPr varScale="1">
        <p:scale>
          <a:sx n="65" d="100"/>
          <a:sy n="65" d="100"/>
        </p:scale>
        <p:origin x="-828" y="-102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3978B-FF7A-46D7-BBAC-7BAA4F3FC2CA}" type="datetimeFigureOut">
              <a:rPr lang="es-AR" smtClean="0"/>
              <a:pPr/>
              <a:t>14/03/2017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EFDD8-A5B3-4907-B9EA-F32B8101D493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77850" y="1371600"/>
            <a:ext cx="8505952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77850" y="3228536"/>
            <a:ext cx="8509254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74548" y="1316736"/>
            <a:ext cx="84201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74548" y="2704664"/>
            <a:ext cx="84201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920085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5550" y="1920085"/>
            <a:ext cx="437515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855248"/>
            <a:ext cx="4376870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5032111" y="1859758"/>
            <a:ext cx="4378590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95300" y="2514600"/>
            <a:ext cx="437687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1" y="2514600"/>
            <a:ext cx="4378590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9795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42950" y="514352"/>
            <a:ext cx="29718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742950" y="1676400"/>
            <a:ext cx="29718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872971" y="1676400"/>
            <a:ext cx="5537729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429566" y="1108077"/>
            <a:ext cx="569595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671145" y="5359769"/>
            <a:ext cx="168402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60400" y="1176997"/>
            <a:ext cx="2397252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60400" y="2828785"/>
            <a:ext cx="239395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50300" y="6356351"/>
            <a:ext cx="6604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776276" y="1199517"/>
            <a:ext cx="500253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10319" y="5816600"/>
            <a:ext cx="992663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746625" y="6219826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181850" y="914402"/>
            <a:ext cx="222885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95300" y="914402"/>
            <a:ext cx="652145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10319" y="-7144"/>
            <a:ext cx="9926638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746625" y="-7144"/>
            <a:ext cx="5159375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95300" y="704088"/>
            <a:ext cx="89154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95300" y="1935480"/>
            <a:ext cx="89154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14/03/2017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889250" y="6356351"/>
            <a:ext cx="36322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585200" y="6356351"/>
            <a:ext cx="8255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1 Grupo"/>
          <p:cNvGrpSpPr/>
          <p:nvPr/>
        </p:nvGrpSpPr>
        <p:grpSpPr>
          <a:xfrm>
            <a:off x="-20602" y="202408"/>
            <a:ext cx="9945594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ablo Bergna\Desktop\utn_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0620" y="681948"/>
            <a:ext cx="1248139" cy="1306892"/>
          </a:xfrm>
          <a:prstGeom prst="rect">
            <a:avLst/>
          </a:prstGeom>
          <a:noFill/>
        </p:spPr>
      </p:pic>
      <p:sp>
        <p:nvSpPr>
          <p:cNvPr id="3" name="1 Título"/>
          <p:cNvSpPr txBox="1">
            <a:spLocks/>
          </p:cNvSpPr>
          <p:nvPr/>
        </p:nvSpPr>
        <p:spPr>
          <a:xfrm>
            <a:off x="2791465" y="764706"/>
            <a:ext cx="5983961" cy="1152127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Universidad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Tecnológica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Nacional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Sistemas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Operativos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/>
            </a:r>
            <a:b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</a:b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Profesora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:</a:t>
            </a:r>
            <a:r>
              <a:rPr lang="en-US" sz="2000" dirty="0" smtClean="0">
                <a:latin typeface="Arial Black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. Marcela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Nardiello</a:t>
            </a:r>
            <a:endParaRPr kumimoji="0" lang="es-AR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j-ea"/>
              <a:cs typeface="+mj-cs"/>
            </a:endParaRPr>
          </a:p>
        </p:txBody>
      </p:sp>
      <p:sp>
        <p:nvSpPr>
          <p:cNvPr id="5" name="2 Subtítulo"/>
          <p:cNvSpPr txBox="1">
            <a:spLocks/>
          </p:cNvSpPr>
          <p:nvPr/>
        </p:nvSpPr>
        <p:spPr>
          <a:xfrm>
            <a:off x="634390" y="3188568"/>
            <a:ext cx="8297053" cy="1752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marR="0" lvl="0" indent="-27432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tabLst/>
              <a:defRPr/>
            </a:pPr>
            <a:r>
              <a:rPr kumimoji="0" lang="es-AR" sz="5400" b="0" i="0" u="none" strike="noStrike" kern="1200" cap="none" spc="0" normalizeH="0" baseline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Elephant" pitchFamily="18" charset="0"/>
                <a:ea typeface="+mn-ea"/>
                <a:cs typeface="+mn-cs"/>
              </a:rPr>
              <a:t>Instrucción</a:t>
            </a:r>
            <a:r>
              <a:rPr kumimoji="0" lang="es-AR" sz="5400" b="0" i="0" u="none" strike="noStrike" kern="1200" cap="none" spc="0" normalizeH="0" noProof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Elephant" pitchFamily="18" charset="0"/>
                <a:ea typeface="+mn-ea"/>
                <a:cs typeface="+mn-cs"/>
              </a:rPr>
              <a:t> a los Sistemas Operativos</a:t>
            </a:r>
            <a:endParaRPr kumimoji="0" lang="es-AR" sz="5400" b="0" i="0" u="none" strike="noStrike" kern="1200" cap="none" spc="0" normalizeH="0" baseline="0" noProof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Elephant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97950" cy="636680"/>
          </a:xfrm>
        </p:spPr>
        <p:txBody>
          <a:bodyPr>
            <a:noAutofit/>
          </a:bodyPr>
          <a:lstStyle/>
          <a:p>
            <a:pPr algn="ctr"/>
            <a:r>
              <a:rPr lang="es-AR" sz="4000" b="1" i="1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Datos Importantes</a:t>
            </a:r>
            <a:endParaRPr lang="es-AR" sz="4000"/>
          </a:p>
        </p:txBody>
      </p:sp>
      <p:sp>
        <p:nvSpPr>
          <p:cNvPr id="3" name="2 CuadroTexto"/>
          <p:cNvSpPr txBox="1"/>
          <p:nvPr/>
        </p:nvSpPr>
        <p:spPr>
          <a:xfrm>
            <a:off x="0" y="1556792"/>
            <a:ext cx="9906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200000"/>
              </a:lnSpc>
              <a:buFont typeface="Wingdings" pitchFamily="2" charset="2"/>
              <a:buChar char="v"/>
            </a:pPr>
            <a:r>
              <a:rPr lang="es-AR" sz="4400" smtClean="0">
                <a:latin typeface="Arial" pitchFamily="34" charset="0"/>
                <a:ea typeface="Verdana" pitchFamily="34" charset="0"/>
                <a:cs typeface="Arial" pitchFamily="34" charset="0"/>
              </a:rPr>
              <a:t>Ing. Marcela </a:t>
            </a:r>
            <a:r>
              <a:rPr lang="es-AR" sz="4400" err="1" smtClean="0">
                <a:latin typeface="Arial" pitchFamily="34" charset="0"/>
                <a:ea typeface="Verdana" pitchFamily="34" charset="0"/>
                <a:cs typeface="Arial" pitchFamily="34" charset="0"/>
              </a:rPr>
              <a:t>Nardiello</a:t>
            </a:r>
            <a:endParaRPr lang="es-AR" sz="4400" smtClean="0">
              <a:latin typeface="Arial" pitchFamily="34" charset="0"/>
              <a:ea typeface="Verdana" pitchFamily="34" charset="0"/>
              <a:cs typeface="Arial" pitchFamily="34" charset="0"/>
            </a:endParaRPr>
          </a:p>
          <a:p>
            <a:pPr lvl="1">
              <a:lnSpc>
                <a:spcPct val="200000"/>
              </a:lnSpc>
              <a:buFont typeface="Wingdings" pitchFamily="2" charset="2"/>
              <a:buChar char="v"/>
            </a:pPr>
            <a:r>
              <a:rPr lang="es-AR" sz="4400" smtClean="0">
                <a:latin typeface="Arial" pitchFamily="34" charset="0"/>
                <a:ea typeface="Verdana" pitchFamily="34" charset="0"/>
                <a:cs typeface="Arial" pitchFamily="34" charset="0"/>
              </a:rPr>
              <a:t>Mail: marnardiello74@gmail.com</a:t>
            </a:r>
          </a:p>
          <a:p>
            <a:pPr lvl="1">
              <a:lnSpc>
                <a:spcPct val="200000"/>
              </a:lnSpc>
              <a:buFont typeface="Wingdings" pitchFamily="2" charset="2"/>
              <a:buChar char="v"/>
            </a:pPr>
            <a:r>
              <a:rPr lang="es-AR" sz="4400" smtClean="0">
                <a:latin typeface="Arial" pitchFamily="34" charset="0"/>
                <a:ea typeface="Verdana" pitchFamily="34" charset="0"/>
                <a:cs typeface="Arial" pitchFamily="34" charset="0"/>
              </a:rPr>
              <a:t>Celular: 11-5835-4515</a:t>
            </a:r>
          </a:p>
          <a:p>
            <a:endParaRPr lang="es-AR" sz="44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endParaRPr lang="es-AR" sz="44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endParaRPr lang="es-AR" sz="24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97950" cy="636680"/>
          </a:xfrm>
        </p:spPr>
        <p:txBody>
          <a:bodyPr>
            <a:noAutofit/>
          </a:bodyPr>
          <a:lstStyle/>
          <a:p>
            <a:pPr algn="ctr"/>
            <a:r>
              <a:rPr lang="es-AR" sz="4000" b="1" i="1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Datos Importantes</a:t>
            </a:r>
            <a:endParaRPr lang="es-AR" sz="4000"/>
          </a:p>
        </p:txBody>
      </p:sp>
      <p:sp>
        <p:nvSpPr>
          <p:cNvPr id="3" name="2 CuadroTexto"/>
          <p:cNvSpPr txBox="1"/>
          <p:nvPr/>
        </p:nvSpPr>
        <p:spPr>
          <a:xfrm>
            <a:off x="740532" y="548680"/>
            <a:ext cx="8580953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endParaRPr lang="es-AR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s-A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Cómo esta compuesta la materia.</a:t>
            </a:r>
          </a:p>
          <a:p>
            <a:endParaRPr lang="es-AR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s-A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Cómo van ser las clases.</a:t>
            </a:r>
          </a:p>
          <a:p>
            <a:endParaRPr lang="es-AR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s-A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 Forma de Aprobación de la materia.</a:t>
            </a:r>
          </a:p>
          <a:p>
            <a:pPr>
              <a:buFont typeface="Wingdings" pitchFamily="2" charset="2"/>
              <a:buChar char="v"/>
            </a:pPr>
            <a:endParaRPr lang="es-AR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r>
              <a:rPr lang="es-A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Donde debo inscribirme. </a:t>
            </a:r>
          </a:p>
          <a:p>
            <a:pPr>
              <a:buFont typeface="Wingdings" pitchFamily="2" charset="2"/>
              <a:buChar char="v"/>
            </a:pPr>
            <a:endParaRPr lang="es-A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97950" cy="636680"/>
          </a:xfrm>
        </p:spPr>
        <p:txBody>
          <a:bodyPr>
            <a:noAutofit/>
          </a:bodyPr>
          <a:lstStyle/>
          <a:p>
            <a:pPr algn="ctr"/>
            <a:r>
              <a:rPr lang="es-AR" sz="4000" b="1" i="1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Datos Importantes</a:t>
            </a:r>
            <a:endParaRPr lang="es-AR" sz="4000"/>
          </a:p>
        </p:txBody>
      </p:sp>
      <p:sp>
        <p:nvSpPr>
          <p:cNvPr id="3" name="2 CuadroTexto"/>
          <p:cNvSpPr txBox="1"/>
          <p:nvPr/>
        </p:nvSpPr>
        <p:spPr>
          <a:xfrm>
            <a:off x="0" y="548681"/>
            <a:ext cx="9906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4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endParaRPr lang="es-AR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s-A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http://www.campusvirtual.frba.utn.edu.ar/ </a:t>
            </a:r>
          </a:p>
          <a:p>
            <a:pPr>
              <a:lnSpc>
                <a:spcPct val="200000"/>
              </a:lnSpc>
            </a:pPr>
            <a:endParaRPr lang="es-AR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200000"/>
              </a:lnSpc>
              <a:buFont typeface="Wingdings" pitchFamily="2" charset="2"/>
              <a:buChar char="v"/>
            </a:pPr>
            <a:r>
              <a:rPr lang="es-AR" sz="32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http://www.utn.so/</a:t>
            </a:r>
          </a:p>
          <a:p>
            <a:pPr>
              <a:buFont typeface="Wingdings" pitchFamily="2" charset="2"/>
              <a:buChar char="v"/>
            </a:pPr>
            <a:endParaRPr lang="es-AR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endParaRPr lang="es-AR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endParaRPr lang="es-AR" sz="32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endParaRPr lang="es-AR" sz="3200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97950" cy="636680"/>
          </a:xfrm>
        </p:spPr>
        <p:txBody>
          <a:bodyPr>
            <a:noAutofit/>
          </a:bodyPr>
          <a:lstStyle/>
          <a:p>
            <a:pPr algn="ctr"/>
            <a:r>
              <a:rPr lang="es-AR" sz="3200" b="1" i="1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Temas que veremos en la cursada</a:t>
            </a:r>
            <a:endParaRPr lang="es-AR" sz="3200"/>
          </a:p>
        </p:txBody>
      </p:sp>
      <p:sp>
        <p:nvSpPr>
          <p:cNvPr id="3" name="2 CuadroTexto"/>
          <p:cNvSpPr txBox="1"/>
          <p:nvPr/>
        </p:nvSpPr>
        <p:spPr>
          <a:xfrm>
            <a:off x="662524" y="548680"/>
            <a:ext cx="858095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4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endParaRPr lang="es-AR" sz="32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AR" sz="32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AR" sz="32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endParaRPr lang="es-AR" sz="32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endParaRPr lang="es-AR" sz="32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endParaRPr lang="es-AR" sz="32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endParaRPr lang="es-AR" sz="32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0" y="1257170"/>
            <a:ext cx="9906000" cy="5196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s-AR" sz="2400" dirty="0" smtClean="0"/>
              <a:t> </a:t>
            </a:r>
            <a:r>
              <a:rPr lang="es-ES_tradnl" sz="2800" dirty="0" smtClean="0"/>
              <a:t>Módulo 1. Introducción a los Sistemas Operativos</a:t>
            </a:r>
            <a:r>
              <a:rPr lang="es-ES_tradnl" sz="2800" b="1" dirty="0" smtClean="0"/>
              <a:t>. </a:t>
            </a:r>
            <a:endParaRPr lang="en-US" sz="2800" dirty="0" smtClean="0"/>
          </a:p>
          <a:p>
            <a:pPr lvl="1">
              <a:lnSpc>
                <a:spcPct val="150000"/>
              </a:lnSpc>
            </a:pPr>
            <a:r>
              <a:rPr lang="es-ES_tradnl" sz="2800" dirty="0" smtClean="0"/>
              <a:t>Módulo 2. De programa a procesos.</a:t>
            </a:r>
            <a:endParaRPr lang="en-US" sz="2800" dirty="0" smtClean="0"/>
          </a:p>
          <a:p>
            <a:pPr lvl="1">
              <a:lnSpc>
                <a:spcPct val="150000"/>
              </a:lnSpc>
            </a:pPr>
            <a:r>
              <a:rPr lang="es-ES_tradnl" sz="2800" dirty="0" smtClean="0"/>
              <a:t>Módulo 3. Planificación de procesos  e Hilos. </a:t>
            </a:r>
            <a:endParaRPr lang="en-US" sz="2800" dirty="0" smtClean="0"/>
          </a:p>
          <a:p>
            <a:pPr lvl="1">
              <a:lnSpc>
                <a:spcPct val="150000"/>
              </a:lnSpc>
            </a:pPr>
            <a:r>
              <a:rPr lang="es-ES_tradnl" sz="2800" dirty="0" smtClean="0"/>
              <a:t>Módulo 4. Administración de recursos compartidos, sincronización y comunicación entre procesos.</a:t>
            </a:r>
            <a:endParaRPr lang="en-US" sz="2800" dirty="0" smtClean="0"/>
          </a:p>
          <a:p>
            <a:pPr lvl="1">
              <a:lnSpc>
                <a:spcPct val="150000"/>
              </a:lnSpc>
            </a:pPr>
            <a:r>
              <a:rPr lang="es-ES_tradnl" sz="2800" dirty="0" smtClean="0"/>
              <a:t>Módulo 5.  Administración de la memoria central. </a:t>
            </a:r>
            <a:endParaRPr lang="en-US" sz="2800" dirty="0" smtClean="0"/>
          </a:p>
          <a:p>
            <a:pPr lvl="1">
              <a:lnSpc>
                <a:spcPct val="150000"/>
              </a:lnSpc>
            </a:pPr>
            <a:r>
              <a:rPr lang="es-ES_tradnl" sz="2800" dirty="0" smtClean="0"/>
              <a:t>Módulo 6. Administración de dispositivos de Entrada-Salida.   </a:t>
            </a:r>
            <a:endParaRPr lang="en-US" sz="2800" dirty="0" smtClean="0"/>
          </a:p>
          <a:p>
            <a:pPr lvl="1">
              <a:lnSpc>
                <a:spcPct val="150000"/>
              </a:lnSpc>
            </a:pPr>
            <a:r>
              <a:rPr lang="es-ES_tradnl" sz="2800" dirty="0" smtClean="0"/>
              <a:t>Módulo 7. Administración de Archivos</a:t>
            </a:r>
            <a:r>
              <a:rPr lang="es-ES_tradnl" sz="2400" dirty="0" smtClean="0"/>
              <a:t>.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404664"/>
            <a:ext cx="8997950" cy="636680"/>
          </a:xfrm>
        </p:spPr>
        <p:txBody>
          <a:bodyPr>
            <a:noAutofit/>
          </a:bodyPr>
          <a:lstStyle/>
          <a:p>
            <a:pPr algn="ctr"/>
            <a:r>
              <a:rPr lang="es-AR" sz="3200" b="1" i="1" smtClean="0">
                <a:solidFill>
                  <a:srgbClr val="7030A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Bibliografía</a:t>
            </a:r>
            <a:endParaRPr lang="es-AR" sz="3200"/>
          </a:p>
        </p:txBody>
      </p:sp>
      <p:sp>
        <p:nvSpPr>
          <p:cNvPr id="3" name="2 CuadroTexto"/>
          <p:cNvSpPr txBox="1"/>
          <p:nvPr/>
        </p:nvSpPr>
        <p:spPr>
          <a:xfrm>
            <a:off x="662524" y="548680"/>
            <a:ext cx="858095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sz="24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endParaRPr lang="es-AR" sz="32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AR" sz="32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es-AR" sz="32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endParaRPr lang="es-AR" sz="32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endParaRPr lang="es-AR" sz="32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endParaRPr lang="es-AR" sz="320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Font typeface="Wingdings" pitchFamily="2" charset="2"/>
              <a:buChar char="v"/>
            </a:pPr>
            <a:endParaRPr lang="es-AR" sz="320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0" y="1412776"/>
            <a:ext cx="9906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s-AR" sz="4000" dirty="0" smtClean="0"/>
              <a:t> Sistemas Operativos,  </a:t>
            </a:r>
            <a:r>
              <a:rPr lang="es-AR" sz="4000" dirty="0" err="1" smtClean="0"/>
              <a:t>Stallings</a:t>
            </a:r>
            <a:r>
              <a:rPr lang="es-AR" sz="4000" dirty="0" smtClean="0"/>
              <a:t> Williams.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s-AR" sz="4000" dirty="0" smtClean="0"/>
              <a:t> Fundamentos de Sistemas Operativos, Abraham </a:t>
            </a:r>
            <a:r>
              <a:rPr lang="es-AR" sz="4000" b="1" dirty="0" err="1" smtClean="0"/>
              <a:t>Silberschatz</a:t>
            </a:r>
            <a:r>
              <a:rPr lang="es-AR" sz="4000" dirty="0" smtClean="0"/>
              <a:t> 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v"/>
            </a:pPr>
            <a:r>
              <a:rPr lang="es-AR" sz="4000" dirty="0" smtClean="0"/>
              <a:t> Sistemas Operativos Modernos, </a:t>
            </a:r>
          </a:p>
          <a:p>
            <a:pPr algn="just">
              <a:lnSpc>
                <a:spcPct val="150000"/>
              </a:lnSpc>
            </a:pPr>
            <a:r>
              <a:rPr lang="es-AR" sz="4000" dirty="0" smtClean="0"/>
              <a:t>Andrew S. </a:t>
            </a:r>
            <a:r>
              <a:rPr lang="es-AR" sz="4000" b="1" dirty="0" err="1" smtClean="0"/>
              <a:t>Tanenbaum</a:t>
            </a:r>
            <a:endParaRPr lang="es-AR" sz="4000" dirty="0" smtClean="0"/>
          </a:p>
          <a:p>
            <a:pPr algn="just">
              <a:lnSpc>
                <a:spcPct val="15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0" y="1729878"/>
            <a:ext cx="9906000" cy="5803578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AR" sz="5400" b="1" dirty="0" smtClean="0">
                <a:solidFill>
                  <a:srgbClr val="7030A0"/>
                </a:solidFill>
              </a:rPr>
              <a:t/>
            </a:r>
            <a:br>
              <a:rPr lang="es-AR" sz="5400" b="1" dirty="0" smtClean="0">
                <a:solidFill>
                  <a:srgbClr val="7030A0"/>
                </a:solidFill>
              </a:rPr>
            </a:br>
            <a:r>
              <a:rPr lang="es-AR" sz="5400" b="1" dirty="0" smtClean="0">
                <a:solidFill>
                  <a:srgbClr val="7030A0"/>
                </a:solidFill>
              </a:rPr>
              <a:t/>
            </a:r>
            <a:br>
              <a:rPr lang="es-AR" sz="5400" b="1" dirty="0" smtClean="0">
                <a:solidFill>
                  <a:srgbClr val="7030A0"/>
                </a:solidFill>
              </a:rPr>
            </a:br>
            <a:r>
              <a:rPr lang="es-AR" sz="5400" b="1" dirty="0" smtClean="0">
                <a:solidFill>
                  <a:srgbClr val="7030A0"/>
                </a:solidFill>
              </a:rPr>
              <a:t/>
            </a:r>
            <a:br>
              <a:rPr lang="es-AR" sz="5400" b="1" dirty="0" smtClean="0">
                <a:solidFill>
                  <a:srgbClr val="7030A0"/>
                </a:solidFill>
              </a:rPr>
            </a:br>
            <a:r>
              <a:rPr lang="es-AR" sz="5400" b="1" dirty="0" smtClean="0">
                <a:solidFill>
                  <a:srgbClr val="7030A0"/>
                </a:solidFill>
              </a:rPr>
              <a:t/>
            </a:r>
            <a:br>
              <a:rPr lang="es-AR" sz="5400" b="1" dirty="0" smtClean="0">
                <a:solidFill>
                  <a:srgbClr val="7030A0"/>
                </a:solidFill>
              </a:rPr>
            </a:br>
            <a:r>
              <a:rPr lang="es-AR" sz="5400" b="1" dirty="0" smtClean="0">
                <a:solidFill>
                  <a:srgbClr val="7030A0"/>
                </a:solidFill>
              </a:rPr>
              <a:t>	</a:t>
            </a:r>
            <a:r>
              <a:rPr lang="es-AR" sz="4400" b="1" dirty="0" smtClean="0">
                <a:solidFill>
                  <a:schemeClr val="tx1"/>
                </a:solidFill>
              </a:rPr>
              <a:t>1° Charla 25/03/2017 : </a:t>
            </a:r>
            <a:r>
              <a:rPr lang="es-AR" sz="4400" dirty="0" smtClean="0">
                <a:solidFill>
                  <a:schemeClr val="tx1"/>
                </a:solidFill>
              </a:rPr>
              <a:t>Introducción  a la 	materia + algunas herramientas</a:t>
            </a:r>
            <a:r>
              <a:rPr lang="es-AR" dirty="0" smtClean="0">
                <a:solidFill>
                  <a:srgbClr val="7030A0"/>
                </a:solidFill>
              </a:rPr>
              <a:t/>
            </a:r>
            <a:br>
              <a:rPr lang="es-AR" dirty="0" smtClean="0">
                <a:solidFill>
                  <a:srgbClr val="7030A0"/>
                </a:solidFill>
              </a:rPr>
            </a:br>
            <a:r>
              <a:rPr lang="es-AR" dirty="0" smtClean="0">
                <a:solidFill>
                  <a:srgbClr val="7030A0"/>
                </a:solidFill>
              </a:rPr>
              <a:t>	</a:t>
            </a:r>
            <a:r>
              <a:rPr lang="es-AR" sz="4400" b="1" dirty="0" smtClean="0">
                <a:solidFill>
                  <a:schemeClr val="tx1"/>
                </a:solidFill>
              </a:rPr>
              <a:t>2° Charla 01/04/2017: </a:t>
            </a:r>
            <a:r>
              <a:rPr lang="es-AR" sz="4400" dirty="0" smtClean="0">
                <a:solidFill>
                  <a:schemeClr val="tx1"/>
                </a:solidFill>
              </a:rPr>
              <a:t>Presentación TP</a:t>
            </a:r>
            <a:br>
              <a:rPr lang="es-AR" sz="4400" dirty="0" smtClean="0">
                <a:solidFill>
                  <a:schemeClr val="tx1"/>
                </a:solidFill>
              </a:rPr>
            </a:br>
            <a:r>
              <a:rPr lang="es-AR" sz="4400" dirty="0" smtClean="0">
                <a:solidFill>
                  <a:schemeClr val="tx1"/>
                </a:solidFill>
              </a:rPr>
              <a:t>	</a:t>
            </a:r>
            <a:r>
              <a:rPr lang="es-AR" sz="4400" b="1" dirty="0" smtClean="0">
                <a:solidFill>
                  <a:schemeClr val="tx1"/>
                </a:solidFill>
              </a:rPr>
              <a:t>3° Charla 22/04/2017: </a:t>
            </a:r>
            <a:r>
              <a:rPr lang="es-AR" sz="4400" dirty="0" smtClean="0">
                <a:solidFill>
                  <a:schemeClr val="tx1"/>
                </a:solidFill>
              </a:rPr>
              <a:t>Herramienta 	avanzadas para el TP.</a:t>
            </a:r>
            <a:br>
              <a:rPr lang="es-AR" sz="4400" dirty="0" smtClean="0">
                <a:solidFill>
                  <a:schemeClr val="tx1"/>
                </a:solidFill>
              </a:rPr>
            </a:br>
            <a:r>
              <a:rPr lang="es-AR" sz="4400" dirty="0" smtClean="0">
                <a:solidFill>
                  <a:schemeClr val="tx1"/>
                </a:solidFill>
              </a:rPr>
              <a:t>	</a:t>
            </a:r>
            <a:r>
              <a:rPr lang="es-AR" sz="4400" b="1" dirty="0" smtClean="0">
                <a:solidFill>
                  <a:schemeClr val="tx1"/>
                </a:solidFill>
              </a:rPr>
              <a:t> </a:t>
            </a:r>
            <a:r>
              <a:rPr lang="es-AR" sz="4400" b="1" dirty="0" smtClean="0">
                <a:solidFill>
                  <a:srgbClr val="FF0000"/>
                </a:solidFill>
              </a:rPr>
              <a:t>1° Entrega 15/04/2017: </a:t>
            </a:r>
            <a:r>
              <a:rPr lang="es-AR" sz="4400" dirty="0" smtClean="0">
                <a:solidFill>
                  <a:srgbClr val="FF0000"/>
                </a:solidFill>
              </a:rPr>
              <a:t>Primer </a:t>
            </a:r>
            <a:r>
              <a:rPr lang="es-AR" sz="4400" dirty="0" err="1" smtClean="0">
                <a:solidFill>
                  <a:srgbClr val="FF0000"/>
                </a:solidFill>
              </a:rPr>
              <a:t>Check</a:t>
            </a:r>
            <a:r>
              <a:rPr lang="es-AR" sz="4400" dirty="0" smtClean="0">
                <a:solidFill>
                  <a:srgbClr val="FF0000"/>
                </a:solidFill>
              </a:rPr>
              <a:t>  TP</a:t>
            </a:r>
            <a:r>
              <a:rPr lang="es-AR" sz="4400" dirty="0" smtClean="0">
                <a:solidFill>
                  <a:schemeClr val="tx1"/>
                </a:solidFill>
              </a:rPr>
              <a:t>. </a:t>
            </a:r>
            <a:br>
              <a:rPr lang="es-AR" sz="4400" dirty="0" smtClean="0">
                <a:solidFill>
                  <a:schemeClr val="tx1"/>
                </a:solidFill>
              </a:rPr>
            </a:br>
            <a:endParaRPr lang="es-AR" sz="4400" dirty="0">
              <a:solidFill>
                <a:schemeClr val="tx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1023910" y="428604"/>
            <a:ext cx="80010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4400" b="1" dirty="0" smtClean="0">
                <a:solidFill>
                  <a:srgbClr val="7030A0"/>
                </a:solidFill>
                <a:latin typeface="+mj-lt"/>
              </a:rPr>
              <a:t>Clases de TP :</a:t>
            </a:r>
            <a:endParaRPr lang="es-AR" sz="44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95300" y="2564904"/>
            <a:ext cx="3599605" cy="1224136"/>
          </a:xfrm>
        </p:spPr>
        <p:txBody>
          <a:bodyPr/>
          <a:lstStyle/>
          <a:p>
            <a:pPr algn="ctr"/>
            <a:r>
              <a:rPr lang="es-AR" smtClean="0">
                <a:solidFill>
                  <a:srgbClr val="7030A0"/>
                </a:solidFill>
              </a:rPr>
              <a:t>Dudas??</a:t>
            </a:r>
            <a:endParaRPr lang="es-AR">
              <a:solidFill>
                <a:srgbClr val="7030A0"/>
              </a:solidFill>
            </a:endParaRPr>
          </a:p>
        </p:txBody>
      </p:sp>
      <p:pic>
        <p:nvPicPr>
          <p:cNvPr id="3" name="Shape 108"/>
          <p:cNvPicPr preferRelativeResize="0"/>
          <p:nvPr/>
        </p:nvPicPr>
        <p:blipFill>
          <a:blip r:embed="rId2" cstate="print">
            <a:alphaModFix/>
          </a:blip>
          <a:stretch>
            <a:fillRect/>
          </a:stretch>
        </p:blipFill>
        <p:spPr>
          <a:xfrm>
            <a:off x="5265035" y="1556792"/>
            <a:ext cx="3714750" cy="4991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153</Words>
  <Application>Microsoft Office PowerPoint</Application>
  <PresentationFormat>A4 (210 x 297 mm)</PresentationFormat>
  <Paragraphs>53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0" baseType="lpstr">
      <vt:lpstr>Tema de Office</vt:lpstr>
      <vt:lpstr>Flujo</vt:lpstr>
      <vt:lpstr>Diapositiva 1</vt:lpstr>
      <vt:lpstr>Datos Importantes</vt:lpstr>
      <vt:lpstr>Datos Importantes</vt:lpstr>
      <vt:lpstr>Datos Importantes</vt:lpstr>
      <vt:lpstr>Temas que veremos en la cursada</vt:lpstr>
      <vt:lpstr>Bibliografía</vt:lpstr>
      <vt:lpstr>     1° Charla 25/03/2017 : Introducción  a la  materia + algunas herramientas  2° Charla 01/04/2017: Presentación TP  3° Charla 22/04/2017: Herramienta  avanzadas para el TP.   1° Entrega 15/04/2017: Primer Check  TP.  </vt:lpstr>
      <vt:lpstr>Dudas??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Marcela05</dc:creator>
  <cp:lastModifiedBy>Marcela05</cp:lastModifiedBy>
  <cp:revision>32</cp:revision>
  <dcterms:created xsi:type="dcterms:W3CDTF">2015-04-02T20:17:20Z</dcterms:created>
  <dcterms:modified xsi:type="dcterms:W3CDTF">2017-03-14T04:44:44Z</dcterms:modified>
</cp:coreProperties>
</file>