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2" r:id="rId1"/>
  </p:sldMasterIdLst>
  <p:notesMasterIdLst>
    <p:notesMasterId r:id="rId61"/>
  </p:notesMasterIdLst>
  <p:sldIdLst>
    <p:sldId id="256" r:id="rId2"/>
    <p:sldId id="285" r:id="rId3"/>
    <p:sldId id="322" r:id="rId4"/>
    <p:sldId id="257" r:id="rId5"/>
    <p:sldId id="258" r:id="rId6"/>
    <p:sldId id="259" r:id="rId7"/>
    <p:sldId id="261" r:id="rId8"/>
    <p:sldId id="318" r:id="rId9"/>
    <p:sldId id="317" r:id="rId10"/>
    <p:sldId id="262" r:id="rId11"/>
    <p:sldId id="263" r:id="rId12"/>
    <p:sldId id="264" r:id="rId13"/>
    <p:sldId id="309" r:id="rId14"/>
    <p:sldId id="265" r:id="rId15"/>
    <p:sldId id="286" r:id="rId16"/>
    <p:sldId id="313" r:id="rId17"/>
    <p:sldId id="314" r:id="rId18"/>
    <p:sldId id="312" r:id="rId19"/>
    <p:sldId id="266" r:id="rId20"/>
    <p:sldId id="319" r:id="rId21"/>
    <p:sldId id="287" r:id="rId22"/>
    <p:sldId id="310" r:id="rId23"/>
    <p:sldId id="311" r:id="rId24"/>
    <p:sldId id="288" r:id="rId25"/>
    <p:sldId id="321" r:id="rId26"/>
    <p:sldId id="315" r:id="rId27"/>
    <p:sldId id="316" r:id="rId28"/>
    <p:sldId id="267" r:id="rId29"/>
    <p:sldId id="320" r:id="rId30"/>
    <p:sldId id="268" r:id="rId31"/>
    <p:sldId id="293" r:id="rId32"/>
    <p:sldId id="269" r:id="rId33"/>
    <p:sldId id="294" r:id="rId34"/>
    <p:sldId id="270" r:id="rId35"/>
    <p:sldId id="295" r:id="rId36"/>
    <p:sldId id="296" r:id="rId37"/>
    <p:sldId id="291" r:id="rId38"/>
    <p:sldId id="292" r:id="rId39"/>
    <p:sldId id="303" r:id="rId40"/>
    <p:sldId id="304" r:id="rId41"/>
    <p:sldId id="271" r:id="rId42"/>
    <p:sldId id="306" r:id="rId43"/>
    <p:sldId id="272" r:id="rId44"/>
    <p:sldId id="273" r:id="rId45"/>
    <p:sldId id="274" r:id="rId46"/>
    <p:sldId id="275" r:id="rId47"/>
    <p:sldId id="289" r:id="rId48"/>
    <p:sldId id="308" r:id="rId49"/>
    <p:sldId id="307" r:id="rId50"/>
    <p:sldId id="276" r:id="rId51"/>
    <p:sldId id="297" r:id="rId52"/>
    <p:sldId id="277" r:id="rId53"/>
    <p:sldId id="305" r:id="rId54"/>
    <p:sldId id="298" r:id="rId55"/>
    <p:sldId id="279" r:id="rId56"/>
    <p:sldId id="280" r:id="rId57"/>
    <p:sldId id="300" r:id="rId58"/>
    <p:sldId id="299" r:id="rId59"/>
    <p:sldId id="281" r:id="rId6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3399"/>
    <a:srgbClr val="CCCCFF"/>
    <a:srgbClr val="814AAE"/>
    <a:srgbClr val="D3257C"/>
    <a:srgbClr val="8BF729"/>
    <a:srgbClr val="66FF66"/>
    <a:srgbClr val="90FB25"/>
    <a:srgbClr val="FFFF00"/>
    <a:srgbClr val="CC99FF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2787"/>
    <p:restoredTop sz="90929"/>
  </p:normalViewPr>
  <p:slideViewPr>
    <p:cSldViewPr snapToObjects="1">
      <p:cViewPr>
        <p:scale>
          <a:sx n="50" d="100"/>
          <a:sy n="50" d="100"/>
        </p:scale>
        <p:origin x="-1722" y="-522"/>
      </p:cViewPr>
      <p:guideLst>
        <p:guide orient="horz" pos="48"/>
        <p:guide pos="2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1512D-ADE6-40D0-9FCB-E6BDDFFA994C}" type="datetimeFigureOut">
              <a:rPr lang="es-ES" smtClean="0"/>
              <a:pPr/>
              <a:t>12/03/2017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3E33-1A45-4E24-B668-F6E60FC5414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2017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41535-2741-4265-AD21-0098A1B1AD4B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21D3D-5E91-4D55-B09C-2AEC46FC2A5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EEC88-CEB7-4FF7-B3AA-278E38D5E34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B792D-099A-483C-B38F-B0F04DA3739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78454-13ED-4415-A219-9A5666AC6D4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84FDA-D683-4B53-B935-C7593EE1173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4949F-4180-4B3A-AAAB-3C6F0CB5801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25317-F0ED-4C8A-921D-A61A7F89A28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9ED511-3F3A-4A4F-8820-24B17856CE4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44AE-3C0A-49A0-B069-C6244A6F97E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88500">
              <a:srgbClr val="272799"/>
            </a:gs>
            <a:gs pos="54000">
              <a:srgbClr val="000000">
                <a:alpha val="24000"/>
              </a:srgbClr>
            </a:gs>
            <a:gs pos="100000">
              <a:srgbClr val="3333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837FF1-A2E2-400B-B360-CCAABBDEFDE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slide" Target="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slide" Target="slide4.xml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7.bin"/><Relationship Id="rId4" Type="http://schemas.openxmlformats.org/officeDocument/2006/relationships/slide" Target="slid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12" Type="http://schemas.openxmlformats.org/officeDocument/2006/relationships/slide" Target="slide5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1.xml"/><Relationship Id="rId11" Type="http://schemas.openxmlformats.org/officeDocument/2006/relationships/slide" Target="slide52.xml"/><Relationship Id="rId5" Type="http://schemas.openxmlformats.org/officeDocument/2006/relationships/slide" Target="slide46.xml"/><Relationship Id="rId10" Type="http://schemas.openxmlformats.org/officeDocument/2006/relationships/slide" Target="slide32.xml"/><Relationship Id="rId4" Type="http://schemas.openxmlformats.org/officeDocument/2006/relationships/slide" Target="slide11.xml"/><Relationship Id="rId9" Type="http://schemas.openxmlformats.org/officeDocument/2006/relationships/slide" Target="slide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slide" Target="slid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Estado%20de%20un%20proceso.ppt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slide" Target="slide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21124179">
            <a:off x="1675741" y="1796686"/>
            <a:ext cx="5648623" cy="1204306"/>
          </a:xfrm>
        </p:spPr>
        <p:txBody>
          <a:bodyPr>
            <a:normAutofit fontScale="90000"/>
          </a:bodyPr>
          <a:lstStyle/>
          <a:p>
            <a:r>
              <a:rPr lang="es-ES_tradnl" b="1" dirty="0">
                <a:solidFill>
                  <a:schemeClr val="bg1"/>
                </a:solidFill>
              </a:rPr>
              <a:t>Conceptos Fundamentales de los Sistemas </a:t>
            </a:r>
            <a:r>
              <a:rPr lang="es-ES_tradnl" b="1" dirty="0" smtClean="0">
                <a:solidFill>
                  <a:schemeClr val="bg1"/>
                </a:solidFill>
              </a:rPr>
              <a:t>Operativos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41535-2741-4265-AD21-0098A1B1AD4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advTm="46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6" name="Text Box 29"/>
          <p:cNvSpPr txBox="1">
            <a:spLocks noChangeArrowheads="1"/>
          </p:cNvSpPr>
          <p:nvPr/>
        </p:nvSpPr>
        <p:spPr bwMode="auto">
          <a:xfrm>
            <a:off x="4554264" y="3454648"/>
            <a:ext cx="13858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000" dirty="0"/>
              <a:t>Varios S.O.</a:t>
            </a:r>
          </a:p>
        </p:txBody>
      </p:sp>
      <p:sp>
        <p:nvSpPr>
          <p:cNvPr id="15400" name="Line 52"/>
          <p:cNvSpPr>
            <a:spLocks noChangeShapeType="1"/>
          </p:cNvSpPr>
          <p:nvPr/>
        </p:nvSpPr>
        <p:spPr bwMode="auto">
          <a:xfrm>
            <a:off x="5495750" y="3879304"/>
            <a:ext cx="908503" cy="4431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401" name="Line 53"/>
          <p:cNvSpPr>
            <a:spLocks noChangeShapeType="1"/>
          </p:cNvSpPr>
          <p:nvPr/>
        </p:nvSpPr>
        <p:spPr bwMode="auto">
          <a:xfrm flipH="1">
            <a:off x="4230990" y="3879942"/>
            <a:ext cx="1016217" cy="5824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610716" y="-107157"/>
            <a:ext cx="7918922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/>
              <a:t>Tipos de Sistemas Operativos</a:t>
            </a:r>
            <a:endParaRPr lang="es-ES_tradnl" sz="3200" dirty="0"/>
          </a:p>
        </p:txBody>
      </p:sp>
      <p:sp>
        <p:nvSpPr>
          <p:cNvPr id="15405" name="AutoShape 5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29638" y="6472238"/>
            <a:ext cx="309562" cy="385762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406" name="AutoShape 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34438" y="6472238"/>
            <a:ext cx="309562" cy="385762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407" name="AutoShape 6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472238"/>
            <a:ext cx="309563" cy="385762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581" y="5772142"/>
            <a:ext cx="502920" cy="502920"/>
          </a:xfrm>
        </p:spPr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4" name="53 Grupo"/>
          <p:cNvGrpSpPr/>
          <p:nvPr/>
        </p:nvGrpSpPr>
        <p:grpSpPr>
          <a:xfrm>
            <a:off x="107504" y="670420"/>
            <a:ext cx="1728192" cy="5206851"/>
            <a:chOff x="362744" y="670420"/>
            <a:chExt cx="1728192" cy="5206851"/>
          </a:xfrm>
        </p:grpSpPr>
        <p:sp>
          <p:nvSpPr>
            <p:cNvPr id="55" name="54 Abrir llave"/>
            <p:cNvSpPr/>
            <p:nvPr/>
          </p:nvSpPr>
          <p:spPr>
            <a:xfrm>
              <a:off x="1802904" y="670420"/>
              <a:ext cx="288032" cy="5206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362744" y="1772816"/>
              <a:ext cx="1382588" cy="316835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Sistema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Operativo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De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Propósito 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General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2 Rectángulo redondeado"/>
          <p:cNvSpPr/>
          <p:nvPr/>
        </p:nvSpPr>
        <p:spPr>
          <a:xfrm>
            <a:off x="1899320" y="548680"/>
            <a:ext cx="1598563" cy="1882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Con tolerancia a fallas</a:t>
            </a:r>
            <a:endParaRPr lang="es-ES" sz="2000" dirty="0"/>
          </a:p>
        </p:txBody>
      </p:sp>
      <p:sp>
        <p:nvSpPr>
          <p:cNvPr id="59" name="58 Flecha derecha"/>
          <p:cNvSpPr/>
          <p:nvPr/>
        </p:nvSpPr>
        <p:spPr>
          <a:xfrm>
            <a:off x="3563888" y="764704"/>
            <a:ext cx="1610692" cy="572400"/>
          </a:xfrm>
          <a:prstGeom prst="rightArrow">
            <a:avLst/>
          </a:prstGeom>
          <a:solidFill>
            <a:srgbClr val="814A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Detecta y Corrige</a:t>
            </a:r>
            <a:endParaRPr lang="es-ES" dirty="0"/>
          </a:p>
        </p:txBody>
      </p:sp>
      <p:sp>
        <p:nvSpPr>
          <p:cNvPr id="60" name="59 Flecha derecha"/>
          <p:cNvSpPr/>
          <p:nvPr/>
        </p:nvSpPr>
        <p:spPr>
          <a:xfrm>
            <a:off x="3563888" y="1628800"/>
            <a:ext cx="1568351" cy="572400"/>
          </a:xfrm>
          <a:prstGeom prst="rightArrow">
            <a:avLst/>
          </a:prstGeom>
          <a:solidFill>
            <a:srgbClr val="814A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Recupera</a:t>
            </a:r>
            <a:endParaRPr lang="es-ES" dirty="0"/>
          </a:p>
        </p:txBody>
      </p:sp>
      <p:sp>
        <p:nvSpPr>
          <p:cNvPr id="62" name="61 Elipse"/>
          <p:cNvSpPr/>
          <p:nvPr/>
        </p:nvSpPr>
        <p:spPr>
          <a:xfrm>
            <a:off x="5148064" y="766482"/>
            <a:ext cx="1939305" cy="5724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Errores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5148064" y="1629283"/>
            <a:ext cx="1939305" cy="571435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Sistema Habilitado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6 Acorde"/>
          <p:cNvSpPr/>
          <p:nvPr/>
        </p:nvSpPr>
        <p:spPr>
          <a:xfrm>
            <a:off x="7467420" y="1111449"/>
            <a:ext cx="2649196" cy="589359"/>
          </a:xfrm>
          <a:prstGeom prst="chor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AR" spc="-100" dirty="0" smtClean="0"/>
              <a:t>Reemplaza</a:t>
            </a:r>
          </a:p>
          <a:p>
            <a:pPr algn="l"/>
            <a:r>
              <a:rPr lang="es-AR" spc="-100" dirty="0" smtClean="0"/>
              <a:t>Componentes</a:t>
            </a:r>
            <a:endParaRPr lang="es-ES" spc="-100" dirty="0"/>
          </a:p>
        </p:txBody>
      </p:sp>
      <p:sp>
        <p:nvSpPr>
          <p:cNvPr id="67" name="66 Rectángulo redondeado"/>
          <p:cNvSpPr/>
          <p:nvPr/>
        </p:nvSpPr>
        <p:spPr>
          <a:xfrm>
            <a:off x="1899320" y="2923605"/>
            <a:ext cx="1598562" cy="1882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Sistemas Operativos Virtuales</a:t>
            </a:r>
            <a:endParaRPr lang="es-ES" sz="2000" dirty="0"/>
          </a:p>
        </p:txBody>
      </p:sp>
      <p:sp>
        <p:nvSpPr>
          <p:cNvPr id="68" name="67 Flecha derecha"/>
          <p:cNvSpPr/>
          <p:nvPr/>
        </p:nvSpPr>
        <p:spPr>
          <a:xfrm>
            <a:off x="3499024" y="3378480"/>
            <a:ext cx="1013457" cy="572400"/>
          </a:xfrm>
          <a:prstGeom prst="rightArrow">
            <a:avLst/>
          </a:prstGeom>
          <a:solidFill>
            <a:srgbClr val="814A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Ejecuta</a:t>
            </a:r>
            <a:endParaRPr lang="es-ES" dirty="0"/>
          </a:p>
        </p:txBody>
      </p:sp>
      <p:sp>
        <p:nvSpPr>
          <p:cNvPr id="69" name="68 Flecha derecha"/>
          <p:cNvSpPr/>
          <p:nvPr/>
        </p:nvSpPr>
        <p:spPr>
          <a:xfrm>
            <a:off x="6034187" y="3331115"/>
            <a:ext cx="1568351" cy="572400"/>
          </a:xfrm>
          <a:prstGeom prst="rightArrow">
            <a:avLst/>
          </a:prstGeom>
          <a:solidFill>
            <a:srgbClr val="814A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En forma concurrente</a:t>
            </a:r>
            <a:endParaRPr lang="es-ES" sz="1200" dirty="0"/>
          </a:p>
        </p:txBody>
      </p:sp>
      <p:sp>
        <p:nvSpPr>
          <p:cNvPr id="70" name="69 Acorde"/>
          <p:cNvSpPr>
            <a:spLocks/>
          </p:cNvSpPr>
          <p:nvPr/>
        </p:nvSpPr>
        <p:spPr>
          <a:xfrm>
            <a:off x="7664621" y="3322636"/>
            <a:ext cx="2189880" cy="589359"/>
          </a:xfrm>
          <a:prstGeom prst="chor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AR" spc="-100" dirty="0" smtClean="0"/>
              <a:t>En  una máquina</a:t>
            </a:r>
            <a:endParaRPr lang="es-ES" spc="-100" dirty="0"/>
          </a:p>
        </p:txBody>
      </p:sp>
      <p:sp>
        <p:nvSpPr>
          <p:cNvPr id="71" name="70 Elipse"/>
          <p:cNvSpPr/>
          <p:nvPr/>
        </p:nvSpPr>
        <p:spPr>
          <a:xfrm>
            <a:off x="5508104" y="5737885"/>
            <a:ext cx="1939305" cy="571435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Programas bajo ese S:O: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2" name="71 Elipse"/>
          <p:cNvSpPr/>
          <p:nvPr/>
        </p:nvSpPr>
        <p:spPr>
          <a:xfrm>
            <a:off x="3275856" y="5737885"/>
            <a:ext cx="1939305" cy="571435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S.O Virtual: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Llamada de flecha hacia abajo"/>
          <p:cNvSpPr/>
          <p:nvPr/>
        </p:nvSpPr>
        <p:spPr>
          <a:xfrm>
            <a:off x="3803867" y="4462399"/>
            <a:ext cx="854248" cy="12373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Trabaja en modo usuario</a:t>
            </a:r>
            <a:endParaRPr lang="es-ES" dirty="0"/>
          </a:p>
        </p:txBody>
      </p:sp>
      <p:sp>
        <p:nvSpPr>
          <p:cNvPr id="76" name="75 Llamada de flecha hacia abajo"/>
          <p:cNvSpPr/>
          <p:nvPr/>
        </p:nvSpPr>
        <p:spPr>
          <a:xfrm>
            <a:off x="5940152" y="4365104"/>
            <a:ext cx="1035242" cy="12373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Trabaja en modo protegido</a:t>
            </a:r>
            <a:endParaRPr lang="es-ES" dirty="0"/>
          </a:p>
        </p:txBody>
      </p:sp>
      <p:sp>
        <p:nvSpPr>
          <p:cNvPr id="30" name="Line 52"/>
          <p:cNvSpPr>
            <a:spLocks noChangeShapeType="1"/>
          </p:cNvSpPr>
          <p:nvPr/>
        </p:nvSpPr>
        <p:spPr bwMode="auto">
          <a:xfrm>
            <a:off x="7087369" y="1052683"/>
            <a:ext cx="515169" cy="213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 flipV="1">
            <a:off x="7092280" y="1576701"/>
            <a:ext cx="633356" cy="2681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6" grpId="0" animBg="1"/>
      <p:bldP spid="15400" grpId="0" animBg="1"/>
      <p:bldP spid="15401" grpId="0" animBg="1"/>
      <p:bldP spid="3" grpId="0" animBg="1"/>
      <p:bldP spid="59" grpId="0" animBg="1"/>
      <p:bldP spid="60" grpId="0" animBg="1"/>
      <p:bldP spid="62" grpId="0" animBg="1"/>
      <p:bldP spid="63" grpId="0" animBg="1"/>
      <p:bldP spid="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" grpId="0" animBg="1"/>
      <p:bldP spid="76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536" y="116632"/>
            <a:ext cx="7315200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/>
              <a:t>Componentes o administradores de un S.O. </a:t>
            </a: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3200400" y="17526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Administración de pedidos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3429000" y="35052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/>
              <a:t>Asigna listo para ejecución</a:t>
            </a:r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3200400" y="4941888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 dirty="0"/>
              <a:t>Job Control </a:t>
            </a:r>
            <a:r>
              <a:rPr lang="es-ES_tradnl" sz="1800" dirty="0" err="1"/>
              <a:t>Languaje</a:t>
            </a:r>
            <a:endParaRPr lang="es-ES_tradnl" sz="1800" dirty="0"/>
          </a:p>
        </p:txBody>
      </p:sp>
      <p:sp>
        <p:nvSpPr>
          <p:cNvPr id="16404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05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06" name="AutoShape 4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5" name="24 Grupo"/>
          <p:cNvGrpSpPr/>
          <p:nvPr/>
        </p:nvGrpSpPr>
        <p:grpSpPr>
          <a:xfrm>
            <a:off x="827584" y="728659"/>
            <a:ext cx="2372816" cy="5206851"/>
            <a:chOff x="362744" y="670420"/>
            <a:chExt cx="1728192" cy="5206851"/>
          </a:xfrm>
        </p:grpSpPr>
        <p:sp>
          <p:nvSpPr>
            <p:cNvPr id="26" name="25 Abrir llave"/>
            <p:cNvSpPr/>
            <p:nvPr/>
          </p:nvSpPr>
          <p:spPr>
            <a:xfrm>
              <a:off x="1802904" y="670420"/>
              <a:ext cx="288032" cy="5206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62744" y="1772816"/>
              <a:ext cx="1382588" cy="316835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Job </a:t>
              </a:r>
            </a:p>
            <a:p>
              <a:r>
                <a:rPr lang="es-ES_tradnl" sz="2000" dirty="0" err="1" smtClean="0">
                  <a:solidFill>
                    <a:schemeClr val="bg1"/>
                  </a:solidFill>
                </a:rPr>
                <a:t>Scheduler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3417714" y="361905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de Memoria</a:t>
            </a: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3583632" y="4442966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 dirty="0"/>
              <a:t>de </a:t>
            </a:r>
            <a:r>
              <a:rPr lang="es-ES_tradnl" sz="1800" dirty="0" smtClean="0"/>
              <a:t>Archivos</a:t>
            </a:r>
            <a:endParaRPr lang="es-ES_tradnl" sz="1800" dirty="0"/>
          </a:p>
        </p:txBody>
      </p:sp>
      <p:sp>
        <p:nvSpPr>
          <p:cNvPr id="17422" name="Text Box 20"/>
          <p:cNvSpPr txBox="1">
            <a:spLocks noChangeArrowheads="1"/>
          </p:cNvSpPr>
          <p:nvPr/>
        </p:nvSpPr>
        <p:spPr bwMode="auto">
          <a:xfrm>
            <a:off x="3629372" y="5219254"/>
            <a:ext cx="223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de  Entrada / Salida</a:t>
            </a:r>
          </a:p>
        </p:txBody>
      </p:sp>
      <p:sp>
        <p:nvSpPr>
          <p:cNvPr id="17428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30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33" name="Text Box 70"/>
          <p:cNvSpPr txBox="1">
            <a:spLocks noChangeArrowheads="1"/>
          </p:cNvSpPr>
          <p:nvPr/>
        </p:nvSpPr>
        <p:spPr bwMode="auto">
          <a:xfrm>
            <a:off x="3200400" y="1143000"/>
            <a:ext cx="472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y  Control de Seguridad y protección</a:t>
            </a:r>
          </a:p>
        </p:txBody>
      </p:sp>
      <p:sp>
        <p:nvSpPr>
          <p:cNvPr id="17434" name="Text Box 71"/>
          <p:cNvSpPr txBox="1">
            <a:spLocks noChangeArrowheads="1"/>
          </p:cNvSpPr>
          <p:nvPr/>
        </p:nvSpPr>
        <p:spPr bwMode="auto">
          <a:xfrm>
            <a:off x="3581400" y="2452688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de Comunicaciones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395536" y="116632"/>
            <a:ext cx="7315200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 smtClean="0"/>
              <a:t>Administradores </a:t>
            </a:r>
            <a:r>
              <a:rPr lang="es-ES_tradnl" sz="2800" dirty="0"/>
              <a:t>de un S.O. </a:t>
            </a:r>
          </a:p>
        </p:txBody>
      </p:sp>
      <p:grpSp>
        <p:nvGrpSpPr>
          <p:cNvPr id="32" name="31 Grupo"/>
          <p:cNvGrpSpPr/>
          <p:nvPr/>
        </p:nvGrpSpPr>
        <p:grpSpPr>
          <a:xfrm>
            <a:off x="827584" y="728659"/>
            <a:ext cx="2372816" cy="5206851"/>
            <a:chOff x="362744" y="670420"/>
            <a:chExt cx="1728192" cy="5206851"/>
          </a:xfrm>
        </p:grpSpPr>
        <p:sp>
          <p:nvSpPr>
            <p:cNvPr id="33" name="32 Abrir llave"/>
            <p:cNvSpPr/>
            <p:nvPr/>
          </p:nvSpPr>
          <p:spPr>
            <a:xfrm>
              <a:off x="1802904" y="670420"/>
              <a:ext cx="288032" cy="5206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362744" y="1772816"/>
              <a:ext cx="1382588" cy="316835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Job </a:t>
              </a:r>
            </a:p>
            <a:p>
              <a:r>
                <a:rPr lang="es-ES_tradnl" sz="2000" dirty="0" err="1" smtClean="0">
                  <a:solidFill>
                    <a:schemeClr val="bg1"/>
                  </a:solidFill>
                </a:rPr>
                <a:t>Scheduler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36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37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442" name="Text Box 27"/>
          <p:cNvSpPr txBox="1">
            <a:spLocks noChangeArrowheads="1"/>
          </p:cNvSpPr>
          <p:nvPr/>
        </p:nvSpPr>
        <p:spPr bwMode="auto">
          <a:xfrm>
            <a:off x="3194050" y="19812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Servicios</a:t>
            </a:r>
          </a:p>
        </p:txBody>
      </p:sp>
      <p:sp>
        <p:nvSpPr>
          <p:cNvPr id="18443" name="Text Box 28"/>
          <p:cNvSpPr txBox="1">
            <a:spLocks noChangeArrowheads="1"/>
          </p:cNvSpPr>
          <p:nvPr/>
        </p:nvSpPr>
        <p:spPr bwMode="auto">
          <a:xfrm>
            <a:off x="2863850" y="3090863"/>
            <a:ext cx="19367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/>
              <a:t>Unidad de</a:t>
            </a:r>
          </a:p>
          <a:p>
            <a:pPr>
              <a:spcBef>
                <a:spcPct val="50000"/>
              </a:spcBef>
            </a:pPr>
            <a:r>
              <a:rPr lang="es-ES_tradnl" sz="1800"/>
              <a:t> Dispatch</a:t>
            </a:r>
          </a:p>
        </p:txBody>
      </p:sp>
      <p:sp>
        <p:nvSpPr>
          <p:cNvPr id="18444" name="Text Box 29"/>
          <p:cNvSpPr txBox="1">
            <a:spLocks noChangeArrowheads="1"/>
          </p:cNvSpPr>
          <p:nvPr/>
        </p:nvSpPr>
        <p:spPr bwMode="auto">
          <a:xfrm>
            <a:off x="3043238" y="42814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Unidad de posesión de recursos</a:t>
            </a:r>
          </a:p>
        </p:txBody>
      </p:sp>
      <p:grpSp>
        <p:nvGrpSpPr>
          <p:cNvPr id="18446" name="Group 31"/>
          <p:cNvGrpSpPr>
            <a:grpSpLocks/>
          </p:cNvGrpSpPr>
          <p:nvPr/>
        </p:nvGrpSpPr>
        <p:grpSpPr bwMode="auto">
          <a:xfrm>
            <a:off x="4419600" y="2693990"/>
            <a:ext cx="1555750" cy="1204913"/>
            <a:chOff x="2736" y="2496"/>
            <a:chExt cx="980" cy="759"/>
          </a:xfrm>
        </p:grpSpPr>
        <p:sp>
          <p:nvSpPr>
            <p:cNvPr id="18449" name="Text Box 34"/>
            <p:cNvSpPr txBox="1">
              <a:spLocks noChangeArrowheads="1"/>
            </p:cNvSpPr>
            <p:nvPr/>
          </p:nvSpPr>
          <p:spPr bwMode="auto">
            <a:xfrm>
              <a:off x="2976" y="2496"/>
              <a:ext cx="7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1800"/>
                <a:t>Traffic</a:t>
              </a:r>
            </a:p>
            <a:p>
              <a:r>
                <a:rPr lang="es-ES_tradnl" sz="1800"/>
                <a:t>Controller</a:t>
              </a:r>
            </a:p>
          </p:txBody>
        </p:sp>
        <p:sp>
          <p:nvSpPr>
            <p:cNvPr id="18450" name="Text Box 35"/>
            <p:cNvSpPr txBox="1">
              <a:spLocks noChangeArrowheads="1"/>
            </p:cNvSpPr>
            <p:nvPr/>
          </p:nvSpPr>
          <p:spPr bwMode="auto">
            <a:xfrm>
              <a:off x="2976" y="3024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1800"/>
                <a:t>Dispatcher</a:t>
              </a:r>
            </a:p>
          </p:txBody>
        </p:sp>
        <p:sp>
          <p:nvSpPr>
            <p:cNvPr id="18451" name="Line 36"/>
            <p:cNvSpPr>
              <a:spLocks noChangeShapeType="1"/>
            </p:cNvSpPr>
            <p:nvPr/>
          </p:nvSpPr>
          <p:spPr bwMode="auto">
            <a:xfrm flipV="1">
              <a:off x="2736" y="2688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2" name="Line 37"/>
            <p:cNvSpPr>
              <a:spLocks noChangeShapeType="1"/>
            </p:cNvSpPr>
            <p:nvPr/>
          </p:nvSpPr>
          <p:spPr bwMode="auto">
            <a:xfrm>
              <a:off x="2736" y="283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25152" y="116632"/>
            <a:ext cx="7315200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 err="1" smtClean="0"/>
              <a:t>Kernel</a:t>
            </a:r>
            <a:r>
              <a:rPr lang="es-ES_tradnl" sz="2800" dirty="0" smtClean="0"/>
              <a:t> de </a:t>
            </a:r>
            <a:r>
              <a:rPr lang="es-ES_tradnl" sz="2800" dirty="0"/>
              <a:t>un S.O. 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827584" y="1268760"/>
            <a:ext cx="2372816" cy="3736185"/>
            <a:chOff x="362744" y="670420"/>
            <a:chExt cx="1728192" cy="5206851"/>
          </a:xfrm>
        </p:grpSpPr>
        <p:sp>
          <p:nvSpPr>
            <p:cNvPr id="26" name="25 Abrir llave"/>
            <p:cNvSpPr/>
            <p:nvPr/>
          </p:nvSpPr>
          <p:spPr>
            <a:xfrm>
              <a:off x="1802904" y="670420"/>
              <a:ext cx="288032" cy="5206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362744" y="1772816"/>
              <a:ext cx="1382588" cy="316835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Job </a:t>
              </a:r>
            </a:p>
            <a:p>
              <a:r>
                <a:rPr lang="es-ES_tradnl" sz="2000" dirty="0" err="1" smtClean="0">
                  <a:solidFill>
                    <a:schemeClr val="bg1"/>
                  </a:solidFill>
                </a:rPr>
                <a:t>Scheduler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 advAuto="1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502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Características comunes de los  Sistemas Operativos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24860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Gestión y reparto del conjunto de recursos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819400" y="685800"/>
            <a:ext cx="1366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Mucha demanda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2819400" y="99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114800" y="685800"/>
            <a:ext cx="11112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Recursos escasos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819400" y="990600"/>
            <a:ext cx="1296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Varios usuarios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172200" y="685800"/>
            <a:ext cx="1949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Planificando en base a reglas de reparto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257800" y="99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181600" y="762000"/>
            <a:ext cx="12541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Lo realiza </a:t>
            </a:r>
          </a:p>
          <a:p>
            <a:r>
              <a:rPr lang="es-ES_tradnl"/>
              <a:t>sin conflictos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248400" y="3733800"/>
            <a:ext cx="16764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/>
              <a:t>Cooperación entre  procesos</a:t>
            </a: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 flipH="1">
            <a:off x="50292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1371600" y="3733800"/>
            <a:ext cx="410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Herramientas de sincronización y comunicación ofrecidas por el S.O.</a:t>
            </a:r>
          </a:p>
        </p:txBody>
      </p: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5181600" y="3733800"/>
            <a:ext cx="78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solución</a:t>
            </a: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6096000" y="4419600"/>
            <a:ext cx="144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Genera conflictos</a:t>
            </a:r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>
            <a:off x="67056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5867400" y="4953000"/>
            <a:ext cx="32766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SzPct val="70000"/>
              <a:buFont typeface="Wingdings" pitchFamily="2" charset="2"/>
              <a:buChar char="u"/>
            </a:pPr>
            <a:r>
              <a:rPr lang="es-ES_tradnl" sz="1600"/>
              <a:t> Comparten objetos</a:t>
            </a:r>
          </a:p>
          <a:p>
            <a:pPr algn="l">
              <a:spcBef>
                <a:spcPct val="50000"/>
              </a:spcBef>
              <a:buSzPct val="70000"/>
              <a:buFont typeface="Wingdings" pitchFamily="2" charset="2"/>
              <a:buChar char="u"/>
            </a:pPr>
            <a:r>
              <a:rPr lang="es-ES_tradnl" sz="1600"/>
              <a:t> Se comunican entre ellos </a:t>
            </a:r>
          </a:p>
          <a:p>
            <a:pPr algn="l">
              <a:spcBef>
                <a:spcPct val="50000"/>
              </a:spcBef>
              <a:buSzPct val="70000"/>
              <a:buFont typeface="Wingdings" pitchFamily="2" charset="2"/>
              <a:buChar char="u"/>
            </a:pPr>
            <a:r>
              <a:rPr lang="es-ES_tradnl" sz="1600"/>
              <a:t> Compiten por el uso del   recurso</a:t>
            </a:r>
          </a:p>
          <a:p>
            <a:pPr algn="l">
              <a:spcBef>
                <a:spcPct val="50000"/>
              </a:spcBef>
              <a:buSzPct val="70000"/>
              <a:buFont typeface="Wingdings" pitchFamily="2" charset="2"/>
              <a:buChar char="u"/>
            </a:pPr>
            <a:r>
              <a:rPr lang="es-ES_tradnl" sz="1600"/>
              <a:t>Se producen  Bloqueos</a:t>
            </a: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5410200" y="2057400"/>
            <a:ext cx="264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Protección para preservar recursos y procesos</a:t>
            </a: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4953000" y="14478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 flipV="1">
            <a:off x="6934200" y="2819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 flipH="1">
            <a:off x="48006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990600" y="1905000"/>
            <a:ext cx="3962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Tx/>
              <a:buChar char="•"/>
            </a:pPr>
            <a:r>
              <a:rPr lang="es-ES_tradnl" sz="1800"/>
              <a:t>Ejecución dual de instrucciones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s-ES_tradnl" sz="1800"/>
              <a:t>Mutua exclusión:  recurso accedido por un solo proceso</a:t>
            </a:r>
          </a:p>
        </p:txBody>
      </p:sp>
      <p:sp>
        <p:nvSpPr>
          <p:cNvPr id="19479" name="Text Box 24"/>
          <p:cNvSpPr txBox="1">
            <a:spLocks noChangeArrowheads="1"/>
          </p:cNvSpPr>
          <p:nvPr/>
        </p:nvSpPr>
        <p:spPr bwMode="auto">
          <a:xfrm>
            <a:off x="304800" y="4572000"/>
            <a:ext cx="235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Gestión de información</a:t>
            </a:r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485775" y="5143500"/>
            <a:ext cx="177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Enlace (binding) </a:t>
            </a: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3048000" y="51816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/>
              <a:t>espacios  físicos</a:t>
            </a: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2133600" y="5181600"/>
            <a:ext cx="1292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dirty="0"/>
              <a:t>Asocia objeto a</a:t>
            </a:r>
          </a:p>
        </p:txBody>
      </p:sp>
      <p:sp>
        <p:nvSpPr>
          <p:cNvPr id="19483" name="Line 28"/>
          <p:cNvSpPr>
            <a:spLocks noChangeShapeType="1"/>
          </p:cNvSpPr>
          <p:nvPr/>
        </p:nvSpPr>
        <p:spPr bwMode="auto">
          <a:xfrm flipV="1">
            <a:off x="21336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533400" y="5638800"/>
            <a:ext cx="203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Manejo Direcciones</a:t>
            </a:r>
          </a:p>
        </p:txBody>
      </p:sp>
      <p:sp>
        <p:nvSpPr>
          <p:cNvPr id="19485" name="Text Box 30"/>
          <p:cNvSpPr txBox="1">
            <a:spLocks noChangeArrowheads="1"/>
          </p:cNvSpPr>
          <p:nvPr/>
        </p:nvSpPr>
        <p:spPr bwMode="auto">
          <a:xfrm>
            <a:off x="517525" y="6057900"/>
            <a:ext cx="266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Asignación de descriptores</a:t>
            </a:r>
          </a:p>
        </p:txBody>
      </p:sp>
      <p:sp>
        <p:nvSpPr>
          <p:cNvPr id="19486" name="Line 31"/>
          <p:cNvSpPr>
            <a:spLocks noChangeShapeType="1"/>
          </p:cNvSpPr>
          <p:nvPr/>
        </p:nvSpPr>
        <p:spPr bwMode="auto">
          <a:xfrm>
            <a:off x="3200400" y="632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4114800" y="60960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/>
              <a:t>Elección de un recurso</a:t>
            </a:r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2819400" y="5638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800"/>
              <a:t>Virtual y real</a:t>
            </a:r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>
            <a:off x="2590800" y="5867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490" name="Text Box 37"/>
          <p:cNvSpPr txBox="1">
            <a:spLocks noChangeArrowheads="1"/>
          </p:cNvSpPr>
          <p:nvPr/>
        </p:nvSpPr>
        <p:spPr bwMode="auto">
          <a:xfrm>
            <a:off x="3276600" y="6019800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retrasa</a:t>
            </a:r>
          </a:p>
        </p:txBody>
      </p:sp>
      <p:sp>
        <p:nvSpPr>
          <p:cNvPr id="19491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92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49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19459" grpId="0" animBg="1"/>
      <p:bldP spid="19460" grpId="0"/>
      <p:bldP spid="19461" grpId="0" animBg="1"/>
      <p:bldP spid="19462" grpId="0" animBg="1"/>
      <p:bldP spid="19463" grpId="0"/>
      <p:bldP spid="19464" grpId="0"/>
      <p:bldP spid="19465" grpId="0" animBg="1"/>
      <p:bldP spid="19466" grpId="0"/>
      <p:bldP spid="19467" grpId="0" animBg="1"/>
      <p:bldP spid="19468" grpId="0" animBg="1"/>
      <p:bldP spid="19469" grpId="0"/>
      <p:bldP spid="19470" grpId="0"/>
      <p:bldP spid="19471" grpId="0"/>
      <p:bldP spid="19472" grpId="0" animBg="1"/>
      <p:bldP spid="19474" grpId="0" animBg="1"/>
      <p:bldP spid="19475" grpId="0" animBg="1"/>
      <p:bldP spid="19476" grpId="0" animBg="1"/>
      <p:bldP spid="19477" grpId="0" animBg="1"/>
      <p:bldP spid="19478" grpId="0"/>
      <p:bldP spid="19479" grpId="0" animBg="1"/>
      <p:bldP spid="19480" grpId="0"/>
      <p:bldP spid="19481" grpId="0"/>
      <p:bldP spid="19482" grpId="0"/>
      <p:bldP spid="19483" grpId="0" animBg="1"/>
      <p:bldP spid="19484" grpId="0"/>
      <p:bldP spid="19485" grpId="0"/>
      <p:bldP spid="19486" grpId="0" animBg="1"/>
      <p:bldP spid="19487" grpId="0"/>
      <p:bldP spid="19488" grpId="0"/>
      <p:bldP spid="19489" grpId="0" animBg="1"/>
      <p:bldP spid="194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200275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1403350" y="836613"/>
          <a:ext cx="6597650" cy="5476875"/>
        </p:xfrm>
        <a:graphic>
          <a:graphicData uri="http://schemas.openxmlformats.org/presentationml/2006/ole">
            <p:oleObj spid="_x0000_s20574" name="Microsoft Drawing" r:id="rId3" imgW="4748213" imgH="3733800" progId="">
              <p:embed/>
            </p:oleObj>
          </a:graphicData>
        </a:graphic>
      </p:graphicFrame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743075" y="2376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1990725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1757363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20487" name="Group 10"/>
          <p:cNvGrpSpPr>
            <a:grpSpLocks/>
          </p:cNvGrpSpPr>
          <p:nvPr/>
        </p:nvGrpSpPr>
        <p:grpSpPr bwMode="auto">
          <a:xfrm>
            <a:off x="8001000" y="228600"/>
            <a:ext cx="919163" cy="385763"/>
            <a:chOff x="4896" y="96"/>
            <a:chExt cx="579" cy="243"/>
          </a:xfrm>
        </p:grpSpPr>
        <p:sp>
          <p:nvSpPr>
            <p:cNvPr id="20488" name="AutoShape 1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89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0" name="AutoShape 13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200275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743075" y="2376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1990725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684213" y="836613"/>
          <a:ext cx="7151687" cy="4824412"/>
        </p:xfrm>
        <a:graphic>
          <a:graphicData uri="http://schemas.openxmlformats.org/presentationml/2006/ole">
            <p:oleObj spid="_x0000_s21599" r:id="rId3" imgW="5162550" imgH="2184400" progId="">
              <p:embed/>
            </p:oleObj>
          </a:graphicData>
        </a:graphic>
      </p:graphicFrame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1757363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21511" name="Group 10"/>
          <p:cNvGrpSpPr>
            <a:grpSpLocks/>
          </p:cNvGrpSpPr>
          <p:nvPr/>
        </p:nvGrpSpPr>
        <p:grpSpPr bwMode="auto">
          <a:xfrm>
            <a:off x="8001000" y="228600"/>
            <a:ext cx="919163" cy="385763"/>
            <a:chOff x="4896" y="96"/>
            <a:chExt cx="579" cy="243"/>
          </a:xfrm>
        </p:grpSpPr>
        <p:sp>
          <p:nvSpPr>
            <p:cNvPr id="21512" name="AutoShape 1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3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4" name="AutoShape 13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200275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743075" y="2376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50825" y="1341438"/>
          <a:ext cx="8364538" cy="4679950"/>
        </p:xfrm>
        <a:graphic>
          <a:graphicData uri="http://schemas.openxmlformats.org/presentationml/2006/ole">
            <p:oleObj spid="_x0000_s22622" name="Microsoft Drawing" r:id="rId3" imgW="5662613" imgH="2108200" progId="">
              <p:embed/>
            </p:oleObj>
          </a:graphicData>
        </a:graphic>
      </p:graphicFrame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990725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1757363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22535" name="Group 10"/>
          <p:cNvGrpSpPr>
            <a:grpSpLocks/>
          </p:cNvGrpSpPr>
          <p:nvPr/>
        </p:nvGrpSpPr>
        <p:grpSpPr bwMode="auto">
          <a:xfrm>
            <a:off x="8001000" y="228600"/>
            <a:ext cx="919163" cy="385763"/>
            <a:chOff x="4896" y="96"/>
            <a:chExt cx="579" cy="243"/>
          </a:xfrm>
        </p:grpSpPr>
        <p:sp>
          <p:nvSpPr>
            <p:cNvPr id="22536" name="AutoShape 1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37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38" name="AutoShape 13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200275" y="156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743075" y="2376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1990725" y="2338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757363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496913" y="1466866"/>
          <a:ext cx="7646987" cy="4248150"/>
        </p:xfrm>
        <a:graphic>
          <a:graphicData uri="http://schemas.openxmlformats.org/presentationml/2006/ole">
            <p:oleObj spid="_x0000_s23646" name="Microsoft Drawing" r:id="rId3" imgW="4913313" imgH="2090738" progId="">
              <p:embed/>
            </p:oleObj>
          </a:graphicData>
        </a:graphic>
      </p:graphicFrame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8001000" y="228600"/>
            <a:ext cx="919163" cy="385763"/>
            <a:chOff x="4896" y="96"/>
            <a:chExt cx="579" cy="243"/>
          </a:xfrm>
        </p:grpSpPr>
        <p:sp>
          <p:nvSpPr>
            <p:cNvPr id="23560" name="AutoShape 1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1" name="AutoShape 1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2" name="AutoShape 13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52399"/>
            <a:ext cx="7363544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3200" dirty="0">
                <a:solidFill>
                  <a:schemeClr val="bg1"/>
                </a:solidFill>
              </a:rPr>
              <a:t>Arquitecturas de un Sistema Operativo –1-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Tradicional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54102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800"/>
              <a:t>No están bien separadas interfases y niveles</a:t>
            </a:r>
          </a:p>
          <a:p>
            <a:pPr algn="l">
              <a:spcBef>
                <a:spcPct val="50000"/>
              </a:spcBef>
            </a:pPr>
            <a:r>
              <a:rPr lang="es-ES_tradnl" sz="1800"/>
              <a:t>Estructura interna no definida</a:t>
            </a:r>
          </a:p>
          <a:p>
            <a:pPr algn="l">
              <a:spcBef>
                <a:spcPct val="50000"/>
              </a:spcBef>
            </a:pPr>
            <a:r>
              <a:rPr lang="es-ES_tradnl" sz="1800"/>
              <a:t>No existe modularidad, ni ocultamiento de información</a:t>
            </a:r>
          </a:p>
          <a:p>
            <a:pPr algn="l">
              <a:spcBef>
                <a:spcPct val="50000"/>
              </a:spcBef>
            </a:pPr>
            <a:r>
              <a:rPr lang="es-ES_tradnl" sz="1800"/>
              <a:t>carecen de protección y privilegios </a:t>
            </a:r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 flipV="1">
            <a:off x="1752600" y="1371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>
            <a:off x="1752600" y="1905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 flipV="1">
            <a:off x="1752600" y="1752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>
            <a:off x="1752600" y="1905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4585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399"/>
            <a:ext cx="309563" cy="432000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399"/>
            <a:ext cx="309563" cy="432000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7" name="AutoShape 4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399"/>
            <a:ext cx="309563" cy="432000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8" name="Rectangle 49"/>
          <p:cNvSpPr>
            <a:spLocks noChangeArrowheads="1"/>
          </p:cNvSpPr>
          <p:nvPr/>
        </p:nvSpPr>
        <p:spPr bwMode="auto">
          <a:xfrm>
            <a:off x="3681413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4589" name="Object 48"/>
          <p:cNvGraphicFramePr>
            <a:graphicFrameLocks noChangeAspect="1"/>
          </p:cNvGraphicFramePr>
          <p:nvPr/>
        </p:nvGraphicFramePr>
        <p:xfrm>
          <a:off x="1143000" y="2895600"/>
          <a:ext cx="1781175" cy="1781175"/>
        </p:xfrm>
        <a:graphic>
          <a:graphicData uri="http://schemas.openxmlformats.org/presentationml/2006/ole">
            <p:oleObj spid="_x0000_s24829" r:id="rId4" imgW="1852613" imgH="1852613" progId="">
              <p:embed/>
            </p:oleObj>
          </a:graphicData>
        </a:graphic>
      </p:graphicFrame>
      <p:sp>
        <p:nvSpPr>
          <p:cNvPr id="24590" name="Rectangle 51"/>
          <p:cNvSpPr>
            <a:spLocks noChangeArrowheads="1"/>
          </p:cNvSpPr>
          <p:nvPr/>
        </p:nvSpPr>
        <p:spPr bwMode="auto">
          <a:xfrm>
            <a:off x="2719388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4591" name="Object 50"/>
          <p:cNvGraphicFramePr>
            <a:graphicFrameLocks noChangeAspect="1"/>
          </p:cNvGraphicFramePr>
          <p:nvPr/>
        </p:nvGraphicFramePr>
        <p:xfrm>
          <a:off x="3276600" y="2895600"/>
          <a:ext cx="3705225" cy="1781175"/>
        </p:xfrm>
        <a:graphic>
          <a:graphicData uri="http://schemas.openxmlformats.org/presentationml/2006/ole">
            <p:oleObj spid="_x0000_s24830" r:id="rId5" imgW="3987800" imgH="1778000" progId="">
              <p:embed/>
            </p:oleObj>
          </a:graphicData>
        </a:graphic>
      </p:graphicFrame>
      <p:sp>
        <p:nvSpPr>
          <p:cNvPr id="24592" name="Rectangle 53"/>
          <p:cNvSpPr>
            <a:spLocks noChangeArrowheads="1"/>
          </p:cNvSpPr>
          <p:nvPr/>
        </p:nvSpPr>
        <p:spPr bwMode="auto">
          <a:xfrm>
            <a:off x="253365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24595" name="Group 55"/>
          <p:cNvGrpSpPr>
            <a:grpSpLocks/>
          </p:cNvGrpSpPr>
          <p:nvPr/>
        </p:nvGrpSpPr>
        <p:grpSpPr bwMode="auto">
          <a:xfrm>
            <a:off x="7772400" y="152399"/>
            <a:ext cx="919163" cy="432000"/>
            <a:chOff x="4896" y="96"/>
            <a:chExt cx="579" cy="243"/>
          </a:xfrm>
        </p:grpSpPr>
        <p:sp>
          <p:nvSpPr>
            <p:cNvPr id="24596" name="AutoShape 5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7" name="AutoShape 5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8" name="AutoShape 58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49079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 smtClean="0">
                <a:solidFill>
                  <a:schemeClr val="bg1"/>
                </a:solidFill>
              </a:rPr>
              <a:t>Informaciones útiles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3690832"/>
              </p:ext>
            </p:extLst>
          </p:nvPr>
        </p:nvGraphicFramePr>
        <p:xfrm>
          <a:off x="1763688" y="1052736"/>
          <a:ext cx="3804946" cy="545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0958"/>
                <a:gridCol w="2873988"/>
              </a:tblGrid>
              <a:tr h="4362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19-Mar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Todo el mundo tuvo primer clase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26-Mar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Feriado de Semana Santa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2-Apr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Feriado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9-Apr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Primer Charla de TP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4362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16-Apr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Segunda Charla y Presentación TP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23-Apr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Libre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30-Apr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CheckPoint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7-May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Tercer Charla TP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14-May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200">
                        <a:effectLst/>
                        <a:latin typeface="Calibri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21-May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CheckPoint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28-May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200">
                        <a:effectLst/>
                        <a:latin typeface="Calibri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4-Jun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200">
                        <a:effectLst/>
                        <a:latin typeface="Calibri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11-Jun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Tentativo CheckPoint Laboratorio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18-Jun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200">
                        <a:effectLst/>
                        <a:latin typeface="Calibri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25-Jun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200">
                        <a:effectLst/>
                        <a:latin typeface="Calibri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2-Jul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Entrega Final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9-Jul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Vacaciones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16-Jul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Primer Recuperatorio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23-Jul</a:t>
                      </a:r>
                      <a:endParaRPr lang="es-A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AR" sz="1200">
                        <a:effectLst/>
                        <a:latin typeface="Calibri"/>
                      </a:endParaRPr>
                    </a:p>
                  </a:txBody>
                  <a:tcPr marL="22174" marR="22174" marT="22174" marB="22174"/>
                </a:tc>
              </a:tr>
              <a:tr h="251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30-Jul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Segundo </a:t>
                      </a:r>
                      <a:r>
                        <a:rPr lang="es-AR" sz="1200" dirty="0" err="1">
                          <a:effectLst/>
                        </a:rPr>
                        <a:t>Recuperatorio</a:t>
                      </a:r>
                      <a:endParaRPr lang="es-A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174" marR="22174" marT="22174" marB="22174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52399"/>
            <a:ext cx="7363544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3200" dirty="0">
                <a:solidFill>
                  <a:schemeClr val="bg1"/>
                </a:solidFill>
              </a:rPr>
              <a:t>Arquitecturas de un Sistema Operativo –1-</a:t>
            </a:r>
          </a:p>
        </p:txBody>
      </p:sp>
      <p:sp>
        <p:nvSpPr>
          <p:cNvPr id="24585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399"/>
            <a:ext cx="309563" cy="432000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399"/>
            <a:ext cx="309563" cy="432000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7" name="AutoShape 4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399"/>
            <a:ext cx="309563" cy="432000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4588" name="Rectangle 49"/>
          <p:cNvSpPr>
            <a:spLocks noChangeArrowheads="1"/>
          </p:cNvSpPr>
          <p:nvPr/>
        </p:nvSpPr>
        <p:spPr bwMode="auto">
          <a:xfrm>
            <a:off x="3681413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4590" name="Rectangle 51"/>
          <p:cNvSpPr>
            <a:spLocks noChangeArrowheads="1"/>
          </p:cNvSpPr>
          <p:nvPr/>
        </p:nvSpPr>
        <p:spPr bwMode="auto">
          <a:xfrm>
            <a:off x="2719388" y="2538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4592" name="Rectangle 53"/>
          <p:cNvSpPr>
            <a:spLocks noChangeArrowheads="1"/>
          </p:cNvSpPr>
          <p:nvPr/>
        </p:nvSpPr>
        <p:spPr bwMode="auto">
          <a:xfrm>
            <a:off x="253365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459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4367507"/>
              </p:ext>
            </p:extLst>
          </p:nvPr>
        </p:nvGraphicFramePr>
        <p:xfrm>
          <a:off x="1979712" y="2204864"/>
          <a:ext cx="4724400" cy="1876425"/>
        </p:xfrm>
        <a:graphic>
          <a:graphicData uri="http://schemas.openxmlformats.org/presentationml/2006/ole">
            <p:oleObj spid="_x0000_s65557" r:id="rId4" imgW="4371975" imgH="2921000" progId="">
              <p:embed/>
            </p:oleObj>
          </a:graphicData>
        </a:graphic>
      </p:graphicFrame>
      <p:grpSp>
        <p:nvGrpSpPr>
          <p:cNvPr id="24595" name="Group 55"/>
          <p:cNvGrpSpPr>
            <a:grpSpLocks/>
          </p:cNvGrpSpPr>
          <p:nvPr/>
        </p:nvGrpSpPr>
        <p:grpSpPr bwMode="auto">
          <a:xfrm>
            <a:off x="7772400" y="152399"/>
            <a:ext cx="919163" cy="432000"/>
            <a:chOff x="4896" y="96"/>
            <a:chExt cx="579" cy="243"/>
          </a:xfrm>
        </p:grpSpPr>
        <p:sp>
          <p:nvSpPr>
            <p:cNvPr id="24596" name="AutoShape 5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7" name="AutoShape 5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8" name="AutoShape 58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85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57200" y="1195214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 dirty="0"/>
              <a:t>Jerárquica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2057400" y="738014"/>
            <a:ext cx="6858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800" dirty="0"/>
              <a:t>Módulos organizados</a:t>
            </a:r>
          </a:p>
          <a:p>
            <a:pPr algn="l">
              <a:spcBef>
                <a:spcPct val="50000"/>
              </a:spcBef>
            </a:pPr>
            <a:r>
              <a:rPr lang="es-ES_tradnl" sz="1800" dirty="0"/>
              <a:t>Facilita protección </a:t>
            </a:r>
          </a:p>
          <a:p>
            <a:pPr algn="l">
              <a:spcBef>
                <a:spcPct val="50000"/>
              </a:spcBef>
            </a:pPr>
            <a:r>
              <a:rPr lang="es-ES_tradnl" sz="1800" dirty="0"/>
              <a:t>Ocultamiento de información, lentitud al referenciar servicios en niveles inferiores</a:t>
            </a:r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 flipV="1">
            <a:off x="1600200" y="96661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1600200" y="134761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1600200" y="134761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607" name="Rectangle 27"/>
          <p:cNvSpPr>
            <a:spLocks noChangeArrowheads="1"/>
          </p:cNvSpPr>
          <p:nvPr/>
        </p:nvSpPr>
        <p:spPr bwMode="auto">
          <a:xfrm>
            <a:off x="3014663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5608" name="Object 26"/>
          <p:cNvGraphicFramePr>
            <a:graphicFrameLocks noChangeAspect="1"/>
          </p:cNvGraphicFramePr>
          <p:nvPr/>
        </p:nvGraphicFramePr>
        <p:xfrm>
          <a:off x="2362200" y="2562225"/>
          <a:ext cx="4419600" cy="3609975"/>
        </p:xfrm>
        <a:graphic>
          <a:graphicData uri="http://schemas.openxmlformats.org/presentationml/2006/ole">
            <p:oleObj spid="_x0000_s25700" r:id="rId3" imgW="3117850" imgH="1930400" progId="">
              <p:embed/>
            </p:oleObj>
          </a:graphicData>
        </a:graphic>
      </p:graphicFrame>
      <p:sp>
        <p:nvSpPr>
          <p:cNvPr id="25609" name="Rectangle 29"/>
          <p:cNvSpPr>
            <a:spLocks noChangeArrowheads="1"/>
          </p:cNvSpPr>
          <p:nvPr/>
        </p:nvSpPr>
        <p:spPr bwMode="auto">
          <a:xfrm>
            <a:off x="3605213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5610" name="Rectangle 31"/>
          <p:cNvSpPr>
            <a:spLocks noChangeArrowheads="1"/>
          </p:cNvSpPr>
          <p:nvPr/>
        </p:nvSpPr>
        <p:spPr bwMode="auto">
          <a:xfrm>
            <a:off x="360045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5611" name="Rectangle 33"/>
          <p:cNvSpPr>
            <a:spLocks noChangeArrowheads="1"/>
          </p:cNvSpPr>
          <p:nvPr/>
        </p:nvSpPr>
        <p:spPr bwMode="auto">
          <a:xfrm>
            <a:off x="3086100" y="2333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pSp>
        <p:nvGrpSpPr>
          <p:cNvPr id="25613" name="Group 37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25614" name="AutoShape 3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5" name="AutoShape 3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16" name="AutoShape 40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4800" y="109959"/>
            <a:ext cx="7075512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>
                <a:solidFill>
                  <a:schemeClr val="bg1"/>
                </a:solidFill>
              </a:rPr>
              <a:t>Arquitecturas de un Sistema </a:t>
            </a:r>
            <a:r>
              <a:rPr lang="es-ES_tradnl" sz="2800" dirty="0" smtClean="0">
                <a:solidFill>
                  <a:schemeClr val="bg1"/>
                </a:solidFill>
              </a:rPr>
              <a:t>Operativo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ChangeArrowheads="1"/>
          </p:cNvSpPr>
          <p:nvPr/>
        </p:nvSpPr>
        <p:spPr bwMode="auto">
          <a:xfrm>
            <a:off x="3014663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3605213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6628" name="Object 10"/>
          <p:cNvGraphicFramePr>
            <a:graphicFrameLocks noChangeAspect="1"/>
          </p:cNvGraphicFramePr>
          <p:nvPr/>
        </p:nvGraphicFramePr>
        <p:xfrm>
          <a:off x="2438400" y="1600200"/>
          <a:ext cx="2847975" cy="4114800"/>
        </p:xfrm>
        <a:graphic>
          <a:graphicData uri="http://schemas.openxmlformats.org/presentationml/2006/ole">
            <p:oleObj spid="_x0000_s26804" r:id="rId3" imgW="1933575" imgH="2225675" progId="">
              <p:embed/>
            </p:oleObj>
          </a:graphicData>
        </a:graphic>
      </p:graphicFrame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360045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6630" name="Object 12"/>
          <p:cNvGraphicFramePr>
            <a:graphicFrameLocks noChangeAspect="1"/>
          </p:cNvGraphicFramePr>
          <p:nvPr/>
        </p:nvGraphicFramePr>
        <p:xfrm>
          <a:off x="6019800" y="1600200"/>
          <a:ext cx="2671763" cy="4114800"/>
        </p:xfrm>
        <a:graphic>
          <a:graphicData uri="http://schemas.openxmlformats.org/presentationml/2006/ole">
            <p:oleObj spid="_x0000_s26805" r:id="rId4" imgW="1946275" imgH="2587625" progId="">
              <p:embed/>
            </p:oleObj>
          </a:graphicData>
        </a:graphic>
      </p:graphicFrame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3086100" y="2333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376808" y="109959"/>
            <a:ext cx="7075512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>
                <a:solidFill>
                  <a:schemeClr val="bg1"/>
                </a:solidFill>
              </a:rPr>
              <a:t>Arquitecturas de un Sistema </a:t>
            </a:r>
            <a:r>
              <a:rPr lang="es-ES_tradnl" sz="2800" dirty="0" smtClean="0">
                <a:solidFill>
                  <a:schemeClr val="bg1"/>
                </a:solidFill>
              </a:rPr>
              <a:t>Operativo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26633" name="Text Box 16"/>
          <p:cNvSpPr txBox="1">
            <a:spLocks noChangeArrowheads="1"/>
          </p:cNvSpPr>
          <p:nvPr/>
        </p:nvSpPr>
        <p:spPr bwMode="auto">
          <a:xfrm>
            <a:off x="685800" y="2895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Ejemplos:</a:t>
            </a:r>
            <a:endParaRPr lang="es-AR"/>
          </a:p>
        </p:txBody>
      </p:sp>
      <p:grpSp>
        <p:nvGrpSpPr>
          <p:cNvPr id="26634" name="Group 17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26635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6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37" name="AutoShape 20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ChangeArrowheads="1"/>
          </p:cNvSpPr>
          <p:nvPr/>
        </p:nvSpPr>
        <p:spPr bwMode="auto">
          <a:xfrm>
            <a:off x="3014663" y="2462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3605213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7652" name="Rectangle 11"/>
          <p:cNvSpPr>
            <a:spLocks noChangeArrowheads="1"/>
          </p:cNvSpPr>
          <p:nvPr/>
        </p:nvSpPr>
        <p:spPr bwMode="auto">
          <a:xfrm>
            <a:off x="3600450" y="2309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7653" name="Rectangle 13"/>
          <p:cNvSpPr>
            <a:spLocks noChangeArrowheads="1"/>
          </p:cNvSpPr>
          <p:nvPr/>
        </p:nvSpPr>
        <p:spPr bwMode="auto">
          <a:xfrm>
            <a:off x="3086100" y="2333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7654" name="Object 14"/>
          <p:cNvGraphicFramePr>
            <a:graphicFrameLocks noChangeAspect="1"/>
          </p:cNvGraphicFramePr>
          <p:nvPr/>
        </p:nvGraphicFramePr>
        <p:xfrm>
          <a:off x="3962400" y="1600200"/>
          <a:ext cx="4729163" cy="3505200"/>
        </p:xfrm>
        <a:graphic>
          <a:graphicData uri="http://schemas.openxmlformats.org/presentationml/2006/ole">
            <p:oleObj spid="_x0000_s27744" r:id="rId3" imgW="2967038" imgH="2187575" progId="">
              <p:embed/>
            </p:oleObj>
          </a:graphicData>
        </a:graphic>
      </p:graphicFrame>
      <p:grpSp>
        <p:nvGrpSpPr>
          <p:cNvPr id="27657" name="Group 17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27658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59" name="AutoShape 19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60" name="AutoShape 20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04800" y="109959"/>
            <a:ext cx="7075512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>
                <a:solidFill>
                  <a:schemeClr val="bg1"/>
                </a:solidFill>
              </a:rPr>
              <a:t>Arquitecturas de un Sistema </a:t>
            </a:r>
            <a:r>
              <a:rPr lang="es-ES_tradnl" sz="2800" dirty="0" smtClean="0">
                <a:solidFill>
                  <a:schemeClr val="bg1"/>
                </a:solidFill>
              </a:rPr>
              <a:t>Operativo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Text Box 3"/>
          <p:cNvSpPr txBox="1">
            <a:spLocks noChangeArrowheads="1"/>
          </p:cNvSpPr>
          <p:nvPr/>
        </p:nvSpPr>
        <p:spPr bwMode="auto">
          <a:xfrm>
            <a:off x="241300" y="2638326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Cliente-Servidor</a:t>
            </a:r>
          </a:p>
        </p:txBody>
      </p:sp>
      <p:sp>
        <p:nvSpPr>
          <p:cNvPr id="28685" name="Line 5"/>
          <p:cNvSpPr>
            <a:spLocks noChangeShapeType="1"/>
          </p:cNvSpPr>
          <p:nvPr/>
        </p:nvSpPr>
        <p:spPr bwMode="auto">
          <a:xfrm>
            <a:off x="3779839" y="2023964"/>
            <a:ext cx="112553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687" name="Text Box 7"/>
          <p:cNvSpPr txBox="1">
            <a:spLocks noChangeArrowheads="1"/>
          </p:cNvSpPr>
          <p:nvPr/>
        </p:nvSpPr>
        <p:spPr bwMode="auto">
          <a:xfrm>
            <a:off x="2216150" y="1844576"/>
            <a:ext cx="1563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Reduce </a:t>
            </a:r>
            <a:r>
              <a:rPr lang="es-ES_tradnl" sz="1800" smtClean="0"/>
              <a:t>código</a:t>
            </a:r>
            <a:endParaRPr lang="es-ES_tradnl" sz="1800"/>
          </a:p>
        </p:txBody>
      </p:sp>
      <p:sp>
        <p:nvSpPr>
          <p:cNvPr id="28688" name="Text Box 8"/>
          <p:cNvSpPr txBox="1">
            <a:spLocks noChangeArrowheads="1"/>
          </p:cNvSpPr>
          <p:nvPr/>
        </p:nvSpPr>
        <p:spPr bwMode="auto">
          <a:xfrm>
            <a:off x="2195513" y="2638326"/>
            <a:ext cx="1181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Funciones </a:t>
            </a:r>
          </a:p>
        </p:txBody>
      </p:sp>
      <p:sp>
        <p:nvSpPr>
          <p:cNvPr id="28689" name="Text Box 9"/>
          <p:cNvSpPr txBox="1">
            <a:spLocks noChangeArrowheads="1"/>
          </p:cNvSpPr>
          <p:nvPr/>
        </p:nvSpPr>
        <p:spPr bwMode="auto">
          <a:xfrm>
            <a:off x="2195513" y="333841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Servicios</a:t>
            </a:r>
          </a:p>
        </p:txBody>
      </p:sp>
      <p:sp>
        <p:nvSpPr>
          <p:cNvPr id="28691" name="Text Box 11"/>
          <p:cNvSpPr txBox="1">
            <a:spLocks noChangeArrowheads="1"/>
          </p:cNvSpPr>
          <p:nvPr/>
        </p:nvSpPr>
        <p:spPr bwMode="auto">
          <a:xfrm>
            <a:off x="5004048" y="1707530"/>
            <a:ext cx="1944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 err="1" smtClean="0"/>
              <a:t>Kernel</a:t>
            </a:r>
            <a:r>
              <a:rPr lang="es-ES_tradnl" sz="1800" dirty="0" smtClean="0"/>
              <a:t> Mínimo </a:t>
            </a:r>
            <a:endParaRPr lang="es-ES_tradnl" sz="1800" dirty="0"/>
          </a:p>
        </p:txBody>
      </p:sp>
      <p:sp>
        <p:nvSpPr>
          <p:cNvPr id="28692" name="Text Box 12"/>
          <p:cNvSpPr txBox="1">
            <a:spLocks noChangeArrowheads="1"/>
          </p:cNvSpPr>
          <p:nvPr/>
        </p:nvSpPr>
        <p:spPr bwMode="auto">
          <a:xfrm>
            <a:off x="4813300" y="2638326"/>
            <a:ext cx="185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Programa Usuario</a:t>
            </a:r>
          </a:p>
        </p:txBody>
      </p:sp>
      <p:sp>
        <p:nvSpPr>
          <p:cNvPr id="28693" name="Text Box 13"/>
          <p:cNvSpPr txBox="1">
            <a:spLocks noChangeArrowheads="1"/>
          </p:cNvSpPr>
          <p:nvPr/>
        </p:nvSpPr>
        <p:spPr bwMode="auto">
          <a:xfrm>
            <a:off x="4905375" y="3338414"/>
            <a:ext cx="1755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err="1"/>
              <a:t>Message</a:t>
            </a:r>
            <a:r>
              <a:rPr lang="es-ES_tradnl" sz="1800"/>
              <a:t> </a:t>
            </a:r>
            <a:r>
              <a:rPr lang="es-ES_tradnl" sz="1800" err="1" smtClean="0"/>
              <a:t>Passing</a:t>
            </a:r>
            <a:endParaRPr lang="es-ES_tradnl" sz="1800" smtClean="0"/>
          </a:p>
          <a:p>
            <a:pPr algn="l"/>
            <a:endParaRPr lang="es-ES_tradnl" sz="1800"/>
          </a:p>
        </p:txBody>
      </p:sp>
      <p:sp>
        <p:nvSpPr>
          <p:cNvPr id="28681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48329" y="378941"/>
            <a:ext cx="383204" cy="451148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2 Abrir llave"/>
          <p:cNvSpPr/>
          <p:nvPr/>
        </p:nvSpPr>
        <p:spPr>
          <a:xfrm>
            <a:off x="1922810" y="1700808"/>
            <a:ext cx="488950" cy="22323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3352099" y="2565301"/>
            <a:ext cx="1429300" cy="575667"/>
            <a:chOff x="3275856" y="2565301"/>
            <a:chExt cx="1429300" cy="575667"/>
          </a:xfrm>
        </p:grpSpPr>
        <p:sp>
          <p:nvSpPr>
            <p:cNvPr id="4" name="3 Flecha derecha"/>
            <p:cNvSpPr/>
            <p:nvPr/>
          </p:nvSpPr>
          <p:spPr>
            <a:xfrm>
              <a:off x="3275856" y="2565301"/>
              <a:ext cx="1429300" cy="57566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95" name="Text Box 15"/>
            <p:cNvSpPr txBox="1">
              <a:spLocks noChangeArrowheads="1"/>
            </p:cNvSpPr>
            <p:nvPr/>
          </p:nvSpPr>
          <p:spPr bwMode="auto">
            <a:xfrm>
              <a:off x="3275856" y="2659619"/>
              <a:ext cx="14197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>
                  <a:solidFill>
                    <a:schemeClr val="bg1"/>
                  </a:solidFill>
                </a:rPr>
                <a:t>implementadas</a:t>
              </a:r>
            </a:p>
          </p:txBody>
        </p:sp>
      </p:grpSp>
      <p:grpSp>
        <p:nvGrpSpPr>
          <p:cNvPr id="33" name="32 Grupo"/>
          <p:cNvGrpSpPr/>
          <p:nvPr/>
        </p:nvGrpSpPr>
        <p:grpSpPr>
          <a:xfrm>
            <a:off x="3358724" y="3298527"/>
            <a:ext cx="1429300" cy="575667"/>
            <a:chOff x="3275856" y="2565301"/>
            <a:chExt cx="1429300" cy="575667"/>
          </a:xfrm>
        </p:grpSpPr>
        <p:sp>
          <p:nvSpPr>
            <p:cNvPr id="34" name="33 Flecha derecha"/>
            <p:cNvSpPr/>
            <p:nvPr/>
          </p:nvSpPr>
          <p:spPr>
            <a:xfrm>
              <a:off x="3275856" y="2565301"/>
              <a:ext cx="1429300" cy="57566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3275856" y="2659619"/>
              <a:ext cx="14197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mtClean="0">
                  <a:solidFill>
                    <a:schemeClr val="bg1"/>
                  </a:solidFill>
                </a:rPr>
                <a:t>Emplea técnica 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04800" y="109959"/>
            <a:ext cx="7075512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>
                <a:solidFill>
                  <a:schemeClr val="bg1"/>
                </a:solidFill>
              </a:rPr>
              <a:t>Arquitecturas de un Sistema </a:t>
            </a:r>
            <a:r>
              <a:rPr lang="es-ES_tradnl" sz="2800" dirty="0" smtClean="0">
                <a:solidFill>
                  <a:schemeClr val="bg1"/>
                </a:solidFill>
              </a:rPr>
              <a:t>Operativo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48329" y="378941"/>
            <a:ext cx="383204" cy="451148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04800" y="109959"/>
            <a:ext cx="7075512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>
                <a:solidFill>
                  <a:schemeClr val="bg1"/>
                </a:solidFill>
              </a:rPr>
              <a:t>Arquitecturas de un Sistema </a:t>
            </a:r>
            <a:r>
              <a:rPr lang="es-ES_tradnl" sz="2800" dirty="0" smtClean="0">
                <a:solidFill>
                  <a:schemeClr val="bg1"/>
                </a:solidFill>
              </a:rPr>
              <a:t>Operativo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259632" y="1765461"/>
            <a:ext cx="1728192" cy="122413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8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Cliente</a:t>
            </a:r>
            <a:endParaRPr lang="es-ES" sz="2400" dirty="0"/>
          </a:p>
        </p:txBody>
      </p:sp>
      <p:sp>
        <p:nvSpPr>
          <p:cNvPr id="22" name="21 Elipse"/>
          <p:cNvSpPr/>
          <p:nvPr/>
        </p:nvSpPr>
        <p:spPr>
          <a:xfrm>
            <a:off x="5940152" y="1765461"/>
            <a:ext cx="1872208" cy="1224136"/>
          </a:xfrm>
          <a:prstGeom prst="ellipse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 smtClean="0"/>
              <a:t>Servidor</a:t>
            </a:r>
            <a:endParaRPr lang="es-ES" sz="2400" dirty="0"/>
          </a:p>
        </p:txBody>
      </p:sp>
      <p:sp>
        <p:nvSpPr>
          <p:cNvPr id="7" name="6 Rectángulo"/>
          <p:cNvSpPr/>
          <p:nvPr/>
        </p:nvSpPr>
        <p:spPr>
          <a:xfrm>
            <a:off x="3131840" y="3861048"/>
            <a:ext cx="28803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 err="1" smtClean="0"/>
              <a:t>Kernel</a:t>
            </a:r>
            <a:endParaRPr lang="es-ES" dirty="0"/>
          </a:p>
        </p:txBody>
      </p:sp>
      <p:sp>
        <p:nvSpPr>
          <p:cNvPr id="9" name="8 Arco"/>
          <p:cNvSpPr/>
          <p:nvPr/>
        </p:nvSpPr>
        <p:spPr>
          <a:xfrm>
            <a:off x="1547664" y="2276873"/>
            <a:ext cx="2880320" cy="2880320"/>
          </a:xfrm>
          <a:prstGeom prst="arc">
            <a:avLst>
              <a:gd name="adj1" fmla="val 16200000"/>
              <a:gd name="adj2" fmla="val 31096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ES" dirty="0"/>
          </a:p>
        </p:txBody>
      </p:sp>
      <p:sp>
        <p:nvSpPr>
          <p:cNvPr id="29" name="28 Arco"/>
          <p:cNvSpPr/>
          <p:nvPr/>
        </p:nvSpPr>
        <p:spPr>
          <a:xfrm flipH="1">
            <a:off x="4788024" y="2276873"/>
            <a:ext cx="2880320" cy="2880320"/>
          </a:xfrm>
          <a:prstGeom prst="arc">
            <a:avLst>
              <a:gd name="adj1" fmla="val 16850723"/>
              <a:gd name="adj2" fmla="val 31096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ES" dirty="0"/>
          </a:p>
        </p:txBody>
      </p:sp>
      <p:sp>
        <p:nvSpPr>
          <p:cNvPr id="30" name="29 Arco"/>
          <p:cNvSpPr/>
          <p:nvPr/>
        </p:nvSpPr>
        <p:spPr>
          <a:xfrm rot="5400000">
            <a:off x="4716016" y="1412776"/>
            <a:ext cx="2880320" cy="2880320"/>
          </a:xfrm>
          <a:prstGeom prst="arc">
            <a:avLst>
              <a:gd name="adj1" fmla="val 16200000"/>
              <a:gd name="adj2" fmla="val 31096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902545" y="378904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ES" dirty="0"/>
          </a:p>
        </p:txBody>
      </p:sp>
      <p:sp>
        <p:nvSpPr>
          <p:cNvPr id="32" name="31 Arco"/>
          <p:cNvSpPr/>
          <p:nvPr/>
        </p:nvSpPr>
        <p:spPr>
          <a:xfrm rot="16200000" flipH="1">
            <a:off x="1722105" y="1484785"/>
            <a:ext cx="2880320" cy="2880320"/>
          </a:xfrm>
          <a:prstGeom prst="arc">
            <a:avLst>
              <a:gd name="adj1" fmla="val 16200000"/>
              <a:gd name="adj2" fmla="val 2157000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 flipH="1">
            <a:off x="2627784" y="3861048"/>
            <a:ext cx="6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33976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9" grpId="0" animBg="1"/>
      <p:bldP spid="29" grpId="0" animBg="1"/>
      <p:bldP spid="30" grpId="0" animBg="1"/>
      <p:bldP spid="13" grpId="0"/>
      <p:bldP spid="32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539552" y="1412776"/>
            <a:ext cx="8382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AR" sz="3200" u="sng" smtClean="0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lang="es-ES_tradnl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s-AR" sz="320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AR" sz="3200" i="1" u="sng">
                <a:latin typeface="Arial" panose="020B0604020202020204" pitchFamily="34" charset="0"/>
                <a:cs typeface="Arial" panose="020B0604020202020204" pitchFamily="34" charset="0"/>
              </a:rPr>
              <a:t> sistema es altamente modular</a:t>
            </a:r>
            <a:r>
              <a:rPr lang="es-AR" sz="3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s-AR" sz="3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s-AR" sz="320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AR" sz="3200">
                <a:latin typeface="Arial" panose="020B0604020202020204" pitchFamily="34" charset="0"/>
                <a:cs typeface="Arial" panose="020B0604020202020204" pitchFamily="34" charset="0"/>
              </a:rPr>
              <a:t>distintos </a:t>
            </a:r>
            <a:r>
              <a:rPr lang="es-AR" sz="3200" i="1" u="sng">
                <a:latin typeface="Arial" panose="020B0604020202020204" pitchFamily="34" charset="0"/>
                <a:cs typeface="Arial" panose="020B0604020202020204" pitchFamily="34" charset="0"/>
              </a:rPr>
              <a:t>módulos del sistema no tienen acceso directo al hardware</a:t>
            </a:r>
            <a:endParaRPr lang="pt-BR" sz="3200" i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endParaRPr lang="es-AR" sz="3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s-AR" sz="320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AR" sz="3200">
                <a:latin typeface="Arial" panose="020B0604020202020204" pitchFamily="34" charset="0"/>
                <a:cs typeface="Arial" panose="020B0604020202020204" pitchFamily="34" charset="0"/>
              </a:rPr>
              <a:t>especialmente útiles en ambientes distribuidos</a:t>
            </a:r>
            <a:r>
              <a:rPr lang="es-AR" sz="32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_tradnl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17160" y="450949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21960" y="450949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04800" y="169476"/>
            <a:ext cx="7075512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3200" dirty="0">
                <a:solidFill>
                  <a:schemeClr val="bg1"/>
                </a:solidFill>
              </a:rPr>
              <a:t>Arquitecturas de un Sistema </a:t>
            </a:r>
            <a:r>
              <a:rPr lang="es-ES_tradnl" sz="3200" dirty="0" smtClean="0">
                <a:solidFill>
                  <a:schemeClr val="bg1"/>
                </a:solidFill>
              </a:rPr>
              <a:t>Operativo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290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423528" y="1412776"/>
            <a:ext cx="8382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AR" sz="3200">
                <a:latin typeface="Arial" charset="0"/>
                <a:cs typeface="Arial" charset="0"/>
              </a:rPr>
              <a:t> </a:t>
            </a:r>
            <a:r>
              <a:rPr lang="es-AR" sz="3200">
                <a:cs typeface="Times New Roman" pitchFamily="18" charset="0"/>
              </a:rPr>
              <a:t>  </a:t>
            </a:r>
            <a:r>
              <a:rPr lang="es-AR" sz="3200" u="sng">
                <a:latin typeface="Arial" charset="0"/>
                <a:cs typeface="Arial" charset="0"/>
              </a:rPr>
              <a:t>Desventajas</a:t>
            </a:r>
            <a:endParaRPr lang="es-ES_tradnl" sz="3200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s-AR" sz="3200">
                <a:latin typeface="Arial" charset="0"/>
                <a:cs typeface="Arial" charset="0"/>
              </a:rPr>
              <a:t>Algunos módulos del SO no pueden ser implementados como procesos usuario. </a:t>
            </a:r>
            <a:endParaRPr lang="pt-BR" sz="3200">
              <a:latin typeface="Arial" charset="0"/>
              <a:cs typeface="Arial" charset="0"/>
            </a:endParaRPr>
          </a:p>
          <a:p>
            <a:pPr marL="914400" lvl="2" indent="0" algn="just">
              <a:spcBef>
                <a:spcPct val="50000"/>
              </a:spcBef>
            </a:pPr>
            <a:r>
              <a:rPr lang="es-AR" sz="3200">
                <a:latin typeface="Arial" charset="0"/>
                <a:cs typeface="Arial" charset="0"/>
              </a:rPr>
              <a:t>Ejemplo: drivers de dispositivos, ciertas partes del  administrador de memoria (</a:t>
            </a:r>
            <a:r>
              <a:rPr lang="es-AR" sz="3200" err="1">
                <a:latin typeface="Arial" charset="0"/>
                <a:cs typeface="Arial" charset="0"/>
              </a:rPr>
              <a:t>memory</a:t>
            </a:r>
            <a:r>
              <a:rPr lang="es-AR" sz="3200">
                <a:latin typeface="Arial" charset="0"/>
                <a:cs typeface="Arial" charset="0"/>
              </a:rPr>
              <a:t> m</a:t>
            </a:r>
            <a:r>
              <a:rPr lang="es-AR" sz="3200" smtClean="0">
                <a:latin typeface="Arial" charset="0"/>
                <a:cs typeface="Arial" charset="0"/>
              </a:rPr>
              <a:t>anager).</a:t>
            </a:r>
            <a:endParaRPr lang="es-ES_tradnl" sz="3200">
              <a:latin typeface="Arial" charset="0"/>
              <a:cs typeface="Arial" charset="0"/>
            </a:endParaRPr>
          </a:p>
        </p:txBody>
      </p:sp>
      <p:sp>
        <p:nvSpPr>
          <p:cNvPr id="9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12360" y="404664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04800" y="169476"/>
            <a:ext cx="7075512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3200" dirty="0">
                <a:solidFill>
                  <a:schemeClr val="bg1"/>
                </a:solidFill>
              </a:rPr>
              <a:t>Arquitecturas de un Sistema </a:t>
            </a:r>
            <a:r>
              <a:rPr lang="es-ES_tradnl" sz="3200" dirty="0" smtClean="0">
                <a:solidFill>
                  <a:schemeClr val="bg1"/>
                </a:solidFill>
              </a:rPr>
              <a:t>Operativo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301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81000" y="2800523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Máquinas Virtuales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048000" y="1733723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Estructura en estratos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048000" y="2267123"/>
            <a:ext cx="3779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Copia </a:t>
            </a:r>
            <a:r>
              <a:rPr lang="es-ES_tradnl" sz="1800" dirty="0" smtClean="0"/>
              <a:t>de las direcciones </a:t>
            </a:r>
            <a:r>
              <a:rPr lang="es-ES_tradnl" sz="1800" dirty="0"/>
              <a:t>del H.W. base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048000" y="2800523"/>
            <a:ext cx="318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Posee un núcleo Monitor Virtual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048000" y="3257723"/>
            <a:ext cx="240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Alto nivel de protección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048000" y="3791123"/>
            <a:ext cx="570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Acceso restringido a recursos e instrucciones del procesador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2362200" y="2038523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2362200" y="2495723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362200" y="295292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362200" y="2952923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2362200" y="2952923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108325" y="4286423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Integra distintos S.O.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2362200" y="2952923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1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13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14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1771650" y="2566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04800" y="169476"/>
            <a:ext cx="7075512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3200" dirty="0">
                <a:solidFill>
                  <a:schemeClr val="bg1"/>
                </a:solidFill>
              </a:rPr>
              <a:t>Arquitecturas de un Sistema </a:t>
            </a:r>
            <a:r>
              <a:rPr lang="es-ES_tradnl" sz="3200" dirty="0" smtClean="0">
                <a:solidFill>
                  <a:schemeClr val="bg1"/>
                </a:solidFill>
              </a:rPr>
              <a:t>Operativo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3" grpId="0"/>
      <p:bldP spid="29704" grpId="0"/>
      <p:bldP spid="297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13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14" name="AutoShape 1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1771650" y="2566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297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743451"/>
              </p:ext>
            </p:extLst>
          </p:nvPr>
        </p:nvGraphicFramePr>
        <p:xfrm>
          <a:off x="1771650" y="1412776"/>
          <a:ext cx="5600700" cy="1724025"/>
        </p:xfrm>
        <a:graphic>
          <a:graphicData uri="http://schemas.openxmlformats.org/presentationml/2006/ole">
            <p:oleObj spid="_x0000_s66569" r:id="rId4" imgW="4476750" imgH="1728788" progId="">
              <p:embed/>
            </p:oleObj>
          </a:graphicData>
        </a:graphic>
      </p:graphicFrame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301111" y="4005064"/>
            <a:ext cx="86868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AR" b="1" dirty="0">
                <a:solidFill>
                  <a:schemeClr val="bg1"/>
                </a:solidFill>
                <a:latin typeface="Arial" charset="0"/>
                <a:cs typeface="Arial" charset="0"/>
              </a:rPr>
              <a:t>Ventajas</a:t>
            </a:r>
            <a:endParaRPr lang="es-ES_tradnl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 dirty="0">
                <a:solidFill>
                  <a:schemeClr val="bg1"/>
                </a:solidFill>
                <a:latin typeface="Arial" charset="0"/>
                <a:cs typeface="Arial" charset="0"/>
              </a:rPr>
              <a:t>Cada usuario del sistema puede usar un SO distinto.</a:t>
            </a:r>
            <a:endParaRPr lang="es-ES_tradnl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 dirty="0">
                <a:solidFill>
                  <a:schemeClr val="bg1"/>
                </a:solidFill>
                <a:latin typeface="Arial" charset="0"/>
                <a:cs typeface="Arial" charset="0"/>
              </a:rPr>
              <a:t>Permite un alto nivel de protección. Todas las máquinas virtuales son independientes.</a:t>
            </a:r>
            <a:endParaRPr lang="es-ES_tradnl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04800" y="169476"/>
            <a:ext cx="7075512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3200" dirty="0">
                <a:solidFill>
                  <a:schemeClr val="bg1"/>
                </a:solidFill>
              </a:rPr>
              <a:t>Arquitecturas de un Sistema </a:t>
            </a:r>
            <a:r>
              <a:rPr lang="es-ES_tradnl" sz="3200" dirty="0" smtClean="0">
                <a:solidFill>
                  <a:schemeClr val="bg1"/>
                </a:solidFill>
              </a:rPr>
              <a:t>Operativo</a:t>
            </a:r>
            <a:endParaRPr lang="es-ES_trad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002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49079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 smtClean="0">
                <a:solidFill>
                  <a:schemeClr val="bg1"/>
                </a:solidFill>
              </a:rPr>
              <a:t>Informaciones útiles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3568" y="1066800"/>
            <a:ext cx="5715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5400" dirty="0"/>
              <a:t> </a:t>
            </a:r>
            <a:r>
              <a:rPr lang="es-ES_tradnl" sz="5400" dirty="0" smtClean="0"/>
              <a:t>http:/www.utn.so/</a:t>
            </a:r>
            <a:endParaRPr lang="es-ES_tradnl" sz="5400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667000" y="2606675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Char char="·"/>
            </a:pPr>
            <a:r>
              <a:rPr lang="es-ES_tradnl" sz="2400" dirty="0"/>
              <a:t> </a:t>
            </a:r>
            <a:r>
              <a:rPr lang="es-ES_tradnl" sz="2400" dirty="0" smtClean="0"/>
              <a:t>Información para ir preparando el TP</a:t>
            </a:r>
            <a:endParaRPr lang="es-ES_tradnl" sz="2400" dirty="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7000" y="38100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Char char="¸"/>
            </a:pPr>
            <a:r>
              <a:rPr lang="es-ES_tradnl" sz="2400" dirty="0"/>
              <a:t> </a:t>
            </a:r>
            <a:r>
              <a:rPr lang="es-ES_tradnl" sz="2400" dirty="0" smtClean="0"/>
              <a:t>Libro </a:t>
            </a:r>
            <a:r>
              <a:rPr lang="es-ES_tradnl" sz="2400" dirty="0" err="1" smtClean="0"/>
              <a:t>Willam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Stallings</a:t>
            </a:r>
            <a:endParaRPr lang="es-ES_tradnl" sz="2400" dirty="0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667000" y="4953000"/>
            <a:ext cx="472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Char char="¹"/>
            </a:pPr>
            <a:r>
              <a:rPr lang="es-ES_tradnl" sz="2400" dirty="0"/>
              <a:t> </a:t>
            </a:r>
            <a:r>
              <a:rPr lang="es-ES_tradnl" sz="2400" dirty="0" smtClean="0"/>
              <a:t>Como formar el grupo</a:t>
            </a:r>
            <a:endParaRPr lang="es-ES_tradnl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6762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 advAuto="2000"/>
      <p:bldP spid="43012" grpId="0"/>
      <p:bldP spid="43013" grpId="0"/>
      <p:bldP spid="430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17524" y="266700"/>
            <a:ext cx="6416675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 err="1">
                <a:solidFill>
                  <a:schemeClr val="bg1"/>
                </a:solidFill>
              </a:rPr>
              <a:t>Kernel</a:t>
            </a:r>
            <a:r>
              <a:rPr lang="es-ES_tradnl" sz="1800" dirty="0">
                <a:solidFill>
                  <a:schemeClr val="bg1"/>
                </a:solidFill>
              </a:rPr>
              <a:t> o núcleo –1-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04800" y="1600200"/>
            <a:ext cx="1676400" cy="1524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_tradnl" sz="18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895600" y="1600200"/>
            <a:ext cx="17621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Memoria Central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638800" y="1600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Modo supervisor o </a:t>
            </a:r>
            <a:r>
              <a:rPr lang="es-ES_tradnl" sz="1800" dirty="0" err="1"/>
              <a:t>Kernel</a:t>
            </a:r>
            <a:endParaRPr lang="es-ES_tradnl" sz="1800" dirty="0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1997075" y="1866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>
            <a:off x="47244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209800" y="1600200"/>
            <a:ext cx="71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Reside 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648200" y="1600200"/>
            <a:ext cx="911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 ejecuta</a:t>
            </a:r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>
            <a:off x="4724400" y="1828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5638800" y="1981200"/>
            <a:ext cx="279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 smtClean="0"/>
              <a:t>Más </a:t>
            </a:r>
            <a:r>
              <a:rPr lang="es-ES_tradnl" sz="1800" dirty="0"/>
              <a:t>Alto nivel de Prioridad </a:t>
            </a:r>
          </a:p>
        </p:txBody>
      </p:sp>
      <p:sp>
        <p:nvSpPr>
          <p:cNvPr id="30732" name="Text Box 15"/>
          <p:cNvSpPr txBox="1">
            <a:spLocks noChangeArrowheads="1"/>
          </p:cNvSpPr>
          <p:nvPr/>
        </p:nvSpPr>
        <p:spPr bwMode="auto">
          <a:xfrm>
            <a:off x="228600" y="4343400"/>
            <a:ext cx="3886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SzPct val="60000"/>
              <a:buFont typeface="Monotype Sorts" pitchFamily="2" charset="2"/>
              <a:buChar char="3"/>
            </a:pPr>
            <a:r>
              <a:rPr lang="es-ES_tradnl" sz="1800"/>
              <a:t>Interrupciones </a:t>
            </a:r>
          </a:p>
          <a:p>
            <a:pPr algn="l">
              <a:buSzPct val="60000"/>
              <a:buFont typeface="Monotype Sorts" pitchFamily="2" charset="2"/>
              <a:buChar char="3"/>
            </a:pPr>
            <a:r>
              <a:rPr lang="es-ES_tradnl" sz="1800"/>
              <a:t>Excepciones</a:t>
            </a:r>
          </a:p>
          <a:p>
            <a:pPr algn="l">
              <a:buSzPct val="60000"/>
              <a:buFont typeface="Monotype Sorts" pitchFamily="2" charset="2"/>
              <a:buChar char="3"/>
            </a:pPr>
            <a:r>
              <a:rPr lang="es-ES_tradnl" sz="1800"/>
              <a:t>Manejo instrucciones kernel y usuario</a:t>
            </a:r>
          </a:p>
        </p:txBody>
      </p:sp>
      <p:sp>
        <p:nvSpPr>
          <p:cNvPr id="30751" name="Text Box 13"/>
          <p:cNvSpPr txBox="1">
            <a:spLocks noChangeArrowheads="1"/>
          </p:cNvSpPr>
          <p:nvPr/>
        </p:nvSpPr>
        <p:spPr bwMode="auto">
          <a:xfrm>
            <a:off x="179512" y="3276600"/>
            <a:ext cx="77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gestiona</a:t>
            </a:r>
          </a:p>
        </p:txBody>
      </p:sp>
      <p:sp>
        <p:nvSpPr>
          <p:cNvPr id="30752" name="Text Box 14"/>
          <p:cNvSpPr txBox="1">
            <a:spLocks noChangeArrowheads="1"/>
          </p:cNvSpPr>
          <p:nvPr/>
        </p:nvSpPr>
        <p:spPr bwMode="auto">
          <a:xfrm>
            <a:off x="484312" y="3733800"/>
            <a:ext cx="1095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Hardware</a:t>
            </a:r>
          </a:p>
        </p:txBody>
      </p:sp>
      <p:sp>
        <p:nvSpPr>
          <p:cNvPr id="30753" name="Line 16"/>
          <p:cNvSpPr>
            <a:spLocks noChangeShapeType="1"/>
          </p:cNvSpPr>
          <p:nvPr/>
        </p:nvSpPr>
        <p:spPr bwMode="auto">
          <a:xfrm>
            <a:off x="941512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54" name="Line 17"/>
          <p:cNvSpPr>
            <a:spLocks noChangeShapeType="1"/>
          </p:cNvSpPr>
          <p:nvPr/>
        </p:nvSpPr>
        <p:spPr bwMode="auto">
          <a:xfrm>
            <a:off x="941512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34" name="Line 18"/>
          <p:cNvSpPr>
            <a:spLocks noChangeShapeType="1"/>
          </p:cNvSpPr>
          <p:nvPr/>
        </p:nvSpPr>
        <p:spPr bwMode="auto">
          <a:xfrm>
            <a:off x="19812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35" name="Text Box 20"/>
          <p:cNvSpPr txBox="1">
            <a:spLocks noChangeArrowheads="1"/>
          </p:cNvSpPr>
          <p:nvPr/>
        </p:nvSpPr>
        <p:spPr bwMode="auto">
          <a:xfrm>
            <a:off x="2971800" y="2438400"/>
            <a:ext cx="3505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Mecanismo de acceso junto con el M.M.U.</a:t>
            </a:r>
          </a:p>
        </p:txBody>
      </p:sp>
      <p:sp>
        <p:nvSpPr>
          <p:cNvPr id="30736" name="Line 21"/>
          <p:cNvSpPr>
            <a:spLocks noChangeShapeType="1"/>
          </p:cNvSpPr>
          <p:nvPr/>
        </p:nvSpPr>
        <p:spPr bwMode="auto">
          <a:xfrm flipV="1">
            <a:off x="3962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37" name="Text Box 22"/>
          <p:cNvSpPr txBox="1">
            <a:spLocks noChangeArrowheads="1"/>
          </p:cNvSpPr>
          <p:nvPr/>
        </p:nvSpPr>
        <p:spPr bwMode="auto">
          <a:xfrm>
            <a:off x="1981200" y="2286000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implementa</a:t>
            </a:r>
          </a:p>
        </p:txBody>
      </p:sp>
      <p:sp>
        <p:nvSpPr>
          <p:cNvPr id="30738" name="Line 23"/>
          <p:cNvSpPr>
            <a:spLocks noChangeShapeType="1"/>
          </p:cNvSpPr>
          <p:nvPr/>
        </p:nvSpPr>
        <p:spPr bwMode="auto">
          <a:xfrm>
            <a:off x="2438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39" name="Line 24"/>
          <p:cNvSpPr>
            <a:spLocks noChangeShapeType="1"/>
          </p:cNvSpPr>
          <p:nvPr/>
        </p:nvSpPr>
        <p:spPr bwMode="auto">
          <a:xfrm flipV="1">
            <a:off x="2438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40" name="Text Box 25"/>
          <p:cNvSpPr txBox="1">
            <a:spLocks noChangeArrowheads="1"/>
          </p:cNvSpPr>
          <p:nvPr/>
        </p:nvSpPr>
        <p:spPr bwMode="auto">
          <a:xfrm>
            <a:off x="2971800" y="2971800"/>
            <a:ext cx="510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Mecanismo de protección junto con el First Level Interrupt Handler</a:t>
            </a:r>
          </a:p>
        </p:txBody>
      </p:sp>
      <p:sp>
        <p:nvSpPr>
          <p:cNvPr id="30741" name="Text Box 26"/>
          <p:cNvSpPr txBox="1">
            <a:spLocks noChangeArrowheads="1"/>
          </p:cNvSpPr>
          <p:nvPr/>
        </p:nvSpPr>
        <p:spPr bwMode="auto">
          <a:xfrm>
            <a:off x="4419600" y="3581400"/>
            <a:ext cx="3505200" cy="144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SzPct val="55000"/>
              <a:buFont typeface="Monotype Sorts" pitchFamily="2" charset="2"/>
              <a:buChar char="3"/>
            </a:pPr>
            <a:r>
              <a:rPr lang="es-ES_tradnl" sz="1600"/>
              <a:t> Controlar las interrupciones y Errores</a:t>
            </a:r>
          </a:p>
          <a:p>
            <a:pPr algn="l">
              <a:spcBef>
                <a:spcPct val="50000"/>
              </a:spcBef>
              <a:buSzPct val="55000"/>
              <a:buFont typeface="Monotype Sorts" pitchFamily="2" charset="2"/>
              <a:buChar char="3"/>
            </a:pPr>
            <a:r>
              <a:rPr lang="es-ES_tradnl" sz="1600"/>
              <a:t> Dispatcher</a:t>
            </a:r>
          </a:p>
          <a:p>
            <a:pPr algn="l">
              <a:spcBef>
                <a:spcPct val="50000"/>
              </a:spcBef>
              <a:buSzPct val="55000"/>
              <a:buFont typeface="Monotype Sorts" pitchFamily="2" charset="2"/>
              <a:buChar char="3"/>
            </a:pPr>
            <a:r>
              <a:rPr lang="es-ES_tradnl" sz="1600"/>
              <a:t> Rutinas de sincronización </a:t>
            </a:r>
          </a:p>
          <a:p>
            <a:pPr algn="l">
              <a:spcBef>
                <a:spcPct val="50000"/>
              </a:spcBef>
              <a:buSzPct val="55000"/>
              <a:buFont typeface="Monotype Sorts" pitchFamily="2" charset="2"/>
              <a:buChar char="3"/>
            </a:pPr>
            <a:r>
              <a:rPr lang="es-ES_tradnl" sz="1600"/>
              <a:t> Comunicación entre procesos</a:t>
            </a:r>
          </a:p>
        </p:txBody>
      </p:sp>
      <p:sp>
        <p:nvSpPr>
          <p:cNvPr id="30742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43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44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45" name="Line 31"/>
          <p:cNvSpPr>
            <a:spLocks noChangeShapeType="1"/>
          </p:cNvSpPr>
          <p:nvPr/>
        </p:nvSpPr>
        <p:spPr bwMode="auto">
          <a:xfrm>
            <a:off x="1981200" y="3124200"/>
            <a:ext cx="2362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46" name="Text Box 32"/>
          <p:cNvSpPr txBox="1">
            <a:spLocks noChangeArrowheads="1"/>
          </p:cNvSpPr>
          <p:nvPr/>
        </p:nvSpPr>
        <p:spPr bwMode="auto">
          <a:xfrm>
            <a:off x="2895600" y="3810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Se ocupa de</a:t>
            </a:r>
            <a:endParaRPr lang="es-AR"/>
          </a:p>
        </p:txBody>
      </p:sp>
      <p:sp>
        <p:nvSpPr>
          <p:cNvPr id="30747" name="Rectangle 35"/>
          <p:cNvSpPr>
            <a:spLocks noChangeArrowheads="1"/>
          </p:cNvSpPr>
          <p:nvPr/>
        </p:nvSpPr>
        <p:spPr bwMode="auto">
          <a:xfrm>
            <a:off x="3143250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30749" name="Text Box 36"/>
          <p:cNvSpPr txBox="1">
            <a:spLocks noChangeArrowheads="1"/>
          </p:cNvSpPr>
          <p:nvPr/>
        </p:nvSpPr>
        <p:spPr bwMode="auto">
          <a:xfrm>
            <a:off x="228600" y="838200"/>
            <a:ext cx="86868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ES_tradnl" dirty="0">
                <a:latin typeface="Arial" charset="0"/>
                <a:cs typeface="Arial" charset="0"/>
              </a:rPr>
              <a:t>Es un conjunto de Códigos intensamente usados por todos los programas en el mas bajo nivel como si fuera una extensión de la máquina</a:t>
            </a:r>
            <a:endParaRPr lang="es-AR" dirty="0"/>
          </a:p>
        </p:txBody>
      </p:sp>
      <p:sp>
        <p:nvSpPr>
          <p:cNvPr id="30750" name="Line 37"/>
          <p:cNvSpPr>
            <a:spLocks noChangeShapeType="1"/>
          </p:cNvSpPr>
          <p:nvPr/>
        </p:nvSpPr>
        <p:spPr bwMode="auto">
          <a:xfrm>
            <a:off x="1219200" y="137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utoUpdateAnimBg="0" advAuto="1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17525" y="266700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Kernel o núcleo –2-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9600" y="633413"/>
            <a:ext cx="8534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AR">
                <a:solidFill>
                  <a:srgbClr val="0000FF"/>
                </a:solidFill>
                <a:latin typeface="Symbol" pitchFamily="18" charset="2"/>
                <a:cs typeface="Arial" charset="0"/>
              </a:rPr>
              <a:t>·</a:t>
            </a:r>
            <a:r>
              <a:rPr lang="es-AR">
                <a:solidFill>
                  <a:srgbClr val="0000FF"/>
                </a:solidFill>
                <a:cs typeface="Times New Roman" pitchFamily="18" charset="0"/>
              </a:rPr>
              <a:t>      </a:t>
            </a:r>
            <a:r>
              <a:rPr lang="es-AR" b="1">
                <a:latin typeface="Arial" charset="0"/>
                <a:cs typeface="Arial" charset="0"/>
              </a:rPr>
              <a:t>Contiene: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1.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Una extensión del  Juego de Instrucciones (</a:t>
            </a:r>
            <a:r>
              <a:rPr lang="pt-BR" b="1">
                <a:latin typeface="Arial" charset="0"/>
                <a:cs typeface="Arial" charset="0"/>
              </a:rPr>
              <a:t>Instruction </a:t>
            </a:r>
            <a:r>
              <a:rPr lang="es-AR" b="1">
                <a:latin typeface="Arial" charset="0"/>
                <a:cs typeface="Arial" charset="0"/>
              </a:rPr>
              <a:t>Set) del Procesador</a:t>
            </a:r>
            <a:r>
              <a:rPr lang="pt-BR" b="1">
                <a:latin typeface="Arial" charset="0"/>
                <a:cs typeface="Arial" charset="0"/>
              </a:rPr>
              <a:t>  (System Calls)</a:t>
            </a:r>
            <a:r>
              <a:rPr lang="es-AR" b="1">
                <a:latin typeface="Arial" charset="0"/>
                <a:cs typeface="Arial" charset="0"/>
              </a:rPr>
              <a:t>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2.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Una extensión del mecanismo de secuenciamiento del Hardware</a:t>
            </a:r>
            <a:r>
              <a:rPr lang="pt-BR" b="1">
                <a:latin typeface="Arial" charset="0"/>
                <a:cs typeface="Arial" charset="0"/>
              </a:rPr>
              <a:t> (Dispatcher o Switcher)</a:t>
            </a:r>
            <a:r>
              <a:rPr lang="es-AR" b="1">
                <a:latin typeface="Arial" charset="0"/>
                <a:cs typeface="Arial" charset="0"/>
              </a:rPr>
              <a:t>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>
                <a:latin typeface="Arial" charset="0"/>
                <a:cs typeface="Arial" charset="0"/>
              </a:rPr>
              <a:t>3.</a:t>
            </a:r>
            <a:r>
              <a:rPr lang="es-AR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Un manejador de Interrupciones</a:t>
            </a:r>
            <a:r>
              <a:rPr lang="pt-BR" b="1">
                <a:latin typeface="Arial" charset="0"/>
                <a:cs typeface="Arial" charset="0"/>
              </a:rPr>
              <a:t> (Interrupt handler) y de errores (error handler)</a:t>
            </a:r>
            <a:r>
              <a:rPr lang="es-AR" b="1">
                <a:latin typeface="Arial" charset="0"/>
                <a:cs typeface="Arial" charset="0"/>
              </a:rPr>
              <a:t>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4.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Un mecanismo de acceso a Memoria Central. 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5.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Manejador el reloj de tiempo real</a:t>
            </a:r>
            <a:r>
              <a:rPr lang="pt-BR" b="1">
                <a:latin typeface="Arial" charset="0"/>
                <a:cs typeface="Arial" charset="0"/>
              </a:rPr>
              <a:t> (Timer)</a:t>
            </a:r>
            <a:r>
              <a:rPr lang="es-AR" b="1">
                <a:latin typeface="Arial" charset="0"/>
                <a:cs typeface="Arial" charset="0"/>
              </a:rPr>
              <a:t>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6.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Conmuta el estado del procesador entre modo supervisor  y usuario.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7.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Implementar los mecanismos de protección.</a:t>
            </a:r>
            <a:endParaRPr lang="es-ES_tradnl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s-AR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17525" y="3543300"/>
            <a:ext cx="86264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AR">
                <a:latin typeface="Symbol" pitchFamily="18" charset="2"/>
                <a:cs typeface="Arial" charset="0"/>
              </a:rPr>
              <a:t>·</a:t>
            </a:r>
            <a:r>
              <a:rPr lang="es-AR">
                <a:cs typeface="Times New Roman" pitchFamily="18" charset="0"/>
              </a:rPr>
              <a:t>      </a:t>
            </a:r>
            <a:r>
              <a:rPr lang="es-AR" b="1">
                <a:latin typeface="Arial" charset="0"/>
                <a:cs typeface="Arial" charset="0"/>
              </a:rPr>
              <a:t>Las Funciones del Nivel cero tienen los siguientes atributos: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1.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Son Residentes en la Memoria Central (Razones de accesibilidad en el menor tiempo posible).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2.</a:t>
            </a:r>
            <a:r>
              <a:rPr lang="es-AR" b="1">
                <a:cs typeface="Times New Roman" pitchFamily="18" charset="0"/>
              </a:rPr>
              <a:t> </a:t>
            </a:r>
            <a:r>
              <a:rPr lang="es-AR" b="1">
                <a:latin typeface="Arial" charset="0"/>
                <a:cs typeface="Arial" charset="0"/>
              </a:rPr>
              <a:t>Deben ejecutarse en modo Supervisor (también llamado modo Kernel) como primitivas ininterrumpibles.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3.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Deben ejecutarse en el más alto nivel de prioridad debido a la Protección.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4.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Depende de la máquina y está escrito en el lenguaje ensamblador del Procesador.</a:t>
            </a:r>
            <a:endParaRPr lang="es-ES_tradnl">
              <a:latin typeface="Arial" charset="0"/>
              <a:cs typeface="Arial" charset="0"/>
            </a:endParaRPr>
          </a:p>
          <a:p>
            <a:pPr algn="just">
              <a:spcBef>
                <a:spcPct val="50000"/>
              </a:spcBef>
            </a:pPr>
            <a:r>
              <a:rPr lang="es-AR" b="1">
                <a:latin typeface="Arial" charset="0"/>
                <a:cs typeface="Arial" charset="0"/>
              </a:rPr>
              <a:t>5.</a:t>
            </a:r>
            <a:r>
              <a:rPr lang="es-AR" b="1">
                <a:cs typeface="Times New Roman" pitchFamily="18" charset="0"/>
              </a:rPr>
              <a:t>   </a:t>
            </a:r>
            <a:r>
              <a:rPr lang="es-AR" b="1">
                <a:latin typeface="Arial" charset="0"/>
                <a:cs typeface="Arial" charset="0"/>
              </a:rPr>
              <a:t>Generalmente no más de 500 instrucciones (muy optimizado).</a:t>
            </a:r>
            <a:endParaRPr lang="es-ES_tradnl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s-AR"/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31750" name="AutoShape 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1" name="AutoShape 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52" name="AutoShape 8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 advAuto="100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03188"/>
            <a:ext cx="7219528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>
                <a:solidFill>
                  <a:schemeClr val="bg1"/>
                </a:solidFill>
              </a:rPr>
              <a:t>Características necesarias en H.W. – 1- para el S.O. Son 4: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95288" y="952500"/>
            <a:ext cx="15017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b="1" dirty="0">
                <a:solidFill>
                  <a:schemeClr val="bg1"/>
                </a:solidFill>
              </a:rPr>
              <a:t>Instrucciones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2895600" y="990600"/>
            <a:ext cx="1524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Privilegiadas</a:t>
            </a: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1930400" y="1143000"/>
            <a:ext cx="96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4876800" y="533400"/>
            <a:ext cx="353315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s-ES_tradnl" sz="1800" dirty="0" smtClean="0"/>
              <a:t>Reservadas </a:t>
            </a:r>
            <a:r>
              <a:rPr lang="es-ES_tradnl" sz="1800" dirty="0"/>
              <a:t>para el S.O.</a:t>
            </a:r>
          </a:p>
          <a:p>
            <a:pPr algn="l">
              <a:lnSpc>
                <a:spcPct val="140000"/>
              </a:lnSpc>
            </a:pPr>
            <a:r>
              <a:rPr lang="es-ES_tradnl" sz="1800" dirty="0"/>
              <a:t>Memoria </a:t>
            </a:r>
            <a:r>
              <a:rPr lang="es-ES_tradnl" sz="1800" dirty="0" err="1"/>
              <a:t>direccionable</a:t>
            </a:r>
            <a:r>
              <a:rPr lang="es-ES_tradnl" sz="1800" dirty="0"/>
              <a:t> </a:t>
            </a:r>
          </a:p>
          <a:p>
            <a:pPr algn="l">
              <a:lnSpc>
                <a:spcPct val="140000"/>
              </a:lnSpc>
            </a:pPr>
            <a:r>
              <a:rPr lang="es-ES_tradnl" sz="1800" dirty="0"/>
              <a:t>Ejecutan como una sola instrucción (macroinstrucción)</a:t>
            </a:r>
          </a:p>
        </p:txBody>
      </p:sp>
      <p:sp>
        <p:nvSpPr>
          <p:cNvPr id="32775" name="Line 13"/>
          <p:cNvSpPr>
            <a:spLocks noChangeShapeType="1"/>
          </p:cNvSpPr>
          <p:nvPr/>
        </p:nvSpPr>
        <p:spPr bwMode="auto">
          <a:xfrm>
            <a:off x="1981200" y="1143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6" name="Line 18"/>
          <p:cNvSpPr>
            <a:spLocks noChangeShapeType="1"/>
          </p:cNvSpPr>
          <p:nvPr/>
        </p:nvSpPr>
        <p:spPr bwMode="auto">
          <a:xfrm flipV="1">
            <a:off x="4419600" y="838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7" name="Line 19"/>
          <p:cNvSpPr>
            <a:spLocks noChangeShapeType="1"/>
          </p:cNvSpPr>
          <p:nvPr/>
        </p:nvSpPr>
        <p:spPr bwMode="auto">
          <a:xfrm>
            <a:off x="4419600" y="121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8" name="Line 20"/>
          <p:cNvSpPr>
            <a:spLocks noChangeShapeType="1"/>
          </p:cNvSpPr>
          <p:nvPr/>
        </p:nvSpPr>
        <p:spPr bwMode="auto">
          <a:xfrm>
            <a:off x="4419600" y="114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9" name="Text Box 38"/>
          <p:cNvSpPr txBox="1">
            <a:spLocks noChangeArrowheads="1"/>
          </p:cNvSpPr>
          <p:nvPr/>
        </p:nvSpPr>
        <p:spPr bwMode="auto">
          <a:xfrm>
            <a:off x="1905000" y="762000"/>
            <a:ext cx="1098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Modo kernel</a:t>
            </a:r>
          </a:p>
        </p:txBody>
      </p:sp>
      <p:sp>
        <p:nvSpPr>
          <p:cNvPr id="32781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0392" y="103188"/>
            <a:ext cx="309563" cy="432000"/>
          </a:xfrm>
          <a:prstGeom prst="actionButtonForwardNext">
            <a:avLst/>
          </a:prstGeom>
          <a:solidFill>
            <a:srgbClr val="90FB2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82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03188"/>
            <a:ext cx="309563" cy="432000"/>
          </a:xfrm>
          <a:prstGeom prst="actionButtonHome">
            <a:avLst/>
          </a:prstGeom>
          <a:solidFill>
            <a:srgbClr val="90FB2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83" name="Rectangle 46"/>
          <p:cNvSpPr>
            <a:spLocks noChangeArrowheads="1"/>
          </p:cNvSpPr>
          <p:nvPr/>
        </p:nvSpPr>
        <p:spPr bwMode="auto">
          <a:xfrm>
            <a:off x="236220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32790" name="Text Box 11"/>
          <p:cNvSpPr txBox="1">
            <a:spLocks noChangeArrowheads="1"/>
          </p:cNvSpPr>
          <p:nvPr/>
        </p:nvSpPr>
        <p:spPr bwMode="auto">
          <a:xfrm>
            <a:off x="2915816" y="4191000"/>
            <a:ext cx="14446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Ordinarias o  </a:t>
            </a:r>
          </a:p>
          <a:p>
            <a:pPr algn="l"/>
            <a:r>
              <a:rPr lang="es-ES_tradnl" sz="1800" dirty="0"/>
              <a:t>de Usuario</a:t>
            </a:r>
          </a:p>
        </p:txBody>
      </p:sp>
      <p:sp>
        <p:nvSpPr>
          <p:cNvPr id="32791" name="Text Box 12"/>
          <p:cNvSpPr txBox="1">
            <a:spLocks noChangeArrowheads="1"/>
          </p:cNvSpPr>
          <p:nvPr/>
        </p:nvSpPr>
        <p:spPr bwMode="auto">
          <a:xfrm>
            <a:off x="4794250" y="3943350"/>
            <a:ext cx="43497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800" dirty="0"/>
              <a:t>Pueden ser interrumpidas</a:t>
            </a:r>
          </a:p>
          <a:p>
            <a:pPr algn="l">
              <a:spcBef>
                <a:spcPct val="50000"/>
              </a:spcBef>
            </a:pPr>
            <a:r>
              <a:rPr lang="es-ES_tradnl" sz="1800" dirty="0"/>
              <a:t>Acceso restringido a recursos e Instrucciones</a:t>
            </a:r>
          </a:p>
          <a:p>
            <a:pPr algn="l">
              <a:spcBef>
                <a:spcPct val="50000"/>
              </a:spcBef>
            </a:pPr>
            <a:r>
              <a:rPr lang="es-ES_tradnl" sz="1800" dirty="0"/>
              <a:t>Ejecuta un código de programa usuario</a:t>
            </a:r>
          </a:p>
        </p:txBody>
      </p:sp>
      <p:sp>
        <p:nvSpPr>
          <p:cNvPr id="32792" name="Line 14"/>
          <p:cNvSpPr>
            <a:spLocks noChangeShapeType="1"/>
          </p:cNvSpPr>
          <p:nvPr/>
        </p:nvSpPr>
        <p:spPr bwMode="auto">
          <a:xfrm>
            <a:off x="1981200" y="4495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93" name="Line 15"/>
          <p:cNvSpPr>
            <a:spLocks noChangeShapeType="1"/>
          </p:cNvSpPr>
          <p:nvPr/>
        </p:nvSpPr>
        <p:spPr bwMode="auto">
          <a:xfrm flipV="1">
            <a:off x="4419600" y="4191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94" name="Line 16"/>
          <p:cNvSpPr>
            <a:spLocks noChangeShapeType="1"/>
          </p:cNvSpPr>
          <p:nvPr/>
        </p:nvSpPr>
        <p:spPr bwMode="auto">
          <a:xfrm>
            <a:off x="4419600" y="4572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95" name="Line 17"/>
          <p:cNvSpPr>
            <a:spLocks noChangeShapeType="1"/>
          </p:cNvSpPr>
          <p:nvPr/>
        </p:nvSpPr>
        <p:spPr bwMode="auto">
          <a:xfrm>
            <a:off x="44196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96" name="Text Box 39"/>
          <p:cNvSpPr txBox="1">
            <a:spLocks noChangeArrowheads="1"/>
          </p:cNvSpPr>
          <p:nvPr/>
        </p:nvSpPr>
        <p:spPr bwMode="auto">
          <a:xfrm>
            <a:off x="1981200" y="3962400"/>
            <a:ext cx="117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Modo usuario</a:t>
            </a:r>
          </a:p>
        </p:txBody>
      </p:sp>
      <p:sp>
        <p:nvSpPr>
          <p:cNvPr id="32797" name="Text Box 48"/>
          <p:cNvSpPr txBox="1">
            <a:spLocks noChangeArrowheads="1"/>
          </p:cNvSpPr>
          <p:nvPr/>
        </p:nvSpPr>
        <p:spPr bwMode="auto">
          <a:xfrm>
            <a:off x="2895600" y="3581400"/>
            <a:ext cx="480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s-AR"/>
          </a:p>
        </p:txBody>
      </p:sp>
      <p:sp>
        <p:nvSpPr>
          <p:cNvPr id="32787" name="Rectangle 54"/>
          <p:cNvSpPr>
            <a:spLocks noChangeArrowheads="1"/>
          </p:cNvSpPr>
          <p:nvPr/>
        </p:nvSpPr>
        <p:spPr bwMode="auto">
          <a:xfrm>
            <a:off x="2438400" y="1752600"/>
            <a:ext cx="2071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000">
                <a:latin typeface="Arial" charset="0"/>
                <a:cs typeface="Arial" charset="0"/>
              </a:rPr>
              <a:t>Estas instrucciones se usan para:</a:t>
            </a:r>
            <a:endParaRPr lang="es-ES_tradnl" sz="1000">
              <a:latin typeface="Arial" charset="0"/>
              <a:cs typeface="Arial" charset="0"/>
            </a:endParaRPr>
          </a:p>
        </p:txBody>
      </p:sp>
      <p:sp>
        <p:nvSpPr>
          <p:cNvPr id="32788" name="Line 55"/>
          <p:cNvSpPr>
            <a:spLocks noChangeShapeType="1"/>
          </p:cNvSpPr>
          <p:nvPr/>
        </p:nvSpPr>
        <p:spPr bwMode="auto">
          <a:xfrm>
            <a:off x="3657600" y="13716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789" name="Rectangle 56"/>
          <p:cNvSpPr>
            <a:spLocks noChangeArrowheads="1"/>
          </p:cNvSpPr>
          <p:nvPr/>
        </p:nvSpPr>
        <p:spPr bwMode="auto">
          <a:xfrm>
            <a:off x="2362199" y="2286000"/>
            <a:ext cx="4874097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ES" dirty="0" smtClean="0"/>
              <a:t>Autorizar o inhibir interrupciones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ES" dirty="0" smtClean="0"/>
              <a:t>Acceder a registros del HW (procesadores, I/O,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ES" dirty="0" smtClean="0"/>
              <a:t>Acceder a los puertos de I/O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s-ES" dirty="0" smtClean="0"/>
              <a:t>Acceder a zonas reservadas de memoria central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Line 1034"/>
          <p:cNvSpPr>
            <a:spLocks noChangeShapeType="1"/>
          </p:cNvSpPr>
          <p:nvPr/>
        </p:nvSpPr>
        <p:spPr bwMode="auto">
          <a:xfrm>
            <a:off x="8907133" y="494116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1691680" y="1350060"/>
            <a:ext cx="1951112" cy="369332"/>
            <a:chOff x="1691680" y="1350060"/>
            <a:chExt cx="1951112" cy="369332"/>
          </a:xfrm>
        </p:grpSpPr>
        <p:sp>
          <p:nvSpPr>
            <p:cNvPr id="33796" name="Line 1029"/>
            <p:cNvSpPr>
              <a:spLocks noChangeShapeType="1"/>
            </p:cNvSpPr>
            <p:nvPr/>
          </p:nvSpPr>
          <p:spPr bwMode="auto">
            <a:xfrm>
              <a:off x="1691680" y="153472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Text Box 1035"/>
            <p:cNvSpPr txBox="1">
              <a:spLocks noChangeArrowheads="1"/>
            </p:cNvSpPr>
            <p:nvPr/>
          </p:nvSpPr>
          <p:spPr bwMode="auto">
            <a:xfrm>
              <a:off x="2194992" y="1350060"/>
              <a:ext cx="14478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1800" dirty="0"/>
                <a:t>P.A.I. </a:t>
              </a:r>
            </a:p>
          </p:txBody>
        </p:sp>
      </p:grpSp>
      <p:sp>
        <p:nvSpPr>
          <p:cNvPr id="33803" name="Text Box 1036"/>
          <p:cNvSpPr txBox="1">
            <a:spLocks noChangeArrowheads="1"/>
          </p:cNvSpPr>
          <p:nvPr/>
        </p:nvSpPr>
        <p:spPr bwMode="auto">
          <a:xfrm>
            <a:off x="3930824" y="1633716"/>
            <a:ext cx="1528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dirty="0" smtClean="0"/>
              <a:t>No </a:t>
            </a:r>
            <a:r>
              <a:rPr lang="es-ES_tradnl" dirty="0"/>
              <a:t>Enmascarable</a:t>
            </a:r>
          </a:p>
        </p:txBody>
      </p:sp>
      <p:sp>
        <p:nvSpPr>
          <p:cNvPr id="33805" name="Line 1038"/>
          <p:cNvSpPr>
            <a:spLocks noChangeShapeType="1"/>
          </p:cNvSpPr>
          <p:nvPr/>
        </p:nvSpPr>
        <p:spPr bwMode="auto">
          <a:xfrm rot="5400000">
            <a:off x="2895464" y="1889584"/>
            <a:ext cx="3425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3806" name="Line 1039"/>
          <p:cNvSpPr>
            <a:spLocks noChangeShapeType="1"/>
          </p:cNvSpPr>
          <p:nvPr/>
        </p:nvSpPr>
        <p:spPr bwMode="auto">
          <a:xfrm rot="16200000" flipH="1">
            <a:off x="8701980" y="467866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3808" name="Line 1041"/>
          <p:cNvSpPr>
            <a:spLocks noChangeShapeType="1"/>
          </p:cNvSpPr>
          <p:nvPr/>
        </p:nvSpPr>
        <p:spPr bwMode="auto">
          <a:xfrm>
            <a:off x="304800" y="2060848"/>
            <a:ext cx="0" cy="987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809" name="Rectangle 1042"/>
          <p:cNvSpPr>
            <a:spLocks noChangeArrowheads="1"/>
          </p:cNvSpPr>
          <p:nvPr/>
        </p:nvSpPr>
        <p:spPr bwMode="auto">
          <a:xfrm>
            <a:off x="304800" y="152399"/>
            <a:ext cx="7291536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/>
          <a:p>
            <a:pPr algn="l"/>
            <a:r>
              <a:rPr lang="es-ES_tradnl" sz="1800" dirty="0"/>
              <a:t>Características necesarias en H.W.</a:t>
            </a:r>
            <a:r>
              <a:rPr lang="es-ES_tradnl" sz="1800" dirty="0">
                <a:solidFill>
                  <a:schemeClr val="bg1"/>
                </a:solidFill>
              </a:rPr>
              <a:t> </a:t>
            </a:r>
            <a:r>
              <a:rPr lang="es-ES_tradnl" sz="1800" dirty="0" smtClean="0">
                <a:solidFill>
                  <a:schemeClr val="bg1"/>
                </a:solidFill>
              </a:rPr>
              <a:t> Interrupciones – </a:t>
            </a:r>
            <a:r>
              <a:rPr lang="es-ES_tradnl" sz="1800" dirty="0">
                <a:solidFill>
                  <a:schemeClr val="bg1"/>
                </a:solidFill>
              </a:rPr>
              <a:t>2-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33817" name="Text Box 1046"/>
          <p:cNvSpPr txBox="1">
            <a:spLocks noChangeArrowheads="1"/>
          </p:cNvSpPr>
          <p:nvPr/>
        </p:nvSpPr>
        <p:spPr bwMode="auto">
          <a:xfrm>
            <a:off x="2327325" y="2136502"/>
            <a:ext cx="1749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Reconocimiento </a:t>
            </a:r>
          </a:p>
          <a:p>
            <a:pPr algn="l"/>
            <a:r>
              <a:rPr lang="es-ES_tradnl" sz="1800" dirty="0"/>
              <a:t>del  P.A.I.</a:t>
            </a:r>
          </a:p>
        </p:txBody>
      </p:sp>
      <p:sp>
        <p:nvSpPr>
          <p:cNvPr id="33818" name="Text Box 1047"/>
          <p:cNvSpPr txBox="1">
            <a:spLocks noChangeArrowheads="1"/>
          </p:cNvSpPr>
          <p:nvPr/>
        </p:nvSpPr>
        <p:spPr bwMode="auto">
          <a:xfrm>
            <a:off x="1412925" y="386211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_tradnl"/>
          </a:p>
        </p:txBody>
      </p:sp>
      <p:sp>
        <p:nvSpPr>
          <p:cNvPr id="33819" name="Text Box 1048"/>
          <p:cNvSpPr txBox="1">
            <a:spLocks noChangeArrowheads="1"/>
          </p:cNvSpPr>
          <p:nvPr/>
        </p:nvSpPr>
        <p:spPr bwMode="auto">
          <a:xfrm>
            <a:off x="1276400" y="3546202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Polling</a:t>
            </a:r>
          </a:p>
        </p:txBody>
      </p:sp>
      <p:sp>
        <p:nvSpPr>
          <p:cNvPr id="33820" name="Text Box 1049"/>
          <p:cNvSpPr txBox="1">
            <a:spLocks noChangeArrowheads="1"/>
          </p:cNvSpPr>
          <p:nvPr/>
        </p:nvSpPr>
        <p:spPr bwMode="auto">
          <a:xfrm>
            <a:off x="3943400" y="3496582"/>
            <a:ext cx="22490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 dirty="0" smtClean="0"/>
              <a:t>Tabla de </a:t>
            </a:r>
            <a:r>
              <a:rPr lang="es-ES_tradnl" sz="1600" dirty="0"/>
              <a:t>Interrupciones</a:t>
            </a:r>
          </a:p>
        </p:txBody>
      </p:sp>
      <p:sp>
        <p:nvSpPr>
          <p:cNvPr id="33821" name="Line 1050"/>
          <p:cNvSpPr>
            <a:spLocks noChangeShapeType="1"/>
          </p:cNvSpPr>
          <p:nvPr/>
        </p:nvSpPr>
        <p:spPr bwMode="auto">
          <a:xfrm flipH="1">
            <a:off x="1809800" y="2784202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3822" name="Line 1051"/>
          <p:cNvSpPr>
            <a:spLocks noChangeShapeType="1"/>
          </p:cNvSpPr>
          <p:nvPr/>
        </p:nvSpPr>
        <p:spPr bwMode="auto">
          <a:xfrm>
            <a:off x="3783508" y="2784202"/>
            <a:ext cx="769491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3823" name="Text Box 1052"/>
          <p:cNvSpPr txBox="1">
            <a:spLocks noChangeArrowheads="1"/>
          </p:cNvSpPr>
          <p:nvPr/>
        </p:nvSpPr>
        <p:spPr bwMode="auto">
          <a:xfrm>
            <a:off x="971600" y="4155802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 smtClean="0"/>
              <a:t>Consulta </a:t>
            </a:r>
            <a:r>
              <a:rPr lang="es-ES_tradnl" sz="1800" dirty="0"/>
              <a:t>Periódica sobre direcciones de memoria</a:t>
            </a:r>
          </a:p>
        </p:txBody>
      </p:sp>
      <p:sp>
        <p:nvSpPr>
          <p:cNvPr id="33824" name="Text Box 1053"/>
          <p:cNvSpPr txBox="1">
            <a:spLocks noChangeArrowheads="1"/>
          </p:cNvSpPr>
          <p:nvPr/>
        </p:nvSpPr>
        <p:spPr bwMode="auto">
          <a:xfrm>
            <a:off x="3970189" y="4152813"/>
            <a:ext cx="2606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Contiene direcciones de memoria de las R.A.I</a:t>
            </a:r>
          </a:p>
        </p:txBody>
      </p:sp>
      <p:sp>
        <p:nvSpPr>
          <p:cNvPr id="33825" name="Line 1054"/>
          <p:cNvSpPr>
            <a:spLocks noChangeShapeType="1"/>
          </p:cNvSpPr>
          <p:nvPr/>
        </p:nvSpPr>
        <p:spPr bwMode="auto">
          <a:xfrm>
            <a:off x="4897487" y="3828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3826" name="Line 1055"/>
          <p:cNvSpPr>
            <a:spLocks noChangeShapeType="1"/>
          </p:cNvSpPr>
          <p:nvPr/>
        </p:nvSpPr>
        <p:spPr bwMode="auto">
          <a:xfrm>
            <a:off x="1657400" y="392720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3827" name="Line 1056"/>
          <p:cNvSpPr>
            <a:spLocks noChangeShapeType="1"/>
          </p:cNvSpPr>
          <p:nvPr/>
        </p:nvSpPr>
        <p:spPr bwMode="auto">
          <a:xfrm>
            <a:off x="304800" y="3048000"/>
            <a:ext cx="0" cy="293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3828" name="Text Box 1057"/>
          <p:cNvSpPr txBox="1">
            <a:spLocks noChangeArrowheads="1"/>
          </p:cNvSpPr>
          <p:nvPr/>
        </p:nvSpPr>
        <p:spPr bwMode="auto">
          <a:xfrm>
            <a:off x="533400" y="5905500"/>
            <a:ext cx="791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Antes de atenderla se guardan el contenido de registros y otra información en P.C.B </a:t>
            </a:r>
          </a:p>
          <a:p>
            <a:pPr algn="l"/>
            <a:r>
              <a:rPr lang="es-ES_tradnl" sz="1800"/>
              <a:t>Mediante un Cambio de Contexto (Context Switch)</a:t>
            </a:r>
          </a:p>
        </p:txBody>
      </p:sp>
      <p:grpSp>
        <p:nvGrpSpPr>
          <p:cNvPr id="33811" name="Group 1058"/>
          <p:cNvGrpSpPr>
            <a:grpSpLocks/>
          </p:cNvGrpSpPr>
          <p:nvPr/>
        </p:nvGrpSpPr>
        <p:grpSpPr bwMode="auto">
          <a:xfrm>
            <a:off x="7772400" y="152399"/>
            <a:ext cx="919163" cy="432000"/>
            <a:chOff x="4896" y="96"/>
            <a:chExt cx="579" cy="243"/>
          </a:xfrm>
          <a:solidFill>
            <a:srgbClr val="90FB25"/>
          </a:solidFill>
        </p:grpSpPr>
        <p:sp>
          <p:nvSpPr>
            <p:cNvPr id="33812" name="AutoShape 1059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3" name="AutoShape 106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14" name="AutoShape 1061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3 Elipse"/>
          <p:cNvSpPr/>
          <p:nvPr/>
        </p:nvSpPr>
        <p:spPr>
          <a:xfrm>
            <a:off x="-36512" y="2155085"/>
            <a:ext cx="2625824" cy="944349"/>
          </a:xfrm>
          <a:prstGeom prst="ellipse">
            <a:avLst/>
          </a:prstGeom>
          <a:gradFill>
            <a:gsLst>
              <a:gs pos="93000">
                <a:srgbClr val="8BF729"/>
              </a:gs>
              <a:gs pos="60000">
                <a:srgbClr val="000000">
                  <a:alpha val="24000"/>
                </a:srgbClr>
              </a:gs>
              <a:gs pos="100000">
                <a:srgbClr val="3333C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Pedido de atención de la interrupción</a:t>
            </a:r>
            <a:endParaRPr lang="es-ES" dirty="0"/>
          </a:p>
        </p:txBody>
      </p:sp>
      <p:sp>
        <p:nvSpPr>
          <p:cNvPr id="41" name="Text Box 1036"/>
          <p:cNvSpPr txBox="1">
            <a:spLocks noChangeArrowheads="1"/>
          </p:cNvSpPr>
          <p:nvPr/>
        </p:nvSpPr>
        <p:spPr bwMode="auto">
          <a:xfrm>
            <a:off x="3930824" y="1162452"/>
            <a:ext cx="1528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dirty="0" smtClean="0"/>
              <a:t>Enmascarable</a:t>
            </a:r>
            <a:endParaRPr lang="es-ES_tradnl" dirty="0"/>
          </a:p>
        </p:txBody>
      </p:sp>
      <p:sp>
        <p:nvSpPr>
          <p:cNvPr id="5" name="4 Abrir llave"/>
          <p:cNvSpPr/>
          <p:nvPr/>
        </p:nvSpPr>
        <p:spPr>
          <a:xfrm>
            <a:off x="3714800" y="1066944"/>
            <a:ext cx="255389" cy="993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5364088" y="1591808"/>
            <a:ext cx="1309688" cy="397032"/>
            <a:chOff x="5364088" y="1591808"/>
            <a:chExt cx="1309688" cy="397032"/>
          </a:xfrm>
        </p:grpSpPr>
        <p:sp>
          <p:nvSpPr>
            <p:cNvPr id="33807" name="Line 1040"/>
            <p:cNvSpPr>
              <a:spLocks noChangeShapeType="1"/>
            </p:cNvSpPr>
            <p:nvPr/>
          </p:nvSpPr>
          <p:spPr bwMode="auto">
            <a:xfrm rot="10800000" flipH="1" flipV="1">
              <a:off x="5364088" y="1787604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" name="Text Box 1037"/>
            <p:cNvSpPr txBox="1">
              <a:spLocks noChangeArrowheads="1"/>
            </p:cNvSpPr>
            <p:nvPr/>
          </p:nvSpPr>
          <p:spPr bwMode="auto">
            <a:xfrm>
              <a:off x="5745088" y="1591808"/>
              <a:ext cx="928688" cy="3970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s-ES_tradnl" sz="1800" dirty="0"/>
                <a:t>R.A.I</a:t>
              </a:r>
              <a:r>
                <a:rPr lang="es-ES_tradnl" sz="1800" dirty="0" smtClean="0"/>
                <a:t>.</a:t>
              </a:r>
              <a:endParaRPr lang="es-ES_tradnl" sz="1800" dirty="0"/>
            </a:p>
          </p:txBody>
        </p:sp>
      </p:grpSp>
      <p:sp>
        <p:nvSpPr>
          <p:cNvPr id="45" name="44 Elipse"/>
          <p:cNvSpPr/>
          <p:nvPr/>
        </p:nvSpPr>
        <p:spPr>
          <a:xfrm>
            <a:off x="2859460" y="733309"/>
            <a:ext cx="2625824" cy="858499"/>
          </a:xfrm>
          <a:prstGeom prst="ellipse">
            <a:avLst/>
          </a:prstGeom>
          <a:gradFill>
            <a:gsLst>
              <a:gs pos="93000">
                <a:srgbClr val="8BF729"/>
              </a:gs>
              <a:gs pos="60000">
                <a:srgbClr val="000000">
                  <a:alpha val="24000"/>
                </a:srgbClr>
              </a:gs>
              <a:gs pos="100000">
                <a:srgbClr val="3333C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Rutina de atención de la interrupción</a:t>
            </a:r>
            <a:endParaRPr lang="es-ES" dirty="0"/>
          </a:p>
        </p:txBody>
      </p:sp>
      <p:sp>
        <p:nvSpPr>
          <p:cNvPr id="6" name="5 Hexágono"/>
          <p:cNvSpPr/>
          <p:nvPr/>
        </p:nvSpPr>
        <p:spPr>
          <a:xfrm>
            <a:off x="469205" y="1052736"/>
            <a:ext cx="1150467" cy="9453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Evento</a:t>
            </a:r>
            <a:endParaRPr lang="es-ES" dirty="0"/>
          </a:p>
        </p:txBody>
      </p:sp>
      <p:sp>
        <p:nvSpPr>
          <p:cNvPr id="50" name="49 Elipse"/>
          <p:cNvSpPr/>
          <p:nvPr/>
        </p:nvSpPr>
        <p:spPr>
          <a:xfrm>
            <a:off x="4695292" y="573267"/>
            <a:ext cx="2943522" cy="1725614"/>
          </a:xfrm>
          <a:prstGeom prst="ellipse">
            <a:avLst/>
          </a:prstGeom>
          <a:gradFill>
            <a:gsLst>
              <a:gs pos="93000">
                <a:srgbClr val="8BF729"/>
              </a:gs>
              <a:gs pos="60000">
                <a:srgbClr val="000000">
                  <a:alpha val="24000"/>
                </a:srgbClr>
              </a:gs>
              <a:gs pos="100000">
                <a:srgbClr val="3333C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Hace que la CPU deje lo que está haciendo, cambie el </a:t>
            </a:r>
            <a:r>
              <a:rPr lang="es-ES" i="1" u="sng" dirty="0" err="1" smtClean="0"/>
              <a:t>instruction</a:t>
            </a:r>
            <a:r>
              <a:rPr lang="es-ES" i="1" u="sng" dirty="0" smtClean="0"/>
              <a:t> pointer </a:t>
            </a:r>
            <a:r>
              <a:rPr lang="es-ES" dirty="0" smtClean="0"/>
              <a:t>para que a una dirección particular y continúe ejecutando</a:t>
            </a:r>
            <a:endParaRPr lang="es-ES" i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4" grpId="0" animBg="1"/>
      <p:bldP spid="41" grpId="0"/>
      <p:bldP spid="45" grpId="0" animBg="1"/>
      <p:bldP spid="6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Características necesarias en H.W. para el S.O. –2-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181600" y="0"/>
            <a:ext cx="1514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Interrupciones</a:t>
            </a:r>
          </a:p>
        </p:txBody>
      </p:sp>
      <p:sp>
        <p:nvSpPr>
          <p:cNvPr id="34820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1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2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4823" name="Rectangle 35"/>
          <p:cNvSpPr>
            <a:spLocks noChangeArrowheads="1"/>
          </p:cNvSpPr>
          <p:nvPr/>
        </p:nvSpPr>
        <p:spPr bwMode="auto">
          <a:xfrm>
            <a:off x="1552575" y="2219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34825" name="Text Box 36"/>
          <p:cNvSpPr txBox="1">
            <a:spLocks noChangeArrowheads="1"/>
          </p:cNvSpPr>
          <p:nvPr/>
        </p:nvSpPr>
        <p:spPr bwMode="auto">
          <a:xfrm>
            <a:off x="0" y="3048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/>
              <a:t>Primer paso</a:t>
            </a:r>
            <a:endParaRPr lang="es-AR"/>
          </a:p>
        </p:txBody>
      </p:sp>
      <p:graphicFrame>
        <p:nvGraphicFramePr>
          <p:cNvPr id="3482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0820765"/>
              </p:ext>
            </p:extLst>
          </p:nvPr>
        </p:nvGraphicFramePr>
        <p:xfrm>
          <a:off x="237728" y="2819400"/>
          <a:ext cx="5486400" cy="1295400"/>
        </p:xfrm>
        <a:graphic>
          <a:graphicData uri="http://schemas.openxmlformats.org/presentationml/2006/ole">
            <p:oleObj spid="_x0000_s35120" r:id="rId4" imgW="4464050" imgH="1412875" progId="">
              <p:embed/>
            </p:oleObj>
          </a:graphicData>
        </a:graphic>
      </p:graphicFrame>
      <p:sp>
        <p:nvSpPr>
          <p:cNvPr id="34827" name="Rectangle 40"/>
          <p:cNvSpPr>
            <a:spLocks noChangeArrowheads="1"/>
          </p:cNvSpPr>
          <p:nvPr/>
        </p:nvSpPr>
        <p:spPr bwMode="auto">
          <a:xfrm>
            <a:off x="3033713" y="2290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34828" name="Object 39"/>
          <p:cNvGraphicFramePr>
            <a:graphicFrameLocks noChangeAspect="1"/>
          </p:cNvGraphicFramePr>
          <p:nvPr/>
        </p:nvGraphicFramePr>
        <p:xfrm>
          <a:off x="5791200" y="609600"/>
          <a:ext cx="3076575" cy="2133600"/>
        </p:xfrm>
        <a:graphic>
          <a:graphicData uri="http://schemas.openxmlformats.org/presentationml/2006/ole">
            <p:oleObj spid="_x0000_s35121" r:id="rId5" imgW="3081338" imgH="2276475" progId="">
              <p:embed/>
            </p:oleObj>
          </a:graphicData>
        </a:graphic>
      </p:graphicFrame>
      <p:graphicFrame>
        <p:nvGraphicFramePr>
          <p:cNvPr id="34829" name="Object 41"/>
          <p:cNvGraphicFramePr>
            <a:graphicFrameLocks noChangeAspect="1"/>
          </p:cNvGraphicFramePr>
          <p:nvPr/>
        </p:nvGraphicFramePr>
        <p:xfrm>
          <a:off x="0" y="4429125"/>
          <a:ext cx="6543675" cy="2428875"/>
        </p:xfrm>
        <a:graphic>
          <a:graphicData uri="http://schemas.openxmlformats.org/presentationml/2006/ole">
            <p:oleObj spid="_x0000_s35122" r:id="rId6" imgW="5613400" imgH="2425700" progId="">
              <p:embed/>
            </p:oleObj>
          </a:graphicData>
        </a:graphic>
      </p:graphicFrame>
      <p:sp>
        <p:nvSpPr>
          <p:cNvPr id="34830" name="Text Box 43"/>
          <p:cNvSpPr txBox="1">
            <a:spLocks noChangeArrowheads="1"/>
          </p:cNvSpPr>
          <p:nvPr/>
        </p:nvSpPr>
        <p:spPr bwMode="auto">
          <a:xfrm>
            <a:off x="0" y="4114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Segundo paso</a:t>
            </a:r>
            <a:endParaRPr lang="es-AR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 advAuto="1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609600" y="573088"/>
            <a:ext cx="1752600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1800" b="1"/>
              <a:t>D.M.A.</a:t>
            </a:r>
            <a:endParaRPr lang="es-AR" sz="1800" b="1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3130550" y="573088"/>
            <a:ext cx="525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b="1"/>
              <a:t>Para hacer Transferencias entre CPU o Memoria y los Periféricos</a:t>
            </a:r>
            <a:endParaRPr lang="es-AR" b="1"/>
          </a:p>
        </p:txBody>
      </p:sp>
      <p:sp>
        <p:nvSpPr>
          <p:cNvPr id="35844" name="Line 6"/>
          <p:cNvSpPr>
            <a:spLocks noChangeShapeType="1"/>
          </p:cNvSpPr>
          <p:nvPr/>
        </p:nvSpPr>
        <p:spPr bwMode="auto">
          <a:xfrm>
            <a:off x="2438400" y="725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04800" y="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Características necesarias en H.W. para el S.O. –3-</a:t>
            </a:r>
          </a:p>
        </p:txBody>
      </p:sp>
      <p:sp>
        <p:nvSpPr>
          <p:cNvPr id="35846" name="Rectangle 14"/>
          <p:cNvSpPr>
            <a:spLocks noChangeArrowheads="1"/>
          </p:cNvSpPr>
          <p:nvPr/>
        </p:nvSpPr>
        <p:spPr bwMode="auto">
          <a:xfrm>
            <a:off x="381000" y="1600200"/>
            <a:ext cx="8763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s-AR" sz="2000" b="1">
                <a:latin typeface="Arial" charset="0"/>
                <a:cs typeface="Arial" charset="0"/>
              </a:rPr>
              <a:t>El sistema DMA, se ideó, para transmitir datos desde un dispositivo periférico a la memoria RAM</a:t>
            </a:r>
            <a:r>
              <a:rPr lang="pt-BR" sz="2000" b="1">
                <a:latin typeface="Arial" charset="0"/>
                <a:cs typeface="Arial" charset="0"/>
              </a:rPr>
              <a:t> mediante un procesador especializado</a:t>
            </a:r>
            <a:r>
              <a:rPr lang="es-AR" sz="2000" b="1">
                <a:latin typeface="Arial" charset="0"/>
                <a:cs typeface="Arial" charset="0"/>
              </a:rPr>
              <a:t>. </a:t>
            </a:r>
            <a:endParaRPr lang="pt-BR" sz="2000" b="1">
              <a:latin typeface="Arial" charset="0"/>
              <a:cs typeface="Arial" charset="0"/>
            </a:endParaRPr>
          </a:p>
          <a:p>
            <a:pPr algn="just">
              <a:buFontTx/>
              <a:buChar char="•"/>
            </a:pPr>
            <a:endParaRPr lang="es-ES_tradnl" sz="2000" b="1">
              <a:latin typeface="Arial" charset="0"/>
              <a:cs typeface="Arial" charset="0"/>
            </a:endParaRPr>
          </a:p>
          <a:p>
            <a:pPr algn="just">
              <a:buFontTx/>
              <a:buChar char="•"/>
            </a:pPr>
            <a:r>
              <a:rPr lang="es-AR" sz="2000" b="1">
                <a:latin typeface="Arial" charset="0"/>
                <a:cs typeface="Arial" charset="0"/>
              </a:rPr>
              <a:t>En los comienzos, el procesador</a:t>
            </a:r>
            <a:r>
              <a:rPr lang="pt-BR" sz="2000" b="1">
                <a:latin typeface="Arial" charset="0"/>
                <a:cs typeface="Arial" charset="0"/>
              </a:rPr>
              <a:t> central</a:t>
            </a:r>
            <a:r>
              <a:rPr lang="es-AR" sz="2000" b="1">
                <a:latin typeface="Arial" charset="0"/>
                <a:cs typeface="Arial" charset="0"/>
              </a:rPr>
              <a:t> debía ocuparse de leer los datos del dispositivo y enviarlos a la memoria central, no pudiendo dedicarse a otra actividad mientras estaba ejecutando ese proceso.</a:t>
            </a:r>
            <a:endParaRPr lang="pt-BR" sz="2000" b="1">
              <a:latin typeface="Arial" charset="0"/>
              <a:cs typeface="Arial" charset="0"/>
            </a:endParaRPr>
          </a:p>
          <a:p>
            <a:pPr algn="just">
              <a:buFontTx/>
              <a:buChar char="•"/>
            </a:pPr>
            <a:endParaRPr lang="es-ES_tradnl" sz="2000" b="1">
              <a:latin typeface="Arial" charset="0"/>
              <a:cs typeface="Arial" charset="0"/>
            </a:endParaRPr>
          </a:p>
          <a:p>
            <a:pPr algn="just">
              <a:buFontTx/>
              <a:buChar char="•"/>
            </a:pPr>
            <a:r>
              <a:rPr lang="es-AR" sz="2000" b="1">
                <a:latin typeface="Arial" charset="0"/>
                <a:cs typeface="Arial" charset="0"/>
              </a:rPr>
              <a:t>Para agilizar esa transferencia, el dispositivo accede directamente a memoria mediante un procesador DMA sin que la CPU tenga que preocuparse de ese proceso, con lo que se consigue un gran ahorro de tiempo, además de ser más rápido.</a:t>
            </a:r>
            <a:endParaRPr lang="es-ES_tradnl" sz="2000" b="1"/>
          </a:p>
        </p:txBody>
      </p:sp>
      <p:grpSp>
        <p:nvGrpSpPr>
          <p:cNvPr id="35847" name="Group 15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35848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AutoShape 18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2" grpId="0" build="p" autoUpdateAnimBg="0" advAuto="100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1026"/>
          <p:cNvGraphicFramePr>
            <a:graphicFrameLocks noChangeAspect="1"/>
          </p:cNvGraphicFramePr>
          <p:nvPr/>
        </p:nvGraphicFramePr>
        <p:xfrm>
          <a:off x="0" y="2057400"/>
          <a:ext cx="5486400" cy="3352800"/>
        </p:xfrm>
        <a:graphic>
          <a:graphicData uri="http://schemas.openxmlformats.org/presentationml/2006/ole">
            <p:oleObj spid="_x0000_s37050" r:id="rId3" imgW="4765675" imgH="3259138" progId="">
              <p:embed/>
            </p:oleObj>
          </a:graphicData>
        </a:graphic>
      </p:graphicFrame>
      <p:grpSp>
        <p:nvGrpSpPr>
          <p:cNvPr id="36867" name="Group 1028"/>
          <p:cNvGrpSpPr>
            <a:grpSpLocks/>
          </p:cNvGrpSpPr>
          <p:nvPr/>
        </p:nvGrpSpPr>
        <p:grpSpPr bwMode="auto">
          <a:xfrm>
            <a:off x="457200" y="914400"/>
            <a:ext cx="8686800" cy="838200"/>
            <a:chOff x="432" y="1824"/>
            <a:chExt cx="5472" cy="528"/>
          </a:xfrm>
        </p:grpSpPr>
        <p:sp>
          <p:nvSpPr>
            <p:cNvPr id="36875" name="Text Box 1029"/>
            <p:cNvSpPr txBox="1">
              <a:spLocks noChangeArrowheads="1"/>
            </p:cNvSpPr>
            <p:nvPr/>
          </p:nvSpPr>
          <p:spPr bwMode="auto">
            <a:xfrm>
              <a:off x="432" y="1872"/>
              <a:ext cx="1104" cy="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sz="1800" b="1" dirty="0">
                  <a:solidFill>
                    <a:schemeClr val="bg1"/>
                  </a:solidFill>
                </a:rPr>
                <a:t>Modo DUAL </a:t>
              </a:r>
              <a:r>
                <a:rPr lang="pt-BR" sz="1800" b="1" dirty="0" err="1">
                  <a:solidFill>
                    <a:schemeClr val="bg1"/>
                  </a:solidFill>
                </a:rPr>
                <a:t>del</a:t>
              </a:r>
              <a:r>
                <a:rPr lang="pt-BR" sz="1800" b="1" dirty="0">
                  <a:solidFill>
                    <a:schemeClr val="bg1"/>
                  </a:solidFill>
                </a:rPr>
                <a:t> </a:t>
              </a:r>
              <a:r>
                <a:rPr lang="pt-BR" sz="1800" b="1" dirty="0" err="1">
                  <a:solidFill>
                    <a:schemeClr val="bg1"/>
                  </a:solidFill>
                </a:rPr>
                <a:t>Procesador</a:t>
              </a:r>
              <a:endParaRPr lang="es-AR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6876" name="Text Box 1030"/>
            <p:cNvSpPr txBox="1">
              <a:spLocks noChangeArrowheads="1"/>
            </p:cNvSpPr>
            <p:nvPr/>
          </p:nvSpPr>
          <p:spPr bwMode="auto">
            <a:xfrm>
              <a:off x="1920" y="1824"/>
              <a:ext cx="33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pt-BR"/>
                <a:t>Modo Kernel o Protegido (Ejecuta instrucciones sin Interrupciones)</a:t>
              </a:r>
              <a:endParaRPr lang="es-AR"/>
            </a:p>
          </p:txBody>
        </p:sp>
        <p:sp>
          <p:nvSpPr>
            <p:cNvPr id="36877" name="Line 1031"/>
            <p:cNvSpPr>
              <a:spLocks noChangeShapeType="1"/>
            </p:cNvSpPr>
            <p:nvPr/>
          </p:nvSpPr>
          <p:spPr bwMode="auto">
            <a:xfrm>
              <a:off x="153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878" name="Text Box 1032"/>
            <p:cNvSpPr txBox="1">
              <a:spLocks noChangeArrowheads="1"/>
            </p:cNvSpPr>
            <p:nvPr/>
          </p:nvSpPr>
          <p:spPr bwMode="auto">
            <a:xfrm>
              <a:off x="1920" y="2160"/>
              <a:ext cx="3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pt-BR"/>
                <a:t>Modo Usuario o Real (Ejecuta instrucciones permitiendo ser  Interrumpidas)</a:t>
              </a:r>
              <a:endParaRPr lang="es-AR"/>
            </a:p>
          </p:txBody>
        </p:sp>
        <p:sp>
          <p:nvSpPr>
            <p:cNvPr id="36879" name="Line 1033"/>
            <p:cNvSpPr>
              <a:spLocks noChangeShapeType="1"/>
            </p:cNvSpPr>
            <p:nvPr/>
          </p:nvSpPr>
          <p:spPr bwMode="auto">
            <a:xfrm>
              <a:off x="1536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7354" name="Text Box 1034"/>
          <p:cNvSpPr txBox="1">
            <a:spLocks noChangeArrowheads="1"/>
          </p:cNvSpPr>
          <p:nvPr/>
        </p:nvSpPr>
        <p:spPr bwMode="auto">
          <a:xfrm>
            <a:off x="304800" y="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Características necesarias en H.W. para el S.O. –4-</a:t>
            </a:r>
          </a:p>
        </p:txBody>
      </p:sp>
      <p:grpSp>
        <p:nvGrpSpPr>
          <p:cNvPr id="36869" name="Group 1035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36872" name="AutoShape 103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6873" name="AutoShape 103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6874" name="AutoShape 1038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6870" name="Rectangle 1040"/>
          <p:cNvSpPr>
            <a:spLocks noChangeArrowheads="1"/>
          </p:cNvSpPr>
          <p:nvPr/>
        </p:nvSpPr>
        <p:spPr bwMode="auto">
          <a:xfrm>
            <a:off x="2509838" y="2109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36871" name="Object 1039"/>
          <p:cNvGraphicFramePr>
            <a:graphicFrameLocks noChangeAspect="1"/>
          </p:cNvGraphicFramePr>
          <p:nvPr/>
        </p:nvGraphicFramePr>
        <p:xfrm>
          <a:off x="5562600" y="2057400"/>
          <a:ext cx="3581400" cy="3352800"/>
        </p:xfrm>
        <a:graphic>
          <a:graphicData uri="http://schemas.openxmlformats.org/presentationml/2006/ole">
            <p:oleObj spid="_x0000_s37051" r:id="rId5" imgW="4125913" imgH="2641600" progId="">
              <p:embed/>
            </p:oleObj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6"/>
          <p:cNvSpPr txBox="1">
            <a:spLocks noChangeArrowheads="1"/>
          </p:cNvSpPr>
          <p:nvPr/>
        </p:nvSpPr>
        <p:spPr bwMode="auto">
          <a:xfrm>
            <a:off x="5867400" y="0"/>
            <a:ext cx="281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MODO KERNEL:</a:t>
            </a:r>
          </a:p>
        </p:txBody>
      </p:sp>
      <p:sp>
        <p:nvSpPr>
          <p:cNvPr id="37891" name="Text Box 29"/>
          <p:cNvSpPr txBox="1">
            <a:spLocks noChangeArrowheads="1"/>
          </p:cNvSpPr>
          <p:nvPr/>
        </p:nvSpPr>
        <p:spPr bwMode="auto">
          <a:xfrm>
            <a:off x="0" y="3124200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MODO DE KERNEL</a:t>
            </a:r>
          </a:p>
        </p:txBody>
      </p:sp>
      <p:sp>
        <p:nvSpPr>
          <p:cNvPr id="37892" name="Line 30"/>
          <p:cNvSpPr>
            <a:spLocks noChangeShapeType="1"/>
          </p:cNvSpPr>
          <p:nvPr/>
        </p:nvSpPr>
        <p:spPr bwMode="auto">
          <a:xfrm flipV="1">
            <a:off x="914400" y="762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893" name="Line 31"/>
          <p:cNvSpPr>
            <a:spLocks noChangeShapeType="1"/>
          </p:cNvSpPr>
          <p:nvPr/>
        </p:nvSpPr>
        <p:spPr bwMode="auto">
          <a:xfrm>
            <a:off x="914400" y="762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894" name="Text Box 32"/>
          <p:cNvSpPr txBox="1">
            <a:spLocks noChangeArrowheads="1"/>
          </p:cNvSpPr>
          <p:nvPr/>
        </p:nvSpPr>
        <p:spPr bwMode="auto">
          <a:xfrm>
            <a:off x="2895600" y="609600"/>
            <a:ext cx="3657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A. EL S.O EJECUTA SIN INTERRUPCION</a:t>
            </a:r>
          </a:p>
        </p:txBody>
      </p:sp>
      <p:sp>
        <p:nvSpPr>
          <p:cNvPr id="37895" name="Text Box 33"/>
          <p:cNvSpPr txBox="1">
            <a:spLocks noChangeArrowheads="1"/>
          </p:cNvSpPr>
          <p:nvPr/>
        </p:nvSpPr>
        <p:spPr bwMode="auto">
          <a:xfrm>
            <a:off x="2895600" y="990600"/>
            <a:ext cx="3657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B. ACCESO A TODOS LOS RECURSOS</a:t>
            </a:r>
          </a:p>
        </p:txBody>
      </p:sp>
      <p:sp>
        <p:nvSpPr>
          <p:cNvPr id="37896" name="Line 34"/>
          <p:cNvSpPr>
            <a:spLocks noChangeShapeType="1"/>
          </p:cNvSpPr>
          <p:nvPr/>
        </p:nvSpPr>
        <p:spPr bwMode="auto">
          <a:xfrm flipV="1">
            <a:off x="990600" y="1905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897" name="Line 35"/>
          <p:cNvSpPr>
            <a:spLocks noChangeShapeType="1"/>
          </p:cNvSpPr>
          <p:nvPr/>
        </p:nvSpPr>
        <p:spPr bwMode="auto">
          <a:xfrm>
            <a:off x="1295400" y="190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898" name="Text Box 36"/>
          <p:cNvSpPr txBox="1">
            <a:spLocks noChangeArrowheads="1"/>
          </p:cNvSpPr>
          <p:nvPr/>
        </p:nvSpPr>
        <p:spPr bwMode="auto">
          <a:xfrm>
            <a:off x="990600" y="4572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900">
                <a:latin typeface="Courier New" pitchFamily="49" charset="0"/>
              </a:rPr>
              <a:t>CARACTERISTICAS DEL FUNCIONAMIENTO</a:t>
            </a:r>
          </a:p>
        </p:txBody>
      </p:sp>
      <p:sp>
        <p:nvSpPr>
          <p:cNvPr id="37899" name="Text Box 37"/>
          <p:cNvSpPr txBox="1">
            <a:spLocks noChangeArrowheads="1"/>
          </p:cNvSpPr>
          <p:nvPr/>
        </p:nvSpPr>
        <p:spPr bwMode="auto">
          <a:xfrm>
            <a:off x="1219200" y="1600200"/>
            <a:ext cx="1447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900">
                <a:latin typeface="Courier New" pitchFamily="49" charset="0"/>
              </a:rPr>
              <a:t>CARACTERISTICAS DE SUS INSTRUCCIONES</a:t>
            </a:r>
          </a:p>
        </p:txBody>
      </p:sp>
      <p:sp>
        <p:nvSpPr>
          <p:cNvPr id="37900" name="Text Box 38"/>
          <p:cNvSpPr txBox="1">
            <a:spLocks noChangeArrowheads="1"/>
          </p:cNvSpPr>
          <p:nvPr/>
        </p:nvSpPr>
        <p:spPr bwMode="auto">
          <a:xfrm>
            <a:off x="2819400" y="1752600"/>
            <a:ext cx="594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DOS TIPOS DE INSTRUCCIONES QUE EXISTEN EN NIVEL KERNEL</a:t>
            </a:r>
          </a:p>
        </p:txBody>
      </p:sp>
      <p:sp>
        <p:nvSpPr>
          <p:cNvPr id="37901" name="Line 39"/>
          <p:cNvSpPr>
            <a:spLocks noChangeShapeType="1"/>
          </p:cNvSpPr>
          <p:nvPr/>
        </p:nvSpPr>
        <p:spPr bwMode="auto">
          <a:xfrm>
            <a:off x="4724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902" name="Text Box 40"/>
          <p:cNvSpPr txBox="1">
            <a:spLocks noChangeArrowheads="1"/>
          </p:cNvSpPr>
          <p:nvPr/>
        </p:nvSpPr>
        <p:spPr bwMode="auto">
          <a:xfrm>
            <a:off x="2895600" y="2667000"/>
            <a:ext cx="4038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200"/>
              <a:t>INSTR.PRIVILEGIADAS</a:t>
            </a:r>
          </a:p>
        </p:txBody>
      </p:sp>
      <p:sp>
        <p:nvSpPr>
          <p:cNvPr id="37903" name="Text Box 41"/>
          <p:cNvSpPr txBox="1">
            <a:spLocks noChangeArrowheads="1"/>
          </p:cNvSpPr>
          <p:nvPr/>
        </p:nvSpPr>
        <p:spPr bwMode="auto">
          <a:xfrm>
            <a:off x="2895600" y="2971800"/>
            <a:ext cx="4038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200"/>
              <a:t>INSTR.DEL S.O</a:t>
            </a:r>
          </a:p>
        </p:txBody>
      </p:sp>
      <p:sp>
        <p:nvSpPr>
          <p:cNvPr id="37904" name="Rectangle 42"/>
          <p:cNvSpPr>
            <a:spLocks noChangeArrowheads="1"/>
          </p:cNvSpPr>
          <p:nvPr/>
        </p:nvSpPr>
        <p:spPr bwMode="auto">
          <a:xfrm>
            <a:off x="2819400" y="2590800"/>
            <a:ext cx="4267200" cy="76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905" name="Line 43"/>
          <p:cNvSpPr>
            <a:spLocks noChangeShapeType="1"/>
          </p:cNvSpPr>
          <p:nvPr/>
        </p:nvSpPr>
        <p:spPr bwMode="auto">
          <a:xfrm>
            <a:off x="47244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906" name="Text Box 44"/>
          <p:cNvSpPr txBox="1">
            <a:spLocks noChangeArrowheads="1"/>
          </p:cNvSpPr>
          <p:nvPr/>
        </p:nvSpPr>
        <p:spPr bwMode="auto">
          <a:xfrm>
            <a:off x="2895600" y="3581400"/>
            <a:ext cx="4953000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MODIFICAN EL ESTADO DEL PROCESADOR. </a:t>
            </a:r>
          </a:p>
          <a:p>
            <a:pPr algn="l">
              <a:spcBef>
                <a:spcPct val="50000"/>
              </a:spcBef>
            </a:pPr>
            <a:r>
              <a:rPr lang="es-ES_tradnl" sz="1200"/>
              <a:t>OPERAN LOS PROCESADORES DE E/S</a:t>
            </a:r>
          </a:p>
          <a:p>
            <a:pPr algn="l">
              <a:spcBef>
                <a:spcPct val="50000"/>
              </a:spcBef>
            </a:pPr>
            <a:r>
              <a:rPr lang="es-ES_tradnl" sz="1200"/>
              <a:t>MODIFICAN LA PROTECCION DEL AREA DE MEMORIA CENTRAL</a:t>
            </a:r>
          </a:p>
        </p:txBody>
      </p:sp>
      <p:sp>
        <p:nvSpPr>
          <p:cNvPr id="37907" name="Text Box 45"/>
          <p:cNvSpPr txBox="1">
            <a:spLocks noChangeArrowheads="1"/>
          </p:cNvSpPr>
          <p:nvPr/>
        </p:nvSpPr>
        <p:spPr bwMode="auto">
          <a:xfrm>
            <a:off x="4648200" y="2209800"/>
            <a:ext cx="762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¿CUALES?</a:t>
            </a:r>
          </a:p>
        </p:txBody>
      </p:sp>
      <p:sp>
        <p:nvSpPr>
          <p:cNvPr id="37908" name="Text Box 46"/>
          <p:cNvSpPr txBox="1">
            <a:spLocks noChangeArrowheads="1"/>
          </p:cNvSpPr>
          <p:nvPr/>
        </p:nvSpPr>
        <p:spPr bwMode="auto">
          <a:xfrm>
            <a:off x="4724400" y="3276600"/>
            <a:ext cx="9144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¿QUE HACEN?</a:t>
            </a:r>
          </a:p>
        </p:txBody>
      </p:sp>
      <p:sp>
        <p:nvSpPr>
          <p:cNvPr id="37909" name="Line 47"/>
          <p:cNvSpPr>
            <a:spLocks noChangeShapeType="1"/>
          </p:cNvSpPr>
          <p:nvPr/>
        </p:nvSpPr>
        <p:spPr bwMode="auto">
          <a:xfrm>
            <a:off x="4724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910" name="Text Box 48"/>
          <p:cNvSpPr txBox="1">
            <a:spLocks noChangeArrowheads="1"/>
          </p:cNvSpPr>
          <p:nvPr/>
        </p:nvSpPr>
        <p:spPr bwMode="auto">
          <a:xfrm>
            <a:off x="4724400" y="44196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¿EN QUE SITUACIONES?</a:t>
            </a:r>
          </a:p>
        </p:txBody>
      </p:sp>
      <p:sp>
        <p:nvSpPr>
          <p:cNvPr id="37911" name="Text Box 49"/>
          <p:cNvSpPr txBox="1">
            <a:spLocks noChangeArrowheads="1"/>
          </p:cNvSpPr>
          <p:nvPr/>
        </p:nvSpPr>
        <p:spPr bwMode="auto">
          <a:xfrm>
            <a:off x="1676400" y="4876800"/>
            <a:ext cx="7086600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CAMBIO DE MODO DE EJECUCION DEL PROCESADOR</a:t>
            </a:r>
          </a:p>
          <a:p>
            <a:pPr algn="l">
              <a:spcBef>
                <a:spcPct val="50000"/>
              </a:spcBef>
            </a:pPr>
            <a:r>
              <a:rPr lang="es-ES_tradnl" sz="1200"/>
              <a:t>LLAMADA AL SISTEMA PARA UN SERVICIO REQUERIDOPOR EL PROG. QUE ESTA EJECUTANDO</a:t>
            </a:r>
          </a:p>
          <a:p>
            <a:pPr algn="l">
              <a:spcBef>
                <a:spcPct val="50000"/>
              </a:spcBef>
            </a:pPr>
            <a:r>
              <a:rPr lang="es-ES_tradnl" sz="1200"/>
              <a:t>INTERRUPCION POR ALGUN EVENTO EN EL SISTEMA</a:t>
            </a:r>
          </a:p>
          <a:p>
            <a:pPr algn="l">
              <a:spcBef>
                <a:spcPct val="50000"/>
              </a:spcBef>
            </a:pPr>
            <a:r>
              <a:rPr lang="es-ES_tradnl" sz="1200"/>
              <a:t>ERROR EN LA EJECUCION</a:t>
            </a:r>
          </a:p>
          <a:p>
            <a:pPr algn="l">
              <a:spcBef>
                <a:spcPct val="50000"/>
              </a:spcBef>
            </a:pPr>
            <a:r>
              <a:rPr lang="es-ES_tradnl" sz="1200"/>
              <a:t>CUANDO EJECUTA EL S.O.</a:t>
            </a:r>
          </a:p>
        </p:txBody>
      </p:sp>
      <p:sp>
        <p:nvSpPr>
          <p:cNvPr id="52274" name="Text Box 50"/>
          <p:cNvSpPr txBox="1">
            <a:spLocks noChangeArrowheads="1"/>
          </p:cNvSpPr>
          <p:nvPr/>
        </p:nvSpPr>
        <p:spPr bwMode="auto">
          <a:xfrm>
            <a:off x="533400" y="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Características necesarias en H.W. para el S.O. –5-</a:t>
            </a:r>
          </a:p>
        </p:txBody>
      </p:sp>
      <p:grpSp>
        <p:nvGrpSpPr>
          <p:cNvPr id="37913" name="Group 51"/>
          <p:cNvGrpSpPr>
            <a:grpSpLocks/>
          </p:cNvGrpSpPr>
          <p:nvPr/>
        </p:nvGrpSpPr>
        <p:grpSpPr bwMode="auto">
          <a:xfrm>
            <a:off x="8001000" y="152400"/>
            <a:ext cx="919163" cy="385763"/>
            <a:chOff x="4896" y="96"/>
            <a:chExt cx="579" cy="243"/>
          </a:xfrm>
        </p:grpSpPr>
        <p:sp>
          <p:nvSpPr>
            <p:cNvPr id="37914" name="AutoShape 52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5" name="AutoShape 5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7916" name="AutoShape 54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4" grpId="0" build="p" autoUpdateAnimBg="0" advAuto="100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81600" y="0"/>
            <a:ext cx="220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MODO USUARIO</a:t>
            </a:r>
            <a:endParaRPr lang="es-ES_tradnl" b="1"/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28600" y="2971800"/>
            <a:ext cx="11430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MODO USUARIO</a:t>
            </a:r>
          </a:p>
        </p:txBody>
      </p:sp>
      <p:sp>
        <p:nvSpPr>
          <p:cNvPr id="38916" name="Line 6"/>
          <p:cNvSpPr>
            <a:spLocks noChangeShapeType="1"/>
          </p:cNvSpPr>
          <p:nvPr/>
        </p:nvSpPr>
        <p:spPr bwMode="auto">
          <a:xfrm flipV="1">
            <a:off x="914400" y="990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914400" y="99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2743200" y="838200"/>
            <a:ext cx="4953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200" i="1"/>
              <a:t>SOLO EJECUTA LA SECUENCIA DE INSTRUCIONES DEL USUARIO (PROG DEL USUARIO)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2743200" y="1447800"/>
            <a:ext cx="49530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 i="1"/>
              <a:t>PUEDE SER INTERRUMPIDO</a:t>
            </a:r>
            <a:endParaRPr lang="es-ES_tradnl"/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2743200" y="1828800"/>
            <a:ext cx="49530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200" i="1"/>
              <a:t>ACCESO RESTRINGIDO A RECURSOS E INSTR. DEL PROCESADOR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990600" y="685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CARACTERISTICAS DEL FUNCIONAMIENTO</a:t>
            </a:r>
          </a:p>
        </p:txBody>
      </p:sp>
      <p:sp>
        <p:nvSpPr>
          <p:cNvPr id="38922" name="Line 12"/>
          <p:cNvSpPr>
            <a:spLocks noChangeShapeType="1"/>
          </p:cNvSpPr>
          <p:nvPr/>
        </p:nvSpPr>
        <p:spPr bwMode="auto">
          <a:xfrm>
            <a:off x="1371600" y="3200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6477000" y="2743200"/>
            <a:ext cx="1219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800" b="1">
                <a:latin typeface="Courier New" pitchFamily="49" charset="0"/>
              </a:rPr>
              <a:t>FORMA DE EJECUTAR UN PROG USUARIO CUANDO EJECUTA RUTINA DEL S.O</a:t>
            </a:r>
            <a:endParaRPr lang="es-ES_tradnl" sz="800">
              <a:latin typeface="Courier New" pitchFamily="49" charset="0"/>
            </a:endParaRPr>
          </a:p>
        </p:txBody>
      </p:sp>
      <p:sp>
        <p:nvSpPr>
          <p:cNvPr id="38924" name="Rectangle 14"/>
          <p:cNvSpPr>
            <a:spLocks noChangeArrowheads="1"/>
          </p:cNvSpPr>
          <p:nvPr/>
        </p:nvSpPr>
        <p:spPr bwMode="auto">
          <a:xfrm>
            <a:off x="3048000" y="2743200"/>
            <a:ext cx="4648200" cy="35052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solidFill>
                <a:schemeClr val="accent1"/>
              </a:solidFill>
            </a:endParaRPr>
          </a:p>
        </p:txBody>
      </p:sp>
      <p:sp>
        <p:nvSpPr>
          <p:cNvPr id="38925" name="Rectangle 15"/>
          <p:cNvSpPr>
            <a:spLocks noChangeArrowheads="1"/>
          </p:cNvSpPr>
          <p:nvPr/>
        </p:nvSpPr>
        <p:spPr bwMode="auto">
          <a:xfrm>
            <a:off x="3429000" y="2971800"/>
            <a:ext cx="152400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>
            <a:off x="35814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4648200" y="3733800"/>
            <a:ext cx="228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 flipH="1">
            <a:off x="3581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29" name="Rectangle 19"/>
          <p:cNvSpPr>
            <a:spLocks noChangeArrowheads="1"/>
          </p:cNvSpPr>
          <p:nvPr/>
        </p:nvSpPr>
        <p:spPr bwMode="auto">
          <a:xfrm>
            <a:off x="3429000" y="4572000"/>
            <a:ext cx="152400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8930" name="AutoShape 20"/>
          <p:cNvSpPr>
            <a:spLocks noChangeArrowheads="1"/>
          </p:cNvSpPr>
          <p:nvPr/>
        </p:nvSpPr>
        <p:spPr bwMode="auto">
          <a:xfrm>
            <a:off x="4038600" y="2895600"/>
            <a:ext cx="1066800" cy="533400"/>
          </a:xfrm>
          <a:prstGeom prst="wedgeEllipseCallout">
            <a:avLst>
              <a:gd name="adj1" fmla="val -90181"/>
              <a:gd name="adj2" fmla="val 102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8931" name="Text Box 21"/>
          <p:cNvSpPr txBox="1">
            <a:spLocks noChangeArrowheads="1"/>
          </p:cNvSpPr>
          <p:nvPr/>
        </p:nvSpPr>
        <p:spPr bwMode="auto">
          <a:xfrm>
            <a:off x="3886200" y="2895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     </a:t>
            </a:r>
            <a:r>
              <a:rPr lang="es-ES_tradnl" sz="1000"/>
              <a:t>SYSCALL</a:t>
            </a:r>
            <a:endParaRPr lang="es-ES_tradnl"/>
          </a:p>
        </p:txBody>
      </p:sp>
      <p:sp>
        <p:nvSpPr>
          <p:cNvPr id="38932" name="AutoShape 22"/>
          <p:cNvSpPr>
            <a:spLocks noChangeArrowheads="1"/>
          </p:cNvSpPr>
          <p:nvPr/>
        </p:nvSpPr>
        <p:spPr bwMode="auto">
          <a:xfrm>
            <a:off x="5486400" y="3352800"/>
            <a:ext cx="1905000" cy="609600"/>
          </a:xfrm>
          <a:prstGeom prst="wedgeRoundRectCallout">
            <a:avLst>
              <a:gd name="adj1" fmla="val -81000"/>
              <a:gd name="adj2" fmla="val 1224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5562600" y="3352800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CAMBIO DE CONTEXTO DE EJECUCION </a:t>
            </a:r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5410200" y="3733800"/>
            <a:ext cx="1905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800"/>
              <a:t>EJECUTA RUTINA DEL S.O</a:t>
            </a:r>
          </a:p>
        </p:txBody>
      </p:sp>
      <p:sp>
        <p:nvSpPr>
          <p:cNvPr id="38935" name="AutoShape 25"/>
          <p:cNvSpPr>
            <a:spLocks noChangeArrowheads="1"/>
          </p:cNvSpPr>
          <p:nvPr/>
        </p:nvSpPr>
        <p:spPr bwMode="auto">
          <a:xfrm>
            <a:off x="5486400" y="4419600"/>
            <a:ext cx="1905000" cy="609600"/>
          </a:xfrm>
          <a:prstGeom prst="wedgeRoundRectCallout">
            <a:avLst>
              <a:gd name="adj1" fmla="val -81500"/>
              <a:gd name="adj2" fmla="val -2369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5486400" y="44196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CAMBIO DE CONTEXTO DE EJECUCION</a:t>
            </a:r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5486400" y="4800600"/>
            <a:ext cx="1828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/>
              <a:t>                   EXIT TO USER</a:t>
            </a:r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>
            <a:off x="3276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>
            <a:off x="3276600" y="4800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8940" name="AutoShape 30"/>
          <p:cNvSpPr>
            <a:spLocks noChangeArrowheads="1"/>
          </p:cNvSpPr>
          <p:nvPr/>
        </p:nvSpPr>
        <p:spPr bwMode="auto">
          <a:xfrm>
            <a:off x="3810000" y="5181600"/>
            <a:ext cx="1752600" cy="609600"/>
          </a:xfrm>
          <a:prstGeom prst="wedgeRectCallout">
            <a:avLst>
              <a:gd name="adj1" fmla="val -62500"/>
              <a:gd name="adj2" fmla="val -147134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8941" name="Text Box 31"/>
          <p:cNvSpPr txBox="1">
            <a:spLocks noChangeArrowheads="1"/>
          </p:cNvSpPr>
          <p:nvPr/>
        </p:nvSpPr>
        <p:spPr bwMode="auto">
          <a:xfrm>
            <a:off x="3810000" y="5257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000"/>
              <a:t>EL PROGRAMA USUARIO SIGUE SU EJECUCION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304800" y="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Características necesarias en H.W. para el S.O. –6-</a:t>
            </a:r>
          </a:p>
        </p:txBody>
      </p:sp>
      <p:grpSp>
        <p:nvGrpSpPr>
          <p:cNvPr id="38943" name="Group 33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38944" name="AutoShape 3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945" name="AutoShape 3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8946" name="AutoShape 36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0" grpId="0" build="p" autoUpdateAnimBg="0" advAuto="100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04800" y="2895600"/>
            <a:ext cx="15240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PRESTACIONES    SISTEMA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2133600" y="685800"/>
            <a:ext cx="2743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ASIGNACION DE RECURSOS</a:t>
            </a:r>
          </a:p>
        </p:txBody>
      </p:sp>
      <p:sp>
        <p:nvSpPr>
          <p:cNvPr id="39940" name="Line 1028"/>
          <p:cNvSpPr>
            <a:spLocks noChangeShapeType="1"/>
          </p:cNvSpPr>
          <p:nvPr/>
        </p:nvSpPr>
        <p:spPr bwMode="auto">
          <a:xfrm>
            <a:off x="68580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5562600" y="1981200"/>
            <a:ext cx="2743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CONJ DE MECANISMOS DE RESOLUCION DE CONFLICTOS</a:t>
            </a:r>
          </a:p>
        </p:txBody>
      </p:sp>
      <p:sp>
        <p:nvSpPr>
          <p:cNvPr id="39942" name="Text Box 1030"/>
          <p:cNvSpPr txBox="1">
            <a:spLocks noChangeArrowheads="1"/>
          </p:cNvSpPr>
          <p:nvPr/>
        </p:nvSpPr>
        <p:spPr bwMode="auto">
          <a:xfrm>
            <a:off x="6858000" y="1524000"/>
            <a:ext cx="990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SOLUCION</a:t>
            </a:r>
          </a:p>
        </p:txBody>
      </p:sp>
      <p:sp>
        <p:nvSpPr>
          <p:cNvPr id="39943" name="Line 1031"/>
          <p:cNvSpPr>
            <a:spLocks noChangeShapeType="1"/>
          </p:cNvSpPr>
          <p:nvPr/>
        </p:nvSpPr>
        <p:spPr bwMode="auto">
          <a:xfrm>
            <a:off x="18288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44" name="Text Box 1032"/>
          <p:cNvSpPr txBox="1">
            <a:spLocks noChangeArrowheads="1"/>
          </p:cNvSpPr>
          <p:nvPr/>
        </p:nvSpPr>
        <p:spPr bwMode="auto">
          <a:xfrm>
            <a:off x="3429000" y="2971800"/>
            <a:ext cx="1600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CONTABILIDAD</a:t>
            </a:r>
          </a:p>
        </p:txBody>
      </p:sp>
      <p:sp>
        <p:nvSpPr>
          <p:cNvPr id="39945" name="Line 1033"/>
          <p:cNvSpPr>
            <a:spLocks noChangeShapeType="1"/>
          </p:cNvSpPr>
          <p:nvPr/>
        </p:nvSpPr>
        <p:spPr bwMode="auto">
          <a:xfrm>
            <a:off x="50292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46" name="Text Box 1034"/>
          <p:cNvSpPr txBox="1">
            <a:spLocks noChangeArrowheads="1"/>
          </p:cNvSpPr>
          <p:nvPr/>
        </p:nvSpPr>
        <p:spPr bwMode="auto">
          <a:xfrm>
            <a:off x="5791200" y="2895600"/>
            <a:ext cx="2743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CONTROL DE TIEMPOS DE UTILIZACION DE RECURSOS</a:t>
            </a:r>
          </a:p>
        </p:txBody>
      </p:sp>
      <p:sp>
        <p:nvSpPr>
          <p:cNvPr id="39947" name="Text Box 1035"/>
          <p:cNvSpPr txBox="1">
            <a:spLocks noChangeArrowheads="1"/>
          </p:cNvSpPr>
          <p:nvPr/>
        </p:nvSpPr>
        <p:spPr bwMode="auto">
          <a:xfrm>
            <a:off x="3505200" y="4724400"/>
            <a:ext cx="1600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PROTECCION</a:t>
            </a:r>
          </a:p>
        </p:txBody>
      </p:sp>
      <p:sp>
        <p:nvSpPr>
          <p:cNvPr id="39948" name="Line 1036"/>
          <p:cNvSpPr>
            <a:spLocks noChangeShapeType="1"/>
          </p:cNvSpPr>
          <p:nvPr/>
        </p:nvSpPr>
        <p:spPr bwMode="auto">
          <a:xfrm>
            <a:off x="1066800" y="4876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49" name="Line 1037"/>
          <p:cNvSpPr>
            <a:spLocks noChangeShapeType="1"/>
          </p:cNvSpPr>
          <p:nvPr/>
        </p:nvSpPr>
        <p:spPr bwMode="auto">
          <a:xfrm>
            <a:off x="51054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50" name="Text Box 1038"/>
          <p:cNvSpPr txBox="1">
            <a:spLocks noChangeArrowheads="1"/>
          </p:cNvSpPr>
          <p:nvPr/>
        </p:nvSpPr>
        <p:spPr bwMode="auto">
          <a:xfrm>
            <a:off x="5867400" y="47244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ANTE ACCIONES NO DESEADAS</a:t>
            </a:r>
          </a:p>
        </p:txBody>
      </p:sp>
      <p:sp>
        <p:nvSpPr>
          <p:cNvPr id="39951" name="Text Box 1039"/>
          <p:cNvSpPr txBox="1">
            <a:spLocks noChangeArrowheads="1"/>
          </p:cNvSpPr>
          <p:nvPr/>
        </p:nvSpPr>
        <p:spPr bwMode="auto">
          <a:xfrm>
            <a:off x="2667000" y="168275"/>
            <a:ext cx="495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PRESTACIONES DE UN SISTEMA OPERATIVO</a:t>
            </a:r>
          </a:p>
        </p:txBody>
      </p:sp>
      <p:sp>
        <p:nvSpPr>
          <p:cNvPr id="39952" name="Line 1040"/>
          <p:cNvSpPr>
            <a:spLocks noChangeShapeType="1"/>
          </p:cNvSpPr>
          <p:nvPr/>
        </p:nvSpPr>
        <p:spPr bwMode="auto">
          <a:xfrm flipV="1">
            <a:off x="990600" y="838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53" name="Line 1041"/>
          <p:cNvSpPr>
            <a:spLocks noChangeShapeType="1"/>
          </p:cNvSpPr>
          <p:nvPr/>
        </p:nvSpPr>
        <p:spPr bwMode="auto">
          <a:xfrm>
            <a:off x="990600" y="838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54" name="Line 1042"/>
          <p:cNvSpPr>
            <a:spLocks noChangeShapeType="1"/>
          </p:cNvSpPr>
          <p:nvPr/>
        </p:nvSpPr>
        <p:spPr bwMode="auto">
          <a:xfrm>
            <a:off x="4876800" y="83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55" name="Text Box 1043"/>
          <p:cNvSpPr txBox="1">
            <a:spLocks noChangeArrowheads="1"/>
          </p:cNvSpPr>
          <p:nvPr/>
        </p:nvSpPr>
        <p:spPr bwMode="auto">
          <a:xfrm>
            <a:off x="5334000" y="685800"/>
            <a:ext cx="35814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CONFLICTOS CUANDO VARIOS PROCESOS O USUARIOS COMPITEN POR ELLOS</a:t>
            </a:r>
          </a:p>
        </p:txBody>
      </p:sp>
      <p:sp>
        <p:nvSpPr>
          <p:cNvPr id="39956" name="Line 1044"/>
          <p:cNvSpPr>
            <a:spLocks noChangeShapeType="1"/>
          </p:cNvSpPr>
          <p:nvPr/>
        </p:nvSpPr>
        <p:spPr bwMode="auto">
          <a:xfrm>
            <a:off x="1066800" y="3429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57" name="Line 1045"/>
          <p:cNvSpPr>
            <a:spLocks noChangeShapeType="1"/>
          </p:cNvSpPr>
          <p:nvPr/>
        </p:nvSpPr>
        <p:spPr bwMode="auto">
          <a:xfrm flipH="1">
            <a:off x="5715000" y="34290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58" name="Text Box 1046"/>
          <p:cNvSpPr txBox="1">
            <a:spLocks noChangeArrowheads="1"/>
          </p:cNvSpPr>
          <p:nvPr/>
        </p:nvSpPr>
        <p:spPr bwMode="auto">
          <a:xfrm>
            <a:off x="4267200" y="3810000"/>
            <a:ext cx="20574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PARA SU FACTURACION</a:t>
            </a:r>
            <a:r>
              <a:rPr lang="es-ES_tradnl" sz="1200"/>
              <a:t> </a:t>
            </a:r>
          </a:p>
        </p:txBody>
      </p:sp>
      <p:sp>
        <p:nvSpPr>
          <p:cNvPr id="39959" name="Line 1047"/>
          <p:cNvSpPr>
            <a:spLocks noChangeShapeType="1"/>
          </p:cNvSpPr>
          <p:nvPr/>
        </p:nvSpPr>
        <p:spPr bwMode="auto">
          <a:xfrm>
            <a:off x="7010400" y="3429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9960" name="Text Box 1048"/>
          <p:cNvSpPr txBox="1">
            <a:spLocks noChangeArrowheads="1"/>
          </p:cNvSpPr>
          <p:nvPr/>
        </p:nvSpPr>
        <p:spPr bwMode="auto">
          <a:xfrm>
            <a:off x="6553200" y="3810000"/>
            <a:ext cx="2362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      PARA LA OBTENCION DE ESTADISTICAS DE UTILIZACION</a:t>
            </a:r>
          </a:p>
        </p:txBody>
      </p:sp>
      <p:grpSp>
        <p:nvGrpSpPr>
          <p:cNvPr id="39961" name="Group 1049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39962" name="AutoShape 105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63" name="AutoShape 1051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64" name="AutoShape 1052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0"/>
            <a:ext cx="8363272" cy="43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800" dirty="0" err="1">
                <a:solidFill>
                  <a:schemeClr val="bg1"/>
                </a:solidFill>
              </a:rPr>
              <a:t>Indice</a:t>
            </a:r>
            <a:r>
              <a:rPr lang="es-ES_tradnl" sz="2800" dirty="0">
                <a:solidFill>
                  <a:schemeClr val="bg1"/>
                </a:solidFill>
              </a:rPr>
              <a:t> </a:t>
            </a:r>
            <a:r>
              <a:rPr lang="es-ES_tradnl" sz="2800" dirty="0" smtClean="0">
                <a:solidFill>
                  <a:schemeClr val="bg1"/>
                </a:solidFill>
              </a:rPr>
              <a:t>General</a:t>
            </a:r>
            <a:endParaRPr lang="es-ES_tradnl" sz="2800" dirty="0">
              <a:solidFill>
                <a:schemeClr val="bg1"/>
              </a:solidFill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223789" y="690067"/>
            <a:ext cx="79248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2" action="ppaction://hlinksldjump"/>
              </a:rPr>
              <a:t>Definiciones del Sistema Operativo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 smtClean="0">
                <a:hlinkClick r:id="rId3" action="ppaction://hlinksldjump"/>
              </a:rPr>
              <a:t>Clasificación </a:t>
            </a:r>
            <a:r>
              <a:rPr lang="es-ES_tradnl" sz="2400" b="1" dirty="0">
                <a:hlinkClick r:id="rId3" action="ppaction://hlinksldjump"/>
              </a:rPr>
              <a:t>de </a:t>
            </a:r>
            <a:r>
              <a:rPr lang="es-ES_tradnl" sz="2400" b="1" dirty="0" smtClean="0">
                <a:hlinkClick r:id="rId3" action="ppaction://hlinksldjump"/>
              </a:rPr>
              <a:t>los Sistemas </a:t>
            </a:r>
            <a:r>
              <a:rPr lang="es-ES_tradnl" sz="2400" b="1" dirty="0">
                <a:hlinkClick r:id="rId3" action="ppaction://hlinksldjump"/>
              </a:rPr>
              <a:t>Operativos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4" action="ppaction://hlinksldjump"/>
              </a:rPr>
              <a:t>Componentes de un  Sistema Operativo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5" action="ppaction://hlinksldjump"/>
              </a:rPr>
              <a:t>Funciones</a:t>
            </a:r>
            <a:r>
              <a:rPr lang="es-ES_tradnl" sz="2400" b="1" dirty="0">
                <a:hlinkClick r:id="rId6" action="ppaction://hlinksldjump"/>
              </a:rPr>
              <a:t> de un  Sistema Operativo</a:t>
            </a:r>
            <a:r>
              <a:rPr lang="es-ES_tradnl" sz="2400" b="1" dirty="0">
                <a:hlinkClick r:id="rId7" action="ppaction://hlinksldjump"/>
              </a:rPr>
              <a:t> 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7" action="ppaction://hlinksldjump"/>
              </a:rPr>
              <a:t>Características comunes de un  Sistema Operativo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8" action="ppaction://hlinksldjump"/>
              </a:rPr>
              <a:t>Arquitectura de un  Sistema Operativo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 err="1">
                <a:hlinkClick r:id="rId9" action="ppaction://hlinksldjump"/>
              </a:rPr>
              <a:t>Kernel</a:t>
            </a:r>
            <a:r>
              <a:rPr lang="es-ES_tradnl" sz="2400" b="1" dirty="0">
                <a:hlinkClick r:id="rId9" action="ppaction://hlinksldjump"/>
              </a:rPr>
              <a:t> o Núcleo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10" action="ppaction://hlinksldjump"/>
              </a:rPr>
              <a:t>Características necesarias en </a:t>
            </a:r>
            <a:r>
              <a:rPr lang="es-ES_tradnl" sz="2400" b="1" dirty="0" err="1">
                <a:hlinkClick r:id="rId10" action="ppaction://hlinksldjump"/>
              </a:rPr>
              <a:t>H.W.de</a:t>
            </a:r>
            <a:r>
              <a:rPr lang="es-ES_tradnl" sz="2400" b="1" dirty="0">
                <a:hlinkClick r:id="rId10" action="ppaction://hlinksldjump"/>
              </a:rPr>
              <a:t> un Sistema Operativo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6" action="ppaction://hlinksldjump"/>
              </a:rPr>
              <a:t>Servicios del  Sistema Operativo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11" action="ppaction://hlinksldjump"/>
              </a:rPr>
              <a:t>Programas y Procesos</a:t>
            </a:r>
            <a:endParaRPr lang="es-ES_tradnl" sz="2400" b="1" dirty="0"/>
          </a:p>
          <a:p>
            <a:pPr algn="l">
              <a:spcBef>
                <a:spcPct val="50000"/>
              </a:spcBef>
              <a:buFont typeface="Monotype Sorts" pitchFamily="2" charset="2"/>
              <a:buChar char="ä"/>
            </a:pPr>
            <a:r>
              <a:rPr lang="es-ES_tradnl" sz="2400" b="1" dirty="0">
                <a:hlinkClick r:id="rId12" action="ppaction://hlinksldjump"/>
              </a:rPr>
              <a:t>Tipos y estados de procesos</a:t>
            </a:r>
            <a:endParaRPr lang="es-ES_tradnl" sz="24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/>
          <p:cNvSpPr txBox="1">
            <a:spLocks noChangeArrowheads="1"/>
          </p:cNvSpPr>
          <p:nvPr/>
        </p:nvSpPr>
        <p:spPr bwMode="auto">
          <a:xfrm>
            <a:off x="228600" y="2895600"/>
            <a:ext cx="205740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PRESTACIONES</a:t>
            </a:r>
          </a:p>
          <a:p>
            <a:pPr algn="l">
              <a:spcBef>
                <a:spcPct val="50000"/>
              </a:spcBef>
            </a:pPr>
            <a:r>
              <a:rPr lang="es-ES_tradnl"/>
              <a:t>  PARA EL USUARIO</a:t>
            </a:r>
          </a:p>
        </p:txBody>
      </p:sp>
      <p:sp>
        <p:nvSpPr>
          <p:cNvPr id="40963" name="Line 1028"/>
          <p:cNvSpPr>
            <a:spLocks noChangeShapeType="1"/>
          </p:cNvSpPr>
          <p:nvPr/>
        </p:nvSpPr>
        <p:spPr bwMode="auto">
          <a:xfrm flipV="1">
            <a:off x="2286000" y="685800"/>
            <a:ext cx="1143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64" name="Text Box 1029"/>
          <p:cNvSpPr txBox="1">
            <a:spLocks noChangeArrowheads="1"/>
          </p:cNvSpPr>
          <p:nvPr/>
        </p:nvSpPr>
        <p:spPr bwMode="auto">
          <a:xfrm>
            <a:off x="3429000" y="533400"/>
            <a:ext cx="2667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EJECUCION DE PROGRAMAS</a:t>
            </a:r>
          </a:p>
        </p:txBody>
      </p:sp>
      <p:sp>
        <p:nvSpPr>
          <p:cNvPr id="40965" name="Line 1030"/>
          <p:cNvSpPr>
            <a:spLocks noChangeShapeType="1"/>
          </p:cNvSpPr>
          <p:nvPr/>
        </p:nvSpPr>
        <p:spPr bwMode="auto">
          <a:xfrm>
            <a:off x="47244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66" name="Text Box 1031"/>
          <p:cNvSpPr txBox="1">
            <a:spLocks noChangeArrowheads="1"/>
          </p:cNvSpPr>
          <p:nvPr/>
        </p:nvSpPr>
        <p:spPr bwMode="auto">
          <a:xfrm>
            <a:off x="4724400" y="914400"/>
            <a:ext cx="1066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FACILIDADES</a:t>
            </a:r>
          </a:p>
        </p:txBody>
      </p:sp>
      <p:sp>
        <p:nvSpPr>
          <p:cNvPr id="40967" name="Text Box 1032"/>
          <p:cNvSpPr txBox="1">
            <a:spLocks noChangeArrowheads="1"/>
          </p:cNvSpPr>
          <p:nvPr/>
        </p:nvSpPr>
        <p:spPr bwMode="auto">
          <a:xfrm>
            <a:off x="3352800" y="1295400"/>
            <a:ext cx="403860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1. PARA CARGAR EN MEMORIA</a:t>
            </a:r>
          </a:p>
          <a:p>
            <a:pPr algn="l">
              <a:spcBef>
                <a:spcPct val="50000"/>
              </a:spcBef>
            </a:pPr>
            <a:r>
              <a:rPr lang="es-ES_tradnl"/>
              <a:t>2.PARA PREPARAR AMBIENTE DE EJECUCION</a:t>
            </a:r>
          </a:p>
        </p:txBody>
      </p:sp>
      <p:sp>
        <p:nvSpPr>
          <p:cNvPr id="40968" name="Line 1033"/>
          <p:cNvSpPr>
            <a:spLocks noChangeShapeType="1"/>
          </p:cNvSpPr>
          <p:nvPr/>
        </p:nvSpPr>
        <p:spPr bwMode="auto">
          <a:xfrm flipV="1">
            <a:off x="2286000" y="2514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69" name="Text Box 1034"/>
          <p:cNvSpPr txBox="1">
            <a:spLocks noChangeArrowheads="1"/>
          </p:cNvSpPr>
          <p:nvPr/>
        </p:nvSpPr>
        <p:spPr bwMode="auto">
          <a:xfrm>
            <a:off x="3429000" y="2438400"/>
            <a:ext cx="3429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OPERACIONES DE ENTRADA/SALIDA</a:t>
            </a:r>
          </a:p>
        </p:txBody>
      </p:sp>
      <p:sp>
        <p:nvSpPr>
          <p:cNvPr id="40970" name="Line 1035"/>
          <p:cNvSpPr>
            <a:spLocks noChangeShapeType="1"/>
          </p:cNvSpPr>
          <p:nvPr/>
        </p:nvSpPr>
        <p:spPr bwMode="auto">
          <a:xfrm>
            <a:off x="5105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71" name="Text Box 1036"/>
          <p:cNvSpPr txBox="1">
            <a:spLocks noChangeArrowheads="1"/>
          </p:cNvSpPr>
          <p:nvPr/>
        </p:nvSpPr>
        <p:spPr bwMode="auto">
          <a:xfrm>
            <a:off x="5105400" y="2819400"/>
            <a:ext cx="1066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FACILIDADES</a:t>
            </a:r>
          </a:p>
        </p:txBody>
      </p:sp>
      <p:sp>
        <p:nvSpPr>
          <p:cNvPr id="40972" name="Text Box 1037"/>
          <p:cNvSpPr txBox="1">
            <a:spLocks noChangeArrowheads="1"/>
          </p:cNvSpPr>
          <p:nvPr/>
        </p:nvSpPr>
        <p:spPr bwMode="auto">
          <a:xfrm>
            <a:off x="3505200" y="3200400"/>
            <a:ext cx="434340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1.  PROGRAMA PUEDA TRATAR UN ARCHIVO</a:t>
            </a:r>
          </a:p>
          <a:p>
            <a:pPr algn="l">
              <a:spcBef>
                <a:spcPct val="50000"/>
              </a:spcBef>
            </a:pPr>
            <a:r>
              <a:rPr lang="es-ES_tradnl"/>
              <a:t>  2.  ENVIAR,RECIBIR DATOS A UN DISPOSITIVO</a:t>
            </a:r>
          </a:p>
        </p:txBody>
      </p:sp>
      <p:sp>
        <p:nvSpPr>
          <p:cNvPr id="40973" name="Line 1038"/>
          <p:cNvSpPr>
            <a:spLocks noChangeShapeType="1"/>
          </p:cNvSpPr>
          <p:nvPr/>
        </p:nvSpPr>
        <p:spPr bwMode="auto">
          <a:xfrm>
            <a:off x="2286000" y="32004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74" name="Text Box 1039"/>
          <p:cNvSpPr txBox="1">
            <a:spLocks noChangeArrowheads="1"/>
          </p:cNvSpPr>
          <p:nvPr/>
        </p:nvSpPr>
        <p:spPr bwMode="auto">
          <a:xfrm>
            <a:off x="3276600" y="4419600"/>
            <a:ext cx="2286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MANEJO DE ARCHIVOS</a:t>
            </a:r>
          </a:p>
        </p:txBody>
      </p:sp>
      <p:sp>
        <p:nvSpPr>
          <p:cNvPr id="40975" name="Line 1040"/>
          <p:cNvSpPr>
            <a:spLocks noChangeShapeType="1"/>
          </p:cNvSpPr>
          <p:nvPr/>
        </p:nvSpPr>
        <p:spPr bwMode="auto">
          <a:xfrm>
            <a:off x="48768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76" name="Text Box 1041"/>
          <p:cNvSpPr txBox="1">
            <a:spLocks noChangeArrowheads="1"/>
          </p:cNvSpPr>
          <p:nvPr/>
        </p:nvSpPr>
        <p:spPr bwMode="auto">
          <a:xfrm>
            <a:off x="4876800" y="4800600"/>
            <a:ext cx="1066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FACILIDADES</a:t>
            </a:r>
            <a:endParaRPr lang="es-ES_tradnl"/>
          </a:p>
        </p:txBody>
      </p:sp>
      <p:sp>
        <p:nvSpPr>
          <p:cNvPr id="40977" name="Text Box 1042"/>
          <p:cNvSpPr txBox="1">
            <a:spLocks noChangeArrowheads="1"/>
          </p:cNvSpPr>
          <p:nvPr/>
        </p:nvSpPr>
        <p:spPr bwMode="auto">
          <a:xfrm>
            <a:off x="3276600" y="5181600"/>
            <a:ext cx="4267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ACCESOS, USOS ORGANIZACION DEL SISTEMA. DE ARCHIVOS</a:t>
            </a:r>
          </a:p>
        </p:txBody>
      </p:sp>
      <p:sp>
        <p:nvSpPr>
          <p:cNvPr id="40978" name="Line 1043"/>
          <p:cNvSpPr>
            <a:spLocks noChangeShapeType="1"/>
          </p:cNvSpPr>
          <p:nvPr/>
        </p:nvSpPr>
        <p:spPr bwMode="auto">
          <a:xfrm>
            <a:off x="5867400" y="4876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79" name="Line 1044"/>
          <p:cNvSpPr>
            <a:spLocks noChangeShapeType="1"/>
          </p:cNvSpPr>
          <p:nvPr/>
        </p:nvSpPr>
        <p:spPr bwMode="auto">
          <a:xfrm>
            <a:off x="6096000" y="2895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80" name="Line 1045"/>
          <p:cNvSpPr>
            <a:spLocks noChangeShapeType="1"/>
          </p:cNvSpPr>
          <p:nvPr/>
        </p:nvSpPr>
        <p:spPr bwMode="auto">
          <a:xfrm>
            <a:off x="5715000" y="99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81" name="Line 1046"/>
          <p:cNvSpPr>
            <a:spLocks noChangeShapeType="1"/>
          </p:cNvSpPr>
          <p:nvPr/>
        </p:nvSpPr>
        <p:spPr bwMode="auto">
          <a:xfrm>
            <a:off x="8077200" y="762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982" name="Text Box 1047"/>
          <p:cNvSpPr txBox="1">
            <a:spLocks noChangeArrowheads="1"/>
          </p:cNvSpPr>
          <p:nvPr/>
        </p:nvSpPr>
        <p:spPr bwMode="auto">
          <a:xfrm>
            <a:off x="8077200" y="2155825"/>
            <a:ext cx="10668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100"/>
              <a:t>SERVICIOS OFRECIDOS POR EL S.O</a:t>
            </a:r>
            <a:endParaRPr lang="es-ES_tradnl"/>
          </a:p>
        </p:txBody>
      </p:sp>
      <p:sp>
        <p:nvSpPr>
          <p:cNvPr id="40983" name="Text Box 1048"/>
          <p:cNvSpPr txBox="1">
            <a:spLocks noChangeArrowheads="1"/>
          </p:cNvSpPr>
          <p:nvPr/>
        </p:nvSpPr>
        <p:spPr bwMode="auto">
          <a:xfrm>
            <a:off x="381000" y="168275"/>
            <a:ext cx="434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PRESTACIONES PARA EL USUARIO</a:t>
            </a:r>
            <a:endParaRPr lang="es-ES_tradnl" b="1"/>
          </a:p>
        </p:txBody>
      </p:sp>
      <p:grpSp>
        <p:nvGrpSpPr>
          <p:cNvPr id="40984" name="Group 1050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40985" name="AutoShape 105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86" name="AutoShape 1052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87" name="AutoShape 1053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Servicios del Sistema Operativo  -1-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304800" y="1981200"/>
            <a:ext cx="1828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sz="1800" dirty="0">
                <a:solidFill>
                  <a:schemeClr val="bg1"/>
                </a:solidFill>
              </a:rPr>
              <a:t>Servicios del S.O</a:t>
            </a:r>
            <a:r>
              <a:rPr lang="es-ES_tradnl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2133600" y="2590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32004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51054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2346325" y="2195513"/>
            <a:ext cx="2759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 </a:t>
            </a:r>
            <a:r>
              <a:rPr lang="es-ES_tradnl" sz="1600"/>
              <a:t>realizados</a:t>
            </a:r>
            <a:r>
              <a:rPr lang="es-ES_tradnl"/>
              <a:t> por 2 mecanismos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2514600" y="3100388"/>
            <a:ext cx="939800" cy="833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System</a:t>
            </a:r>
          </a:p>
          <a:p>
            <a:pPr>
              <a:lnSpc>
                <a:spcPct val="140000"/>
              </a:lnSpc>
            </a:pPr>
            <a:r>
              <a:rPr lang="es-ES_tradnl" sz="2000"/>
              <a:t> Call</a:t>
            </a:r>
            <a:endParaRPr lang="es-ES_tradnl" sz="1800"/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4191000" y="3051175"/>
            <a:ext cx="11303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000"/>
              <a:t>System</a:t>
            </a:r>
          </a:p>
          <a:p>
            <a:pPr>
              <a:lnSpc>
                <a:spcPct val="120000"/>
              </a:lnSpc>
            </a:pPr>
            <a:r>
              <a:rPr lang="es-ES_tradnl" sz="2000"/>
              <a:t> Program</a:t>
            </a:r>
            <a:endParaRPr lang="es-ES_tradnl"/>
          </a:p>
        </p:txBody>
      </p:sp>
      <p:sp>
        <p:nvSpPr>
          <p:cNvPr id="41994" name="Text Box 13"/>
          <p:cNvSpPr txBox="1">
            <a:spLocks noChangeArrowheads="1"/>
          </p:cNvSpPr>
          <p:nvPr/>
        </p:nvSpPr>
        <p:spPr bwMode="auto">
          <a:xfrm>
            <a:off x="6172200" y="29718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b="1"/>
              <a:t>No residen en memoria </a:t>
            </a:r>
          </a:p>
        </p:txBody>
      </p:sp>
      <p:sp>
        <p:nvSpPr>
          <p:cNvPr id="41995" name="Text Box 14"/>
          <p:cNvSpPr txBox="1">
            <a:spLocks noChangeArrowheads="1"/>
          </p:cNvSpPr>
          <p:nvPr/>
        </p:nvSpPr>
        <p:spPr bwMode="auto">
          <a:xfrm>
            <a:off x="6172200" y="3657600"/>
            <a:ext cx="735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SHELL</a:t>
            </a:r>
          </a:p>
        </p:txBody>
      </p:sp>
      <p:sp>
        <p:nvSpPr>
          <p:cNvPr id="41996" name="Line 22"/>
          <p:cNvSpPr>
            <a:spLocks noChangeShapeType="1"/>
          </p:cNvSpPr>
          <p:nvPr/>
        </p:nvSpPr>
        <p:spPr bwMode="auto">
          <a:xfrm flipV="1">
            <a:off x="4419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97" name="Line 23"/>
          <p:cNvSpPr>
            <a:spLocks noChangeShapeType="1"/>
          </p:cNvSpPr>
          <p:nvPr/>
        </p:nvSpPr>
        <p:spPr bwMode="auto">
          <a:xfrm>
            <a:off x="53340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98" name="Line 24"/>
          <p:cNvSpPr>
            <a:spLocks noChangeShapeType="1"/>
          </p:cNvSpPr>
          <p:nvPr/>
        </p:nvSpPr>
        <p:spPr bwMode="auto">
          <a:xfrm>
            <a:off x="5334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999" name="Text Box 25"/>
          <p:cNvSpPr txBox="1">
            <a:spLocks noChangeArrowheads="1"/>
          </p:cNvSpPr>
          <p:nvPr/>
        </p:nvSpPr>
        <p:spPr bwMode="auto">
          <a:xfrm>
            <a:off x="5318125" y="3516313"/>
            <a:ext cx="1014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 invocan </a:t>
            </a:r>
          </a:p>
        </p:txBody>
      </p:sp>
      <p:sp>
        <p:nvSpPr>
          <p:cNvPr id="42000" name="Line 28"/>
          <p:cNvSpPr>
            <a:spLocks noChangeShapeType="1"/>
          </p:cNvSpPr>
          <p:nvPr/>
        </p:nvSpPr>
        <p:spPr bwMode="auto">
          <a:xfrm flipV="1">
            <a:off x="2667000" y="3886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01" name="Text Box 26"/>
          <p:cNvSpPr txBox="1">
            <a:spLocks noChangeArrowheads="1"/>
          </p:cNvSpPr>
          <p:nvPr/>
        </p:nvSpPr>
        <p:spPr bwMode="auto">
          <a:xfrm>
            <a:off x="76200" y="4038600"/>
            <a:ext cx="1524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800"/>
              <a:t>Programación a través de instrucciones</a:t>
            </a:r>
            <a:endParaRPr lang="es-ES_tradnl"/>
          </a:p>
        </p:txBody>
      </p:sp>
      <p:sp>
        <p:nvSpPr>
          <p:cNvPr id="42002" name="Line 27"/>
          <p:cNvSpPr>
            <a:spLocks noChangeShapeType="1"/>
          </p:cNvSpPr>
          <p:nvPr/>
        </p:nvSpPr>
        <p:spPr bwMode="auto">
          <a:xfrm>
            <a:off x="1600200" y="4419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03" name="Text Box 29"/>
          <p:cNvSpPr txBox="1">
            <a:spLocks noChangeArrowheads="1"/>
          </p:cNvSpPr>
          <p:nvPr/>
        </p:nvSpPr>
        <p:spPr bwMode="auto">
          <a:xfrm>
            <a:off x="1524000" y="4114800"/>
            <a:ext cx="871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Rutina de</a:t>
            </a:r>
          </a:p>
        </p:txBody>
      </p:sp>
      <p:sp>
        <p:nvSpPr>
          <p:cNvPr id="42004" name="Line 30"/>
          <p:cNvSpPr>
            <a:spLocks noChangeShapeType="1"/>
          </p:cNvSpPr>
          <p:nvPr/>
        </p:nvSpPr>
        <p:spPr bwMode="auto">
          <a:xfrm flipH="1">
            <a:off x="6096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05" name="Text Box 31"/>
          <p:cNvSpPr txBox="1">
            <a:spLocks noChangeArrowheads="1"/>
          </p:cNvSpPr>
          <p:nvPr/>
        </p:nvSpPr>
        <p:spPr bwMode="auto">
          <a:xfrm>
            <a:off x="0" y="5410200"/>
            <a:ext cx="1044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b="1"/>
              <a:t>Proceso en </a:t>
            </a:r>
          </a:p>
          <a:p>
            <a:pPr algn="l"/>
            <a:r>
              <a:rPr lang="es-ES_tradnl" b="1"/>
              <a:t>ejecución</a:t>
            </a:r>
          </a:p>
        </p:txBody>
      </p:sp>
      <p:sp>
        <p:nvSpPr>
          <p:cNvPr id="42006" name="Text Box 32"/>
          <p:cNvSpPr txBox="1">
            <a:spLocks noChangeArrowheads="1"/>
          </p:cNvSpPr>
          <p:nvPr/>
        </p:nvSpPr>
        <p:spPr bwMode="auto">
          <a:xfrm>
            <a:off x="76200" y="5029200"/>
            <a:ext cx="1146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Interrumpe el</a:t>
            </a:r>
          </a:p>
        </p:txBody>
      </p:sp>
      <p:sp>
        <p:nvSpPr>
          <p:cNvPr id="42007" name="Oval 33"/>
          <p:cNvSpPr>
            <a:spLocks noChangeArrowheads="1"/>
          </p:cNvSpPr>
          <p:nvPr/>
        </p:nvSpPr>
        <p:spPr bwMode="auto">
          <a:xfrm>
            <a:off x="685800" y="990600"/>
            <a:ext cx="1143000" cy="457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08" name="Oval 35"/>
          <p:cNvSpPr>
            <a:spLocks noChangeArrowheads="1"/>
          </p:cNvSpPr>
          <p:nvPr/>
        </p:nvSpPr>
        <p:spPr bwMode="auto">
          <a:xfrm>
            <a:off x="1752600" y="685800"/>
            <a:ext cx="1143000" cy="457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09" name="Oval 36"/>
          <p:cNvSpPr>
            <a:spLocks noChangeArrowheads="1"/>
          </p:cNvSpPr>
          <p:nvPr/>
        </p:nvSpPr>
        <p:spPr bwMode="auto">
          <a:xfrm>
            <a:off x="1981200" y="1295400"/>
            <a:ext cx="1143000" cy="457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10" name="Text Box 37"/>
          <p:cNvSpPr txBox="1">
            <a:spLocks noChangeArrowheads="1"/>
          </p:cNvSpPr>
          <p:nvPr/>
        </p:nvSpPr>
        <p:spPr bwMode="auto">
          <a:xfrm>
            <a:off x="838200" y="9906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Usuario</a:t>
            </a:r>
          </a:p>
        </p:txBody>
      </p:sp>
      <p:sp>
        <p:nvSpPr>
          <p:cNvPr id="42011" name="Text Box 38"/>
          <p:cNvSpPr txBox="1">
            <a:spLocks noChangeArrowheads="1"/>
          </p:cNvSpPr>
          <p:nvPr/>
        </p:nvSpPr>
        <p:spPr bwMode="auto">
          <a:xfrm>
            <a:off x="1905000" y="6858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Sistema</a:t>
            </a:r>
          </a:p>
        </p:txBody>
      </p:sp>
      <p:sp>
        <p:nvSpPr>
          <p:cNvPr id="42012" name="Text Box 39"/>
          <p:cNvSpPr txBox="1">
            <a:spLocks noChangeArrowheads="1"/>
          </p:cNvSpPr>
          <p:nvPr/>
        </p:nvSpPr>
        <p:spPr bwMode="auto">
          <a:xfrm>
            <a:off x="2057400" y="13716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Programa</a:t>
            </a:r>
          </a:p>
        </p:txBody>
      </p:sp>
      <p:sp>
        <p:nvSpPr>
          <p:cNvPr id="42013" name="Line 43"/>
          <p:cNvSpPr>
            <a:spLocks noChangeShapeType="1"/>
          </p:cNvSpPr>
          <p:nvPr/>
        </p:nvSpPr>
        <p:spPr bwMode="auto">
          <a:xfrm flipH="1">
            <a:off x="1143000" y="1447800"/>
            <a:ext cx="762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14" name="Line 44"/>
          <p:cNvSpPr>
            <a:spLocks noChangeShapeType="1"/>
          </p:cNvSpPr>
          <p:nvPr/>
        </p:nvSpPr>
        <p:spPr bwMode="auto">
          <a:xfrm flipH="1">
            <a:off x="1447800" y="1143000"/>
            <a:ext cx="5334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15" name="Line 45"/>
          <p:cNvSpPr>
            <a:spLocks noChangeShapeType="1"/>
          </p:cNvSpPr>
          <p:nvPr/>
        </p:nvSpPr>
        <p:spPr bwMode="auto">
          <a:xfrm flipH="1">
            <a:off x="1676400" y="1676400"/>
            <a:ext cx="4572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16" name="Text Box 46"/>
          <p:cNvSpPr txBox="1">
            <a:spLocks noChangeArrowheads="1"/>
          </p:cNvSpPr>
          <p:nvPr/>
        </p:nvSpPr>
        <p:spPr bwMode="auto">
          <a:xfrm>
            <a:off x="5105400" y="4038600"/>
            <a:ext cx="352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Entorno para ejecución mas cómodo</a:t>
            </a:r>
          </a:p>
        </p:txBody>
      </p:sp>
      <p:sp>
        <p:nvSpPr>
          <p:cNvPr id="42017" name="Line 47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18" name="Text Box 48"/>
          <p:cNvSpPr txBox="1">
            <a:spLocks noChangeArrowheads="1"/>
          </p:cNvSpPr>
          <p:nvPr/>
        </p:nvSpPr>
        <p:spPr bwMode="auto">
          <a:xfrm>
            <a:off x="4419600" y="3962400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ofrecen</a:t>
            </a:r>
          </a:p>
        </p:txBody>
      </p:sp>
      <p:sp>
        <p:nvSpPr>
          <p:cNvPr id="42019" name="Text Box 49"/>
          <p:cNvSpPr txBox="1">
            <a:spLocks noChangeArrowheads="1"/>
          </p:cNvSpPr>
          <p:nvPr/>
        </p:nvSpPr>
        <p:spPr bwMode="auto">
          <a:xfrm>
            <a:off x="5505450" y="4343400"/>
            <a:ext cx="363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Se carga a memoria para su ejecución</a:t>
            </a:r>
          </a:p>
        </p:txBody>
      </p:sp>
      <p:sp>
        <p:nvSpPr>
          <p:cNvPr id="42020" name="Text Box 50"/>
          <p:cNvSpPr txBox="1">
            <a:spLocks noChangeArrowheads="1"/>
          </p:cNvSpPr>
          <p:nvPr/>
        </p:nvSpPr>
        <p:spPr bwMode="auto">
          <a:xfrm>
            <a:off x="4419600" y="4343400"/>
            <a:ext cx="119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 se  invocan </a:t>
            </a:r>
          </a:p>
        </p:txBody>
      </p:sp>
      <p:sp>
        <p:nvSpPr>
          <p:cNvPr id="42021" name="Line 51"/>
          <p:cNvSpPr>
            <a:spLocks noChangeShapeType="1"/>
          </p:cNvSpPr>
          <p:nvPr/>
        </p:nvSpPr>
        <p:spPr bwMode="auto">
          <a:xfrm>
            <a:off x="44196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2022" name="Line 52"/>
          <p:cNvSpPr>
            <a:spLocks noChangeShapeType="1"/>
          </p:cNvSpPr>
          <p:nvPr/>
        </p:nvSpPr>
        <p:spPr bwMode="auto">
          <a:xfrm>
            <a:off x="4419600" y="4495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2023" name="Group 57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42029" name="AutoShape 53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03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2031" name="AutoShape 56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2024" name="Rectangle 59"/>
          <p:cNvSpPr>
            <a:spLocks noChangeArrowheads="1"/>
          </p:cNvSpPr>
          <p:nvPr/>
        </p:nvSpPr>
        <p:spPr bwMode="auto">
          <a:xfrm>
            <a:off x="2262188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42025" name="Object 58"/>
          <p:cNvGraphicFramePr>
            <a:graphicFrameLocks noChangeAspect="1"/>
          </p:cNvGraphicFramePr>
          <p:nvPr/>
        </p:nvGraphicFramePr>
        <p:xfrm>
          <a:off x="4343400" y="4876800"/>
          <a:ext cx="4619625" cy="1981200"/>
        </p:xfrm>
        <a:graphic>
          <a:graphicData uri="http://schemas.openxmlformats.org/presentationml/2006/ole">
            <p:oleObj spid="_x0000_s42200" name="Picture" r:id="rId4" imgW="4620768" imgH="2258568" progId="Word.Picture.8">
              <p:embed/>
            </p:oleObj>
          </a:graphicData>
        </a:graphic>
      </p:graphicFrame>
      <p:sp>
        <p:nvSpPr>
          <p:cNvPr id="42026" name="Line 60"/>
          <p:cNvSpPr>
            <a:spLocks noChangeShapeType="1"/>
          </p:cNvSpPr>
          <p:nvPr/>
        </p:nvSpPr>
        <p:spPr bwMode="auto">
          <a:xfrm>
            <a:off x="34290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42027" name="Object 61"/>
          <p:cNvGraphicFramePr>
            <a:graphicFrameLocks noChangeAspect="1"/>
          </p:cNvGraphicFramePr>
          <p:nvPr/>
        </p:nvGraphicFramePr>
        <p:xfrm>
          <a:off x="1600200" y="4878388"/>
          <a:ext cx="2514600" cy="1979612"/>
        </p:xfrm>
        <a:graphic>
          <a:graphicData uri="http://schemas.openxmlformats.org/presentationml/2006/ole">
            <p:oleObj spid="_x0000_s42201" name="Picture" r:id="rId5" imgW="3514344" imgH="2630424" progId="Word.Picture.8">
              <p:embed/>
            </p:oleObj>
          </a:graphicData>
        </a:graphic>
      </p:graphicFrame>
      <p:sp>
        <p:nvSpPr>
          <p:cNvPr id="42028" name="Line 63"/>
          <p:cNvSpPr>
            <a:spLocks noChangeShapeType="1"/>
          </p:cNvSpPr>
          <p:nvPr/>
        </p:nvSpPr>
        <p:spPr bwMode="auto">
          <a:xfrm flipV="1">
            <a:off x="990600" y="5105400"/>
            <a:ext cx="1295400" cy="53340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 advAuto="100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28600" y="2362200"/>
            <a:ext cx="3124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SYSTEM CALLS (PARA PROGRAMAS en EJECUCIÓN)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2133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SYSTEM PROGRAMS</a:t>
            </a:r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 flipV="1">
            <a:off x="2362200" y="5334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3505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SOLUCIONES A PROBLEMAS COMUNES</a:t>
            </a:r>
            <a:endParaRPr lang="es-ES_tradnl"/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6781800" y="60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7391400" y="457200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NO DURANTE   EJ. DEL PROG</a:t>
            </a:r>
            <a:endParaRPr lang="es-ES_tradnl"/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>
            <a:off x="2362200" y="685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76600" y="838200"/>
            <a:ext cx="2514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NO RESIDEN EN MEMORIA</a:t>
            </a:r>
            <a:endParaRPr lang="es-ES_tradnl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2362200" y="6858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3276600" y="1219200"/>
            <a:ext cx="541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SE CARGAN RAPIDAMENTE EN MEM,</a:t>
            </a:r>
            <a:r>
              <a:rPr lang="es-ES_tradnl" sz="1200" b="1"/>
              <a:t> RESIDEN EN SOPORTE   DE  ACCESO DIRECTO</a:t>
            </a:r>
            <a:endParaRPr lang="es-ES_tradnl"/>
          </a:p>
        </p:txBody>
      </p:sp>
      <p:sp>
        <p:nvSpPr>
          <p:cNvPr id="43020" name="Line 13"/>
          <p:cNvSpPr>
            <a:spLocks noChangeShapeType="1"/>
          </p:cNvSpPr>
          <p:nvPr/>
        </p:nvSpPr>
        <p:spPr bwMode="auto">
          <a:xfrm flipV="1">
            <a:off x="3352800" y="263691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3886200" y="2492896"/>
            <a:ext cx="5105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OFICIAN DE INTERFASES ENTRE PROG EN EJECUCION Y EL S.O</a:t>
            </a:r>
            <a:endParaRPr lang="es-ES_tradnl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6228184" y="2780928"/>
            <a:ext cx="0" cy="3051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23" name="Rectangle 16"/>
          <p:cNvSpPr>
            <a:spLocks noChangeArrowheads="1"/>
          </p:cNvSpPr>
          <p:nvPr/>
        </p:nvSpPr>
        <p:spPr bwMode="auto">
          <a:xfrm>
            <a:off x="3465512" y="3068960"/>
            <a:ext cx="5562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24" name="Text Box 17"/>
          <p:cNvSpPr txBox="1">
            <a:spLocks noChangeArrowheads="1"/>
          </p:cNvSpPr>
          <p:nvPr/>
        </p:nvSpPr>
        <p:spPr bwMode="auto">
          <a:xfrm>
            <a:off x="5076056" y="3284984"/>
            <a:ext cx="2362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PROCESAMIENTO DEL SYSCALL</a:t>
            </a:r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3846512" y="3882008"/>
            <a:ext cx="762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26" name="Text Box 19"/>
          <p:cNvSpPr txBox="1">
            <a:spLocks noChangeArrowheads="1"/>
          </p:cNvSpPr>
          <p:nvPr/>
        </p:nvSpPr>
        <p:spPr bwMode="auto">
          <a:xfrm>
            <a:off x="3770312" y="3501008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PROGRAMA    USUARIO</a:t>
            </a:r>
            <a:endParaRPr lang="es-ES_tradnl"/>
          </a:p>
        </p:txBody>
      </p:sp>
      <p:sp>
        <p:nvSpPr>
          <p:cNvPr id="43027" name="Text Box 20"/>
          <p:cNvSpPr txBox="1">
            <a:spLocks noChangeArrowheads="1"/>
          </p:cNvSpPr>
          <p:nvPr/>
        </p:nvSpPr>
        <p:spPr bwMode="auto">
          <a:xfrm>
            <a:off x="3846512" y="456780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   CALL   FOPEN()</a:t>
            </a:r>
          </a:p>
        </p:txBody>
      </p:sp>
      <p:sp>
        <p:nvSpPr>
          <p:cNvPr id="43028" name="Line 21"/>
          <p:cNvSpPr>
            <a:spLocks noChangeShapeType="1"/>
          </p:cNvSpPr>
          <p:nvPr/>
        </p:nvSpPr>
        <p:spPr bwMode="auto">
          <a:xfrm flipV="1">
            <a:off x="4989512" y="388200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29" name="Line 22"/>
          <p:cNvSpPr>
            <a:spLocks noChangeShapeType="1"/>
          </p:cNvSpPr>
          <p:nvPr/>
        </p:nvSpPr>
        <p:spPr bwMode="auto">
          <a:xfrm>
            <a:off x="4989512" y="388200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0" name="Line 23"/>
          <p:cNvSpPr>
            <a:spLocks noChangeShapeType="1"/>
          </p:cNvSpPr>
          <p:nvPr/>
        </p:nvSpPr>
        <p:spPr bwMode="auto">
          <a:xfrm flipH="1">
            <a:off x="4608512" y="456780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1" name="Line 24"/>
          <p:cNvSpPr>
            <a:spLocks noChangeShapeType="1"/>
          </p:cNvSpPr>
          <p:nvPr/>
        </p:nvSpPr>
        <p:spPr bwMode="auto">
          <a:xfrm flipH="1">
            <a:off x="4608512" y="494880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2" name="Line 25"/>
          <p:cNvSpPr>
            <a:spLocks noChangeShapeType="1"/>
          </p:cNvSpPr>
          <p:nvPr/>
        </p:nvSpPr>
        <p:spPr bwMode="auto">
          <a:xfrm flipV="1">
            <a:off x="6208712" y="426300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3" name="Line 26"/>
          <p:cNvSpPr>
            <a:spLocks noChangeShapeType="1"/>
          </p:cNvSpPr>
          <p:nvPr/>
        </p:nvSpPr>
        <p:spPr bwMode="auto">
          <a:xfrm>
            <a:off x="6208712" y="426300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4" name="Oval 27"/>
          <p:cNvSpPr>
            <a:spLocks noChangeArrowheads="1"/>
          </p:cNvSpPr>
          <p:nvPr/>
        </p:nvSpPr>
        <p:spPr bwMode="auto">
          <a:xfrm>
            <a:off x="6361112" y="3501008"/>
            <a:ext cx="1524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5" name="Rectangle 28"/>
          <p:cNvSpPr>
            <a:spLocks noChangeArrowheads="1"/>
          </p:cNvSpPr>
          <p:nvPr/>
        </p:nvSpPr>
        <p:spPr bwMode="auto">
          <a:xfrm>
            <a:off x="6818312" y="3805808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4684712" y="3653408"/>
            <a:ext cx="198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CAMBIO EST.PROCESADOR</a:t>
            </a:r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4760912" y="4948808"/>
            <a:ext cx="19812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CAMBIO EST.PROCESADOR</a:t>
            </a:r>
          </a:p>
          <a:p>
            <a:pPr algn="l">
              <a:spcBef>
                <a:spcPct val="50000"/>
              </a:spcBef>
            </a:pPr>
            <a:r>
              <a:rPr lang="es-ES_tradnl" sz="1000"/>
              <a:t>Y VUELVE AL PROGRAMA</a:t>
            </a:r>
          </a:p>
        </p:txBody>
      </p:sp>
      <p:sp>
        <p:nvSpPr>
          <p:cNvPr id="43038" name="Text Box 31"/>
          <p:cNvSpPr txBox="1">
            <a:spLocks noChangeArrowheads="1"/>
          </p:cNvSpPr>
          <p:nvPr/>
        </p:nvSpPr>
        <p:spPr bwMode="auto">
          <a:xfrm>
            <a:off x="7275512" y="3742184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S.O EN MEM.PPAL</a:t>
            </a:r>
          </a:p>
          <a:p>
            <a:pPr algn="l">
              <a:spcBef>
                <a:spcPct val="50000"/>
              </a:spcBef>
            </a:pPr>
            <a:r>
              <a:rPr lang="es-ES_tradnl" sz="1200"/>
              <a:t>FOPEN</a:t>
            </a:r>
            <a:endParaRPr lang="es-ES_tradnl"/>
          </a:p>
        </p:txBody>
      </p:sp>
      <p:sp>
        <p:nvSpPr>
          <p:cNvPr id="43039" name="Text Box 32"/>
          <p:cNvSpPr txBox="1">
            <a:spLocks noChangeArrowheads="1"/>
          </p:cNvSpPr>
          <p:nvPr/>
        </p:nvSpPr>
        <p:spPr bwMode="auto">
          <a:xfrm>
            <a:off x="7275512" y="4186808"/>
            <a:ext cx="17526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LLAMA RUTINA S.O</a:t>
            </a:r>
          </a:p>
          <a:p>
            <a:pPr algn="l">
              <a:spcBef>
                <a:spcPct val="50000"/>
              </a:spcBef>
            </a:pPr>
            <a:r>
              <a:rPr lang="es-ES_tradnl" sz="1000"/>
              <a:t>SYSCALL UN CODIGO EN MEM. PPAL</a:t>
            </a:r>
          </a:p>
        </p:txBody>
      </p:sp>
      <p:sp>
        <p:nvSpPr>
          <p:cNvPr id="43040" name="Line 33"/>
          <p:cNvSpPr>
            <a:spLocks noChangeShapeType="1"/>
          </p:cNvSpPr>
          <p:nvPr/>
        </p:nvSpPr>
        <p:spPr bwMode="auto">
          <a:xfrm>
            <a:off x="2362200" y="6858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41" name="Text Box 34"/>
          <p:cNvSpPr txBox="1">
            <a:spLocks noChangeArrowheads="1"/>
          </p:cNvSpPr>
          <p:nvPr/>
        </p:nvSpPr>
        <p:spPr bwMode="auto">
          <a:xfrm>
            <a:off x="3276600" y="1752600"/>
            <a:ext cx="541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INCORPORACION DE ALGUNAS FUNCIONES: FILE MANIPULATOR, STATUS INFORMATION, APLICATION PROGRAMS</a:t>
            </a:r>
          </a:p>
        </p:txBody>
      </p:sp>
      <p:sp>
        <p:nvSpPr>
          <p:cNvPr id="43042" name="Line 35"/>
          <p:cNvSpPr>
            <a:spLocks noChangeShapeType="1"/>
          </p:cNvSpPr>
          <p:nvPr/>
        </p:nvSpPr>
        <p:spPr bwMode="auto">
          <a:xfrm>
            <a:off x="8382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43" name="Line 36"/>
          <p:cNvSpPr>
            <a:spLocks noChangeShapeType="1"/>
          </p:cNvSpPr>
          <p:nvPr/>
        </p:nvSpPr>
        <p:spPr bwMode="auto">
          <a:xfrm>
            <a:off x="838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45" name="Line 38"/>
          <p:cNvSpPr>
            <a:spLocks noChangeShapeType="1"/>
          </p:cNvSpPr>
          <p:nvPr/>
        </p:nvSpPr>
        <p:spPr bwMode="auto">
          <a:xfrm>
            <a:off x="7620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46" name="Line 39"/>
          <p:cNvSpPr>
            <a:spLocks noChangeShapeType="1"/>
          </p:cNvSpPr>
          <p:nvPr/>
        </p:nvSpPr>
        <p:spPr bwMode="auto">
          <a:xfrm>
            <a:off x="762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47" name="Text Box 40"/>
          <p:cNvSpPr txBox="1">
            <a:spLocks noChangeArrowheads="1"/>
          </p:cNvSpPr>
          <p:nvPr/>
        </p:nvSpPr>
        <p:spPr bwMode="auto">
          <a:xfrm>
            <a:off x="1066800" y="3117056"/>
            <a:ext cx="1981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EJECUCION ATOMICA,SIN INTERRUPCIONES</a:t>
            </a:r>
          </a:p>
        </p:txBody>
      </p:sp>
      <p:sp>
        <p:nvSpPr>
          <p:cNvPr id="43048" name="Line 41"/>
          <p:cNvSpPr>
            <a:spLocks noChangeShapeType="1"/>
          </p:cNvSpPr>
          <p:nvPr/>
        </p:nvSpPr>
        <p:spPr bwMode="auto">
          <a:xfrm>
            <a:off x="685800" y="2895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49" name="Text Box 42"/>
          <p:cNvSpPr txBox="1">
            <a:spLocks noChangeArrowheads="1"/>
          </p:cNvSpPr>
          <p:nvPr/>
        </p:nvSpPr>
        <p:spPr bwMode="auto">
          <a:xfrm>
            <a:off x="1066800" y="3650456"/>
            <a:ext cx="2362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AL EJECUTARLO SE PRODUCE UNA INTERRUPCION DEL PROCESO Y SE EJECUTA  LA RUTINA</a:t>
            </a:r>
          </a:p>
        </p:txBody>
      </p:sp>
      <p:sp>
        <p:nvSpPr>
          <p:cNvPr id="43050" name="Rectangle 43"/>
          <p:cNvSpPr>
            <a:spLocks noChangeArrowheads="1"/>
          </p:cNvSpPr>
          <p:nvPr/>
        </p:nvSpPr>
        <p:spPr bwMode="auto">
          <a:xfrm>
            <a:off x="1066800" y="3650456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51" name="Line 44"/>
          <p:cNvSpPr>
            <a:spLocks noChangeShapeType="1"/>
          </p:cNvSpPr>
          <p:nvPr/>
        </p:nvSpPr>
        <p:spPr bwMode="auto">
          <a:xfrm>
            <a:off x="6858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52" name="Line 45"/>
          <p:cNvSpPr>
            <a:spLocks noChangeShapeType="1"/>
          </p:cNvSpPr>
          <p:nvPr/>
        </p:nvSpPr>
        <p:spPr bwMode="auto">
          <a:xfrm>
            <a:off x="609600" y="2895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53" name="Line 46"/>
          <p:cNvSpPr>
            <a:spLocks noChangeShapeType="1"/>
          </p:cNvSpPr>
          <p:nvPr/>
        </p:nvSpPr>
        <p:spPr bwMode="auto">
          <a:xfrm>
            <a:off x="609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3054" name="Text Box 47"/>
          <p:cNvSpPr txBox="1">
            <a:spLocks noChangeArrowheads="1"/>
          </p:cNvSpPr>
          <p:nvPr/>
        </p:nvSpPr>
        <p:spPr bwMode="auto">
          <a:xfrm>
            <a:off x="1066800" y="4260056"/>
            <a:ext cx="2286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EJEMPLO: RESPECTO A UN JOB CREATE_JOB,DELETE_JOB</a:t>
            </a:r>
          </a:p>
        </p:txBody>
      </p:sp>
      <p:sp>
        <p:nvSpPr>
          <p:cNvPr id="43057" name="Text Box 50"/>
          <p:cNvSpPr txBox="1">
            <a:spLocks noChangeArrowheads="1"/>
          </p:cNvSpPr>
          <p:nvPr/>
        </p:nvSpPr>
        <p:spPr bwMode="auto">
          <a:xfrm>
            <a:off x="1066800" y="4793456"/>
            <a:ext cx="2286000" cy="1400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RUBROS: </a:t>
            </a:r>
            <a:endParaRPr lang="es-ES_tradnl" sz="1000" smtClean="0"/>
          </a:p>
          <a:p>
            <a:pPr marL="228600" indent="-228600" algn="l">
              <a:spcBef>
                <a:spcPct val="50000"/>
              </a:spcBef>
              <a:buAutoNum type="alphaUcParenR"/>
            </a:pPr>
            <a:r>
              <a:rPr lang="es-ES_tradnl" sz="1000" smtClean="0"/>
              <a:t>MANEJO </a:t>
            </a:r>
            <a:r>
              <a:rPr lang="es-ES_tradnl" sz="1000"/>
              <a:t>DE </a:t>
            </a:r>
            <a:r>
              <a:rPr lang="es-ES_tradnl" sz="1000" smtClean="0"/>
              <a:t>PROCESOS</a:t>
            </a:r>
          </a:p>
          <a:p>
            <a:pPr marL="228600" indent="-228600" algn="l">
              <a:spcBef>
                <a:spcPct val="50000"/>
              </a:spcBef>
              <a:buAutoNum type="alphaUcParenR"/>
            </a:pPr>
            <a:r>
              <a:rPr lang="es-ES_tradnl" sz="1000" smtClean="0"/>
              <a:t>EJECUCION  </a:t>
            </a:r>
            <a:r>
              <a:rPr lang="es-ES_tradnl" sz="1000"/>
              <a:t>DE  PROGRAMAS </a:t>
            </a:r>
            <a:endParaRPr lang="es-ES_tradnl" sz="1000" smtClean="0"/>
          </a:p>
          <a:p>
            <a:pPr marL="228600" indent="-228600" algn="l">
              <a:spcBef>
                <a:spcPct val="50000"/>
              </a:spcBef>
              <a:buAutoNum type="alphaUcParenR"/>
            </a:pPr>
            <a:r>
              <a:rPr lang="es-ES_tradnl" sz="1000" smtClean="0"/>
              <a:t>MANEJO </a:t>
            </a:r>
            <a:r>
              <a:rPr lang="es-ES_tradnl" sz="1000"/>
              <a:t>DE OP. DE E/S </a:t>
            </a:r>
            <a:endParaRPr lang="es-ES_tradnl" sz="1000" smtClean="0"/>
          </a:p>
          <a:p>
            <a:pPr marL="228600" indent="-228600" algn="l">
              <a:spcBef>
                <a:spcPct val="50000"/>
              </a:spcBef>
              <a:buAutoNum type="alphaUcParenR"/>
            </a:pPr>
            <a:r>
              <a:rPr lang="es-ES_tradnl" sz="1000" smtClean="0"/>
              <a:t>COMUNICACIONES</a:t>
            </a:r>
            <a:endParaRPr lang="es-ES_tradnl" sz="1000"/>
          </a:p>
          <a:p>
            <a:pPr algn="l">
              <a:spcBef>
                <a:spcPct val="50000"/>
              </a:spcBef>
            </a:pPr>
            <a:r>
              <a:rPr lang="es-ES_tradnl" sz="1000"/>
              <a:t>ETC. </a:t>
            </a:r>
          </a:p>
        </p:txBody>
      </p:sp>
      <p:sp>
        <p:nvSpPr>
          <p:cNvPr id="43058" name="Text Box 52"/>
          <p:cNvSpPr txBox="1">
            <a:spLocks noChangeArrowheads="1"/>
          </p:cNvSpPr>
          <p:nvPr/>
        </p:nvSpPr>
        <p:spPr bwMode="auto">
          <a:xfrm>
            <a:off x="304800" y="120650"/>
            <a:ext cx="419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SYSTEM PROGRAMS - SYSTEM CALLS</a:t>
            </a:r>
            <a:endParaRPr lang="es-ES_tradnl" b="1"/>
          </a:p>
        </p:txBody>
      </p:sp>
      <p:grpSp>
        <p:nvGrpSpPr>
          <p:cNvPr id="43059" name="Group 53"/>
          <p:cNvGrpSpPr>
            <a:grpSpLocks/>
          </p:cNvGrpSpPr>
          <p:nvPr/>
        </p:nvGrpSpPr>
        <p:grpSpPr bwMode="auto">
          <a:xfrm>
            <a:off x="7926388" y="71438"/>
            <a:ext cx="919162" cy="385762"/>
            <a:chOff x="4896" y="96"/>
            <a:chExt cx="579" cy="243"/>
          </a:xfrm>
        </p:grpSpPr>
        <p:sp>
          <p:nvSpPr>
            <p:cNvPr id="43060" name="AutoShape 5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AutoShape 5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AutoShape 56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Servicios del Sistema Operativo   -2-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276600" y="1909192"/>
            <a:ext cx="2590800" cy="1447800"/>
          </a:xfrm>
          <a:prstGeom prst="ellipse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 sz="1800">
              <a:solidFill>
                <a:schemeClr val="bg1"/>
              </a:solidFill>
            </a:endParaRP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5791200" y="3503389"/>
            <a:ext cx="2744788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_tradnl" sz="1600"/>
              <a:t>File Manipulator </a:t>
            </a:r>
          </a:p>
          <a:p>
            <a:pPr algn="l">
              <a:lnSpc>
                <a:spcPct val="150000"/>
              </a:lnSpc>
            </a:pPr>
            <a:r>
              <a:rPr lang="es-ES_tradnl" sz="1600"/>
              <a:t>Status Information</a:t>
            </a:r>
          </a:p>
          <a:p>
            <a:pPr algn="l">
              <a:lnSpc>
                <a:spcPct val="150000"/>
              </a:lnSpc>
            </a:pPr>
            <a:r>
              <a:rPr lang="es-ES_tradnl" sz="1600"/>
              <a:t>Program loading and execution</a:t>
            </a:r>
          </a:p>
          <a:p>
            <a:pPr algn="l">
              <a:lnSpc>
                <a:spcPct val="150000"/>
              </a:lnSpc>
            </a:pPr>
            <a:r>
              <a:rPr lang="es-ES_tradnl" sz="1600"/>
              <a:t>File Modification</a:t>
            </a:r>
          </a:p>
          <a:p>
            <a:pPr algn="l">
              <a:lnSpc>
                <a:spcPct val="150000"/>
              </a:lnSpc>
            </a:pPr>
            <a:r>
              <a:rPr lang="es-ES_tradnl" sz="1600"/>
              <a:t>Aplication Program</a:t>
            </a:r>
          </a:p>
          <a:p>
            <a:pPr algn="l">
              <a:lnSpc>
                <a:spcPct val="150000"/>
              </a:lnSpc>
            </a:pPr>
            <a:r>
              <a:rPr lang="es-ES_tradnl" sz="1600"/>
              <a:t>Shell</a:t>
            </a:r>
          </a:p>
        </p:txBody>
      </p:sp>
      <p:sp>
        <p:nvSpPr>
          <p:cNvPr id="44037" name="Line 12"/>
          <p:cNvSpPr>
            <a:spLocks noChangeShapeType="1"/>
          </p:cNvSpPr>
          <p:nvPr/>
        </p:nvSpPr>
        <p:spPr bwMode="auto">
          <a:xfrm flipV="1">
            <a:off x="4724400" y="3356992"/>
            <a:ext cx="0" cy="14401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3886200" y="2061592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1800" dirty="0">
                <a:solidFill>
                  <a:schemeClr val="bg1"/>
                </a:solidFill>
              </a:rPr>
              <a:t>Servicios </a:t>
            </a:r>
          </a:p>
          <a:p>
            <a:pPr algn="l"/>
            <a:r>
              <a:rPr lang="es-ES_tradnl" sz="1800" dirty="0">
                <a:solidFill>
                  <a:schemeClr val="bg1"/>
                </a:solidFill>
              </a:rPr>
              <a:t>para Usuarios</a:t>
            </a:r>
          </a:p>
        </p:txBody>
      </p:sp>
      <p:sp>
        <p:nvSpPr>
          <p:cNvPr id="44039" name="Line 14"/>
          <p:cNvSpPr>
            <a:spLocks noChangeShapeType="1"/>
          </p:cNvSpPr>
          <p:nvPr/>
        </p:nvSpPr>
        <p:spPr bwMode="auto">
          <a:xfrm>
            <a:off x="3276600" y="2747392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0" name="Line 15"/>
          <p:cNvSpPr>
            <a:spLocks noChangeShapeType="1"/>
          </p:cNvSpPr>
          <p:nvPr/>
        </p:nvSpPr>
        <p:spPr bwMode="auto">
          <a:xfrm>
            <a:off x="4572000" y="274739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1" name="Text Box 16"/>
          <p:cNvSpPr txBox="1">
            <a:spLocks noChangeArrowheads="1"/>
          </p:cNvSpPr>
          <p:nvPr/>
        </p:nvSpPr>
        <p:spPr bwMode="auto">
          <a:xfrm>
            <a:off x="4572000" y="2671192"/>
            <a:ext cx="885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 dirty="0" err="1" smtClean="0">
                <a:solidFill>
                  <a:schemeClr val="bg1"/>
                </a:solidFill>
              </a:rPr>
              <a:t>System</a:t>
            </a:r>
            <a:r>
              <a:rPr lang="es-ES_tradnl" sz="1600" dirty="0" smtClean="0">
                <a:solidFill>
                  <a:schemeClr val="bg1"/>
                </a:solidFill>
              </a:rPr>
              <a:t> </a:t>
            </a:r>
            <a:endParaRPr lang="es-ES_tradnl" sz="1600" dirty="0">
              <a:solidFill>
                <a:schemeClr val="bg1"/>
              </a:solidFill>
            </a:endParaRPr>
          </a:p>
          <a:p>
            <a:pPr algn="l"/>
            <a:r>
              <a:rPr lang="es-ES_tradnl" sz="1600" dirty="0" err="1">
                <a:solidFill>
                  <a:schemeClr val="bg1"/>
                </a:solidFill>
              </a:rPr>
              <a:t>Program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44043" name="Line 19"/>
          <p:cNvSpPr>
            <a:spLocks noChangeShapeType="1"/>
          </p:cNvSpPr>
          <p:nvPr/>
        </p:nvSpPr>
        <p:spPr bwMode="auto">
          <a:xfrm>
            <a:off x="4191000" y="328498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2" name="Text Box 17"/>
          <p:cNvSpPr txBox="1">
            <a:spLocks noChangeArrowheads="1"/>
          </p:cNvSpPr>
          <p:nvPr/>
        </p:nvSpPr>
        <p:spPr bwMode="auto">
          <a:xfrm>
            <a:off x="3733800" y="2671192"/>
            <a:ext cx="83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 dirty="0" err="1">
                <a:solidFill>
                  <a:schemeClr val="bg1"/>
                </a:solidFill>
              </a:rPr>
              <a:t>System</a:t>
            </a:r>
            <a:r>
              <a:rPr lang="es-ES_tradnl" sz="16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s-ES_tradnl" sz="1600" dirty="0" err="1">
                <a:solidFill>
                  <a:schemeClr val="bg1"/>
                </a:solidFill>
              </a:rPr>
              <a:t>Calls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44044" name="Line 20"/>
          <p:cNvSpPr>
            <a:spLocks noChangeShapeType="1"/>
          </p:cNvSpPr>
          <p:nvPr/>
        </p:nvSpPr>
        <p:spPr bwMode="auto">
          <a:xfrm flipH="1">
            <a:off x="3048000" y="374218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5" name="Text Box 21"/>
          <p:cNvSpPr txBox="1">
            <a:spLocks noChangeArrowheads="1"/>
          </p:cNvSpPr>
          <p:nvPr/>
        </p:nvSpPr>
        <p:spPr bwMode="auto">
          <a:xfrm>
            <a:off x="3048000" y="3437384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intervención</a:t>
            </a:r>
          </a:p>
        </p:txBody>
      </p:sp>
      <p:sp>
        <p:nvSpPr>
          <p:cNvPr id="44046" name="Text Box 22"/>
          <p:cNvSpPr txBox="1">
            <a:spLocks noChangeArrowheads="1"/>
          </p:cNvSpPr>
          <p:nvPr/>
        </p:nvSpPr>
        <p:spPr bwMode="auto">
          <a:xfrm>
            <a:off x="1524000" y="3513584"/>
            <a:ext cx="15240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Teclado u otro dispositivo</a:t>
            </a:r>
          </a:p>
        </p:txBody>
      </p:sp>
      <p:sp>
        <p:nvSpPr>
          <p:cNvPr id="44047" name="Line 23"/>
          <p:cNvSpPr>
            <a:spLocks noChangeShapeType="1"/>
          </p:cNvSpPr>
          <p:nvPr/>
        </p:nvSpPr>
        <p:spPr bwMode="auto">
          <a:xfrm>
            <a:off x="4724400" y="479715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8" name="Text Box 24"/>
          <p:cNvSpPr txBox="1">
            <a:spLocks noChangeArrowheads="1"/>
          </p:cNvSpPr>
          <p:nvPr/>
        </p:nvSpPr>
        <p:spPr bwMode="auto">
          <a:xfrm>
            <a:off x="4283968" y="4924400"/>
            <a:ext cx="1514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Algunas funciones</a:t>
            </a:r>
          </a:p>
        </p:txBody>
      </p:sp>
      <p:sp>
        <p:nvSpPr>
          <p:cNvPr id="4404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50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51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4052" name="Text Box 29"/>
          <p:cNvSpPr txBox="1">
            <a:spLocks noChangeArrowheads="1"/>
          </p:cNvSpPr>
          <p:nvPr/>
        </p:nvSpPr>
        <p:spPr bwMode="auto">
          <a:xfrm>
            <a:off x="4648200" y="1083395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Login</a:t>
            </a:r>
            <a:endParaRPr lang="es-AR"/>
          </a:p>
        </p:txBody>
      </p:sp>
      <p:sp>
        <p:nvSpPr>
          <p:cNvPr id="44053" name="Line 30"/>
          <p:cNvSpPr>
            <a:spLocks noChangeShapeType="1"/>
          </p:cNvSpPr>
          <p:nvPr/>
        </p:nvSpPr>
        <p:spPr bwMode="auto">
          <a:xfrm flipV="1">
            <a:off x="4800600" y="1383432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54" name="Text Box 31"/>
          <p:cNvSpPr txBox="1">
            <a:spLocks noChangeArrowheads="1"/>
          </p:cNvSpPr>
          <p:nvPr/>
        </p:nvSpPr>
        <p:spPr bwMode="auto">
          <a:xfrm>
            <a:off x="5943600" y="1468016"/>
            <a:ext cx="320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err="1" smtClean="0"/>
              <a:t>Protección</a:t>
            </a:r>
            <a:r>
              <a:rPr lang="pt-BR" smtClean="0"/>
              <a:t>  </a:t>
            </a:r>
            <a:r>
              <a:rPr lang="pt-BR"/>
              <a:t>(</a:t>
            </a:r>
            <a:r>
              <a:rPr lang="pt-BR" err="1"/>
              <a:t>Password</a:t>
            </a:r>
            <a:r>
              <a:rPr lang="pt-BR"/>
              <a:t>, </a:t>
            </a:r>
            <a:r>
              <a:rPr lang="pt-BR" err="1"/>
              <a:t>Dominios</a:t>
            </a:r>
            <a:r>
              <a:rPr lang="pt-BR"/>
              <a:t>, etc</a:t>
            </a:r>
            <a:r>
              <a:rPr lang="pt-BR" smtClean="0"/>
              <a:t>.)</a:t>
            </a:r>
            <a:endParaRPr lang="es-AR"/>
          </a:p>
        </p:txBody>
      </p:sp>
      <p:sp>
        <p:nvSpPr>
          <p:cNvPr id="44055" name="Line 32"/>
          <p:cNvSpPr>
            <a:spLocks noChangeShapeType="1"/>
          </p:cNvSpPr>
          <p:nvPr/>
        </p:nvSpPr>
        <p:spPr bwMode="auto">
          <a:xfrm flipV="1">
            <a:off x="5486400" y="175679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56" name="Text Box 33"/>
          <p:cNvSpPr txBox="1">
            <a:spLocks noChangeArrowheads="1"/>
          </p:cNvSpPr>
          <p:nvPr/>
        </p:nvSpPr>
        <p:spPr bwMode="auto">
          <a:xfrm>
            <a:off x="2590800" y="1604392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Shell</a:t>
            </a:r>
            <a:endParaRPr lang="es-AR"/>
          </a:p>
        </p:txBody>
      </p:sp>
      <p:sp>
        <p:nvSpPr>
          <p:cNvPr id="44057" name="Line 34"/>
          <p:cNvSpPr>
            <a:spLocks noChangeShapeType="1"/>
          </p:cNvSpPr>
          <p:nvPr/>
        </p:nvSpPr>
        <p:spPr bwMode="auto">
          <a:xfrm flipH="1" flipV="1">
            <a:off x="3429000" y="1832992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 advAuto="100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3048000" y="3207022"/>
            <a:ext cx="2590800" cy="1447800"/>
            <a:chOff x="3048000" y="3207022"/>
            <a:chExt cx="2590800" cy="1447800"/>
          </a:xfrm>
        </p:grpSpPr>
        <p:sp>
          <p:nvSpPr>
            <p:cNvPr id="45058" name="Oval 2"/>
            <p:cNvSpPr>
              <a:spLocks noChangeArrowheads="1"/>
            </p:cNvSpPr>
            <p:nvPr/>
          </p:nvSpPr>
          <p:spPr bwMode="auto">
            <a:xfrm>
              <a:off x="3048000" y="3207022"/>
              <a:ext cx="2590800" cy="1447800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 sz="1800">
                <a:solidFill>
                  <a:schemeClr val="bg1"/>
                </a:solidFill>
              </a:endParaRPr>
            </a:p>
          </p:txBody>
        </p:sp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3505200" y="3359422"/>
              <a:ext cx="19367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800" dirty="0">
                  <a:solidFill>
                    <a:schemeClr val="bg1"/>
                  </a:solidFill>
                </a:rPr>
                <a:t>Servicios </a:t>
              </a:r>
            </a:p>
            <a:p>
              <a:r>
                <a:rPr lang="es-ES_tradnl" sz="1800" dirty="0">
                  <a:solidFill>
                    <a:schemeClr val="bg1"/>
                  </a:solidFill>
                </a:rPr>
                <a:t>para los Programas</a:t>
              </a:r>
            </a:p>
          </p:txBody>
        </p:sp>
        <p:sp>
          <p:nvSpPr>
            <p:cNvPr id="45060" name="Line 4"/>
            <p:cNvSpPr>
              <a:spLocks noChangeShapeType="1"/>
            </p:cNvSpPr>
            <p:nvPr/>
          </p:nvSpPr>
          <p:spPr bwMode="auto">
            <a:xfrm>
              <a:off x="3059832" y="4045222"/>
              <a:ext cx="255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45061" name="Text Box 7"/>
            <p:cNvSpPr txBox="1">
              <a:spLocks noChangeArrowheads="1"/>
            </p:cNvSpPr>
            <p:nvPr/>
          </p:nvSpPr>
          <p:spPr bwMode="auto">
            <a:xfrm>
              <a:off x="3886200" y="4045222"/>
              <a:ext cx="8350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600" dirty="0" err="1">
                  <a:solidFill>
                    <a:schemeClr val="bg1"/>
                  </a:solidFill>
                </a:rPr>
                <a:t>System</a:t>
              </a:r>
              <a:r>
                <a:rPr lang="es-ES_tradnl" sz="1600" dirty="0">
                  <a:solidFill>
                    <a:schemeClr val="bg1"/>
                  </a:solidFill>
                </a:rPr>
                <a:t> </a:t>
              </a:r>
            </a:p>
            <a:p>
              <a:pPr algn="l"/>
              <a:r>
                <a:rPr lang="es-ES_tradnl" sz="1600" dirty="0" err="1">
                  <a:solidFill>
                    <a:schemeClr val="bg1"/>
                  </a:solidFill>
                </a:rPr>
                <a:t>Calls</a:t>
              </a:r>
              <a:endParaRPr lang="es-ES_tradnl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04800" y="152400"/>
            <a:ext cx="708660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>
                <a:solidFill>
                  <a:schemeClr val="bg1"/>
                </a:solidFill>
              </a:rPr>
              <a:t>Servicios del Sistema Operativo  -3-</a:t>
            </a:r>
          </a:p>
        </p:txBody>
      </p:sp>
      <p:sp>
        <p:nvSpPr>
          <p:cNvPr id="45063" name="Line 9"/>
          <p:cNvSpPr>
            <a:spLocks noChangeShapeType="1"/>
          </p:cNvSpPr>
          <p:nvPr/>
        </p:nvSpPr>
        <p:spPr bwMode="auto">
          <a:xfrm flipH="1">
            <a:off x="1981200" y="3816622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64" name="Line 10"/>
          <p:cNvSpPr>
            <a:spLocks noChangeShapeType="1"/>
          </p:cNvSpPr>
          <p:nvPr/>
        </p:nvSpPr>
        <p:spPr bwMode="auto">
          <a:xfrm flipH="1">
            <a:off x="2819400" y="4578622"/>
            <a:ext cx="888504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65" name="Line 11"/>
          <p:cNvSpPr>
            <a:spLocks noChangeShapeType="1"/>
          </p:cNvSpPr>
          <p:nvPr/>
        </p:nvSpPr>
        <p:spPr bwMode="auto">
          <a:xfrm>
            <a:off x="4267200" y="465482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66" name="Line 12"/>
          <p:cNvSpPr>
            <a:spLocks noChangeShapeType="1"/>
          </p:cNvSpPr>
          <p:nvPr/>
        </p:nvSpPr>
        <p:spPr bwMode="auto">
          <a:xfrm>
            <a:off x="5029200" y="4578622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 flipV="1">
            <a:off x="4648200" y="2521222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68" name="Text Box 14"/>
          <p:cNvSpPr txBox="1">
            <a:spLocks noChangeArrowheads="1"/>
          </p:cNvSpPr>
          <p:nvPr/>
        </p:nvSpPr>
        <p:spPr bwMode="auto">
          <a:xfrm>
            <a:off x="228600" y="3359422"/>
            <a:ext cx="169227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Carga , ejecución, terminación del programa</a:t>
            </a:r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1981200" y="5112022"/>
            <a:ext cx="13874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Manipulación de archivos</a:t>
            </a:r>
          </a:p>
        </p:txBody>
      </p:sp>
      <p:sp>
        <p:nvSpPr>
          <p:cNvPr id="45070" name="Text Box 16"/>
          <p:cNvSpPr txBox="1">
            <a:spLocks noChangeArrowheads="1"/>
          </p:cNvSpPr>
          <p:nvPr/>
        </p:nvSpPr>
        <p:spPr bwMode="auto">
          <a:xfrm>
            <a:off x="3657600" y="5112022"/>
            <a:ext cx="11588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Detección de Errores</a:t>
            </a:r>
          </a:p>
        </p:txBody>
      </p:sp>
      <p:sp>
        <p:nvSpPr>
          <p:cNvPr id="45071" name="Text Box 17"/>
          <p:cNvSpPr txBox="1">
            <a:spLocks noChangeArrowheads="1"/>
          </p:cNvSpPr>
          <p:nvPr/>
        </p:nvSpPr>
        <p:spPr bwMode="auto">
          <a:xfrm>
            <a:off x="5181600" y="5112022"/>
            <a:ext cx="12969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Contabilidad </a:t>
            </a:r>
          </a:p>
        </p:txBody>
      </p:sp>
      <p:sp>
        <p:nvSpPr>
          <p:cNvPr id="45072" name="Text Box 18"/>
          <p:cNvSpPr txBox="1">
            <a:spLocks noChangeArrowheads="1"/>
          </p:cNvSpPr>
          <p:nvPr/>
        </p:nvSpPr>
        <p:spPr bwMode="auto">
          <a:xfrm>
            <a:off x="4343400" y="2216422"/>
            <a:ext cx="11160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Protección </a:t>
            </a:r>
          </a:p>
        </p:txBody>
      </p:sp>
      <p:sp>
        <p:nvSpPr>
          <p:cNvPr id="45073" name="Line 19"/>
          <p:cNvSpPr>
            <a:spLocks noChangeShapeType="1"/>
          </p:cNvSpPr>
          <p:nvPr/>
        </p:nvSpPr>
        <p:spPr bwMode="auto">
          <a:xfrm flipV="1">
            <a:off x="5638800" y="381662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74" name="Text Box 20"/>
          <p:cNvSpPr txBox="1">
            <a:spLocks noChangeArrowheads="1"/>
          </p:cNvSpPr>
          <p:nvPr/>
        </p:nvSpPr>
        <p:spPr bwMode="auto">
          <a:xfrm>
            <a:off x="6629400" y="3664222"/>
            <a:ext cx="187801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Reparto de Recursos</a:t>
            </a:r>
          </a:p>
        </p:txBody>
      </p:sp>
      <p:sp>
        <p:nvSpPr>
          <p:cNvPr id="45075" name="Line 21"/>
          <p:cNvSpPr>
            <a:spLocks noChangeShapeType="1"/>
          </p:cNvSpPr>
          <p:nvPr/>
        </p:nvSpPr>
        <p:spPr bwMode="auto">
          <a:xfrm>
            <a:off x="4114800" y="57216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76" name="Text Box 22"/>
          <p:cNvSpPr txBox="1">
            <a:spLocks noChangeArrowheads="1"/>
          </p:cNvSpPr>
          <p:nvPr/>
        </p:nvSpPr>
        <p:spPr bwMode="auto">
          <a:xfrm>
            <a:off x="3717925" y="6088335"/>
            <a:ext cx="985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Hardware</a:t>
            </a:r>
          </a:p>
          <a:p>
            <a:pPr algn="l"/>
            <a:r>
              <a:rPr lang="es-ES_tradnl" sz="1600"/>
              <a:t>Software</a:t>
            </a:r>
          </a:p>
        </p:txBody>
      </p:sp>
      <p:sp>
        <p:nvSpPr>
          <p:cNvPr id="45077" name="Oval 24"/>
          <p:cNvSpPr>
            <a:spLocks noChangeArrowheads="1"/>
          </p:cNvSpPr>
          <p:nvPr/>
        </p:nvSpPr>
        <p:spPr bwMode="auto">
          <a:xfrm>
            <a:off x="5791200" y="2902222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1600"/>
              <a:t>usuarios</a:t>
            </a:r>
          </a:p>
        </p:txBody>
      </p:sp>
      <p:sp>
        <p:nvSpPr>
          <p:cNvPr id="45078" name="Oval 25"/>
          <p:cNvSpPr>
            <a:spLocks noChangeArrowheads="1"/>
          </p:cNvSpPr>
          <p:nvPr/>
        </p:nvSpPr>
        <p:spPr bwMode="auto">
          <a:xfrm>
            <a:off x="7239000" y="2826022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s-ES_tradnl" sz="1600"/>
              <a:t>programas</a:t>
            </a:r>
          </a:p>
        </p:txBody>
      </p:sp>
      <p:sp>
        <p:nvSpPr>
          <p:cNvPr id="45079" name="Line 27"/>
          <p:cNvSpPr>
            <a:spLocks noChangeShapeType="1"/>
          </p:cNvSpPr>
          <p:nvPr/>
        </p:nvSpPr>
        <p:spPr bwMode="auto">
          <a:xfrm>
            <a:off x="6858000" y="328322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80" name="Line 28"/>
          <p:cNvSpPr>
            <a:spLocks noChangeShapeType="1"/>
          </p:cNvSpPr>
          <p:nvPr/>
        </p:nvSpPr>
        <p:spPr bwMode="auto">
          <a:xfrm flipH="1">
            <a:off x="7467600" y="328322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81" name="Line 29"/>
          <p:cNvSpPr>
            <a:spLocks noChangeShapeType="1"/>
          </p:cNvSpPr>
          <p:nvPr/>
        </p:nvSpPr>
        <p:spPr bwMode="auto">
          <a:xfrm flipH="1" flipV="1">
            <a:off x="2895600" y="2673622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82" name="Text Box 30"/>
          <p:cNvSpPr txBox="1">
            <a:spLocks noChangeArrowheads="1"/>
          </p:cNvSpPr>
          <p:nvPr/>
        </p:nvSpPr>
        <p:spPr bwMode="auto">
          <a:xfrm>
            <a:off x="1524000" y="1225822"/>
            <a:ext cx="1676400" cy="144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/>
              <a:t>Create_Process()</a:t>
            </a:r>
          </a:p>
          <a:p>
            <a:pPr algn="l">
              <a:spcBef>
                <a:spcPct val="50000"/>
              </a:spcBef>
            </a:pPr>
            <a:r>
              <a:rPr lang="es-ES_tradnl" sz="1600"/>
              <a:t>load()</a:t>
            </a:r>
          </a:p>
          <a:p>
            <a:pPr algn="l">
              <a:spcBef>
                <a:spcPct val="50000"/>
              </a:spcBef>
            </a:pPr>
            <a:r>
              <a:rPr lang="es-ES_tradnl" sz="1600"/>
              <a:t>execute ()</a:t>
            </a:r>
          </a:p>
          <a:p>
            <a:pPr algn="l">
              <a:spcBef>
                <a:spcPct val="50000"/>
              </a:spcBef>
            </a:pPr>
            <a:r>
              <a:rPr lang="es-ES_tradnl" sz="1600"/>
              <a:t>Kill()</a:t>
            </a:r>
          </a:p>
        </p:txBody>
      </p:sp>
      <p:sp>
        <p:nvSpPr>
          <p:cNvPr id="45083" name="Text Box 31"/>
          <p:cNvSpPr txBox="1">
            <a:spLocks noChangeArrowheads="1"/>
          </p:cNvSpPr>
          <p:nvPr/>
        </p:nvSpPr>
        <p:spPr bwMode="auto">
          <a:xfrm>
            <a:off x="2270125" y="2760935"/>
            <a:ext cx="876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funciones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3200400" y="1416322"/>
            <a:ext cx="838200" cy="304800"/>
            <a:chOff x="3200400" y="533400"/>
            <a:chExt cx="838200" cy="304800"/>
          </a:xfrm>
        </p:grpSpPr>
        <p:sp>
          <p:nvSpPr>
            <p:cNvPr id="45084" name="Line 32"/>
            <p:cNvSpPr>
              <a:spLocks noChangeShapeType="1"/>
            </p:cNvSpPr>
            <p:nvPr/>
          </p:nvSpPr>
          <p:spPr bwMode="auto">
            <a:xfrm>
              <a:off x="3200400" y="762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5085" name="Text Box 33"/>
            <p:cNvSpPr txBox="1">
              <a:spLocks noChangeArrowheads="1"/>
            </p:cNvSpPr>
            <p:nvPr/>
          </p:nvSpPr>
          <p:spPr bwMode="auto">
            <a:xfrm>
              <a:off x="3429000" y="533400"/>
              <a:ext cx="5651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Crea </a:t>
              </a:r>
            </a:p>
          </p:txBody>
        </p:sp>
      </p:grpSp>
      <p:sp>
        <p:nvSpPr>
          <p:cNvPr id="45086" name="Text Box 34"/>
          <p:cNvSpPr txBox="1">
            <a:spLocks noChangeArrowheads="1"/>
          </p:cNvSpPr>
          <p:nvPr/>
        </p:nvSpPr>
        <p:spPr bwMode="auto">
          <a:xfrm>
            <a:off x="4343400" y="1378222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Proceso</a:t>
            </a:r>
          </a:p>
        </p:txBody>
      </p:sp>
      <p:sp>
        <p:nvSpPr>
          <p:cNvPr id="45087" name="Oval 35"/>
          <p:cNvSpPr>
            <a:spLocks noChangeArrowheads="1"/>
          </p:cNvSpPr>
          <p:nvPr/>
        </p:nvSpPr>
        <p:spPr bwMode="auto">
          <a:xfrm>
            <a:off x="4038600" y="1225822"/>
            <a:ext cx="1524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88" name="Line 36"/>
          <p:cNvSpPr>
            <a:spLocks noChangeShapeType="1"/>
          </p:cNvSpPr>
          <p:nvPr/>
        </p:nvSpPr>
        <p:spPr bwMode="auto">
          <a:xfrm flipV="1">
            <a:off x="4876800" y="19116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89" name="Line 37"/>
          <p:cNvSpPr>
            <a:spLocks noChangeShapeType="1"/>
          </p:cNvSpPr>
          <p:nvPr/>
        </p:nvSpPr>
        <p:spPr bwMode="auto">
          <a:xfrm>
            <a:off x="6324600" y="25974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5090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91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92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5093" name="Text Box 42"/>
          <p:cNvSpPr txBox="1">
            <a:spLocks noChangeArrowheads="1"/>
          </p:cNvSpPr>
          <p:nvPr/>
        </p:nvSpPr>
        <p:spPr bwMode="auto">
          <a:xfrm>
            <a:off x="6172200" y="4426222"/>
            <a:ext cx="1905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1600"/>
              <a:t>Cambio de Contexto</a:t>
            </a:r>
            <a:endParaRPr lang="es-AR" sz="1600"/>
          </a:p>
        </p:txBody>
      </p:sp>
      <p:sp>
        <p:nvSpPr>
          <p:cNvPr id="45094" name="Line 43"/>
          <p:cNvSpPr>
            <a:spLocks noChangeShapeType="1"/>
          </p:cNvSpPr>
          <p:nvPr/>
        </p:nvSpPr>
        <p:spPr bwMode="auto">
          <a:xfrm>
            <a:off x="5486400" y="427382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095" name="Text Box 44"/>
          <p:cNvSpPr txBox="1">
            <a:spLocks noChangeArrowheads="1"/>
          </p:cNvSpPr>
          <p:nvPr/>
        </p:nvSpPr>
        <p:spPr bwMode="auto">
          <a:xfrm>
            <a:off x="685800" y="4426222"/>
            <a:ext cx="1600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1600"/>
              <a:t>Interrupciones</a:t>
            </a:r>
            <a:endParaRPr lang="es-AR" sz="1600"/>
          </a:p>
        </p:txBody>
      </p:sp>
      <p:sp>
        <p:nvSpPr>
          <p:cNvPr id="45096" name="Line 45"/>
          <p:cNvSpPr>
            <a:spLocks noChangeShapeType="1"/>
          </p:cNvSpPr>
          <p:nvPr/>
        </p:nvSpPr>
        <p:spPr bwMode="auto">
          <a:xfrm flipH="1">
            <a:off x="2362200" y="4273822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097" name="Text Box 46"/>
          <p:cNvSpPr txBox="1">
            <a:spLocks noChangeArrowheads="1"/>
          </p:cNvSpPr>
          <p:nvPr/>
        </p:nvSpPr>
        <p:spPr bwMode="auto">
          <a:xfrm>
            <a:off x="4038600" y="5721622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900"/>
              <a:t>de</a:t>
            </a:r>
            <a:endParaRPr lang="es-AR" sz="900"/>
          </a:p>
        </p:txBody>
      </p:sp>
      <p:sp>
        <p:nvSpPr>
          <p:cNvPr id="45098" name="Text Box 47"/>
          <p:cNvSpPr txBox="1">
            <a:spLocks noChangeArrowheads="1"/>
          </p:cNvSpPr>
          <p:nvPr/>
        </p:nvSpPr>
        <p:spPr bwMode="auto">
          <a:xfrm>
            <a:off x="5791200" y="2292622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ACCESOS</a:t>
            </a:r>
            <a:endParaRPr lang="es-AR"/>
          </a:p>
        </p:txBody>
      </p:sp>
      <p:sp>
        <p:nvSpPr>
          <p:cNvPr id="45099" name="Line 48"/>
          <p:cNvSpPr>
            <a:spLocks noChangeShapeType="1"/>
          </p:cNvSpPr>
          <p:nvPr/>
        </p:nvSpPr>
        <p:spPr bwMode="auto">
          <a:xfrm>
            <a:off x="5486400" y="244502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100" name="Line 49"/>
          <p:cNvSpPr>
            <a:spLocks noChangeShapeType="1"/>
          </p:cNvSpPr>
          <p:nvPr/>
        </p:nvSpPr>
        <p:spPr bwMode="auto">
          <a:xfrm>
            <a:off x="7086600" y="2597422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build="p" autoUpdateAnimBg="0" advAuto="100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7239000" cy="3667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Servicios del Sistema Operativo  -4-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3048000" y="1371600"/>
            <a:ext cx="2590800" cy="1447800"/>
          </a:xfrm>
          <a:prstGeom prst="ellipse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sz="1800" dirty="0" smtClean="0">
                <a:solidFill>
                  <a:schemeClr val="bg1"/>
                </a:solidFill>
              </a:rPr>
              <a:t>Servicios para el sistema</a:t>
            </a:r>
            <a:endParaRPr lang="es-ES_tradnl" sz="1800" dirty="0">
              <a:solidFill>
                <a:schemeClr val="bg1"/>
              </a:solidFill>
            </a:endParaRPr>
          </a:p>
        </p:txBody>
      </p:sp>
      <p:sp>
        <p:nvSpPr>
          <p:cNvPr id="46084" name="Line 7"/>
          <p:cNvSpPr>
            <a:spLocks noChangeShapeType="1"/>
          </p:cNvSpPr>
          <p:nvPr/>
        </p:nvSpPr>
        <p:spPr bwMode="auto">
          <a:xfrm>
            <a:off x="43434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085" name="Line 8"/>
          <p:cNvSpPr>
            <a:spLocks noChangeShapeType="1"/>
          </p:cNvSpPr>
          <p:nvPr/>
        </p:nvSpPr>
        <p:spPr bwMode="auto">
          <a:xfrm flipH="1">
            <a:off x="2590800" y="2667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086" name="Line 9"/>
          <p:cNvSpPr>
            <a:spLocks noChangeShapeType="1"/>
          </p:cNvSpPr>
          <p:nvPr/>
        </p:nvSpPr>
        <p:spPr bwMode="auto">
          <a:xfrm>
            <a:off x="5562600" y="2348880"/>
            <a:ext cx="1371600" cy="3943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087" name="Text Box 12"/>
          <p:cNvSpPr txBox="1">
            <a:spLocks noChangeArrowheads="1"/>
          </p:cNvSpPr>
          <p:nvPr/>
        </p:nvSpPr>
        <p:spPr bwMode="auto">
          <a:xfrm>
            <a:off x="3635896" y="3124200"/>
            <a:ext cx="1692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Llamadas </a:t>
            </a:r>
            <a:r>
              <a:rPr lang="es-ES_tradnl" sz="1800" b="1" dirty="0"/>
              <a:t>al</a:t>
            </a:r>
            <a:r>
              <a:rPr lang="es-ES_tradnl" sz="1800" dirty="0"/>
              <a:t> S.O.</a:t>
            </a:r>
          </a:p>
        </p:txBody>
      </p:sp>
      <p:sp>
        <p:nvSpPr>
          <p:cNvPr id="46088" name="Text Box 13"/>
          <p:cNvSpPr txBox="1">
            <a:spLocks noChangeArrowheads="1"/>
          </p:cNvSpPr>
          <p:nvPr/>
        </p:nvSpPr>
        <p:spPr bwMode="auto">
          <a:xfrm>
            <a:off x="1143000" y="3124200"/>
            <a:ext cx="16002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Interrupciones de dispositivos de E/S</a:t>
            </a:r>
          </a:p>
        </p:txBody>
      </p:sp>
      <p:sp>
        <p:nvSpPr>
          <p:cNvPr id="46089" name="Text Box 14"/>
          <p:cNvSpPr txBox="1">
            <a:spLocks noChangeArrowheads="1"/>
          </p:cNvSpPr>
          <p:nvPr/>
        </p:nvSpPr>
        <p:spPr bwMode="auto">
          <a:xfrm>
            <a:off x="6705600" y="2743200"/>
            <a:ext cx="22098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Manejo de Excepciones</a:t>
            </a:r>
          </a:p>
          <a:p>
            <a:pPr algn="l"/>
            <a:r>
              <a:rPr lang="es-ES_tradnl" sz="1600"/>
              <a:t>(Traps)</a:t>
            </a:r>
          </a:p>
        </p:txBody>
      </p:sp>
      <p:sp>
        <p:nvSpPr>
          <p:cNvPr id="46090" name="Line 19"/>
          <p:cNvSpPr>
            <a:spLocks noChangeShapeType="1"/>
          </p:cNvSpPr>
          <p:nvPr/>
        </p:nvSpPr>
        <p:spPr bwMode="auto">
          <a:xfrm>
            <a:off x="7315200" y="3352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091" name="Text Box 20"/>
          <p:cNvSpPr txBox="1">
            <a:spLocks noChangeArrowheads="1"/>
          </p:cNvSpPr>
          <p:nvPr/>
        </p:nvSpPr>
        <p:spPr bwMode="auto">
          <a:xfrm>
            <a:off x="6858000" y="3886200"/>
            <a:ext cx="2286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 dirty="0"/>
              <a:t>Se produce un error</a:t>
            </a:r>
          </a:p>
          <a:p>
            <a:pPr algn="l"/>
            <a:r>
              <a:rPr lang="es-ES_tradnl" sz="1600" dirty="0"/>
              <a:t>grave en la Ejecución de una Instrucción</a:t>
            </a:r>
          </a:p>
        </p:txBody>
      </p:sp>
      <p:sp>
        <p:nvSpPr>
          <p:cNvPr id="46092" name="Text Box 34"/>
          <p:cNvSpPr txBox="1">
            <a:spLocks noChangeArrowheads="1"/>
          </p:cNvSpPr>
          <p:nvPr/>
        </p:nvSpPr>
        <p:spPr bwMode="auto">
          <a:xfrm>
            <a:off x="7380932" y="3287713"/>
            <a:ext cx="1079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/>
              <a:t>Programa </a:t>
            </a:r>
          </a:p>
          <a:p>
            <a:pPr algn="l"/>
            <a:r>
              <a:rPr lang="es-ES_tradnl" dirty="0"/>
              <a:t>en ejecución</a:t>
            </a:r>
          </a:p>
        </p:txBody>
      </p:sp>
      <p:sp>
        <p:nvSpPr>
          <p:cNvPr id="46094" name="Line 36"/>
          <p:cNvSpPr>
            <a:spLocks noChangeShapeType="1"/>
          </p:cNvSpPr>
          <p:nvPr/>
        </p:nvSpPr>
        <p:spPr bwMode="auto">
          <a:xfrm>
            <a:off x="4267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095" name="Text Box 37"/>
          <p:cNvSpPr txBox="1">
            <a:spLocks noChangeArrowheads="1"/>
          </p:cNvSpPr>
          <p:nvPr/>
        </p:nvSpPr>
        <p:spPr bwMode="auto">
          <a:xfrm>
            <a:off x="3657600" y="4141788"/>
            <a:ext cx="211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Terminación normal </a:t>
            </a:r>
          </a:p>
        </p:txBody>
      </p:sp>
      <p:sp>
        <p:nvSpPr>
          <p:cNvPr id="46096" name="Text Box 38"/>
          <p:cNvSpPr txBox="1">
            <a:spLocks noChangeArrowheads="1"/>
          </p:cNvSpPr>
          <p:nvPr/>
        </p:nvSpPr>
        <p:spPr bwMode="auto">
          <a:xfrm>
            <a:off x="6705600" y="5227308"/>
            <a:ext cx="215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Terminación anormal</a:t>
            </a:r>
          </a:p>
        </p:txBody>
      </p:sp>
      <p:sp>
        <p:nvSpPr>
          <p:cNvPr id="46097" name="Text Box 39"/>
          <p:cNvSpPr txBox="1">
            <a:spLocks noChangeArrowheads="1"/>
          </p:cNvSpPr>
          <p:nvPr/>
        </p:nvSpPr>
        <p:spPr bwMode="auto">
          <a:xfrm>
            <a:off x="3657600" y="5894388"/>
            <a:ext cx="184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Petición de estado</a:t>
            </a:r>
          </a:p>
        </p:txBody>
      </p:sp>
      <p:sp>
        <p:nvSpPr>
          <p:cNvPr id="46098" name="Text Box 40"/>
          <p:cNvSpPr txBox="1">
            <a:spLocks noChangeArrowheads="1"/>
          </p:cNvSpPr>
          <p:nvPr/>
        </p:nvSpPr>
        <p:spPr bwMode="auto">
          <a:xfrm>
            <a:off x="3657600" y="536098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Petición de E/S</a:t>
            </a:r>
          </a:p>
        </p:txBody>
      </p:sp>
      <p:sp>
        <p:nvSpPr>
          <p:cNvPr id="46099" name="Line 41"/>
          <p:cNvSpPr>
            <a:spLocks noChangeShapeType="1"/>
          </p:cNvSpPr>
          <p:nvPr/>
        </p:nvSpPr>
        <p:spPr bwMode="auto">
          <a:xfrm flipH="1">
            <a:off x="5715000" y="4267200"/>
            <a:ext cx="1143000" cy="344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00" name="Line 42"/>
          <p:cNvSpPr>
            <a:spLocks noChangeShapeType="1"/>
          </p:cNvSpPr>
          <p:nvPr/>
        </p:nvSpPr>
        <p:spPr bwMode="auto">
          <a:xfrm flipH="1">
            <a:off x="7543800" y="4717196"/>
            <a:ext cx="457200" cy="5088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01" name="Text Box 43"/>
          <p:cNvSpPr txBox="1">
            <a:spLocks noChangeArrowheads="1"/>
          </p:cNvSpPr>
          <p:nvPr/>
        </p:nvSpPr>
        <p:spPr bwMode="auto">
          <a:xfrm>
            <a:off x="6019800" y="4005064"/>
            <a:ext cx="441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NO</a:t>
            </a:r>
          </a:p>
        </p:txBody>
      </p:sp>
      <p:sp>
        <p:nvSpPr>
          <p:cNvPr id="46102" name="Text Box 44"/>
          <p:cNvSpPr txBox="1">
            <a:spLocks noChangeArrowheads="1"/>
          </p:cNvSpPr>
          <p:nvPr/>
        </p:nvSpPr>
        <p:spPr bwMode="auto">
          <a:xfrm>
            <a:off x="8040687" y="4751388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SI</a:t>
            </a:r>
          </a:p>
        </p:txBody>
      </p:sp>
      <p:sp>
        <p:nvSpPr>
          <p:cNvPr id="46103" name="Line 45"/>
          <p:cNvSpPr>
            <a:spLocks noChangeShapeType="1"/>
          </p:cNvSpPr>
          <p:nvPr/>
        </p:nvSpPr>
        <p:spPr bwMode="auto">
          <a:xfrm flipH="1">
            <a:off x="10668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04" name="Line 46"/>
          <p:cNvSpPr>
            <a:spLocks noChangeShapeType="1"/>
          </p:cNvSpPr>
          <p:nvPr/>
        </p:nvSpPr>
        <p:spPr bwMode="auto">
          <a:xfrm>
            <a:off x="19812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05" name="Text Box 47"/>
          <p:cNvSpPr txBox="1">
            <a:spLocks noChangeArrowheads="1"/>
          </p:cNvSpPr>
          <p:nvPr/>
        </p:nvSpPr>
        <p:spPr bwMode="auto">
          <a:xfrm>
            <a:off x="304800" y="4191000"/>
            <a:ext cx="1400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Proceso espera</a:t>
            </a:r>
          </a:p>
        </p:txBody>
      </p:sp>
      <p:sp>
        <p:nvSpPr>
          <p:cNvPr id="46106" name="Text Box 48"/>
          <p:cNvSpPr txBox="1">
            <a:spLocks noChangeArrowheads="1"/>
          </p:cNvSpPr>
          <p:nvPr/>
        </p:nvSpPr>
        <p:spPr bwMode="auto">
          <a:xfrm>
            <a:off x="1828800" y="4191000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Proceso ejecuta</a:t>
            </a:r>
          </a:p>
        </p:txBody>
      </p:sp>
      <p:sp>
        <p:nvSpPr>
          <p:cNvPr id="46107" name="Line 55"/>
          <p:cNvSpPr>
            <a:spLocks noChangeShapeType="1"/>
          </p:cNvSpPr>
          <p:nvPr/>
        </p:nvSpPr>
        <p:spPr bwMode="auto">
          <a:xfrm>
            <a:off x="1676400" y="4724400"/>
            <a:ext cx="19050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6108" name="AutoShape 56"/>
          <p:cNvCxnSpPr>
            <a:cxnSpLocks noChangeShapeType="1"/>
            <a:stCxn id="46105" idx="2"/>
          </p:cNvCxnSpPr>
          <p:nvPr/>
        </p:nvCxnSpPr>
        <p:spPr bwMode="auto">
          <a:xfrm rot="16200000" flipH="1">
            <a:off x="1661319" y="3871119"/>
            <a:ext cx="196850" cy="15097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9" name="Line 57"/>
          <p:cNvSpPr>
            <a:spLocks noChangeShapeType="1"/>
          </p:cNvSpPr>
          <p:nvPr/>
        </p:nvSpPr>
        <p:spPr bwMode="auto">
          <a:xfrm flipV="1">
            <a:off x="25146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10" name="Line 58"/>
          <p:cNvSpPr>
            <a:spLocks noChangeShapeType="1"/>
          </p:cNvSpPr>
          <p:nvPr/>
        </p:nvSpPr>
        <p:spPr bwMode="auto">
          <a:xfrm flipV="1">
            <a:off x="5410200" y="5867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11" name="Line 59"/>
          <p:cNvSpPr>
            <a:spLocks noChangeShapeType="1"/>
          </p:cNvSpPr>
          <p:nvPr/>
        </p:nvSpPr>
        <p:spPr bwMode="auto">
          <a:xfrm>
            <a:off x="5410200" y="6096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12" name="Text Box 60"/>
          <p:cNvSpPr txBox="1">
            <a:spLocks noChangeArrowheads="1"/>
          </p:cNvSpPr>
          <p:nvPr/>
        </p:nvSpPr>
        <p:spPr bwMode="auto">
          <a:xfrm>
            <a:off x="5927725" y="5527675"/>
            <a:ext cx="18700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_tradnl" sz="1600"/>
              <a:t>Fecha </a:t>
            </a:r>
          </a:p>
          <a:p>
            <a:pPr algn="l">
              <a:lnSpc>
                <a:spcPct val="150000"/>
              </a:lnSpc>
            </a:pPr>
            <a:r>
              <a:rPr lang="es-ES_tradnl" sz="1600"/>
              <a:t>Hora </a:t>
            </a:r>
          </a:p>
          <a:p>
            <a:pPr algn="l">
              <a:lnSpc>
                <a:spcPct val="150000"/>
              </a:lnSpc>
            </a:pPr>
            <a:r>
              <a:rPr lang="es-ES_tradnl" sz="1600"/>
              <a:t>Espacio de Memoria</a:t>
            </a:r>
          </a:p>
        </p:txBody>
      </p:sp>
      <p:sp>
        <p:nvSpPr>
          <p:cNvPr id="46113" name="Line 61"/>
          <p:cNvSpPr>
            <a:spLocks noChangeShapeType="1"/>
          </p:cNvSpPr>
          <p:nvPr/>
        </p:nvSpPr>
        <p:spPr bwMode="auto">
          <a:xfrm>
            <a:off x="54102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14" name="Rectangle 62"/>
          <p:cNvSpPr>
            <a:spLocks noChangeArrowheads="1"/>
          </p:cNvSpPr>
          <p:nvPr/>
        </p:nvSpPr>
        <p:spPr bwMode="auto">
          <a:xfrm>
            <a:off x="3581400" y="4114800"/>
            <a:ext cx="2133600" cy="2362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6115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116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117" name="AutoShape 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6118" name="Text Box 67"/>
          <p:cNvSpPr txBox="1">
            <a:spLocks noChangeArrowheads="1"/>
          </p:cNvSpPr>
          <p:nvPr/>
        </p:nvSpPr>
        <p:spPr bwMode="auto">
          <a:xfrm>
            <a:off x="6705600" y="655141"/>
            <a:ext cx="838200" cy="190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/>
              <a:t>End()</a:t>
            </a:r>
          </a:p>
          <a:p>
            <a:pPr algn="l">
              <a:spcBef>
                <a:spcPct val="50000"/>
              </a:spcBef>
            </a:pPr>
            <a:r>
              <a:rPr lang="pt-BR"/>
              <a:t>Abort()</a:t>
            </a:r>
          </a:p>
          <a:p>
            <a:pPr algn="l">
              <a:spcBef>
                <a:spcPct val="50000"/>
              </a:spcBef>
            </a:pPr>
            <a:r>
              <a:rPr lang="pt-BR"/>
              <a:t>Kill()</a:t>
            </a:r>
          </a:p>
          <a:p>
            <a:pPr algn="l">
              <a:spcBef>
                <a:spcPct val="50000"/>
              </a:spcBef>
            </a:pPr>
            <a:r>
              <a:rPr lang="pt-BR"/>
              <a:t>Get()</a:t>
            </a:r>
          </a:p>
          <a:p>
            <a:pPr algn="l">
              <a:spcBef>
                <a:spcPct val="50000"/>
              </a:spcBef>
            </a:pPr>
            <a:r>
              <a:rPr lang="pt-BR"/>
              <a:t>Put()</a:t>
            </a:r>
          </a:p>
          <a:p>
            <a:pPr algn="l">
              <a:spcBef>
                <a:spcPct val="50000"/>
              </a:spcBef>
            </a:pPr>
            <a:r>
              <a:rPr lang="pt-BR"/>
              <a:t>Etc.</a:t>
            </a:r>
            <a:endParaRPr lang="es-AR"/>
          </a:p>
        </p:txBody>
      </p:sp>
      <p:sp>
        <p:nvSpPr>
          <p:cNvPr id="46119" name="Line 68"/>
          <p:cNvSpPr>
            <a:spLocks noChangeShapeType="1"/>
          </p:cNvSpPr>
          <p:nvPr/>
        </p:nvSpPr>
        <p:spPr bwMode="auto">
          <a:xfrm flipV="1">
            <a:off x="5562600" y="1524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120" name="Text Box 69"/>
          <p:cNvSpPr txBox="1">
            <a:spLocks noChangeArrowheads="1"/>
          </p:cNvSpPr>
          <p:nvPr/>
        </p:nvSpPr>
        <p:spPr bwMode="auto">
          <a:xfrm rot="-1140000">
            <a:off x="5486400" y="15240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1200"/>
              <a:t>funciones</a:t>
            </a:r>
            <a:endParaRPr lang="es-AR" sz="1200"/>
          </a:p>
        </p:txBody>
      </p:sp>
      <p:sp>
        <p:nvSpPr>
          <p:cNvPr id="46122" name="Rectangle 72"/>
          <p:cNvSpPr>
            <a:spLocks noChangeArrowheads="1"/>
          </p:cNvSpPr>
          <p:nvPr/>
        </p:nvSpPr>
        <p:spPr bwMode="auto">
          <a:xfrm>
            <a:off x="2509838" y="2109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6123" name="Rectangle 74"/>
          <p:cNvSpPr>
            <a:spLocks noChangeArrowheads="1"/>
          </p:cNvSpPr>
          <p:nvPr/>
        </p:nvSpPr>
        <p:spPr bwMode="auto">
          <a:xfrm>
            <a:off x="2509838" y="2109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6124" name="Rectangle 76"/>
          <p:cNvSpPr>
            <a:spLocks noChangeArrowheads="1"/>
          </p:cNvSpPr>
          <p:nvPr/>
        </p:nvSpPr>
        <p:spPr bwMode="auto">
          <a:xfrm>
            <a:off x="2814638" y="2114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/>
      <p:bldP spid="46094" grpId="0" animBg="1"/>
      <p:bldP spid="46095" grpId="0"/>
      <p:bldP spid="46096" grpId="0"/>
      <p:bldP spid="46097" grpId="0"/>
      <p:bldP spid="46098" grpId="0"/>
      <p:bldP spid="46099" grpId="0" animBg="1"/>
      <p:bldP spid="46100" grpId="0" animBg="1"/>
      <p:bldP spid="46101" grpId="0"/>
      <p:bldP spid="46102" grpId="0"/>
      <p:bldP spid="46103" grpId="0" animBg="1"/>
      <p:bldP spid="46104" grpId="0" animBg="1"/>
      <p:bldP spid="46105" grpId="0"/>
      <p:bldP spid="46106" grpId="0"/>
      <p:bldP spid="46107" grpId="0" animBg="1"/>
      <p:bldP spid="46109" grpId="0" animBg="1"/>
      <p:bldP spid="46110" grpId="0" animBg="1"/>
      <p:bldP spid="46111" grpId="0" animBg="1"/>
      <p:bldP spid="46112" grpId="0"/>
      <p:bldP spid="46113" grpId="0" animBg="1"/>
      <p:bldP spid="46118" grpId="0" animBg="1"/>
      <p:bldP spid="46119" grpId="0" animBg="1"/>
      <p:bldP spid="461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9"/>
          <p:cNvSpPr>
            <a:spLocks noChangeArrowheads="1"/>
          </p:cNvSpPr>
          <p:nvPr/>
        </p:nvSpPr>
        <p:spPr bwMode="auto">
          <a:xfrm>
            <a:off x="539552" y="152400"/>
            <a:ext cx="7005809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/>
          <a:p>
            <a:pPr algn="l"/>
            <a:r>
              <a:rPr lang="es-ES_tradnl" sz="1800" dirty="0"/>
              <a:t>Funciones del Sistema Operativo –1-</a:t>
            </a:r>
          </a:p>
        </p:txBody>
      </p:sp>
      <p:grpSp>
        <p:nvGrpSpPr>
          <p:cNvPr id="47107" name="Group 64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  <a:solidFill>
            <a:srgbClr val="90FB25"/>
          </a:solidFill>
        </p:grpSpPr>
        <p:sp>
          <p:nvSpPr>
            <p:cNvPr id="47126" name="AutoShape 6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AutoShape 6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AutoShape 67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7113" name="Oval 15"/>
          <p:cNvSpPr>
            <a:spLocks noChangeArrowheads="1"/>
          </p:cNvSpPr>
          <p:nvPr/>
        </p:nvSpPr>
        <p:spPr bwMode="auto">
          <a:xfrm>
            <a:off x="1500188" y="1581448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AR" sz="1800" dirty="0" smtClean="0">
                <a:solidFill>
                  <a:schemeClr val="bg1"/>
                </a:solidFill>
              </a:rPr>
              <a:t>Inicialización</a:t>
            </a:r>
            <a:endParaRPr lang="es-AR" sz="1800" dirty="0">
              <a:solidFill>
                <a:schemeClr val="bg1"/>
              </a:solidFill>
            </a:endParaRPr>
          </a:p>
        </p:txBody>
      </p:sp>
      <p:sp>
        <p:nvSpPr>
          <p:cNvPr id="47114" name="Text Box 5"/>
          <p:cNvSpPr txBox="1">
            <a:spLocks noChangeArrowheads="1"/>
          </p:cNvSpPr>
          <p:nvPr/>
        </p:nvSpPr>
        <p:spPr bwMode="auto">
          <a:xfrm>
            <a:off x="487462" y="686023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b="1" dirty="0"/>
              <a:t>Inicialización</a:t>
            </a:r>
          </a:p>
        </p:txBody>
      </p:sp>
      <p:sp>
        <p:nvSpPr>
          <p:cNvPr id="47119" name="Line 10"/>
          <p:cNvSpPr>
            <a:spLocks noChangeShapeType="1"/>
          </p:cNvSpPr>
          <p:nvPr/>
        </p:nvSpPr>
        <p:spPr bwMode="auto">
          <a:xfrm>
            <a:off x="3328988" y="1886248"/>
            <a:ext cx="3789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20" name="Text Box 11"/>
          <p:cNvSpPr txBox="1">
            <a:spLocks noChangeArrowheads="1"/>
          </p:cNvSpPr>
          <p:nvPr/>
        </p:nvSpPr>
        <p:spPr bwMode="auto">
          <a:xfrm>
            <a:off x="3707904" y="1694161"/>
            <a:ext cx="8731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err="1"/>
              <a:t>Kernel</a:t>
            </a:r>
            <a:r>
              <a:rPr lang="es-ES_tradnl" sz="1800"/>
              <a:t> </a:t>
            </a:r>
          </a:p>
        </p:txBody>
      </p:sp>
      <p:sp>
        <p:nvSpPr>
          <p:cNvPr id="47121" name="Line 12"/>
          <p:cNvSpPr>
            <a:spLocks noChangeShapeType="1"/>
          </p:cNvSpPr>
          <p:nvPr/>
        </p:nvSpPr>
        <p:spPr bwMode="auto">
          <a:xfrm rot="5400000" flipV="1">
            <a:off x="5357316" y="1096070"/>
            <a:ext cx="4862" cy="1575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7122" name="Text Box 13"/>
          <p:cNvSpPr txBox="1">
            <a:spLocks noChangeArrowheads="1"/>
          </p:cNvSpPr>
          <p:nvPr/>
        </p:nvSpPr>
        <p:spPr bwMode="auto">
          <a:xfrm>
            <a:off x="6147494" y="1377330"/>
            <a:ext cx="2456954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Memoria RAM</a:t>
            </a:r>
          </a:p>
          <a:p>
            <a:pPr algn="l"/>
            <a:r>
              <a:rPr lang="es-ES_tradnl" sz="1800"/>
              <a:t>Memoria ROM </a:t>
            </a:r>
          </a:p>
          <a:p>
            <a:pPr algn="l"/>
            <a:r>
              <a:rPr lang="es-ES_tradnl" sz="1800"/>
              <a:t>Disco (Área de Booteo)</a:t>
            </a:r>
          </a:p>
        </p:txBody>
      </p:sp>
      <p:sp>
        <p:nvSpPr>
          <p:cNvPr id="47109" name="Text Box 71"/>
          <p:cNvSpPr txBox="1">
            <a:spLocks noChangeArrowheads="1"/>
          </p:cNvSpPr>
          <p:nvPr/>
        </p:nvSpPr>
        <p:spPr bwMode="auto">
          <a:xfrm>
            <a:off x="571500" y="6400800"/>
            <a:ext cx="812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I.P.L. = Initial Program Loading</a:t>
            </a:r>
            <a:endParaRPr lang="es-AR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8" name="7 Grupo"/>
          <p:cNvGrpSpPr/>
          <p:nvPr/>
        </p:nvGrpSpPr>
        <p:grpSpPr>
          <a:xfrm>
            <a:off x="1088120" y="2114848"/>
            <a:ext cx="1433736" cy="1782762"/>
            <a:chOff x="1088120" y="1646238"/>
            <a:chExt cx="1433736" cy="1782762"/>
          </a:xfrm>
        </p:grpSpPr>
        <p:sp>
          <p:nvSpPr>
            <p:cNvPr id="47115" name="Line 6"/>
            <p:cNvSpPr>
              <a:spLocks noChangeShapeType="1"/>
            </p:cNvSpPr>
            <p:nvPr/>
          </p:nvSpPr>
          <p:spPr bwMode="auto">
            <a:xfrm flipH="1">
              <a:off x="1900458" y="1646238"/>
              <a:ext cx="223267" cy="455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" name="2 Elipse"/>
            <p:cNvSpPr/>
            <p:nvPr/>
          </p:nvSpPr>
          <p:spPr>
            <a:xfrm>
              <a:off x="1088120" y="2114551"/>
              <a:ext cx="1433736" cy="131444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Parcial o </a:t>
              </a:r>
              <a:r>
                <a:rPr lang="es-ES" dirty="0" err="1" smtClean="0"/>
                <a:t>Warm</a:t>
              </a:r>
              <a:r>
                <a:rPr lang="es-ES" dirty="0" smtClean="0"/>
                <a:t> </a:t>
              </a:r>
              <a:r>
                <a:rPr lang="es-ES" dirty="0" err="1" smtClean="0"/>
                <a:t>Start</a:t>
              </a:r>
              <a:endParaRPr lang="es-ES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10657" y="2114848"/>
            <a:ext cx="2142951" cy="1873075"/>
            <a:chOff x="2710657" y="1646238"/>
            <a:chExt cx="2142951" cy="1873075"/>
          </a:xfrm>
        </p:grpSpPr>
        <p:sp>
          <p:nvSpPr>
            <p:cNvPr id="47116" name="Line 7"/>
            <p:cNvSpPr>
              <a:spLocks noChangeShapeType="1"/>
            </p:cNvSpPr>
            <p:nvPr/>
          </p:nvSpPr>
          <p:spPr bwMode="auto">
            <a:xfrm>
              <a:off x="2710657" y="1646238"/>
              <a:ext cx="1357286" cy="531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" name="28 Elipse"/>
            <p:cNvSpPr/>
            <p:nvPr/>
          </p:nvSpPr>
          <p:spPr>
            <a:xfrm>
              <a:off x="3419872" y="2204864"/>
              <a:ext cx="1433736" cy="131444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Total o </a:t>
              </a:r>
              <a:r>
                <a:rPr lang="es-ES" dirty="0" err="1" smtClean="0"/>
                <a:t>Cold</a:t>
              </a:r>
              <a:r>
                <a:rPr lang="es-ES" dirty="0" smtClean="0"/>
                <a:t> </a:t>
              </a:r>
              <a:r>
                <a:rPr lang="es-ES" dirty="0" err="1" smtClean="0"/>
                <a:t>Start</a:t>
              </a:r>
              <a:endParaRPr lang="es-ES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4716016" y="3330698"/>
            <a:ext cx="2861293" cy="1440160"/>
            <a:chOff x="4716016" y="2862088"/>
            <a:chExt cx="2861293" cy="1440160"/>
          </a:xfrm>
        </p:grpSpPr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4716016" y="3212977"/>
              <a:ext cx="584695" cy="469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5300711" y="2862088"/>
              <a:ext cx="2276598" cy="14401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l">
                <a:buFont typeface="Wingdings" panose="05000000000000000000" pitchFamily="2" charset="2"/>
                <a:buChar char="v"/>
              </a:pPr>
              <a:r>
                <a:rPr lang="es-ES" dirty="0" smtClean="0">
                  <a:solidFill>
                    <a:schemeClr val="tx1"/>
                  </a:solidFill>
                </a:rPr>
                <a:t>Verifica Recursos</a:t>
              </a:r>
            </a:p>
            <a:p>
              <a:pPr marL="285750" indent="-285750" algn="ctr">
                <a:buFont typeface="Wingdings" panose="05000000000000000000" pitchFamily="2" charset="2"/>
                <a:buChar char="v"/>
              </a:pPr>
              <a:endParaRPr lang="es-ES" dirty="0">
                <a:solidFill>
                  <a:schemeClr val="tx1"/>
                </a:solidFill>
              </a:endParaRPr>
            </a:p>
            <a:p>
              <a:pPr marL="285750" indent="-285750" algn="l">
                <a:buFont typeface="Wingdings" panose="05000000000000000000" pitchFamily="2" charset="2"/>
                <a:buChar char="v"/>
              </a:pPr>
              <a:r>
                <a:rPr lang="es-ES" dirty="0" smtClean="0">
                  <a:solidFill>
                    <a:schemeClr val="tx1"/>
                  </a:solidFill>
                </a:rPr>
                <a:t>IPL o </a:t>
              </a:r>
              <a:r>
                <a:rPr lang="es-ES" dirty="0" err="1" smtClean="0">
                  <a:solidFill>
                    <a:schemeClr val="tx1"/>
                  </a:solidFill>
                </a:rPr>
                <a:t>Boostrapping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688864" y="3900016"/>
            <a:ext cx="2232248" cy="1977256"/>
            <a:chOff x="688864" y="3431406"/>
            <a:chExt cx="2232248" cy="1977256"/>
          </a:xfrm>
        </p:grpSpPr>
        <p:sp>
          <p:nvSpPr>
            <p:cNvPr id="47112" name="Line 69"/>
            <p:cNvSpPr>
              <a:spLocks noChangeShapeType="1"/>
            </p:cNvSpPr>
            <p:nvPr/>
          </p:nvSpPr>
          <p:spPr bwMode="auto">
            <a:xfrm>
              <a:off x="1804988" y="3431406"/>
              <a:ext cx="0" cy="501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688864" y="3944491"/>
              <a:ext cx="2232248" cy="14641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Arranca después de las rutinas que crearon las tablas de recursos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7200" y="0"/>
            <a:ext cx="732260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Funciones del Sistema Operativo –2-</a:t>
            </a:r>
          </a:p>
        </p:txBody>
      </p:sp>
      <p:sp>
        <p:nvSpPr>
          <p:cNvPr id="49155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49213"/>
            <a:ext cx="309563" cy="385762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34400" y="49213"/>
            <a:ext cx="309563" cy="385762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9157" name="AutoShape 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49213"/>
            <a:ext cx="309563" cy="385762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49158" name="Group 48"/>
          <p:cNvGrpSpPr>
            <a:grpSpLocks/>
          </p:cNvGrpSpPr>
          <p:nvPr/>
        </p:nvGrpSpPr>
        <p:grpSpPr bwMode="auto">
          <a:xfrm>
            <a:off x="395288" y="879475"/>
            <a:ext cx="8672513" cy="2428875"/>
            <a:chOff x="249" y="777"/>
            <a:chExt cx="5463" cy="1530"/>
          </a:xfrm>
        </p:grpSpPr>
        <p:sp>
          <p:nvSpPr>
            <p:cNvPr id="49165" name="Oval 3"/>
            <p:cNvSpPr>
              <a:spLocks noChangeArrowheads="1"/>
            </p:cNvSpPr>
            <p:nvPr/>
          </p:nvSpPr>
          <p:spPr bwMode="auto">
            <a:xfrm>
              <a:off x="249" y="1063"/>
              <a:ext cx="1104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1600" b="1" dirty="0">
                  <a:solidFill>
                    <a:schemeClr val="bg1"/>
                  </a:solidFill>
                </a:rPr>
                <a:t>Máquina extendida</a:t>
              </a:r>
            </a:p>
          </p:txBody>
        </p:sp>
        <p:sp>
          <p:nvSpPr>
            <p:cNvPr id="49166" name="Line 5"/>
            <p:cNvSpPr>
              <a:spLocks noChangeShapeType="1"/>
            </p:cNvSpPr>
            <p:nvPr/>
          </p:nvSpPr>
          <p:spPr bwMode="auto">
            <a:xfrm flipV="1">
              <a:off x="1363" y="92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167" name="Text Box 6"/>
            <p:cNvSpPr txBox="1">
              <a:spLocks noChangeArrowheads="1"/>
            </p:cNvSpPr>
            <p:nvPr/>
          </p:nvSpPr>
          <p:spPr bwMode="auto">
            <a:xfrm>
              <a:off x="1785" y="777"/>
              <a:ext cx="1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600"/>
                <a:t>Interfase E/S</a:t>
              </a:r>
            </a:p>
          </p:txBody>
        </p:sp>
        <p:sp>
          <p:nvSpPr>
            <p:cNvPr id="49168" name="Text Box 7"/>
            <p:cNvSpPr txBox="1">
              <a:spLocks noChangeArrowheads="1"/>
            </p:cNvSpPr>
            <p:nvPr/>
          </p:nvSpPr>
          <p:spPr bwMode="auto">
            <a:xfrm>
              <a:off x="364" y="1472"/>
              <a:ext cx="101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800" dirty="0"/>
                <a:t>Comunicación con  usuario</a:t>
              </a:r>
            </a:p>
          </p:txBody>
        </p:sp>
        <p:sp>
          <p:nvSpPr>
            <p:cNvPr id="49170" name="Line 9"/>
            <p:cNvSpPr>
              <a:spLocks noChangeShapeType="1"/>
            </p:cNvSpPr>
            <p:nvPr/>
          </p:nvSpPr>
          <p:spPr bwMode="auto">
            <a:xfrm>
              <a:off x="825" y="1399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171" name="Line 10"/>
            <p:cNvSpPr>
              <a:spLocks noChangeShapeType="1"/>
            </p:cNvSpPr>
            <p:nvPr/>
          </p:nvSpPr>
          <p:spPr bwMode="auto">
            <a:xfrm flipH="1">
              <a:off x="2208" y="94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172" name="Text Box 11"/>
            <p:cNvSpPr txBox="1">
              <a:spLocks noChangeArrowheads="1"/>
            </p:cNvSpPr>
            <p:nvPr/>
          </p:nvSpPr>
          <p:spPr bwMode="auto">
            <a:xfrm>
              <a:off x="1871" y="1971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800" dirty="0"/>
                <a:t>Visión</a:t>
              </a:r>
            </a:p>
          </p:txBody>
        </p:sp>
        <p:sp>
          <p:nvSpPr>
            <p:cNvPr id="49173" name="Line 12"/>
            <p:cNvSpPr>
              <a:spLocks noChangeShapeType="1"/>
            </p:cNvSpPr>
            <p:nvPr/>
          </p:nvSpPr>
          <p:spPr bwMode="auto">
            <a:xfrm flipV="1">
              <a:off x="2400" y="1567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174" name="Line 13"/>
            <p:cNvSpPr>
              <a:spLocks noChangeShapeType="1"/>
            </p:cNvSpPr>
            <p:nvPr/>
          </p:nvSpPr>
          <p:spPr bwMode="auto">
            <a:xfrm>
              <a:off x="2400" y="1759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175" name="Text Box 14"/>
            <p:cNvSpPr txBox="1">
              <a:spLocks noChangeArrowheads="1"/>
            </p:cNvSpPr>
            <p:nvPr/>
          </p:nvSpPr>
          <p:spPr bwMode="auto">
            <a:xfrm>
              <a:off x="2928" y="1471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800"/>
                <a:t>Súper-usuario</a:t>
              </a:r>
            </a:p>
          </p:txBody>
        </p:sp>
        <p:grpSp>
          <p:nvGrpSpPr>
            <p:cNvPr id="49176" name="Group 15"/>
            <p:cNvGrpSpPr>
              <a:grpSpLocks/>
            </p:cNvGrpSpPr>
            <p:nvPr/>
          </p:nvGrpSpPr>
          <p:grpSpPr bwMode="auto">
            <a:xfrm>
              <a:off x="3024" y="943"/>
              <a:ext cx="2688" cy="932"/>
              <a:chOff x="2832" y="1488"/>
              <a:chExt cx="2688" cy="932"/>
            </a:xfrm>
          </p:grpSpPr>
          <p:sp>
            <p:nvSpPr>
              <p:cNvPr id="49186" name="Text Box 16"/>
              <p:cNvSpPr txBox="1">
                <a:spLocks noChangeArrowheads="1"/>
              </p:cNvSpPr>
              <p:nvPr/>
            </p:nvSpPr>
            <p:spPr bwMode="auto">
              <a:xfrm>
                <a:off x="2832" y="1488"/>
                <a:ext cx="5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s-ES_tradnl" sz="1800"/>
                  <a:t>Usuario</a:t>
                </a:r>
              </a:p>
            </p:txBody>
          </p:sp>
          <p:sp>
            <p:nvSpPr>
              <p:cNvPr id="49188" name="Text Box 18"/>
              <p:cNvSpPr txBox="1">
                <a:spLocks noChangeArrowheads="1"/>
              </p:cNvSpPr>
              <p:nvPr/>
            </p:nvSpPr>
            <p:spPr bwMode="auto">
              <a:xfrm>
                <a:off x="4176" y="2016"/>
                <a:ext cx="13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s-ES_tradnl" sz="1800"/>
                  <a:t>Usuarios Comparten recursos</a:t>
                </a:r>
              </a:p>
            </p:txBody>
          </p:sp>
          <p:sp>
            <p:nvSpPr>
              <p:cNvPr id="49189" name="Line 19"/>
              <p:cNvSpPr>
                <a:spLocks noChangeShapeType="1"/>
              </p:cNvSpPr>
              <p:nvPr/>
            </p:nvSpPr>
            <p:spPr bwMode="auto">
              <a:xfrm>
                <a:off x="3360" y="163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9190" name="Line 20"/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49191" name="Text Box 21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45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s-ES_tradnl"/>
                  <a:t>protege</a:t>
                </a:r>
              </a:p>
            </p:txBody>
          </p:sp>
          <p:sp>
            <p:nvSpPr>
              <p:cNvPr id="49192" name="Text Box 22"/>
              <p:cNvSpPr txBox="1">
                <a:spLocks noChangeArrowheads="1"/>
              </p:cNvSpPr>
              <p:nvPr/>
            </p:nvSpPr>
            <p:spPr bwMode="auto">
              <a:xfrm>
                <a:off x="3638" y="2023"/>
                <a:ext cx="54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s-ES_tradnl"/>
                  <a:t>configura</a:t>
                </a:r>
              </a:p>
            </p:txBody>
          </p:sp>
        </p:grpSp>
        <p:sp>
          <p:nvSpPr>
            <p:cNvPr id="49177" name="Text Box 23"/>
            <p:cNvSpPr txBox="1">
              <a:spLocks noChangeArrowheads="1"/>
            </p:cNvSpPr>
            <p:nvPr/>
          </p:nvSpPr>
          <p:spPr bwMode="auto">
            <a:xfrm>
              <a:off x="1977" y="1449"/>
              <a:ext cx="48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800" dirty="0"/>
                <a:t>Shell</a:t>
              </a:r>
            </a:p>
          </p:txBody>
        </p:sp>
        <p:sp>
          <p:nvSpPr>
            <p:cNvPr id="49178" name="Line 24"/>
            <p:cNvSpPr>
              <a:spLocks noChangeShapeType="1"/>
            </p:cNvSpPr>
            <p:nvPr/>
          </p:nvSpPr>
          <p:spPr bwMode="auto">
            <a:xfrm flipH="1">
              <a:off x="2160" y="137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179" name="Text Box 25"/>
            <p:cNvSpPr txBox="1">
              <a:spLocks noChangeArrowheads="1"/>
            </p:cNvSpPr>
            <p:nvPr/>
          </p:nvSpPr>
          <p:spPr bwMode="auto">
            <a:xfrm>
              <a:off x="1401" y="1113"/>
              <a:ext cx="87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Comunicación con usuario</a:t>
              </a:r>
            </a:p>
          </p:txBody>
        </p:sp>
        <p:sp>
          <p:nvSpPr>
            <p:cNvPr id="49180" name="Line 26"/>
            <p:cNvSpPr>
              <a:spLocks noChangeShapeType="1"/>
            </p:cNvSpPr>
            <p:nvPr/>
          </p:nvSpPr>
          <p:spPr bwMode="auto">
            <a:xfrm>
              <a:off x="1305" y="125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9181" name="Line 30"/>
            <p:cNvSpPr>
              <a:spLocks noChangeShapeType="1"/>
            </p:cNvSpPr>
            <p:nvPr/>
          </p:nvSpPr>
          <p:spPr bwMode="auto">
            <a:xfrm flipV="1">
              <a:off x="1401" y="1545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182" name="Line 31"/>
            <p:cNvSpPr>
              <a:spLocks noChangeShapeType="1"/>
            </p:cNvSpPr>
            <p:nvPr/>
          </p:nvSpPr>
          <p:spPr bwMode="auto">
            <a:xfrm flipV="1">
              <a:off x="2400" y="1087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183" name="Line 32"/>
            <p:cNvSpPr>
              <a:spLocks noChangeShapeType="1"/>
            </p:cNvSpPr>
            <p:nvPr/>
          </p:nvSpPr>
          <p:spPr bwMode="auto">
            <a:xfrm>
              <a:off x="2400" y="1759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184" name="Text Box 33"/>
            <p:cNvSpPr txBox="1">
              <a:spLocks noChangeArrowheads="1"/>
            </p:cNvSpPr>
            <p:nvPr/>
          </p:nvSpPr>
          <p:spPr bwMode="auto">
            <a:xfrm>
              <a:off x="2928" y="1759"/>
              <a:ext cx="14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sz="1600"/>
                <a:t>Programador del Sistema</a:t>
              </a:r>
              <a:endParaRPr lang="es-AR" sz="1600"/>
            </a:p>
          </p:txBody>
        </p:sp>
        <p:sp>
          <p:nvSpPr>
            <p:cNvPr id="49185" name="Text Box 34"/>
            <p:cNvSpPr txBox="1">
              <a:spLocks noChangeArrowheads="1"/>
            </p:cNvSpPr>
            <p:nvPr/>
          </p:nvSpPr>
          <p:spPr bwMode="auto">
            <a:xfrm>
              <a:off x="2928" y="2095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sz="1600"/>
                <a:t>Dise</a:t>
              </a:r>
              <a:r>
                <a:rPr lang="pt-BR" sz="1600">
                  <a:cs typeface="Times New Roman" pitchFamily="18" charset="0"/>
                </a:rPr>
                <a:t>ñador del S.O.</a:t>
              </a:r>
              <a:endParaRPr lang="es-AR" sz="1600"/>
            </a:p>
          </p:txBody>
        </p:sp>
      </p:grpSp>
      <p:sp>
        <p:nvSpPr>
          <p:cNvPr id="49159" name="Rectangle 36"/>
          <p:cNvSpPr>
            <a:spLocks noChangeArrowheads="1"/>
          </p:cNvSpPr>
          <p:nvPr/>
        </p:nvSpPr>
        <p:spPr bwMode="auto">
          <a:xfrm>
            <a:off x="3005138" y="2800350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4916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1105534"/>
              </p:ext>
            </p:extLst>
          </p:nvPr>
        </p:nvGraphicFramePr>
        <p:xfrm>
          <a:off x="457200" y="3323828"/>
          <a:ext cx="3133725" cy="1257300"/>
        </p:xfrm>
        <a:graphic>
          <a:graphicData uri="http://schemas.openxmlformats.org/presentationml/2006/ole">
            <p:oleObj spid="_x0000_s49361" r:id="rId4" imgW="3138488" imgH="1254125" progId="">
              <p:embed/>
            </p:oleObj>
          </a:graphicData>
        </a:graphic>
      </p:graphicFrame>
      <p:sp>
        <p:nvSpPr>
          <p:cNvPr id="49161" name="Rectangle 45"/>
          <p:cNvSpPr>
            <a:spLocks noChangeArrowheads="1"/>
          </p:cNvSpPr>
          <p:nvPr/>
        </p:nvSpPr>
        <p:spPr bwMode="auto">
          <a:xfrm>
            <a:off x="2038350" y="2205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4916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9581194"/>
              </p:ext>
            </p:extLst>
          </p:nvPr>
        </p:nvGraphicFramePr>
        <p:xfrm>
          <a:off x="3962400" y="3848100"/>
          <a:ext cx="4800600" cy="2447925"/>
        </p:xfrm>
        <a:graphic>
          <a:graphicData uri="http://schemas.openxmlformats.org/presentationml/2006/ole">
            <p:oleObj spid="_x0000_s49362" r:id="rId5" imgW="5068888" imgH="2451100" progId="">
              <p:embed/>
            </p:oleObj>
          </a:graphicData>
        </a:graphic>
      </p:graphicFrame>
      <p:sp>
        <p:nvSpPr>
          <p:cNvPr id="49163" name="Rectangle 51"/>
          <p:cNvSpPr>
            <a:spLocks noChangeArrowheads="1"/>
          </p:cNvSpPr>
          <p:nvPr/>
        </p:nvSpPr>
        <p:spPr bwMode="auto">
          <a:xfrm>
            <a:off x="2814638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49164" name="Line 58"/>
          <p:cNvSpPr>
            <a:spLocks noChangeShapeType="1"/>
          </p:cNvSpPr>
          <p:nvPr/>
        </p:nvSpPr>
        <p:spPr bwMode="auto">
          <a:xfrm flipH="1">
            <a:off x="1835696" y="2790428"/>
            <a:ext cx="1059904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4 Pantalla"/>
          <p:cNvSpPr/>
          <p:nvPr/>
        </p:nvSpPr>
        <p:spPr>
          <a:xfrm>
            <a:off x="6629400" y="1006252"/>
            <a:ext cx="2300809" cy="694556"/>
          </a:xfrm>
          <a:prstGeom prst="flowChartDisplay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Recursos e integridad del sistema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 advAuto="100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3267075"/>
            <a:ext cx="21240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MAQUINA EXTENDIDA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481138" y="514350"/>
            <a:ext cx="52959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MEDIO DE COMUNICACIÓN ENTRE EL USUARIO Y MAQUINA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281238" y="1119188"/>
            <a:ext cx="46529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INTERFASE HOMBRE-MAQUINA, MÁS AMIGABLE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667000" y="1666875"/>
            <a:ext cx="4343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/>
              <a:t>A TRAVES DE LENGUAJE DE COMANDOS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667000" y="2362200"/>
            <a:ext cx="3124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VISION DEL S.O: USUARIO COMUN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667000" y="2895600"/>
            <a:ext cx="3124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1. PROTEGE RECURSOS ENTRE EL</a:t>
            </a:r>
          </a:p>
          <a:p>
            <a:pPr algn="l"/>
            <a:r>
              <a:rPr lang="es-ES_tradnl"/>
              <a:t> O LOS USUARIOS Y EL SISTEMA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667000" y="3429000"/>
            <a:ext cx="31242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2. GRAN VARIEDAD DE SERVICIOS</a:t>
            </a:r>
          </a:p>
          <a:p>
            <a:pPr algn="l"/>
            <a:r>
              <a:rPr lang="es-ES_tradnl"/>
              <a:t>INTERACCION DEL USUARIO CON </a:t>
            </a:r>
          </a:p>
          <a:p>
            <a:pPr algn="l"/>
            <a:r>
              <a:rPr lang="es-ES_tradnl"/>
              <a:t>EL SISTEMA A TRAVES DEL SHELL</a:t>
            </a:r>
          </a:p>
        </p:txBody>
      </p:sp>
      <p:sp>
        <p:nvSpPr>
          <p:cNvPr id="50187" name="Line 14"/>
          <p:cNvSpPr>
            <a:spLocks noChangeShapeType="1"/>
          </p:cNvSpPr>
          <p:nvPr/>
        </p:nvSpPr>
        <p:spPr bwMode="auto">
          <a:xfrm>
            <a:off x="5334000" y="83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88" name="Line 15"/>
          <p:cNvSpPr>
            <a:spLocks noChangeShapeType="1"/>
          </p:cNvSpPr>
          <p:nvPr/>
        </p:nvSpPr>
        <p:spPr bwMode="auto">
          <a:xfrm>
            <a:off x="5334000" y="137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89" name="Text Box 16"/>
          <p:cNvSpPr txBox="1">
            <a:spLocks noChangeArrowheads="1"/>
          </p:cNvSpPr>
          <p:nvPr/>
        </p:nvSpPr>
        <p:spPr bwMode="auto">
          <a:xfrm>
            <a:off x="5943600" y="2365375"/>
            <a:ext cx="3200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VISION DEL S.O. : SUPERUSUARIO</a:t>
            </a:r>
          </a:p>
        </p:txBody>
      </p: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096000" y="2898775"/>
            <a:ext cx="3124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CONFIGURA S.O. PARA QUE EL </a:t>
            </a:r>
          </a:p>
          <a:p>
            <a:pPr algn="l"/>
            <a:r>
              <a:rPr lang="es-ES_tradnl"/>
              <a:t>SISTEMA FUNCIONE EFICIENTEM.</a:t>
            </a:r>
          </a:p>
        </p:txBody>
      </p:sp>
      <p:sp>
        <p:nvSpPr>
          <p:cNvPr id="50191" name="Text Box 18"/>
          <p:cNvSpPr txBox="1">
            <a:spLocks noChangeArrowheads="1"/>
          </p:cNvSpPr>
          <p:nvPr/>
        </p:nvSpPr>
        <p:spPr bwMode="auto">
          <a:xfrm>
            <a:off x="6096000" y="3660775"/>
            <a:ext cx="3124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1. OPTIMO GRADO DE SEGURIDAD</a:t>
            </a:r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6096000" y="3965575"/>
            <a:ext cx="31242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2. PERMITE QUE LOS USUARIOS</a:t>
            </a:r>
          </a:p>
          <a:p>
            <a:pPr algn="l"/>
            <a:r>
              <a:rPr lang="es-ES_tradnl"/>
              <a:t> PUEDANCOMPARTIR RECURSOS</a:t>
            </a:r>
          </a:p>
        </p:txBody>
      </p:sp>
      <p:sp>
        <p:nvSpPr>
          <p:cNvPr id="50193" name="Line 20"/>
          <p:cNvSpPr>
            <a:spLocks noChangeShapeType="1"/>
          </p:cNvSpPr>
          <p:nvPr/>
        </p:nvSpPr>
        <p:spPr bwMode="auto">
          <a:xfrm>
            <a:off x="7467600" y="343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94" name="Line 21"/>
          <p:cNvSpPr>
            <a:spLocks noChangeShapeType="1"/>
          </p:cNvSpPr>
          <p:nvPr/>
        </p:nvSpPr>
        <p:spPr bwMode="auto">
          <a:xfrm>
            <a:off x="7467600" y="2670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95" name="Line 22"/>
          <p:cNvSpPr>
            <a:spLocks noChangeShapeType="1"/>
          </p:cNvSpPr>
          <p:nvPr/>
        </p:nvSpPr>
        <p:spPr bwMode="auto">
          <a:xfrm>
            <a:off x="41148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96" name="Line 23"/>
          <p:cNvSpPr>
            <a:spLocks noChangeShapeType="1"/>
          </p:cNvSpPr>
          <p:nvPr/>
        </p:nvSpPr>
        <p:spPr bwMode="auto">
          <a:xfrm flipV="1">
            <a:off x="566738" y="6715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97" name="Line 24"/>
          <p:cNvSpPr>
            <a:spLocks noChangeShapeType="1"/>
          </p:cNvSpPr>
          <p:nvPr/>
        </p:nvSpPr>
        <p:spPr bwMode="auto">
          <a:xfrm>
            <a:off x="5410200" y="1981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98" name="Line 25"/>
          <p:cNvSpPr>
            <a:spLocks noChangeShapeType="1"/>
          </p:cNvSpPr>
          <p:nvPr/>
        </p:nvSpPr>
        <p:spPr bwMode="auto">
          <a:xfrm flipH="1">
            <a:off x="4114800" y="1981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199" name="Text Box 26"/>
          <p:cNvSpPr txBox="1">
            <a:spLocks noChangeArrowheads="1"/>
          </p:cNvSpPr>
          <p:nvPr/>
        </p:nvSpPr>
        <p:spPr bwMode="auto">
          <a:xfrm>
            <a:off x="4114800" y="71438"/>
            <a:ext cx="289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MAQUINA EXTENDIDA</a:t>
            </a:r>
            <a:endParaRPr lang="es-ES_tradnl" b="1"/>
          </a:p>
        </p:txBody>
      </p:sp>
      <p:grpSp>
        <p:nvGrpSpPr>
          <p:cNvPr id="50200" name="Group 27"/>
          <p:cNvGrpSpPr>
            <a:grpSpLocks/>
          </p:cNvGrpSpPr>
          <p:nvPr/>
        </p:nvGrpSpPr>
        <p:grpSpPr bwMode="auto">
          <a:xfrm>
            <a:off x="566738" y="3660775"/>
            <a:ext cx="1295400" cy="1662113"/>
            <a:chOff x="816" y="2256"/>
            <a:chExt cx="816" cy="1047"/>
          </a:xfrm>
        </p:grpSpPr>
        <p:sp>
          <p:nvSpPr>
            <p:cNvPr id="50223" name="Line 28"/>
            <p:cNvSpPr>
              <a:spLocks noChangeShapeType="1"/>
            </p:cNvSpPr>
            <p:nvPr/>
          </p:nvSpPr>
          <p:spPr bwMode="auto">
            <a:xfrm>
              <a:off x="816" y="32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 dirty="0"/>
            </a:p>
          </p:txBody>
        </p:sp>
        <p:sp>
          <p:nvSpPr>
            <p:cNvPr id="50224" name="Line 29"/>
            <p:cNvSpPr>
              <a:spLocks noChangeShapeType="1"/>
            </p:cNvSpPr>
            <p:nvPr/>
          </p:nvSpPr>
          <p:spPr bwMode="auto">
            <a:xfrm>
              <a:off x="816" y="225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0225" name="Text Box 30"/>
            <p:cNvSpPr txBox="1">
              <a:spLocks noChangeArrowheads="1"/>
            </p:cNvSpPr>
            <p:nvPr/>
          </p:nvSpPr>
          <p:spPr bwMode="auto">
            <a:xfrm>
              <a:off x="912" y="3168"/>
              <a:ext cx="72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s-ES_tradnl" sz="800" dirty="0"/>
                <a:t>FUNCIONES</a:t>
              </a:r>
            </a:p>
          </p:txBody>
        </p:sp>
      </p:grpSp>
      <p:sp>
        <p:nvSpPr>
          <p:cNvPr id="50201" name="Text Box 31"/>
          <p:cNvSpPr txBox="1">
            <a:spLocks noChangeArrowheads="1"/>
          </p:cNvSpPr>
          <p:nvPr/>
        </p:nvSpPr>
        <p:spPr bwMode="auto">
          <a:xfrm>
            <a:off x="7848600" y="533400"/>
            <a:ext cx="990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/>
              <a:t>SHELL</a:t>
            </a:r>
          </a:p>
        </p:txBody>
      </p:sp>
      <p:sp>
        <p:nvSpPr>
          <p:cNvPr id="50202" name="Line 32"/>
          <p:cNvSpPr>
            <a:spLocks noChangeShapeType="1"/>
          </p:cNvSpPr>
          <p:nvPr/>
        </p:nvSpPr>
        <p:spPr bwMode="auto">
          <a:xfrm>
            <a:off x="6777038" y="685800"/>
            <a:ext cx="1071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03" name="Text Box 33"/>
          <p:cNvSpPr txBox="1">
            <a:spLocks noChangeArrowheads="1"/>
          </p:cNvSpPr>
          <p:nvPr/>
        </p:nvSpPr>
        <p:spPr bwMode="auto">
          <a:xfrm>
            <a:off x="7239000" y="457200"/>
            <a:ext cx="685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/>
              <a:t>ATRAVES</a:t>
            </a:r>
          </a:p>
        </p:txBody>
      </p:sp>
      <p:sp>
        <p:nvSpPr>
          <p:cNvPr id="50204" name="Line 34"/>
          <p:cNvSpPr>
            <a:spLocks noChangeShapeType="1"/>
          </p:cNvSpPr>
          <p:nvPr/>
        </p:nvSpPr>
        <p:spPr bwMode="auto">
          <a:xfrm>
            <a:off x="83820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05" name="Rectangle 35"/>
          <p:cNvSpPr>
            <a:spLocks noChangeArrowheads="1"/>
          </p:cNvSpPr>
          <p:nvPr/>
        </p:nvSpPr>
        <p:spPr bwMode="auto">
          <a:xfrm>
            <a:off x="7086600" y="1219200"/>
            <a:ext cx="2057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06" name="Line 36"/>
          <p:cNvSpPr>
            <a:spLocks noChangeShapeType="1"/>
          </p:cNvSpPr>
          <p:nvPr/>
        </p:nvSpPr>
        <p:spPr bwMode="auto">
          <a:xfrm>
            <a:off x="7162800" y="137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07" name="Line 37"/>
          <p:cNvSpPr>
            <a:spLocks noChangeShapeType="1"/>
          </p:cNvSpPr>
          <p:nvPr/>
        </p:nvSpPr>
        <p:spPr bwMode="auto">
          <a:xfrm>
            <a:off x="7162800" y="167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08" name="Rectangle 38"/>
          <p:cNvSpPr>
            <a:spLocks noChangeArrowheads="1"/>
          </p:cNvSpPr>
          <p:nvPr/>
        </p:nvSpPr>
        <p:spPr bwMode="auto">
          <a:xfrm>
            <a:off x="7848600" y="1295400"/>
            <a:ext cx="30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09" name="Rectangle 39"/>
          <p:cNvSpPr>
            <a:spLocks noChangeArrowheads="1"/>
          </p:cNvSpPr>
          <p:nvPr/>
        </p:nvSpPr>
        <p:spPr bwMode="auto">
          <a:xfrm>
            <a:off x="8229600" y="1295400"/>
            <a:ext cx="381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10" name="Rectangle 40"/>
          <p:cNvSpPr>
            <a:spLocks noChangeArrowheads="1"/>
          </p:cNvSpPr>
          <p:nvPr/>
        </p:nvSpPr>
        <p:spPr bwMode="auto">
          <a:xfrm>
            <a:off x="8686800" y="1295400"/>
            <a:ext cx="30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11" name="Text Box 41"/>
          <p:cNvSpPr txBox="1">
            <a:spLocks noChangeArrowheads="1"/>
          </p:cNvSpPr>
          <p:nvPr/>
        </p:nvSpPr>
        <p:spPr bwMode="auto">
          <a:xfrm>
            <a:off x="7848600" y="1295400"/>
            <a:ext cx="3048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/>
              <a:t>SHELL</a:t>
            </a:r>
            <a:endParaRPr lang="es-ES_tradnl" sz="1000"/>
          </a:p>
        </p:txBody>
      </p:sp>
      <p:sp>
        <p:nvSpPr>
          <p:cNvPr id="50212" name="Text Box 42"/>
          <p:cNvSpPr txBox="1">
            <a:spLocks noChangeArrowheads="1"/>
          </p:cNvSpPr>
          <p:nvPr/>
        </p:nvSpPr>
        <p:spPr bwMode="auto">
          <a:xfrm>
            <a:off x="8229600" y="1524000"/>
            <a:ext cx="381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/>
              <a:t> SO</a:t>
            </a:r>
          </a:p>
        </p:txBody>
      </p:sp>
      <p:sp>
        <p:nvSpPr>
          <p:cNvPr id="50213" name="Text Box 43"/>
          <p:cNvSpPr txBox="1">
            <a:spLocks noChangeArrowheads="1"/>
          </p:cNvSpPr>
          <p:nvPr/>
        </p:nvSpPr>
        <p:spPr bwMode="auto">
          <a:xfrm>
            <a:off x="8534400" y="1524000"/>
            <a:ext cx="685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/>
              <a:t>     HW</a:t>
            </a:r>
          </a:p>
        </p:txBody>
      </p:sp>
      <p:sp>
        <p:nvSpPr>
          <p:cNvPr id="50214" name="Text Box 44"/>
          <p:cNvSpPr txBox="1">
            <a:spLocks noChangeArrowheads="1"/>
          </p:cNvSpPr>
          <p:nvPr/>
        </p:nvSpPr>
        <p:spPr bwMode="auto">
          <a:xfrm>
            <a:off x="7162800" y="1219200"/>
            <a:ext cx="685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USUARIOS</a:t>
            </a:r>
          </a:p>
        </p:txBody>
      </p:sp>
      <p:sp>
        <p:nvSpPr>
          <p:cNvPr id="50215" name="Text Box 45"/>
          <p:cNvSpPr txBox="1">
            <a:spLocks noChangeArrowheads="1"/>
          </p:cNvSpPr>
          <p:nvPr/>
        </p:nvSpPr>
        <p:spPr bwMode="auto">
          <a:xfrm>
            <a:off x="7086600" y="1524000"/>
            <a:ext cx="762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PROGRAMAS</a:t>
            </a:r>
          </a:p>
        </p:txBody>
      </p:sp>
      <p:sp>
        <p:nvSpPr>
          <p:cNvPr id="50216" name="Text Box 46"/>
          <p:cNvSpPr txBox="1">
            <a:spLocks noChangeArrowheads="1"/>
          </p:cNvSpPr>
          <p:nvPr/>
        </p:nvSpPr>
        <p:spPr bwMode="auto">
          <a:xfrm>
            <a:off x="7162800" y="2057400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900"/>
              <a:t>INTERFASE EXTERNA DE UN SO</a:t>
            </a:r>
          </a:p>
        </p:txBody>
      </p:sp>
      <p:sp>
        <p:nvSpPr>
          <p:cNvPr id="50217" name="Line 47"/>
          <p:cNvSpPr>
            <a:spLocks noChangeShapeType="1"/>
          </p:cNvSpPr>
          <p:nvPr/>
        </p:nvSpPr>
        <p:spPr bwMode="auto">
          <a:xfrm flipV="1">
            <a:off x="566738" y="685800"/>
            <a:ext cx="0" cy="258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50218" name="Group 48"/>
          <p:cNvGrpSpPr>
            <a:grpSpLocks/>
          </p:cNvGrpSpPr>
          <p:nvPr/>
        </p:nvGrpSpPr>
        <p:grpSpPr bwMode="auto">
          <a:xfrm>
            <a:off x="7924800" y="71438"/>
            <a:ext cx="919163" cy="385762"/>
            <a:chOff x="4896" y="96"/>
            <a:chExt cx="579" cy="243"/>
          </a:xfrm>
        </p:grpSpPr>
        <p:sp>
          <p:nvSpPr>
            <p:cNvPr id="50220" name="AutoShape 49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0221" name="AutoShape 5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0222" name="AutoShape 51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457200" y="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Funciones del Sistema Operativo –3-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2 Rectángulo"/>
          <p:cNvSpPr/>
          <p:nvPr/>
        </p:nvSpPr>
        <p:spPr>
          <a:xfrm>
            <a:off x="1691679" y="4941168"/>
            <a:ext cx="5224462" cy="300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200" dirty="0" smtClean="0">
                <a:solidFill>
                  <a:schemeClr val="tx1"/>
                </a:solidFill>
              </a:rPr>
              <a:t>Facilita la comunicación con el usuario a través del </a:t>
            </a:r>
            <a:r>
              <a:rPr lang="es-ES" sz="1200" dirty="0" err="1" smtClean="0">
                <a:solidFill>
                  <a:schemeClr val="tx1"/>
                </a:solidFill>
              </a:rPr>
              <a:t>shell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1691679" y="5301208"/>
            <a:ext cx="5224462" cy="300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200" dirty="0" smtClean="0">
                <a:solidFill>
                  <a:schemeClr val="tx1"/>
                </a:solidFill>
              </a:rPr>
              <a:t>Acepta entradas de nuevos trabajos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1691679" y="5661248"/>
            <a:ext cx="6847483" cy="444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200" dirty="0" smtClean="0">
                <a:solidFill>
                  <a:schemeClr val="tx1"/>
                </a:solidFill>
              </a:rPr>
              <a:t>Separa la complejidad del HW, logrando una interfaz más amigable con el usuario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1691679" y="4569123"/>
            <a:ext cx="6696298" cy="300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1200" dirty="0" smtClean="0">
                <a:solidFill>
                  <a:schemeClr val="tx1"/>
                </a:solidFill>
              </a:rPr>
              <a:t>Actúa como interfaz de e/s y controla el manejo de los dispositivos  de e/s</a:t>
            </a:r>
            <a:endParaRPr lang="es-E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4" grpId="0" build="p" autoUpdateAnimBg="0" advAuto="100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86200" y="106363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PROTECCIONES</a:t>
            </a:r>
            <a:endParaRPr lang="es-ES_tradnl" b="1"/>
          </a:p>
        </p:txBody>
      </p:sp>
      <p:sp>
        <p:nvSpPr>
          <p:cNvPr id="51204" name="Line 6"/>
          <p:cNvSpPr>
            <a:spLocks noChangeShapeType="1"/>
          </p:cNvSpPr>
          <p:nvPr/>
        </p:nvSpPr>
        <p:spPr bwMode="auto">
          <a:xfrm flipV="1">
            <a:off x="762000" y="1304925"/>
            <a:ext cx="0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05" name="Line 7"/>
          <p:cNvSpPr>
            <a:spLocks noChangeShapeType="1"/>
          </p:cNvSpPr>
          <p:nvPr/>
        </p:nvSpPr>
        <p:spPr bwMode="auto">
          <a:xfrm>
            <a:off x="762000" y="13049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2438400" y="1228725"/>
            <a:ext cx="5257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 dirty="0"/>
              <a:t>EVITAR PROBLEMAS ENTRE LOS </a:t>
            </a:r>
            <a:r>
              <a:rPr lang="es-ES_tradnl" sz="1000" dirty="0" smtClean="0"/>
              <a:t>PROCESOS USUARIOS Y </a:t>
            </a:r>
            <a:r>
              <a:rPr lang="es-ES_tradnl" sz="1000" dirty="0"/>
              <a:t>ESTOS CON EL S.O</a:t>
            </a:r>
          </a:p>
        </p:txBody>
      </p:sp>
      <p:sp>
        <p:nvSpPr>
          <p:cNvPr id="51207" name="Line 9"/>
          <p:cNvSpPr>
            <a:spLocks noChangeShapeType="1"/>
          </p:cNvSpPr>
          <p:nvPr/>
        </p:nvSpPr>
        <p:spPr bwMode="auto">
          <a:xfrm flipH="1">
            <a:off x="1295400" y="1838325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08" name="Line 10"/>
          <p:cNvSpPr>
            <a:spLocks noChangeShapeType="1"/>
          </p:cNvSpPr>
          <p:nvPr/>
        </p:nvSpPr>
        <p:spPr bwMode="auto">
          <a:xfrm>
            <a:off x="1295400" y="18383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2438400" y="1762125"/>
            <a:ext cx="5105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s-ES_tradnl" sz="1000" b="1" dirty="0"/>
              <a:t>PROTECCION DE E/S: </a:t>
            </a:r>
            <a:r>
              <a:rPr lang="es-ES_tradnl" sz="1000" dirty="0"/>
              <a:t>ES LLEVADA A CABO POR LOS DRIVERS QUE DEVUELVEN CONTROL AL S.O ANTE UNA SITUACION DE ERROR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2438400" y="2371725"/>
            <a:ext cx="5105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s-ES_tradnl" sz="1000" b="1" dirty="0"/>
              <a:t>PROTECCION DE MEMORIA: </a:t>
            </a:r>
            <a:r>
              <a:rPr lang="es-ES_tradnl" sz="1000" dirty="0"/>
              <a:t>CADA PROCESO TIENE UNA ZONA DE MEMORIA ASIGNADA PARA SU FUNCIONAMIENTO. PARA EVITAR  QUE QUEDE  AFUERA DEL ESPACIO DE DIRECCIONAMIENTO SE FIJAN DOS LIMITES: SUPERIOR, INFERIOR Y EL ACCESO DEBE REALIZARSE DENTRO DE ESTOS LIMITES </a:t>
            </a:r>
            <a:endParaRPr lang="es-ES_tradnl" sz="1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>
            <a:off x="1295400" y="2676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1295400" y="29051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13" name="Line 15"/>
          <p:cNvSpPr>
            <a:spLocks noChangeShapeType="1"/>
          </p:cNvSpPr>
          <p:nvPr/>
        </p:nvSpPr>
        <p:spPr bwMode="auto">
          <a:xfrm>
            <a:off x="762000" y="2676525"/>
            <a:ext cx="0" cy="2696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14" name="Line 16"/>
          <p:cNvSpPr>
            <a:spLocks noChangeShapeType="1"/>
          </p:cNvSpPr>
          <p:nvPr/>
        </p:nvSpPr>
        <p:spPr bwMode="auto">
          <a:xfrm>
            <a:off x="762000" y="537321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2438400" y="5114925"/>
            <a:ext cx="5562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s-ES_tradnl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Proteccion</a:t>
            </a:r>
            <a:r>
              <a:rPr lang="es-ES_tradnl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del procesador</a:t>
            </a:r>
            <a:r>
              <a:rPr lang="es-ES_tradnl" sz="1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_tradnl" sz="1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presencia de ciclos infinitos o accesos al procesador por procesos que no lo liberan de su uso nunca</a:t>
            </a:r>
            <a:endParaRPr lang="es-ES_trad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16" name="Line 36"/>
          <p:cNvSpPr>
            <a:spLocks noChangeShapeType="1"/>
          </p:cNvSpPr>
          <p:nvPr/>
        </p:nvSpPr>
        <p:spPr bwMode="auto">
          <a:xfrm>
            <a:off x="4724400" y="5540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17" name="Text Box 37"/>
          <p:cNvSpPr txBox="1">
            <a:spLocks noChangeArrowheads="1"/>
          </p:cNvSpPr>
          <p:nvPr/>
        </p:nvSpPr>
        <p:spPr bwMode="auto">
          <a:xfrm>
            <a:off x="2438400" y="5845175"/>
            <a:ext cx="601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EL HARDWARE INCLUYE UN RELOJ QUE MARCA PERIODOS DE TIEMPO, AL TERMINAR EL PERIODO SE PRODUCE UNA INTERRUPCION Y EL S.O. TOMA CONTROL DE LA C.PU.</a:t>
            </a:r>
          </a:p>
        </p:txBody>
      </p:sp>
      <p:sp>
        <p:nvSpPr>
          <p:cNvPr id="51218" name="Text Box 38"/>
          <p:cNvSpPr txBox="1">
            <a:spLocks noChangeArrowheads="1"/>
          </p:cNvSpPr>
          <p:nvPr/>
        </p:nvSpPr>
        <p:spPr bwMode="auto">
          <a:xfrm>
            <a:off x="4724400" y="5540375"/>
            <a:ext cx="838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800">
                <a:latin typeface="Courier New" pitchFamily="49" charset="0"/>
              </a:rPr>
              <a:t>SOLUCION</a:t>
            </a:r>
          </a:p>
        </p:txBody>
      </p:sp>
      <p:grpSp>
        <p:nvGrpSpPr>
          <p:cNvPr id="51219" name="Group 40"/>
          <p:cNvGrpSpPr>
            <a:grpSpLocks/>
          </p:cNvGrpSpPr>
          <p:nvPr/>
        </p:nvGrpSpPr>
        <p:grpSpPr bwMode="auto">
          <a:xfrm>
            <a:off x="396875" y="381000"/>
            <a:ext cx="6623051" cy="609600"/>
            <a:chOff x="514" y="3840"/>
            <a:chExt cx="4172" cy="384"/>
          </a:xfrm>
        </p:grpSpPr>
        <p:sp>
          <p:nvSpPr>
            <p:cNvPr id="51233" name="Oval 42"/>
            <p:cNvSpPr>
              <a:spLocks noChangeArrowheads="1"/>
            </p:cNvSpPr>
            <p:nvPr/>
          </p:nvSpPr>
          <p:spPr bwMode="auto">
            <a:xfrm>
              <a:off x="514" y="3840"/>
              <a:ext cx="16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" sz="2000" dirty="0" smtClean="0"/>
                <a:t>Protección</a:t>
              </a:r>
              <a:endParaRPr lang="es-ES" sz="2000" dirty="0"/>
            </a:p>
          </p:txBody>
        </p:sp>
        <p:sp>
          <p:nvSpPr>
            <p:cNvPr id="51231" name="Text Box 44"/>
            <p:cNvSpPr txBox="1">
              <a:spLocks noChangeArrowheads="1"/>
            </p:cNvSpPr>
            <p:nvPr/>
          </p:nvSpPr>
          <p:spPr bwMode="auto">
            <a:xfrm>
              <a:off x="2622" y="3933"/>
              <a:ext cx="2064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pt-BR" dirty="0"/>
                <a:t>Implementado </a:t>
              </a:r>
              <a:r>
                <a:rPr lang="pt-BR" dirty="0" err="1"/>
                <a:t>en</a:t>
              </a:r>
              <a:r>
                <a:rPr lang="pt-BR" dirty="0"/>
                <a:t> todos </a:t>
              </a:r>
              <a:r>
                <a:rPr lang="pt-BR" dirty="0" err="1"/>
                <a:t>los</a:t>
              </a:r>
              <a:r>
                <a:rPr lang="pt-BR" dirty="0"/>
                <a:t> módulos</a:t>
              </a:r>
              <a:endParaRPr lang="es-AR" dirty="0"/>
            </a:p>
          </p:txBody>
        </p:sp>
        <p:sp>
          <p:nvSpPr>
            <p:cNvPr id="51232" name="Line 45"/>
            <p:cNvSpPr>
              <a:spLocks noChangeShapeType="1"/>
            </p:cNvSpPr>
            <p:nvPr/>
          </p:nvSpPr>
          <p:spPr bwMode="auto">
            <a:xfrm>
              <a:off x="2173" y="4025"/>
              <a:ext cx="449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221" name="Rectangle 47"/>
          <p:cNvSpPr>
            <a:spLocks noChangeArrowheads="1"/>
          </p:cNvSpPr>
          <p:nvPr/>
        </p:nvSpPr>
        <p:spPr bwMode="auto">
          <a:xfrm>
            <a:off x="304800" y="76200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sz="1800"/>
              <a:t>Funciones del Sistema Operativo –4-</a:t>
            </a:r>
          </a:p>
        </p:txBody>
      </p:sp>
      <p:graphicFrame>
        <p:nvGraphicFramePr>
          <p:cNvPr id="51222" name="Object 0"/>
          <p:cNvGraphicFramePr>
            <a:graphicFrameLocks noChangeAspect="1"/>
          </p:cNvGraphicFramePr>
          <p:nvPr/>
        </p:nvGraphicFramePr>
        <p:xfrm>
          <a:off x="2781300" y="3352800"/>
          <a:ext cx="3962400" cy="1476375"/>
        </p:xfrm>
        <a:graphic>
          <a:graphicData uri="http://schemas.openxmlformats.org/presentationml/2006/ole">
            <p:oleObj spid="_x0000_s51319" name="Picture" r:id="rId3" imgW="4428744" imgH="1658112" progId="Word.Picture.8">
              <p:embed/>
            </p:oleObj>
          </a:graphicData>
        </a:graphic>
      </p:graphicFrame>
      <p:sp>
        <p:nvSpPr>
          <p:cNvPr id="51223" name="Text Box 51"/>
          <p:cNvSpPr txBox="1">
            <a:spLocks noChangeArrowheads="1"/>
          </p:cNvSpPr>
          <p:nvPr/>
        </p:nvSpPr>
        <p:spPr bwMode="auto">
          <a:xfrm>
            <a:off x="1295400" y="3886200"/>
            <a:ext cx="1143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sz="1000"/>
              <a:t>Ejemplo</a:t>
            </a:r>
            <a:endParaRPr lang="es-AR" sz="1000"/>
          </a:p>
        </p:txBody>
      </p:sp>
      <p:sp>
        <p:nvSpPr>
          <p:cNvPr id="51224" name="Line 52"/>
          <p:cNvSpPr>
            <a:spLocks noChangeShapeType="1"/>
          </p:cNvSpPr>
          <p:nvPr/>
        </p:nvSpPr>
        <p:spPr bwMode="auto">
          <a:xfrm>
            <a:off x="1295400" y="4130675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225" name="Line 53"/>
          <p:cNvSpPr>
            <a:spLocks noChangeShapeType="1"/>
          </p:cNvSpPr>
          <p:nvPr/>
        </p:nvSpPr>
        <p:spPr bwMode="auto">
          <a:xfrm flipV="1">
            <a:off x="1295400" y="2686050"/>
            <a:ext cx="0" cy="144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51226" name="Group 54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51227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28" name="AutoShape 5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1229" name="AutoShape 57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188640"/>
            <a:ext cx="7062936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>
                <a:solidFill>
                  <a:schemeClr val="bg1"/>
                </a:solidFill>
              </a:rPr>
              <a:t>Definición del S.O.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65176" y="1524000"/>
            <a:ext cx="2362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/>
              <a:t>Conjunto de programas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47864" y="3839235"/>
            <a:ext cx="16177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sz="1600" dirty="0" smtClean="0"/>
              <a:t>Responsable </a:t>
            </a:r>
            <a:r>
              <a:rPr lang="es-ES_tradnl" sz="1600" dirty="0"/>
              <a:t>de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406008" y="2809293"/>
            <a:ext cx="288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>
                <a:hlinkClick r:id="rId2" action="ppaction://hlinksldjump"/>
              </a:rPr>
              <a:t>Inicializar la </a:t>
            </a:r>
            <a:r>
              <a:rPr lang="es-ES_tradnl" sz="2400" dirty="0" smtClean="0">
                <a:hlinkClick r:id="rId2" action="ppaction://hlinksldjump"/>
              </a:rPr>
              <a:t>máquina</a:t>
            </a:r>
            <a:endParaRPr lang="es-ES_tradnl" sz="2400" dirty="0">
              <a:hlinkClick r:id="rId2" action="ppaction://hlinksldjump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406008" y="343985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>
                <a:hlinkClick r:id="rId2" action="ppaction://hlinksldjump"/>
              </a:rPr>
              <a:t>Administrar </a:t>
            </a:r>
            <a:r>
              <a:rPr lang="es-ES_tradnl" sz="2400" dirty="0">
                <a:hlinkClick r:id="rId3" action="ppaction://hlinksldjump"/>
              </a:rPr>
              <a:t>recursos</a:t>
            </a:r>
            <a:endParaRPr lang="es-ES_tradnl" sz="2400" dirty="0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406008" y="4083460"/>
            <a:ext cx="36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 err="1" smtClean="0">
                <a:hlinkClick r:id="rId3" action="ppaction://hlinksldjump"/>
              </a:rPr>
              <a:t>Interfase</a:t>
            </a:r>
            <a:r>
              <a:rPr lang="es-ES_tradnl" sz="2400" dirty="0" smtClean="0">
                <a:hlinkClick r:id="rId3" action="ppaction://hlinksldjump"/>
              </a:rPr>
              <a:t> Hombre-Máquina</a:t>
            </a:r>
            <a:endParaRPr lang="es-ES_tradnl" sz="2400" dirty="0"/>
          </a:p>
        </p:txBody>
      </p:sp>
      <p:sp>
        <p:nvSpPr>
          <p:cNvPr id="1127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0392" y="188639"/>
            <a:ext cx="309563" cy="432000"/>
          </a:xfrm>
          <a:prstGeom prst="actionButtonForwardNext">
            <a:avLst/>
          </a:prstGeom>
          <a:solidFill>
            <a:srgbClr val="90FB2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74" name="AutoShape 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88639"/>
            <a:ext cx="309563" cy="432000"/>
          </a:xfrm>
          <a:prstGeom prst="actionButtonHome">
            <a:avLst/>
          </a:prstGeom>
          <a:solidFill>
            <a:srgbClr val="90FB2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275" name="Rectangle 21"/>
          <p:cNvSpPr>
            <a:spLocks noChangeArrowheads="1"/>
          </p:cNvSpPr>
          <p:nvPr/>
        </p:nvSpPr>
        <p:spPr bwMode="auto">
          <a:xfrm>
            <a:off x="755576" y="5549478"/>
            <a:ext cx="3581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s-ES_tradnl" sz="2400">
                <a:solidFill>
                  <a:schemeClr val="bg1"/>
                </a:solidFill>
              </a:rPr>
              <a:t>Rutinas y procedimientos</a:t>
            </a:r>
          </a:p>
          <a:p>
            <a:pPr algn="l"/>
            <a:r>
              <a:rPr lang="es-ES_tradnl" sz="2400">
                <a:solidFill>
                  <a:schemeClr val="bg1"/>
                </a:solidFill>
              </a:rPr>
              <a:t>manuales y automáticos</a:t>
            </a:r>
          </a:p>
        </p:txBody>
      </p:sp>
      <p:sp>
        <p:nvSpPr>
          <p:cNvPr id="11276" name="Oval 22"/>
          <p:cNvSpPr>
            <a:spLocks noChangeArrowheads="1"/>
          </p:cNvSpPr>
          <p:nvPr/>
        </p:nvSpPr>
        <p:spPr bwMode="auto">
          <a:xfrm>
            <a:off x="1593776" y="3284612"/>
            <a:ext cx="1905000" cy="144780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s-ES_tradnl" sz="2000" dirty="0" smtClean="0">
                <a:solidFill>
                  <a:schemeClr val="bg1"/>
                </a:solidFill>
              </a:rPr>
              <a:t>Sistema </a:t>
            </a:r>
          </a:p>
          <a:p>
            <a:r>
              <a:rPr lang="es-ES_tradnl" sz="2000" dirty="0" smtClean="0">
                <a:solidFill>
                  <a:schemeClr val="bg1"/>
                </a:solidFill>
              </a:rPr>
              <a:t>Operativo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11277" name="Line 26"/>
          <p:cNvSpPr>
            <a:spLocks noChangeShapeType="1"/>
          </p:cNvSpPr>
          <p:nvPr/>
        </p:nvSpPr>
        <p:spPr bwMode="auto">
          <a:xfrm flipV="1">
            <a:off x="2555776" y="2362200"/>
            <a:ext cx="0" cy="92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8" name="Line 27"/>
          <p:cNvSpPr>
            <a:spLocks noChangeShapeType="1"/>
          </p:cNvSpPr>
          <p:nvPr/>
        </p:nvSpPr>
        <p:spPr bwMode="auto">
          <a:xfrm>
            <a:off x="2546276" y="4732412"/>
            <a:ext cx="9500" cy="817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82" name="Text Box 31"/>
          <p:cNvSpPr txBox="1">
            <a:spLocks noChangeArrowheads="1"/>
          </p:cNvSpPr>
          <p:nvPr/>
        </p:nvSpPr>
        <p:spPr bwMode="auto">
          <a:xfrm>
            <a:off x="5406008" y="4689141"/>
            <a:ext cx="288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sz="2400" dirty="0">
                <a:solidFill>
                  <a:schemeClr val="bg1"/>
                </a:solidFill>
              </a:rPr>
              <a:t>Brindar </a:t>
            </a:r>
            <a:r>
              <a:rPr lang="pt-BR" sz="2400" dirty="0" err="1">
                <a:solidFill>
                  <a:schemeClr val="bg1"/>
                </a:solidFill>
              </a:rPr>
              <a:t>Protección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3" name="2 Abrir llave"/>
          <p:cNvSpPr/>
          <p:nvPr/>
        </p:nvSpPr>
        <p:spPr>
          <a:xfrm>
            <a:off x="4878688" y="2768017"/>
            <a:ext cx="845440" cy="25331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/>
      <p:bldP spid="11269" grpId="0"/>
      <p:bldP spid="11270" grpId="0"/>
      <p:bldP spid="11271" grpId="0"/>
      <p:bldP spid="11275" grpId="0" animBg="1"/>
      <p:bldP spid="11277" grpId="0" animBg="1"/>
      <p:bldP spid="11278" grpId="0" animBg="1"/>
      <p:bldP spid="11282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Funciones del Sistema Operativo –5-</a:t>
            </a:r>
          </a:p>
        </p:txBody>
      </p:sp>
      <p:grpSp>
        <p:nvGrpSpPr>
          <p:cNvPr id="52227" name="Group 43"/>
          <p:cNvGrpSpPr>
            <a:grpSpLocks/>
          </p:cNvGrpSpPr>
          <p:nvPr/>
        </p:nvGrpSpPr>
        <p:grpSpPr bwMode="auto">
          <a:xfrm>
            <a:off x="1143000" y="304800"/>
            <a:ext cx="7700963" cy="3581400"/>
            <a:chOff x="720" y="1152"/>
            <a:chExt cx="4851" cy="2256"/>
          </a:xfrm>
        </p:grpSpPr>
        <p:sp>
          <p:nvSpPr>
            <p:cNvPr id="52240" name="Oval 3"/>
            <p:cNvSpPr>
              <a:spLocks noChangeArrowheads="1"/>
            </p:cNvSpPr>
            <p:nvPr/>
          </p:nvSpPr>
          <p:spPr bwMode="auto">
            <a:xfrm>
              <a:off x="1776" y="1920"/>
              <a:ext cx="129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_tradnl" sz="1600"/>
            </a:p>
          </p:txBody>
        </p:sp>
        <p:sp>
          <p:nvSpPr>
            <p:cNvPr id="52241" name="Rectangle 4"/>
            <p:cNvSpPr>
              <a:spLocks noChangeArrowheads="1"/>
            </p:cNvSpPr>
            <p:nvPr/>
          </p:nvSpPr>
          <p:spPr bwMode="auto">
            <a:xfrm>
              <a:off x="1920" y="1920"/>
              <a:ext cx="112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s-ES_tradnl" sz="1600"/>
                <a:t>Administrador de recursos</a:t>
              </a:r>
            </a:p>
          </p:txBody>
        </p:sp>
        <p:sp>
          <p:nvSpPr>
            <p:cNvPr id="52242" name="Text Box 6"/>
            <p:cNvSpPr txBox="1">
              <a:spLocks noChangeArrowheads="1"/>
            </p:cNvSpPr>
            <p:nvPr/>
          </p:nvSpPr>
          <p:spPr bwMode="auto">
            <a:xfrm>
              <a:off x="3600" y="1776"/>
              <a:ext cx="970" cy="5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600"/>
                <a:t>Crear </a:t>
              </a:r>
            </a:p>
            <a:p>
              <a:pPr algn="l"/>
              <a:r>
                <a:rPr lang="es-ES_tradnl" sz="1600"/>
                <a:t>Recuperar Eliminar </a:t>
              </a:r>
            </a:p>
          </p:txBody>
        </p:sp>
        <p:sp>
          <p:nvSpPr>
            <p:cNvPr id="52243" name="Line 7"/>
            <p:cNvSpPr>
              <a:spLocks noChangeShapeType="1"/>
            </p:cNvSpPr>
            <p:nvPr/>
          </p:nvSpPr>
          <p:spPr bwMode="auto">
            <a:xfrm>
              <a:off x="3072" y="20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44" name="Text Box 8"/>
            <p:cNvSpPr txBox="1">
              <a:spLocks noChangeArrowheads="1"/>
            </p:cNvSpPr>
            <p:nvPr/>
          </p:nvSpPr>
          <p:spPr bwMode="auto">
            <a:xfrm>
              <a:off x="3062" y="1879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facilidad</a:t>
              </a:r>
            </a:p>
          </p:txBody>
        </p:sp>
        <p:sp>
          <p:nvSpPr>
            <p:cNvPr id="52245" name="Line 9"/>
            <p:cNvSpPr>
              <a:spLocks noChangeShapeType="1"/>
            </p:cNvSpPr>
            <p:nvPr/>
          </p:nvSpPr>
          <p:spPr bwMode="auto">
            <a:xfrm>
              <a:off x="4560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46" name="Text Box 10"/>
            <p:cNvSpPr txBox="1">
              <a:spLocks noChangeArrowheads="1"/>
            </p:cNvSpPr>
            <p:nvPr/>
          </p:nvSpPr>
          <p:spPr bwMode="auto">
            <a:xfrm>
              <a:off x="5078" y="1911"/>
              <a:ext cx="49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600"/>
                <a:t>objetos</a:t>
              </a:r>
            </a:p>
          </p:txBody>
        </p:sp>
        <p:sp>
          <p:nvSpPr>
            <p:cNvPr id="52247" name="Text Box 11"/>
            <p:cNvSpPr txBox="1">
              <a:spLocks noChangeArrowheads="1"/>
            </p:cNvSpPr>
            <p:nvPr/>
          </p:nvSpPr>
          <p:spPr bwMode="auto">
            <a:xfrm>
              <a:off x="3360" y="2400"/>
              <a:ext cx="689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600"/>
                <a:t>Conflictos </a:t>
              </a:r>
            </a:p>
            <a:p>
              <a:pPr algn="l"/>
              <a:r>
                <a:rPr lang="es-ES_tradnl" sz="1600"/>
                <a:t>Accesos</a:t>
              </a:r>
            </a:p>
          </p:txBody>
        </p:sp>
        <p:sp>
          <p:nvSpPr>
            <p:cNvPr id="52248" name="Line 12"/>
            <p:cNvSpPr>
              <a:spLocks noChangeShapeType="1"/>
            </p:cNvSpPr>
            <p:nvPr/>
          </p:nvSpPr>
          <p:spPr bwMode="auto">
            <a:xfrm>
              <a:off x="2832" y="220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49" name="Text Box 13"/>
            <p:cNvSpPr txBox="1">
              <a:spLocks noChangeArrowheads="1"/>
            </p:cNvSpPr>
            <p:nvPr/>
          </p:nvSpPr>
          <p:spPr bwMode="auto">
            <a:xfrm>
              <a:off x="3024" y="2208"/>
              <a:ext cx="4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ordena</a:t>
              </a:r>
            </a:p>
          </p:txBody>
        </p:sp>
        <p:sp>
          <p:nvSpPr>
            <p:cNvPr id="52250" name="Text Box 14"/>
            <p:cNvSpPr txBox="1">
              <a:spLocks noChangeArrowheads="1"/>
            </p:cNvSpPr>
            <p:nvPr/>
          </p:nvSpPr>
          <p:spPr bwMode="auto">
            <a:xfrm>
              <a:off x="2016" y="2640"/>
              <a:ext cx="59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600"/>
                <a:t>Recursos</a:t>
              </a:r>
            </a:p>
          </p:txBody>
        </p:sp>
        <p:sp>
          <p:nvSpPr>
            <p:cNvPr id="52251" name="Text Box 15"/>
            <p:cNvSpPr txBox="1">
              <a:spLocks noChangeArrowheads="1"/>
            </p:cNvSpPr>
            <p:nvPr/>
          </p:nvSpPr>
          <p:spPr bwMode="auto">
            <a:xfrm>
              <a:off x="2400" y="2304"/>
              <a:ext cx="5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recupera</a:t>
              </a:r>
            </a:p>
          </p:txBody>
        </p:sp>
        <p:sp>
          <p:nvSpPr>
            <p:cNvPr id="52252" name="Line 16"/>
            <p:cNvSpPr>
              <a:spLocks noChangeShapeType="1"/>
            </p:cNvSpPr>
            <p:nvPr/>
          </p:nvSpPr>
          <p:spPr bwMode="auto">
            <a:xfrm>
              <a:off x="23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53" name="Text Box 18"/>
            <p:cNvSpPr txBox="1">
              <a:spLocks noChangeArrowheads="1"/>
            </p:cNvSpPr>
            <p:nvPr/>
          </p:nvSpPr>
          <p:spPr bwMode="auto">
            <a:xfrm>
              <a:off x="1392" y="2304"/>
              <a:ext cx="5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integridad</a:t>
              </a:r>
            </a:p>
          </p:txBody>
        </p:sp>
        <p:sp>
          <p:nvSpPr>
            <p:cNvPr id="52254" name="Text Box 19"/>
            <p:cNvSpPr txBox="1">
              <a:spLocks noChangeArrowheads="1"/>
            </p:cNvSpPr>
            <p:nvPr/>
          </p:nvSpPr>
          <p:spPr bwMode="auto">
            <a:xfrm>
              <a:off x="2064" y="3024"/>
              <a:ext cx="5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autoridad</a:t>
              </a:r>
            </a:p>
          </p:txBody>
        </p:sp>
        <p:sp>
          <p:nvSpPr>
            <p:cNvPr id="52255" name="Text Box 20"/>
            <p:cNvSpPr txBox="1">
              <a:spLocks noChangeArrowheads="1"/>
            </p:cNvSpPr>
            <p:nvPr/>
          </p:nvSpPr>
          <p:spPr bwMode="auto">
            <a:xfrm>
              <a:off x="3398" y="2887"/>
              <a:ext cx="5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estrategia</a:t>
              </a:r>
            </a:p>
          </p:txBody>
        </p:sp>
        <p:sp>
          <p:nvSpPr>
            <p:cNvPr id="52256" name="Line 21"/>
            <p:cNvSpPr>
              <a:spLocks noChangeShapeType="1"/>
            </p:cNvSpPr>
            <p:nvPr/>
          </p:nvSpPr>
          <p:spPr bwMode="auto">
            <a:xfrm>
              <a:off x="364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57" name="Line 22"/>
            <p:cNvSpPr>
              <a:spLocks noChangeShapeType="1"/>
            </p:cNvSpPr>
            <p:nvPr/>
          </p:nvSpPr>
          <p:spPr bwMode="auto">
            <a:xfrm>
              <a:off x="230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58" name="Line 23"/>
            <p:cNvSpPr>
              <a:spLocks noChangeShapeType="1"/>
            </p:cNvSpPr>
            <p:nvPr/>
          </p:nvSpPr>
          <p:spPr bwMode="auto">
            <a:xfrm flipH="1">
              <a:off x="1488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59" name="Text Box 24"/>
            <p:cNvSpPr txBox="1">
              <a:spLocks noChangeArrowheads="1"/>
            </p:cNvSpPr>
            <p:nvPr/>
          </p:nvSpPr>
          <p:spPr bwMode="auto">
            <a:xfrm>
              <a:off x="1536" y="2592"/>
              <a:ext cx="4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asigna</a:t>
              </a:r>
            </a:p>
          </p:txBody>
        </p:sp>
        <p:sp>
          <p:nvSpPr>
            <p:cNvPr id="52260" name="Text Box 25"/>
            <p:cNvSpPr txBox="1">
              <a:spLocks noChangeArrowheads="1"/>
            </p:cNvSpPr>
            <p:nvPr/>
          </p:nvSpPr>
          <p:spPr bwMode="auto">
            <a:xfrm>
              <a:off x="720" y="2640"/>
              <a:ext cx="778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1600"/>
                <a:t>Prioridad de acceso</a:t>
              </a:r>
            </a:p>
          </p:txBody>
        </p:sp>
        <p:sp>
          <p:nvSpPr>
            <p:cNvPr id="52261" name="Line 26"/>
            <p:cNvSpPr>
              <a:spLocks noChangeShapeType="1"/>
            </p:cNvSpPr>
            <p:nvPr/>
          </p:nvSpPr>
          <p:spPr bwMode="auto">
            <a:xfrm>
              <a:off x="1056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62" name="Text Box 27"/>
            <p:cNvSpPr txBox="1">
              <a:spLocks noChangeArrowheads="1"/>
            </p:cNvSpPr>
            <p:nvPr/>
          </p:nvSpPr>
          <p:spPr bwMode="auto">
            <a:xfrm>
              <a:off x="864" y="3216"/>
              <a:ext cx="4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política</a:t>
              </a:r>
            </a:p>
          </p:txBody>
        </p:sp>
        <p:sp>
          <p:nvSpPr>
            <p:cNvPr id="52263" name="Line 28"/>
            <p:cNvSpPr>
              <a:spLocks noChangeShapeType="1"/>
            </p:cNvSpPr>
            <p:nvPr/>
          </p:nvSpPr>
          <p:spPr bwMode="auto">
            <a:xfrm flipH="1" flipV="1">
              <a:off x="2112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64" name="Text Box 29"/>
            <p:cNvSpPr txBox="1">
              <a:spLocks noChangeArrowheads="1"/>
            </p:cNvSpPr>
            <p:nvPr/>
          </p:nvSpPr>
          <p:spPr bwMode="auto">
            <a:xfrm>
              <a:off x="2256" y="1632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brinda</a:t>
              </a:r>
            </a:p>
          </p:txBody>
        </p:sp>
        <p:sp>
          <p:nvSpPr>
            <p:cNvPr id="52265" name="Text Box 30"/>
            <p:cNvSpPr txBox="1">
              <a:spLocks noChangeArrowheads="1"/>
            </p:cNvSpPr>
            <p:nvPr/>
          </p:nvSpPr>
          <p:spPr bwMode="auto">
            <a:xfrm>
              <a:off x="912" y="1488"/>
              <a:ext cx="122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sz="1600"/>
                <a:t>Seguridad  a usuarios</a:t>
              </a:r>
            </a:p>
          </p:txBody>
        </p:sp>
        <p:sp>
          <p:nvSpPr>
            <p:cNvPr id="52266" name="Line 32"/>
            <p:cNvSpPr>
              <a:spLocks noChangeShapeType="1"/>
            </p:cNvSpPr>
            <p:nvPr/>
          </p:nvSpPr>
          <p:spPr bwMode="auto">
            <a:xfrm>
              <a:off x="1392" y="1728"/>
              <a:ext cx="7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67" name="Line 33"/>
            <p:cNvSpPr>
              <a:spLocks noChangeShapeType="1"/>
            </p:cNvSpPr>
            <p:nvPr/>
          </p:nvSpPr>
          <p:spPr bwMode="auto">
            <a:xfrm flipV="1">
              <a:off x="2736" y="1536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68" name="Text Box 34"/>
            <p:cNvSpPr txBox="1">
              <a:spLocks noChangeArrowheads="1"/>
            </p:cNvSpPr>
            <p:nvPr/>
          </p:nvSpPr>
          <p:spPr bwMode="auto">
            <a:xfrm>
              <a:off x="2928" y="1152"/>
              <a:ext cx="1152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1600"/>
                <a:t>Entrada a nuevos trabajos</a:t>
              </a:r>
            </a:p>
          </p:txBody>
        </p:sp>
        <p:sp>
          <p:nvSpPr>
            <p:cNvPr id="52269" name="Text Box 35"/>
            <p:cNvSpPr txBox="1">
              <a:spLocks noChangeArrowheads="1"/>
            </p:cNvSpPr>
            <p:nvPr/>
          </p:nvSpPr>
          <p:spPr bwMode="auto">
            <a:xfrm>
              <a:off x="3014" y="1639"/>
              <a:ext cx="4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/>
                <a:t>acepta</a:t>
              </a:r>
            </a:p>
          </p:txBody>
        </p:sp>
      </p:grpSp>
      <p:grpSp>
        <p:nvGrpSpPr>
          <p:cNvPr id="52228" name="Group 53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52237" name="AutoShape 3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38" name="AutoShape 3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39" name="AutoShape 39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2229" name="Rectangle 45"/>
          <p:cNvSpPr>
            <a:spLocks noChangeArrowheads="1"/>
          </p:cNvSpPr>
          <p:nvPr/>
        </p:nvSpPr>
        <p:spPr bwMode="auto">
          <a:xfrm>
            <a:off x="2119313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52230" name="Object 44"/>
          <p:cNvGraphicFramePr>
            <a:graphicFrameLocks noChangeAspect="1"/>
          </p:cNvGraphicFramePr>
          <p:nvPr/>
        </p:nvGraphicFramePr>
        <p:xfrm>
          <a:off x="304800" y="3962400"/>
          <a:ext cx="4905375" cy="1685925"/>
        </p:xfrm>
        <a:graphic>
          <a:graphicData uri="http://schemas.openxmlformats.org/presentationml/2006/ole">
            <p:oleObj spid="_x0000_s52436" r:id="rId4" imgW="4427538" imgH="1938338" progId="">
              <p:embed/>
            </p:oleObj>
          </a:graphicData>
        </a:graphic>
      </p:graphicFrame>
      <p:sp>
        <p:nvSpPr>
          <p:cNvPr id="52231" name="Rectangle 47"/>
          <p:cNvSpPr>
            <a:spLocks noChangeArrowheads="1"/>
          </p:cNvSpPr>
          <p:nvPr/>
        </p:nvSpPr>
        <p:spPr bwMode="auto">
          <a:xfrm>
            <a:off x="3529013" y="2838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52232" name="Object 46"/>
          <p:cNvGraphicFramePr>
            <a:graphicFrameLocks noChangeAspect="1"/>
          </p:cNvGraphicFramePr>
          <p:nvPr/>
        </p:nvGraphicFramePr>
        <p:xfrm>
          <a:off x="6781800" y="2362200"/>
          <a:ext cx="2085975" cy="1066800"/>
        </p:xfrm>
        <a:graphic>
          <a:graphicData uri="http://schemas.openxmlformats.org/presentationml/2006/ole">
            <p:oleObj spid="_x0000_s52437" r:id="rId5" imgW="2082800" imgH="1397000" progId="">
              <p:embed/>
            </p:oleObj>
          </a:graphicData>
        </a:graphic>
      </p:graphicFrame>
      <p:sp>
        <p:nvSpPr>
          <p:cNvPr id="52233" name="Line 48"/>
          <p:cNvSpPr>
            <a:spLocks noChangeShapeType="1"/>
          </p:cNvSpPr>
          <p:nvPr/>
        </p:nvSpPr>
        <p:spPr bwMode="auto">
          <a:xfrm flipV="1">
            <a:off x="6172200" y="2971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4" name="Text Box 50"/>
          <p:cNvSpPr txBox="1">
            <a:spLocks noChangeArrowheads="1"/>
          </p:cNvSpPr>
          <p:nvPr/>
        </p:nvSpPr>
        <p:spPr bwMode="auto">
          <a:xfrm>
            <a:off x="7239000" y="3429000"/>
            <a:ext cx="1676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Multiplexado</a:t>
            </a:r>
            <a:endParaRPr lang="es-AR"/>
          </a:p>
        </p:txBody>
      </p:sp>
      <p:sp>
        <p:nvSpPr>
          <p:cNvPr id="52235" name="Line 51"/>
          <p:cNvSpPr>
            <a:spLocks noChangeShapeType="1"/>
          </p:cNvSpPr>
          <p:nvPr/>
        </p:nvSpPr>
        <p:spPr bwMode="auto">
          <a:xfrm flipH="1" flipV="1">
            <a:off x="7848600" y="2971800"/>
            <a:ext cx="228600" cy="53340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6" name="Line 52"/>
          <p:cNvSpPr>
            <a:spLocks noChangeShapeType="1"/>
          </p:cNvSpPr>
          <p:nvPr/>
        </p:nvSpPr>
        <p:spPr bwMode="auto">
          <a:xfrm flipV="1">
            <a:off x="4876800" y="36576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 advAuto="100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ChangeArrowheads="1"/>
          </p:cNvSpPr>
          <p:nvPr/>
        </p:nvSpPr>
        <p:spPr bwMode="auto">
          <a:xfrm>
            <a:off x="3886200" y="395288"/>
            <a:ext cx="31242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sz="1200" b="1">
                <a:latin typeface="Arial" charset="0"/>
                <a:cs typeface="Arial" charset="0"/>
              </a:rPr>
              <a:t>(1)	</a:t>
            </a:r>
            <a:r>
              <a:rPr lang="pt-BR" sz="1200">
                <a:latin typeface="Arial" charset="0"/>
                <a:cs typeface="Arial" charset="0"/>
              </a:rPr>
              <a:t>Compilador</a:t>
            </a:r>
            <a:endParaRPr lang="es-ES_tradnl" sz="1200">
              <a:latin typeface="Arial" charset="0"/>
              <a:cs typeface="Arial" charset="0"/>
            </a:endParaRPr>
          </a:p>
          <a:p>
            <a:pPr algn="just"/>
            <a:r>
              <a:rPr lang="pt-BR" sz="1200" b="1">
                <a:latin typeface="Arial" charset="0"/>
                <a:cs typeface="Arial" charset="0"/>
              </a:rPr>
              <a:t>(2)	</a:t>
            </a:r>
            <a:r>
              <a:rPr lang="pt-BR" sz="1200">
                <a:latin typeface="Arial" charset="0"/>
                <a:cs typeface="Arial" charset="0"/>
              </a:rPr>
              <a:t>Link-editor</a:t>
            </a:r>
            <a:endParaRPr lang="es-ES_tradnl" sz="1200">
              <a:latin typeface="Arial" charset="0"/>
              <a:cs typeface="Arial" charset="0"/>
            </a:endParaRPr>
          </a:p>
          <a:p>
            <a:pPr algn="l"/>
            <a:r>
              <a:rPr lang="pt-BR" sz="1200" b="1">
                <a:latin typeface="Arial" charset="0"/>
                <a:cs typeface="Arial" charset="0"/>
              </a:rPr>
              <a:t>(3)	</a:t>
            </a:r>
            <a:r>
              <a:rPr lang="pt-BR" sz="1200">
                <a:latin typeface="Arial" charset="0"/>
                <a:cs typeface="Arial" charset="0"/>
              </a:rPr>
              <a:t>Loader + S.O.</a:t>
            </a:r>
            <a:r>
              <a:rPr lang="en-US" sz="1800"/>
              <a:t> </a:t>
            </a:r>
            <a:endParaRPr lang="en-US" sz="2400"/>
          </a:p>
        </p:txBody>
      </p:sp>
      <p:graphicFrame>
        <p:nvGraphicFramePr>
          <p:cNvPr id="53251" name="Object 1024"/>
          <p:cNvGraphicFramePr>
            <a:graphicFrameLocks noChangeAspect="1"/>
          </p:cNvGraphicFramePr>
          <p:nvPr/>
        </p:nvGraphicFramePr>
        <p:xfrm>
          <a:off x="228600" y="1127125"/>
          <a:ext cx="8839200" cy="3492500"/>
        </p:xfrm>
        <a:graphic>
          <a:graphicData uri="http://schemas.openxmlformats.org/presentationml/2006/ole">
            <p:oleObj spid="_x0000_s53341" name="Picture" r:id="rId3" imgW="4672584" imgH="2005584" progId="Word.Picture.8">
              <p:embed/>
            </p:oleObj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/>
              <a:t>De programa a Procesos</a:t>
            </a:r>
            <a:endParaRPr lang="es-AR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28600" y="4619625"/>
            <a:ext cx="8915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95250" algn="just">
              <a:buFontTx/>
              <a:buChar char="•"/>
            </a:pPr>
            <a:r>
              <a:rPr lang="es-AR" sz="1200" b="1">
                <a:latin typeface="Arial" charset="0"/>
                <a:cs typeface="Arial" charset="0"/>
              </a:rPr>
              <a:t>Definimos:</a:t>
            </a:r>
            <a:endParaRPr lang="es-ES_tradnl" sz="1200" b="1">
              <a:latin typeface="Arial" charset="0"/>
              <a:cs typeface="Arial" charset="0"/>
            </a:endParaRPr>
          </a:p>
          <a:p>
            <a:pPr marL="381000" indent="-95250" algn="just">
              <a:buFontTx/>
              <a:buChar char="•"/>
            </a:pPr>
            <a:r>
              <a:rPr lang="es-AR" sz="1200" b="1">
                <a:latin typeface="Arial" charset="0"/>
                <a:cs typeface="Arial" charset="0"/>
              </a:rPr>
              <a:t>Espacio de nombres de un programa: Conjunto de nombres sobre el cual el programa puede actuar directamente (relación directa) Ejemplo un Archivo debe ser trasladado a Memoria para que el Programa pueda actuar sobre él.</a:t>
            </a:r>
            <a:endParaRPr lang="es-ES_tradnl" sz="1200" b="1">
              <a:latin typeface="Arial" charset="0"/>
              <a:cs typeface="Arial" charset="0"/>
            </a:endParaRPr>
          </a:p>
          <a:p>
            <a:pPr marL="381000" indent="-95250" algn="just">
              <a:buFontTx/>
              <a:buChar char="•"/>
            </a:pPr>
            <a:r>
              <a:rPr lang="es-AR" sz="1200" b="1">
                <a:latin typeface="Arial" charset="0"/>
                <a:cs typeface="Arial" charset="0"/>
              </a:rPr>
              <a:t>Espacio de nombres de un proceso: Conjunto de objetos que pueden ser usados por el proceso.</a:t>
            </a:r>
            <a:endParaRPr lang="es-ES_tradnl" sz="1200" b="1">
              <a:latin typeface="Arial" charset="0"/>
              <a:cs typeface="Arial" charset="0"/>
            </a:endParaRPr>
          </a:p>
          <a:p>
            <a:pPr marL="381000" indent="-95250" algn="just">
              <a:buFontTx/>
              <a:buChar char="•"/>
            </a:pPr>
            <a:r>
              <a:rPr lang="es-AR" sz="1200" b="1">
                <a:latin typeface="Arial" charset="0"/>
                <a:cs typeface="Arial" charset="0"/>
              </a:rPr>
              <a:t>Espacio de nombres del procesador: Conjunto de objetos que pueden ser usados por todos los procesos.</a:t>
            </a:r>
            <a:endParaRPr lang="es-ES_tradnl" sz="1200" b="1">
              <a:latin typeface="Arial" charset="0"/>
              <a:cs typeface="Arial" charset="0"/>
            </a:endParaRPr>
          </a:p>
          <a:p>
            <a:pPr marL="381000" indent="-95250" algn="just">
              <a:buFontTx/>
              <a:buChar char="•"/>
            </a:pPr>
            <a:r>
              <a:rPr lang="es-AR" sz="1200" b="1">
                <a:latin typeface="Arial" charset="0"/>
                <a:cs typeface="Arial" charset="0"/>
              </a:rPr>
              <a:t>Espacio de memoria: Conjunto de direcciones de memoria usadas para implementar el espacio de nombres del procesador.</a:t>
            </a:r>
            <a:endParaRPr lang="es-ES_tradnl" sz="1200" b="1">
              <a:latin typeface="Arial" charset="0"/>
              <a:cs typeface="Arial" charset="0"/>
            </a:endParaRPr>
          </a:p>
          <a:p>
            <a:pPr marL="381000" indent="-95250" algn="just">
              <a:buFontTx/>
              <a:buChar char="•"/>
            </a:pPr>
            <a:r>
              <a:rPr lang="es-AR" sz="1200" b="1">
                <a:latin typeface="Arial" charset="0"/>
                <a:cs typeface="Arial" charset="0"/>
              </a:rPr>
              <a:t>Poder de un proceso (Modo Master- Slave): Conjunto de información que define los recursos accesibles por dicho proceso, así como su modo de acceso. Puede evolucionar dinámicamente.</a:t>
            </a:r>
            <a:endParaRPr lang="es-ES_tradnl" sz="1200" b="1"/>
          </a:p>
        </p:txBody>
      </p:sp>
      <p:grpSp>
        <p:nvGrpSpPr>
          <p:cNvPr id="53254" name="Group 6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53255" name="AutoShape 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256" name="AutoShape 8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257" name="AutoShape 9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0" y="914400"/>
            <a:ext cx="11398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Programa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045075" y="876300"/>
            <a:ext cx="1692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operaciones ordenadas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712075" y="876300"/>
            <a:ext cx="1158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Problemas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4206875" y="1104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6721475" y="11049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79" name="Text Box 16"/>
          <p:cNvSpPr txBox="1">
            <a:spLocks noChangeArrowheads="1"/>
          </p:cNvSpPr>
          <p:nvPr/>
        </p:nvSpPr>
        <p:spPr bwMode="auto">
          <a:xfrm>
            <a:off x="6781800" y="811213"/>
            <a:ext cx="866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resuelven</a:t>
            </a:r>
          </a:p>
        </p:txBody>
      </p:sp>
      <p:sp>
        <p:nvSpPr>
          <p:cNvPr id="54280" name="Text Box 17"/>
          <p:cNvSpPr txBox="1">
            <a:spLocks noChangeArrowheads="1"/>
          </p:cNvSpPr>
          <p:nvPr/>
        </p:nvSpPr>
        <p:spPr bwMode="auto">
          <a:xfrm>
            <a:off x="4283075" y="800100"/>
            <a:ext cx="806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conjunto</a:t>
            </a:r>
          </a:p>
        </p:txBody>
      </p:sp>
      <p:sp>
        <p:nvSpPr>
          <p:cNvPr id="54281" name="Line 18"/>
          <p:cNvSpPr>
            <a:spLocks noChangeShapeType="1"/>
          </p:cNvSpPr>
          <p:nvPr/>
        </p:nvSpPr>
        <p:spPr bwMode="auto">
          <a:xfrm>
            <a:off x="3444875" y="13335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82" name="Text Box 19"/>
          <p:cNvSpPr txBox="1">
            <a:spLocks noChangeArrowheads="1"/>
          </p:cNvSpPr>
          <p:nvPr/>
        </p:nvSpPr>
        <p:spPr bwMode="auto">
          <a:xfrm>
            <a:off x="3352800" y="1524000"/>
            <a:ext cx="747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Esta en </a:t>
            </a:r>
          </a:p>
        </p:txBody>
      </p:sp>
      <p:sp>
        <p:nvSpPr>
          <p:cNvPr id="54283" name="Text Box 20"/>
          <p:cNvSpPr txBox="1">
            <a:spLocks noChangeArrowheads="1"/>
          </p:cNvSpPr>
          <p:nvPr/>
        </p:nvSpPr>
        <p:spPr bwMode="auto">
          <a:xfrm>
            <a:off x="3200400" y="20574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Ejecución</a:t>
            </a:r>
          </a:p>
        </p:txBody>
      </p:sp>
      <p:sp>
        <p:nvSpPr>
          <p:cNvPr id="54284" name="Rectangle 21"/>
          <p:cNvSpPr>
            <a:spLocks noChangeArrowheads="1"/>
          </p:cNvSpPr>
          <p:nvPr/>
        </p:nvSpPr>
        <p:spPr bwMode="auto">
          <a:xfrm>
            <a:off x="3124200" y="19050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85" name="Line 22"/>
          <p:cNvSpPr>
            <a:spLocks noChangeShapeType="1"/>
          </p:cNvSpPr>
          <p:nvPr/>
        </p:nvSpPr>
        <p:spPr bwMode="auto">
          <a:xfrm>
            <a:off x="5715000" y="2362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86" name="Text Box 23"/>
          <p:cNvSpPr txBox="1">
            <a:spLocks noChangeArrowheads="1"/>
          </p:cNvSpPr>
          <p:nvPr/>
        </p:nvSpPr>
        <p:spPr bwMode="auto">
          <a:xfrm>
            <a:off x="5715000" y="2057400"/>
            <a:ext cx="80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 necesita</a:t>
            </a:r>
          </a:p>
        </p:txBody>
      </p:sp>
      <p:sp>
        <p:nvSpPr>
          <p:cNvPr id="54287" name="Text Box 24"/>
          <p:cNvSpPr txBox="1">
            <a:spLocks noChangeArrowheads="1"/>
          </p:cNvSpPr>
          <p:nvPr/>
        </p:nvSpPr>
        <p:spPr bwMode="auto">
          <a:xfrm>
            <a:off x="6781800" y="1905000"/>
            <a:ext cx="1143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Bloque de control  del JOB (JCB)</a:t>
            </a:r>
          </a:p>
        </p:txBody>
      </p:sp>
      <p:sp>
        <p:nvSpPr>
          <p:cNvPr id="54288" name="Line 25"/>
          <p:cNvSpPr>
            <a:spLocks noChangeShapeType="1"/>
          </p:cNvSpPr>
          <p:nvPr/>
        </p:nvSpPr>
        <p:spPr bwMode="auto">
          <a:xfrm flipH="1">
            <a:off x="2133600" y="228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89" name="Text Box 26"/>
          <p:cNvSpPr txBox="1">
            <a:spLocks noChangeArrowheads="1"/>
          </p:cNvSpPr>
          <p:nvPr/>
        </p:nvSpPr>
        <p:spPr bwMode="auto">
          <a:xfrm>
            <a:off x="2362200" y="19812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 divide</a:t>
            </a:r>
          </a:p>
        </p:txBody>
      </p:sp>
      <p:sp>
        <p:nvSpPr>
          <p:cNvPr id="54290" name="Text Box 27"/>
          <p:cNvSpPr txBox="1">
            <a:spLocks noChangeArrowheads="1"/>
          </p:cNvSpPr>
          <p:nvPr/>
        </p:nvSpPr>
        <p:spPr bwMode="auto">
          <a:xfrm>
            <a:off x="990600" y="2133600"/>
            <a:ext cx="10953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000"/>
              <a:t>Procesos</a:t>
            </a:r>
          </a:p>
        </p:txBody>
      </p:sp>
      <p:sp>
        <p:nvSpPr>
          <p:cNvPr id="54291" name="Text Box 29"/>
          <p:cNvSpPr txBox="1">
            <a:spLocks noChangeArrowheads="1"/>
          </p:cNvSpPr>
          <p:nvPr/>
        </p:nvSpPr>
        <p:spPr bwMode="auto">
          <a:xfrm>
            <a:off x="1371600" y="2971800"/>
            <a:ext cx="354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Secuencia dinámica de instrucciones</a:t>
            </a:r>
          </a:p>
        </p:txBody>
      </p:sp>
      <p:sp>
        <p:nvSpPr>
          <p:cNvPr id="54292" name="Text Box 30"/>
          <p:cNvSpPr txBox="1">
            <a:spLocks noChangeArrowheads="1"/>
          </p:cNvSpPr>
          <p:nvPr/>
        </p:nvSpPr>
        <p:spPr bwMode="auto">
          <a:xfrm>
            <a:off x="685800" y="1371600"/>
            <a:ext cx="701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Stack</a:t>
            </a:r>
          </a:p>
        </p:txBody>
      </p:sp>
      <p:sp>
        <p:nvSpPr>
          <p:cNvPr id="54293" name="Line 31"/>
          <p:cNvSpPr>
            <a:spLocks noChangeShapeType="1"/>
          </p:cNvSpPr>
          <p:nvPr/>
        </p:nvSpPr>
        <p:spPr bwMode="auto">
          <a:xfrm flipH="1" flipV="1">
            <a:off x="1371600" y="1600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94" name="Text Box 32"/>
          <p:cNvSpPr txBox="1">
            <a:spLocks noChangeArrowheads="1"/>
          </p:cNvSpPr>
          <p:nvPr/>
        </p:nvSpPr>
        <p:spPr bwMode="auto">
          <a:xfrm>
            <a:off x="593725" y="1763713"/>
            <a:ext cx="103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almacenado</a:t>
            </a:r>
          </a:p>
        </p:txBody>
      </p:sp>
      <p:sp>
        <p:nvSpPr>
          <p:cNvPr id="54295" name="Text Box 33"/>
          <p:cNvSpPr txBox="1">
            <a:spLocks noChangeArrowheads="1"/>
          </p:cNvSpPr>
          <p:nvPr/>
        </p:nvSpPr>
        <p:spPr bwMode="auto">
          <a:xfrm>
            <a:off x="1371600" y="3505200"/>
            <a:ext cx="300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Nace mediante un System Call</a:t>
            </a:r>
          </a:p>
        </p:txBody>
      </p:sp>
      <p:sp>
        <p:nvSpPr>
          <p:cNvPr id="54296" name="Rectangle 34"/>
          <p:cNvSpPr>
            <a:spLocks noChangeArrowheads="1"/>
          </p:cNvSpPr>
          <p:nvPr/>
        </p:nvSpPr>
        <p:spPr bwMode="auto">
          <a:xfrm>
            <a:off x="4572000" y="1905000"/>
            <a:ext cx="1143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97" name="Line 35"/>
          <p:cNvSpPr>
            <a:spLocks noChangeShapeType="1"/>
          </p:cNvSpPr>
          <p:nvPr/>
        </p:nvSpPr>
        <p:spPr bwMode="auto">
          <a:xfrm>
            <a:off x="4343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298" name="Text Box 36"/>
          <p:cNvSpPr txBox="1">
            <a:spLocks noChangeArrowheads="1"/>
          </p:cNvSpPr>
          <p:nvPr/>
        </p:nvSpPr>
        <p:spPr bwMode="auto">
          <a:xfrm>
            <a:off x="4876800" y="2057400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000"/>
              <a:t>S.O.</a:t>
            </a:r>
          </a:p>
        </p:txBody>
      </p:sp>
      <p:sp>
        <p:nvSpPr>
          <p:cNvPr id="54299" name="Line 37"/>
          <p:cNvSpPr>
            <a:spLocks noChangeShapeType="1"/>
          </p:cNvSpPr>
          <p:nvPr/>
        </p:nvSpPr>
        <p:spPr bwMode="auto">
          <a:xfrm flipV="1">
            <a:off x="4343400" y="27432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300" name="Line 38"/>
          <p:cNvSpPr>
            <a:spLocks noChangeShapeType="1"/>
          </p:cNvSpPr>
          <p:nvPr/>
        </p:nvSpPr>
        <p:spPr bwMode="auto">
          <a:xfrm>
            <a:off x="4038600" y="3733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301" name="Text Box 40"/>
          <p:cNvSpPr txBox="1">
            <a:spLocks noChangeArrowheads="1"/>
          </p:cNvSpPr>
          <p:nvPr/>
        </p:nvSpPr>
        <p:spPr bwMode="auto">
          <a:xfrm>
            <a:off x="1371600" y="396240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Ciclo de Vida:</a:t>
            </a:r>
          </a:p>
        </p:txBody>
      </p:sp>
      <p:sp>
        <p:nvSpPr>
          <p:cNvPr id="54302" name="Line 41"/>
          <p:cNvSpPr>
            <a:spLocks noChangeShapeType="1"/>
          </p:cNvSpPr>
          <p:nvPr/>
        </p:nvSpPr>
        <p:spPr bwMode="auto">
          <a:xfrm>
            <a:off x="1066800" y="2590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303" name="Line 43"/>
          <p:cNvSpPr>
            <a:spLocks noChangeShapeType="1"/>
          </p:cNvSpPr>
          <p:nvPr/>
        </p:nvSpPr>
        <p:spPr bwMode="auto">
          <a:xfrm>
            <a:off x="10668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304" name="Line 44"/>
          <p:cNvSpPr>
            <a:spLocks noChangeShapeType="1"/>
          </p:cNvSpPr>
          <p:nvPr/>
        </p:nvSpPr>
        <p:spPr bwMode="auto">
          <a:xfrm>
            <a:off x="10668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4305" name="Line 45"/>
          <p:cNvSpPr>
            <a:spLocks noChangeShapeType="1"/>
          </p:cNvSpPr>
          <p:nvPr/>
        </p:nvSpPr>
        <p:spPr bwMode="auto">
          <a:xfrm>
            <a:off x="10668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304800" y="152400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Procesos y programas</a:t>
            </a:r>
          </a:p>
        </p:txBody>
      </p:sp>
      <p:grpSp>
        <p:nvGrpSpPr>
          <p:cNvPr id="54307" name="Group 66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54315" name="AutoShape 47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16" name="AutoShape 48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4317" name="AutoShape 50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4308" name="Rectangle 59"/>
          <p:cNvSpPr>
            <a:spLocks noChangeArrowheads="1"/>
          </p:cNvSpPr>
          <p:nvPr/>
        </p:nvSpPr>
        <p:spPr bwMode="auto">
          <a:xfrm>
            <a:off x="2524125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54309" name="Object 0"/>
          <p:cNvGraphicFramePr>
            <a:graphicFrameLocks noChangeAspect="1"/>
          </p:cNvGraphicFramePr>
          <p:nvPr/>
        </p:nvGraphicFramePr>
        <p:xfrm>
          <a:off x="323850" y="4800600"/>
          <a:ext cx="4095750" cy="962025"/>
        </p:xfrm>
        <a:graphic>
          <a:graphicData uri="http://schemas.openxmlformats.org/presentationml/2006/ole">
            <p:oleObj spid="_x0000_s54484" r:id="rId4" imgW="4097338" imgH="965200" progId="">
              <p:embed/>
            </p:oleObj>
          </a:graphicData>
        </a:graphic>
      </p:graphicFrame>
      <p:sp>
        <p:nvSpPr>
          <p:cNvPr id="54310" name="Line 60"/>
          <p:cNvSpPr>
            <a:spLocks noChangeShapeType="1"/>
          </p:cNvSpPr>
          <p:nvPr/>
        </p:nvSpPr>
        <p:spPr bwMode="auto">
          <a:xfrm>
            <a:off x="21336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311" name="Rectangle 63"/>
          <p:cNvSpPr>
            <a:spLocks noChangeArrowheads="1"/>
          </p:cNvSpPr>
          <p:nvPr/>
        </p:nvSpPr>
        <p:spPr bwMode="auto">
          <a:xfrm>
            <a:off x="2371725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"/>
          </a:p>
        </p:txBody>
      </p:sp>
      <p:graphicFrame>
        <p:nvGraphicFramePr>
          <p:cNvPr id="54312" name="Object 1"/>
          <p:cNvGraphicFramePr>
            <a:graphicFrameLocks noChangeAspect="1"/>
          </p:cNvGraphicFramePr>
          <p:nvPr/>
        </p:nvGraphicFramePr>
        <p:xfrm>
          <a:off x="4572000" y="4192588"/>
          <a:ext cx="3895725" cy="1570037"/>
        </p:xfrm>
        <a:graphic>
          <a:graphicData uri="http://schemas.openxmlformats.org/presentationml/2006/ole">
            <p:oleObj spid="_x0000_s54485" name="Picture" r:id="rId5" imgW="3316224" imgH="1572768" progId="Word.Picture.8">
              <p:embed/>
            </p:oleObj>
          </a:graphicData>
        </a:graphic>
      </p:graphicFrame>
      <p:sp>
        <p:nvSpPr>
          <p:cNvPr id="54313" name="Rectangle 64"/>
          <p:cNvSpPr>
            <a:spLocks noChangeArrowheads="1"/>
          </p:cNvSpPr>
          <p:nvPr/>
        </p:nvSpPr>
        <p:spPr bwMode="auto">
          <a:xfrm>
            <a:off x="4572000" y="3871913"/>
            <a:ext cx="40290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AR" sz="1200" b="1">
                <a:latin typeface="Arial" charset="0"/>
                <a:cs typeface="Arial" charset="0"/>
              </a:rPr>
              <a:t>proceso = porción programa en ejecución + PCB</a:t>
            </a:r>
            <a:endParaRPr lang="es-ES_tradnl" sz="2400"/>
          </a:p>
        </p:txBody>
      </p:sp>
      <p:sp>
        <p:nvSpPr>
          <p:cNvPr id="54314" name="Rectangle 65"/>
          <p:cNvSpPr>
            <a:spLocks noChangeArrowheads="1"/>
          </p:cNvSpPr>
          <p:nvPr/>
        </p:nvSpPr>
        <p:spPr bwMode="auto">
          <a:xfrm>
            <a:off x="-60325" y="5762625"/>
            <a:ext cx="8870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AR" sz="1200" b="1" dirty="0">
                <a:latin typeface="Symbol" pitchFamily="18" charset="2"/>
                <a:cs typeface="Arial" charset="0"/>
              </a:rPr>
              <a:t>¨</a:t>
            </a:r>
            <a:r>
              <a:rPr lang="es-AR" sz="1200" b="1" dirty="0">
                <a:cs typeface="Times New Roman" pitchFamily="18" charset="0"/>
              </a:rPr>
              <a:t>    </a:t>
            </a:r>
            <a:r>
              <a:rPr lang="es-AR" sz="1200" b="1" dirty="0">
                <a:latin typeface="Arial" charset="0"/>
                <a:cs typeface="Arial" charset="0"/>
              </a:rPr>
              <a:t>Proceso es </a:t>
            </a:r>
            <a:r>
              <a:rPr lang="es-AR" sz="1200" b="1" dirty="0" smtClean="0">
                <a:latin typeface="Arial" charset="0"/>
                <a:cs typeface="Arial" charset="0"/>
              </a:rPr>
              <a:t>un programa o la </a:t>
            </a:r>
            <a:r>
              <a:rPr lang="es-AR" sz="1200" b="1" dirty="0">
                <a:latin typeface="Arial" charset="0"/>
                <a:cs typeface="Arial" charset="0"/>
              </a:rPr>
              <a:t>porción </a:t>
            </a:r>
            <a:r>
              <a:rPr lang="es-AR" sz="1200" b="1" dirty="0" smtClean="0">
                <a:latin typeface="Arial" charset="0"/>
                <a:cs typeface="Arial" charset="0"/>
              </a:rPr>
              <a:t>de un programa </a:t>
            </a:r>
            <a:r>
              <a:rPr lang="es-AR" sz="1200" b="1" dirty="0">
                <a:latin typeface="Arial" charset="0"/>
                <a:cs typeface="Arial" charset="0"/>
              </a:rPr>
              <a:t>en ejecución </a:t>
            </a:r>
            <a:r>
              <a:rPr lang="es-AR" sz="1200" b="1" dirty="0" smtClean="0">
                <a:latin typeface="Arial" charset="0"/>
                <a:cs typeface="Arial" charset="0"/>
              </a:rPr>
              <a:t>más </a:t>
            </a:r>
            <a:r>
              <a:rPr lang="es-AR" sz="1200" b="1" dirty="0">
                <a:latin typeface="Arial" charset="0"/>
                <a:cs typeface="Arial" charset="0"/>
              </a:rPr>
              <a:t>una </a:t>
            </a:r>
            <a:r>
              <a:rPr lang="es-AR" sz="1200" b="1" i="1" dirty="0">
                <a:latin typeface="Arial" charset="0"/>
                <a:cs typeface="Arial" charset="0"/>
              </a:rPr>
              <a:t>estructura de datos</a:t>
            </a:r>
            <a:r>
              <a:rPr lang="es-AR" sz="1200" b="1" dirty="0">
                <a:latin typeface="Arial" charset="0"/>
                <a:cs typeface="Arial" charset="0"/>
              </a:rPr>
              <a:t> llamado </a:t>
            </a:r>
            <a:r>
              <a:rPr lang="es-AR" sz="1200" b="1" i="1" dirty="0">
                <a:latin typeface="Arial" charset="0"/>
                <a:cs typeface="Arial" charset="0"/>
              </a:rPr>
              <a:t>vector de</a:t>
            </a:r>
            <a:r>
              <a:rPr lang="es-AR" sz="1200" b="1" dirty="0">
                <a:latin typeface="Arial" charset="0"/>
                <a:cs typeface="Arial" charset="0"/>
              </a:rPr>
              <a:t> </a:t>
            </a:r>
            <a:r>
              <a:rPr lang="es-AR" sz="1200" b="1" i="1" dirty="0">
                <a:latin typeface="Arial" charset="0"/>
                <a:cs typeface="Arial" charset="0"/>
              </a:rPr>
              <a:t>estado o </a:t>
            </a:r>
            <a:r>
              <a:rPr lang="es-AR" sz="1200" b="1" i="1" dirty="0" err="1">
                <a:latin typeface="Arial" charset="0"/>
                <a:cs typeface="Arial" charset="0"/>
              </a:rPr>
              <a:t>Process</a:t>
            </a:r>
            <a:r>
              <a:rPr lang="es-AR" sz="1200" b="1" i="1" dirty="0">
                <a:latin typeface="Arial" charset="0"/>
                <a:cs typeface="Arial" charset="0"/>
              </a:rPr>
              <a:t> Control Block</a:t>
            </a:r>
            <a:r>
              <a:rPr lang="es-AR" sz="1200" b="1" dirty="0">
                <a:latin typeface="Arial" charset="0"/>
                <a:cs typeface="Arial" charset="0"/>
              </a:rPr>
              <a:t> (</a:t>
            </a:r>
            <a:r>
              <a:rPr lang="es-AR" sz="1200" b="1" i="1" dirty="0">
                <a:latin typeface="Arial" charset="0"/>
                <a:cs typeface="Arial" charset="0"/>
              </a:rPr>
              <a:t>PCB)</a:t>
            </a:r>
            <a:r>
              <a:rPr lang="es-AR" sz="1200" b="1" dirty="0">
                <a:latin typeface="Arial" charset="0"/>
                <a:cs typeface="Arial" charset="0"/>
              </a:rPr>
              <a:t> que posee los valores actuales del espacio de  nombres  del programa y otros datos usados por el SO. o sea Proceso es una porción de Programa en ejecución más su contexto.</a:t>
            </a:r>
            <a:endParaRPr lang="es-ES_tradnl" sz="1200" b="1" dirty="0">
              <a:latin typeface="Arial" charset="0"/>
              <a:cs typeface="Arial" charset="0"/>
            </a:endParaRPr>
          </a:p>
          <a:p>
            <a:pPr algn="l"/>
            <a:endParaRPr lang="es-ES_tradnl" sz="12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2" grpId="0" build="p" autoUpdateAnimBg="0" advAuto="100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228600" y="2895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/>
              <a:t> 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228600" y="2971800"/>
            <a:ext cx="1143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PROCESOS</a:t>
            </a:r>
          </a:p>
        </p:txBody>
      </p:sp>
      <p:sp>
        <p:nvSpPr>
          <p:cNvPr id="55300" name="Line 1029"/>
          <p:cNvSpPr>
            <a:spLocks noChangeShapeType="1"/>
          </p:cNvSpPr>
          <p:nvPr/>
        </p:nvSpPr>
        <p:spPr bwMode="auto">
          <a:xfrm flipV="1">
            <a:off x="1371600" y="609600"/>
            <a:ext cx="1524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01" name="Text Box 1030"/>
          <p:cNvSpPr txBox="1">
            <a:spLocks noChangeArrowheads="1"/>
          </p:cNvSpPr>
          <p:nvPr/>
        </p:nvSpPr>
        <p:spPr bwMode="auto">
          <a:xfrm>
            <a:off x="2895600" y="447675"/>
            <a:ext cx="6096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PORCION DE PROG. EN EJECUCION +   UNA ESTRUCT. DE DATOS (PCB)</a:t>
            </a:r>
          </a:p>
        </p:txBody>
      </p:sp>
      <p:sp>
        <p:nvSpPr>
          <p:cNvPr id="55302" name="Line 1031"/>
          <p:cNvSpPr>
            <a:spLocks noChangeShapeType="1"/>
          </p:cNvSpPr>
          <p:nvPr/>
        </p:nvSpPr>
        <p:spPr bwMode="auto">
          <a:xfrm>
            <a:off x="60960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03" name="Line 1032"/>
          <p:cNvSpPr>
            <a:spLocks noChangeShapeType="1"/>
          </p:cNvSpPr>
          <p:nvPr/>
        </p:nvSpPr>
        <p:spPr bwMode="auto">
          <a:xfrm>
            <a:off x="7543800" y="76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04" name="Text Box 1033"/>
          <p:cNvSpPr txBox="1">
            <a:spLocks noChangeArrowheads="1"/>
          </p:cNvSpPr>
          <p:nvPr/>
        </p:nvSpPr>
        <p:spPr bwMode="auto">
          <a:xfrm>
            <a:off x="5715000" y="990600"/>
            <a:ext cx="327660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PCB o VECTOR DE ESTADO: INDICA</a:t>
            </a:r>
          </a:p>
          <a:p>
            <a:pPr algn="l">
              <a:spcBef>
                <a:spcPct val="50000"/>
              </a:spcBef>
            </a:pPr>
            <a:r>
              <a:rPr lang="es-ES_tradnl"/>
              <a:t>CONTEXTO (DEF.ESTADO PROCESO)</a:t>
            </a:r>
          </a:p>
        </p:txBody>
      </p:sp>
      <p:sp>
        <p:nvSpPr>
          <p:cNvPr id="55305" name="Line 1034"/>
          <p:cNvSpPr>
            <a:spLocks noChangeShapeType="1"/>
          </p:cNvSpPr>
          <p:nvPr/>
        </p:nvSpPr>
        <p:spPr bwMode="auto">
          <a:xfrm flipH="1">
            <a:off x="5486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06" name="Text Box 1035"/>
          <p:cNvSpPr txBox="1">
            <a:spLocks noChangeArrowheads="1"/>
          </p:cNvSpPr>
          <p:nvPr/>
        </p:nvSpPr>
        <p:spPr bwMode="auto">
          <a:xfrm>
            <a:off x="2895600" y="990600"/>
            <a:ext cx="259080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      UTILIZADO PARA CONMUTAR LA CPU ENTRE LOS PROG. EN EJECUCION</a:t>
            </a:r>
          </a:p>
        </p:txBody>
      </p:sp>
      <p:sp>
        <p:nvSpPr>
          <p:cNvPr id="55307" name="Line 1036"/>
          <p:cNvSpPr>
            <a:spLocks noChangeShapeType="1"/>
          </p:cNvSpPr>
          <p:nvPr/>
        </p:nvSpPr>
        <p:spPr bwMode="auto">
          <a:xfrm flipV="1">
            <a:off x="1371600" y="2057400"/>
            <a:ext cx="1447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08" name="Text Box 1037"/>
          <p:cNvSpPr txBox="1">
            <a:spLocks noChangeArrowheads="1"/>
          </p:cNvSpPr>
          <p:nvPr/>
        </p:nvSpPr>
        <p:spPr bwMode="auto">
          <a:xfrm>
            <a:off x="2819400" y="1981200"/>
            <a:ext cx="5334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DIVIDIDOS EN TAREAS,SE EJECUTAN  SIMULTANEAMENTE</a:t>
            </a:r>
          </a:p>
        </p:txBody>
      </p:sp>
      <p:sp>
        <p:nvSpPr>
          <p:cNvPr id="55309" name="Line 1038"/>
          <p:cNvSpPr>
            <a:spLocks noChangeShapeType="1"/>
          </p:cNvSpPr>
          <p:nvPr/>
        </p:nvSpPr>
        <p:spPr bwMode="auto">
          <a:xfrm flipV="1">
            <a:off x="1371600" y="25908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10" name="Text Box 1039"/>
          <p:cNvSpPr txBox="1">
            <a:spLocks noChangeArrowheads="1"/>
          </p:cNvSpPr>
          <p:nvPr/>
        </p:nvSpPr>
        <p:spPr bwMode="auto">
          <a:xfrm>
            <a:off x="2819400" y="2378075"/>
            <a:ext cx="5334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1.PROCESOS LIVIANOS  2. PROCESOS PESADOS</a:t>
            </a:r>
          </a:p>
        </p:txBody>
      </p:sp>
      <p:sp>
        <p:nvSpPr>
          <p:cNvPr id="55311" name="Line 1040"/>
          <p:cNvSpPr>
            <a:spLocks noChangeShapeType="1"/>
          </p:cNvSpPr>
          <p:nvPr/>
        </p:nvSpPr>
        <p:spPr bwMode="auto">
          <a:xfrm>
            <a:off x="1371600" y="31242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5312" name="Text Box 1041"/>
          <p:cNvSpPr txBox="1">
            <a:spLocks noChangeArrowheads="1"/>
          </p:cNvSpPr>
          <p:nvPr/>
        </p:nvSpPr>
        <p:spPr bwMode="auto">
          <a:xfrm>
            <a:off x="2743200" y="3352800"/>
            <a:ext cx="2971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CICLO DE VIDA DE UN PROCESO</a:t>
            </a:r>
          </a:p>
        </p:txBody>
      </p:sp>
      <p:sp>
        <p:nvSpPr>
          <p:cNvPr id="55313" name="Text Box 1042"/>
          <p:cNvSpPr txBox="1">
            <a:spLocks noChangeArrowheads="1"/>
          </p:cNvSpPr>
          <p:nvPr/>
        </p:nvSpPr>
        <p:spPr bwMode="auto">
          <a:xfrm>
            <a:off x="6172200" y="3048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NUEVO(CREAR)</a:t>
            </a:r>
          </a:p>
        </p:txBody>
      </p:sp>
      <p:sp>
        <p:nvSpPr>
          <p:cNvPr id="55314" name="Text Box 1043"/>
          <p:cNvSpPr txBox="1">
            <a:spLocks noChangeArrowheads="1"/>
          </p:cNvSpPr>
          <p:nvPr/>
        </p:nvSpPr>
        <p:spPr bwMode="auto">
          <a:xfrm>
            <a:off x="6248400" y="3352800"/>
            <a:ext cx="1447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  LISTO</a:t>
            </a:r>
          </a:p>
        </p:txBody>
      </p:sp>
      <p:sp>
        <p:nvSpPr>
          <p:cNvPr id="55315" name="Text Box 1044"/>
          <p:cNvSpPr txBox="1">
            <a:spLocks noChangeArrowheads="1"/>
          </p:cNvSpPr>
          <p:nvPr/>
        </p:nvSpPr>
        <p:spPr bwMode="auto">
          <a:xfrm>
            <a:off x="6248400" y="3657600"/>
            <a:ext cx="1447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EJECUTANDO</a:t>
            </a:r>
          </a:p>
        </p:txBody>
      </p:sp>
      <p:sp>
        <p:nvSpPr>
          <p:cNvPr id="55316" name="Text Box 1045"/>
          <p:cNvSpPr txBox="1">
            <a:spLocks noChangeArrowheads="1"/>
          </p:cNvSpPr>
          <p:nvPr/>
        </p:nvSpPr>
        <p:spPr bwMode="auto">
          <a:xfrm>
            <a:off x="6248400" y="3962400"/>
            <a:ext cx="1447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ESPERANDO</a:t>
            </a:r>
          </a:p>
        </p:txBody>
      </p:sp>
      <p:sp>
        <p:nvSpPr>
          <p:cNvPr id="55317" name="Text Box 1046"/>
          <p:cNvSpPr txBox="1">
            <a:spLocks noChangeArrowheads="1"/>
          </p:cNvSpPr>
          <p:nvPr/>
        </p:nvSpPr>
        <p:spPr bwMode="auto">
          <a:xfrm>
            <a:off x="6248400" y="4267200"/>
            <a:ext cx="14478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TERMINADO</a:t>
            </a:r>
          </a:p>
        </p:txBody>
      </p:sp>
      <p:sp>
        <p:nvSpPr>
          <p:cNvPr id="55318" name="Rectangle 1047"/>
          <p:cNvSpPr>
            <a:spLocks noChangeArrowheads="1"/>
          </p:cNvSpPr>
          <p:nvPr/>
        </p:nvSpPr>
        <p:spPr bwMode="auto">
          <a:xfrm>
            <a:off x="6248400" y="3048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19" name="Line 1048"/>
          <p:cNvSpPr>
            <a:spLocks noChangeShapeType="1"/>
          </p:cNvSpPr>
          <p:nvPr/>
        </p:nvSpPr>
        <p:spPr bwMode="auto">
          <a:xfrm>
            <a:off x="1371600" y="31242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20" name="Text Box 1049"/>
          <p:cNvSpPr txBox="1">
            <a:spLocks noChangeArrowheads="1"/>
          </p:cNvSpPr>
          <p:nvPr/>
        </p:nvSpPr>
        <p:spPr bwMode="auto">
          <a:xfrm>
            <a:off x="2743200" y="3962400"/>
            <a:ext cx="281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DESCENDENCIA DEL PROCESO</a:t>
            </a:r>
          </a:p>
        </p:txBody>
      </p:sp>
      <p:sp>
        <p:nvSpPr>
          <p:cNvPr id="55321" name="Text Box 1050"/>
          <p:cNvSpPr txBox="1">
            <a:spLocks noChangeArrowheads="1"/>
          </p:cNvSpPr>
          <p:nvPr/>
        </p:nvSpPr>
        <p:spPr bwMode="auto">
          <a:xfrm>
            <a:off x="2743200" y="4267200"/>
            <a:ext cx="2819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MUERTE DE UN PROCESO</a:t>
            </a:r>
          </a:p>
        </p:txBody>
      </p:sp>
      <p:sp>
        <p:nvSpPr>
          <p:cNvPr id="55322" name="Line 1051"/>
          <p:cNvSpPr>
            <a:spLocks noChangeShapeType="1"/>
          </p:cNvSpPr>
          <p:nvPr/>
        </p:nvSpPr>
        <p:spPr bwMode="auto">
          <a:xfrm>
            <a:off x="1371600" y="3124200"/>
            <a:ext cx="1371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23" name="Text Box 1052"/>
          <p:cNvSpPr txBox="1">
            <a:spLocks noChangeArrowheads="1"/>
          </p:cNvSpPr>
          <p:nvPr/>
        </p:nvSpPr>
        <p:spPr bwMode="auto">
          <a:xfrm>
            <a:off x="3200400" y="3733800"/>
            <a:ext cx="1828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OTRAS CARACTERISTICAS</a:t>
            </a:r>
          </a:p>
        </p:txBody>
      </p:sp>
      <p:sp>
        <p:nvSpPr>
          <p:cNvPr id="55324" name="Text Box 1053"/>
          <p:cNvSpPr txBox="1">
            <a:spLocks noChangeArrowheads="1"/>
          </p:cNvSpPr>
          <p:nvPr/>
        </p:nvSpPr>
        <p:spPr bwMode="auto">
          <a:xfrm>
            <a:off x="2743200" y="4876800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INDEPENDIENTES</a:t>
            </a:r>
          </a:p>
        </p:txBody>
      </p:sp>
      <p:sp>
        <p:nvSpPr>
          <p:cNvPr id="55325" name="Line 1054"/>
          <p:cNvSpPr>
            <a:spLocks noChangeShapeType="1"/>
          </p:cNvSpPr>
          <p:nvPr/>
        </p:nvSpPr>
        <p:spPr bwMode="auto">
          <a:xfrm>
            <a:off x="44958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26" name="Text Box 1055"/>
          <p:cNvSpPr txBox="1">
            <a:spLocks noChangeArrowheads="1"/>
          </p:cNvSpPr>
          <p:nvPr/>
        </p:nvSpPr>
        <p:spPr bwMode="auto">
          <a:xfrm>
            <a:off x="5334000" y="4876800"/>
            <a:ext cx="3276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SOLO TIENEN VARIABLES LOCALES</a:t>
            </a:r>
          </a:p>
        </p:txBody>
      </p:sp>
      <p:sp>
        <p:nvSpPr>
          <p:cNvPr id="55327" name="Text Box 1056"/>
          <p:cNvSpPr txBox="1">
            <a:spLocks noChangeArrowheads="1"/>
          </p:cNvSpPr>
          <p:nvPr/>
        </p:nvSpPr>
        <p:spPr bwMode="auto">
          <a:xfrm>
            <a:off x="2743200" y="5257800"/>
            <a:ext cx="17526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CONCURRENTES</a:t>
            </a:r>
          </a:p>
        </p:txBody>
      </p:sp>
      <p:sp>
        <p:nvSpPr>
          <p:cNvPr id="55328" name="Line 1057"/>
          <p:cNvSpPr>
            <a:spLocks noChangeShapeType="1"/>
          </p:cNvSpPr>
          <p:nvPr/>
        </p:nvSpPr>
        <p:spPr bwMode="auto">
          <a:xfrm>
            <a:off x="449580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29" name="Text Box 1058"/>
          <p:cNvSpPr txBox="1">
            <a:spLocks noChangeArrowheads="1"/>
          </p:cNvSpPr>
          <p:nvPr/>
        </p:nvSpPr>
        <p:spPr bwMode="auto">
          <a:xfrm>
            <a:off x="5334000" y="5334000"/>
            <a:ext cx="3505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USAN SIMULTANEAMENTE RECURSOS</a:t>
            </a:r>
          </a:p>
        </p:txBody>
      </p:sp>
      <p:sp>
        <p:nvSpPr>
          <p:cNvPr id="55330" name="Text Box 1059"/>
          <p:cNvSpPr txBox="1">
            <a:spLocks noChangeArrowheads="1"/>
          </p:cNvSpPr>
          <p:nvPr/>
        </p:nvSpPr>
        <p:spPr bwMode="auto">
          <a:xfrm>
            <a:off x="2743200" y="5638800"/>
            <a:ext cx="1905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INTERACTUANTES</a:t>
            </a:r>
          </a:p>
        </p:txBody>
      </p:sp>
      <p:sp>
        <p:nvSpPr>
          <p:cNvPr id="55331" name="Line 1060"/>
          <p:cNvSpPr>
            <a:spLocks noChangeShapeType="1"/>
          </p:cNvSpPr>
          <p:nvPr/>
        </p:nvSpPr>
        <p:spPr bwMode="auto">
          <a:xfrm>
            <a:off x="46482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32" name="Text Box 1061"/>
          <p:cNvSpPr txBox="1">
            <a:spLocks noChangeArrowheads="1"/>
          </p:cNvSpPr>
          <p:nvPr/>
        </p:nvSpPr>
        <p:spPr bwMode="auto">
          <a:xfrm>
            <a:off x="5105400" y="5715000"/>
            <a:ext cx="403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CONCURRENTES, COMPARTEN V.GLOBALES</a:t>
            </a:r>
          </a:p>
        </p:txBody>
      </p:sp>
      <p:sp>
        <p:nvSpPr>
          <p:cNvPr id="55333" name="Rectangle 1062"/>
          <p:cNvSpPr>
            <a:spLocks noChangeArrowheads="1"/>
          </p:cNvSpPr>
          <p:nvPr/>
        </p:nvSpPr>
        <p:spPr bwMode="auto">
          <a:xfrm>
            <a:off x="5105400" y="5715000"/>
            <a:ext cx="3886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34" name="Line 1063"/>
          <p:cNvSpPr>
            <a:spLocks noChangeShapeType="1"/>
          </p:cNvSpPr>
          <p:nvPr/>
        </p:nvSpPr>
        <p:spPr bwMode="auto">
          <a:xfrm flipV="1">
            <a:off x="762000" y="137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35" name="Text Box 1064"/>
          <p:cNvSpPr txBox="1">
            <a:spLocks noChangeArrowheads="1"/>
          </p:cNvSpPr>
          <p:nvPr/>
        </p:nvSpPr>
        <p:spPr bwMode="auto">
          <a:xfrm>
            <a:off x="762000" y="1905000"/>
            <a:ext cx="914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TIPOS DE</a:t>
            </a:r>
          </a:p>
          <a:p>
            <a:pPr algn="l">
              <a:spcBef>
                <a:spcPct val="50000"/>
              </a:spcBef>
            </a:pPr>
            <a:r>
              <a:rPr lang="es-ES_tradnl" sz="1000"/>
              <a:t>RECURSOS</a:t>
            </a:r>
          </a:p>
        </p:txBody>
      </p:sp>
      <p:sp>
        <p:nvSpPr>
          <p:cNvPr id="55336" name="Text Box 1065"/>
          <p:cNvSpPr txBox="1">
            <a:spLocks noChangeArrowheads="1"/>
          </p:cNvSpPr>
          <p:nvPr/>
        </p:nvSpPr>
        <p:spPr bwMode="auto">
          <a:xfrm>
            <a:off x="152400" y="762000"/>
            <a:ext cx="1676400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  1.V.LOCALES</a:t>
            </a:r>
          </a:p>
          <a:p>
            <a:pPr algn="l">
              <a:spcBef>
                <a:spcPct val="50000"/>
              </a:spcBef>
            </a:pPr>
            <a:r>
              <a:rPr lang="es-ES_tradnl"/>
              <a:t>   2. V.GLOBALES</a:t>
            </a:r>
          </a:p>
        </p:txBody>
      </p:sp>
      <p:sp>
        <p:nvSpPr>
          <p:cNvPr id="55337" name="Line 1066"/>
          <p:cNvSpPr>
            <a:spLocks noChangeShapeType="1"/>
          </p:cNvSpPr>
          <p:nvPr/>
        </p:nvSpPr>
        <p:spPr bwMode="auto">
          <a:xfrm>
            <a:off x="7620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38" name="Text Box 1067"/>
          <p:cNvSpPr txBox="1">
            <a:spLocks noChangeArrowheads="1"/>
          </p:cNvSpPr>
          <p:nvPr/>
        </p:nvSpPr>
        <p:spPr bwMode="auto">
          <a:xfrm>
            <a:off x="0" y="4191000"/>
            <a:ext cx="17526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       FORMA DE REPRESENTACION</a:t>
            </a:r>
          </a:p>
        </p:txBody>
      </p:sp>
      <p:sp>
        <p:nvSpPr>
          <p:cNvPr id="55339" name="Rectangle 1068"/>
          <p:cNvSpPr>
            <a:spLocks noChangeArrowheads="1"/>
          </p:cNvSpPr>
          <p:nvPr/>
        </p:nvSpPr>
        <p:spPr bwMode="auto">
          <a:xfrm>
            <a:off x="6096000" y="2819400"/>
            <a:ext cx="1828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40" name="Text Box 1069"/>
          <p:cNvSpPr txBox="1">
            <a:spLocks noChangeArrowheads="1"/>
          </p:cNvSpPr>
          <p:nvPr/>
        </p:nvSpPr>
        <p:spPr bwMode="auto">
          <a:xfrm>
            <a:off x="6324600" y="2819400"/>
            <a:ext cx="1447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000"/>
              <a:t>Estados de un proceso</a:t>
            </a:r>
            <a:endParaRPr lang="es-ES_tradnl" sz="1000">
              <a:hlinkClick r:id="rId2"/>
            </a:endParaRPr>
          </a:p>
        </p:txBody>
      </p:sp>
      <p:sp>
        <p:nvSpPr>
          <p:cNvPr id="55341" name="Line 1070"/>
          <p:cNvSpPr>
            <a:spLocks noChangeShapeType="1"/>
          </p:cNvSpPr>
          <p:nvPr/>
        </p:nvSpPr>
        <p:spPr bwMode="auto">
          <a:xfrm>
            <a:off x="57150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s-ES"/>
          </a:p>
        </p:txBody>
      </p:sp>
      <p:sp>
        <p:nvSpPr>
          <p:cNvPr id="55342" name="Text Box 1072"/>
          <p:cNvSpPr txBox="1">
            <a:spLocks noChangeArrowheads="1"/>
          </p:cNvSpPr>
          <p:nvPr/>
        </p:nvSpPr>
        <p:spPr bwMode="auto">
          <a:xfrm>
            <a:off x="457200" y="111125"/>
            <a:ext cx="335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/>
              <a:t>PROCESOS</a:t>
            </a:r>
            <a:endParaRPr lang="es-ES_tradnl" b="1"/>
          </a:p>
        </p:txBody>
      </p:sp>
      <p:grpSp>
        <p:nvGrpSpPr>
          <p:cNvPr id="55343" name="Group 1073"/>
          <p:cNvGrpSpPr>
            <a:grpSpLocks/>
          </p:cNvGrpSpPr>
          <p:nvPr/>
        </p:nvGrpSpPr>
        <p:grpSpPr bwMode="auto">
          <a:xfrm>
            <a:off x="8072438" y="61913"/>
            <a:ext cx="919162" cy="385762"/>
            <a:chOff x="4896" y="96"/>
            <a:chExt cx="579" cy="243"/>
          </a:xfrm>
        </p:grpSpPr>
        <p:sp>
          <p:nvSpPr>
            <p:cNvPr id="55344" name="AutoShape 107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5" name="AutoShape 107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346" name="AutoShape 1076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7"/>
          <p:cNvSpPr>
            <a:spLocks noChangeArrowheads="1"/>
          </p:cNvSpPr>
          <p:nvPr/>
        </p:nvSpPr>
        <p:spPr bwMode="auto">
          <a:xfrm>
            <a:off x="0" y="533400"/>
            <a:ext cx="6858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AR" sz="1600">
                <a:latin typeface="Arial" charset="0"/>
                <a:cs typeface="Arial" charset="0"/>
              </a:rPr>
              <a:t>Cuando se ejecutan varios procesos (ejemplo P0 y P1) sobre una CPU (Multiprogramación)</a:t>
            </a:r>
            <a:endParaRPr lang="pt-BR" sz="1600">
              <a:latin typeface="Arial" charset="0"/>
              <a:cs typeface="Arial" charset="0"/>
            </a:endParaRPr>
          </a:p>
          <a:p>
            <a:pPr algn="just"/>
            <a:r>
              <a:rPr lang="es-AR" sz="1600">
                <a:latin typeface="Arial" charset="0"/>
                <a:cs typeface="Arial" charset="0"/>
              </a:rPr>
              <a:t> la secuencia en el uso del procesador es la siguiente:</a:t>
            </a:r>
            <a:endParaRPr lang="es-ES_tradnl" sz="1600"/>
          </a:p>
        </p:txBody>
      </p:sp>
      <p:sp>
        <p:nvSpPr>
          <p:cNvPr id="57347" name="Rectangle 1028"/>
          <p:cNvSpPr>
            <a:spLocks noChangeArrowheads="1"/>
          </p:cNvSpPr>
          <p:nvPr/>
        </p:nvSpPr>
        <p:spPr bwMode="auto">
          <a:xfrm>
            <a:off x="0" y="2517775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6176" bIns="76176">
            <a:spAutoFit/>
          </a:bodyPr>
          <a:lstStyle/>
          <a:p>
            <a:pPr algn="just"/>
            <a:endParaRPr lang="es-ES_tradnl" sz="2000" b="1">
              <a:latin typeface="Arial" charset="0"/>
              <a:cs typeface="Arial" charset="0"/>
            </a:endParaRPr>
          </a:p>
          <a:p>
            <a:pPr algn="l"/>
            <a:endParaRPr lang="es-ES_tradnl" sz="2400"/>
          </a:p>
        </p:txBody>
      </p:sp>
      <p:graphicFrame>
        <p:nvGraphicFramePr>
          <p:cNvPr id="57348" name="Object 1024"/>
          <p:cNvGraphicFramePr>
            <a:graphicFrameLocks noChangeAspect="1"/>
          </p:cNvGraphicFramePr>
          <p:nvPr/>
        </p:nvGraphicFramePr>
        <p:xfrm>
          <a:off x="538163" y="1436688"/>
          <a:ext cx="8153400" cy="3806825"/>
        </p:xfrm>
        <a:graphic>
          <a:graphicData uri="http://schemas.openxmlformats.org/presentationml/2006/ole">
            <p:oleObj spid="_x0000_s57436" r:id="rId3" imgW="5626100" imgH="3978275" progId="">
              <p:embed/>
            </p:oleObj>
          </a:graphicData>
        </a:graphic>
      </p:graphicFrame>
      <p:grpSp>
        <p:nvGrpSpPr>
          <p:cNvPr id="57349" name="Group 1029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57350" name="AutoShape 103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51" name="AutoShape 1031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7352" name="AutoShape 1032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04800" y="103188"/>
            <a:ext cx="708660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>
                <a:solidFill>
                  <a:schemeClr val="bg1"/>
                </a:solidFill>
              </a:rPr>
              <a:t>Tipos y Estados de procesos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19200" y="1371600"/>
            <a:ext cx="1539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Tipo de Procesos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429000" y="7889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Independientes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429000" y="14747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Paralelos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29000" y="2084388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Interactuantes</a:t>
            </a:r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2743200" y="190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>
            <a:off x="2743200" y="167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 flipV="1">
            <a:off x="2743200" y="1066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4495800" y="1676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81" name="Text Box 14"/>
          <p:cNvSpPr txBox="1">
            <a:spLocks noChangeArrowheads="1"/>
          </p:cNvSpPr>
          <p:nvPr/>
        </p:nvSpPr>
        <p:spPr bwMode="auto">
          <a:xfrm>
            <a:off x="5562600" y="1474788"/>
            <a:ext cx="171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Mutua exclusión</a:t>
            </a:r>
          </a:p>
        </p:txBody>
      </p:sp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4419600" y="1371600"/>
            <a:ext cx="10382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s-ES_tradnl"/>
              <a:t>Recurso </a:t>
            </a:r>
          </a:p>
          <a:p>
            <a:pPr algn="l">
              <a:lnSpc>
                <a:spcPct val="130000"/>
              </a:lnSpc>
            </a:pPr>
            <a:r>
              <a:rPr lang="es-ES_tradnl"/>
              <a:t> modificado</a:t>
            </a:r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>
            <a:off x="4876800" y="236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4800600" y="2133600"/>
            <a:ext cx="1093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Procesos </a:t>
            </a:r>
          </a:p>
          <a:p>
            <a:pPr algn="l"/>
            <a:r>
              <a:rPr lang="es-ES_tradnl"/>
              <a:t>concurrentes</a:t>
            </a:r>
          </a:p>
        </p:txBody>
      </p:sp>
      <p:sp>
        <p:nvSpPr>
          <p:cNvPr id="58385" name="Text Box 18"/>
          <p:cNvSpPr txBox="1">
            <a:spLocks noChangeArrowheads="1"/>
          </p:cNvSpPr>
          <p:nvPr/>
        </p:nvSpPr>
        <p:spPr bwMode="auto">
          <a:xfrm>
            <a:off x="5943600" y="2133600"/>
            <a:ext cx="234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Comparten V. Globales</a:t>
            </a:r>
          </a:p>
        </p:txBody>
      </p:sp>
      <p:sp>
        <p:nvSpPr>
          <p:cNvPr id="58386" name="Text Box 19"/>
          <p:cNvSpPr txBox="1">
            <a:spLocks noChangeArrowheads="1"/>
          </p:cNvSpPr>
          <p:nvPr/>
        </p:nvSpPr>
        <p:spPr bwMode="auto">
          <a:xfrm>
            <a:off x="1203325" y="3429000"/>
            <a:ext cx="10064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1800"/>
              <a:t>Estados de Procesos</a:t>
            </a:r>
          </a:p>
        </p:txBody>
      </p:sp>
      <p:sp>
        <p:nvSpPr>
          <p:cNvPr id="58387" name="Line 20"/>
          <p:cNvSpPr>
            <a:spLocks noChangeShapeType="1"/>
          </p:cNvSpPr>
          <p:nvPr/>
        </p:nvSpPr>
        <p:spPr bwMode="auto">
          <a:xfrm>
            <a:off x="1600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88" name="Text Box 21"/>
          <p:cNvSpPr txBox="1">
            <a:spLocks noChangeArrowheads="1"/>
          </p:cNvSpPr>
          <p:nvPr/>
        </p:nvSpPr>
        <p:spPr bwMode="auto">
          <a:xfrm>
            <a:off x="1143000" y="4953000"/>
            <a:ext cx="917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Usuario</a:t>
            </a:r>
          </a:p>
        </p:txBody>
      </p:sp>
      <p:sp>
        <p:nvSpPr>
          <p:cNvPr id="58389" name="Text Box 22"/>
          <p:cNvSpPr txBox="1">
            <a:spLocks noChangeArrowheads="1"/>
          </p:cNvSpPr>
          <p:nvPr/>
        </p:nvSpPr>
        <p:spPr bwMode="auto">
          <a:xfrm>
            <a:off x="1584325" y="4430713"/>
            <a:ext cx="96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trasparente</a:t>
            </a:r>
          </a:p>
        </p:txBody>
      </p:sp>
      <p:sp>
        <p:nvSpPr>
          <p:cNvPr id="58390" name="Line 23"/>
          <p:cNvSpPr>
            <a:spLocks noChangeShapeType="1"/>
          </p:cNvSpPr>
          <p:nvPr/>
        </p:nvSpPr>
        <p:spPr bwMode="auto">
          <a:xfrm>
            <a:off x="22098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91" name="Line 24"/>
          <p:cNvSpPr>
            <a:spLocks noChangeShapeType="1"/>
          </p:cNvSpPr>
          <p:nvPr/>
        </p:nvSpPr>
        <p:spPr bwMode="auto">
          <a:xfrm>
            <a:off x="22098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2346325" y="3287713"/>
            <a:ext cx="688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activos</a:t>
            </a:r>
          </a:p>
        </p:txBody>
      </p:sp>
      <p:sp>
        <p:nvSpPr>
          <p:cNvPr id="58393" name="Text Box 26"/>
          <p:cNvSpPr txBox="1">
            <a:spLocks noChangeArrowheads="1"/>
          </p:cNvSpPr>
          <p:nvPr/>
        </p:nvSpPr>
        <p:spPr bwMode="auto">
          <a:xfrm>
            <a:off x="2286000" y="3810000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inactivos</a:t>
            </a:r>
          </a:p>
        </p:txBody>
      </p:sp>
      <p:sp>
        <p:nvSpPr>
          <p:cNvPr id="58394" name="Text Box 27"/>
          <p:cNvSpPr txBox="1">
            <a:spLocks noChangeArrowheads="1"/>
          </p:cNvSpPr>
          <p:nvPr/>
        </p:nvSpPr>
        <p:spPr bwMode="auto">
          <a:xfrm>
            <a:off x="3352800" y="3962400"/>
            <a:ext cx="3200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Espera de la ocurrencia de un evento</a:t>
            </a:r>
          </a:p>
        </p:txBody>
      </p:sp>
      <p:sp>
        <p:nvSpPr>
          <p:cNvPr id="58395" name="Text Box 28"/>
          <p:cNvSpPr txBox="1">
            <a:spLocks noChangeArrowheads="1"/>
          </p:cNvSpPr>
          <p:nvPr/>
        </p:nvSpPr>
        <p:spPr bwMode="auto">
          <a:xfrm>
            <a:off x="3200400" y="3352800"/>
            <a:ext cx="415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Asignación del recurso hasta su devolución</a:t>
            </a:r>
          </a:p>
        </p:txBody>
      </p:sp>
      <p:sp>
        <p:nvSpPr>
          <p:cNvPr id="58396" name="Text Box 29"/>
          <p:cNvSpPr txBox="1">
            <a:spLocks noChangeArrowheads="1"/>
          </p:cNvSpPr>
          <p:nvPr/>
        </p:nvSpPr>
        <p:spPr bwMode="auto">
          <a:xfrm>
            <a:off x="7696200" y="3048000"/>
            <a:ext cx="1676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/>
              <a:t>Listo</a:t>
            </a:r>
          </a:p>
          <a:p>
            <a:pPr algn="l">
              <a:spcBef>
                <a:spcPct val="50000"/>
              </a:spcBef>
            </a:pPr>
            <a:r>
              <a:rPr lang="es-ES_tradnl" sz="1600"/>
              <a:t>Ejecución</a:t>
            </a:r>
          </a:p>
          <a:p>
            <a:pPr algn="l">
              <a:spcBef>
                <a:spcPct val="50000"/>
              </a:spcBef>
            </a:pPr>
            <a:r>
              <a:rPr lang="es-ES_tradnl" sz="1600"/>
              <a:t>Bloqueado</a:t>
            </a:r>
          </a:p>
        </p:txBody>
      </p:sp>
      <p:sp>
        <p:nvSpPr>
          <p:cNvPr id="58397" name="Line 30"/>
          <p:cNvSpPr>
            <a:spLocks noChangeShapeType="1"/>
          </p:cNvSpPr>
          <p:nvPr/>
        </p:nvSpPr>
        <p:spPr bwMode="auto">
          <a:xfrm flipV="1">
            <a:off x="7391400" y="3276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98" name="Line 31"/>
          <p:cNvSpPr>
            <a:spLocks noChangeShapeType="1"/>
          </p:cNvSpPr>
          <p:nvPr/>
        </p:nvSpPr>
        <p:spPr bwMode="auto">
          <a:xfrm>
            <a:off x="73914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399" name="Line 32"/>
          <p:cNvSpPr>
            <a:spLocks noChangeShapeType="1"/>
          </p:cNvSpPr>
          <p:nvPr/>
        </p:nvSpPr>
        <p:spPr bwMode="auto">
          <a:xfrm>
            <a:off x="73914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400" name="Line 33"/>
          <p:cNvSpPr>
            <a:spLocks noChangeShapeType="1"/>
          </p:cNvSpPr>
          <p:nvPr/>
        </p:nvSpPr>
        <p:spPr bwMode="auto">
          <a:xfrm>
            <a:off x="4191000" y="43545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8401" name="Text Box 34"/>
          <p:cNvSpPr txBox="1">
            <a:spLocks noChangeArrowheads="1"/>
          </p:cNvSpPr>
          <p:nvPr/>
        </p:nvSpPr>
        <p:spPr bwMode="auto">
          <a:xfrm>
            <a:off x="3810000" y="4659313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600"/>
              <a:t>Bloqueado</a:t>
            </a:r>
          </a:p>
        </p:txBody>
      </p:sp>
      <p:sp>
        <p:nvSpPr>
          <p:cNvPr id="58402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403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404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 advAuto="100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52399"/>
            <a:ext cx="7291536" cy="43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 dirty="0"/>
              <a:t>Procesos Livianos o </a:t>
            </a:r>
            <a:r>
              <a:rPr lang="es-ES_tradnl" sz="1800" dirty="0" err="1"/>
              <a:t>Threads</a:t>
            </a:r>
            <a:r>
              <a:rPr lang="es-ES_tradnl" sz="1800" dirty="0"/>
              <a:t> –1-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048000" y="23622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Procesos Livianos</a:t>
            </a:r>
          </a:p>
          <a:p>
            <a:pPr algn="l"/>
            <a:r>
              <a:rPr lang="es-ES_tradnl" sz="1800"/>
              <a:t>(THREADS)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2895600" y="1905000"/>
            <a:ext cx="2209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715000" y="1447800"/>
            <a:ext cx="1812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Ambiente: TASK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791200" y="2514600"/>
            <a:ext cx="1704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Crear hilos hijos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715000" y="3429000"/>
            <a:ext cx="18129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registro de estado </a:t>
            </a:r>
          </a:p>
          <a:p>
            <a:pPr algn="l"/>
            <a:r>
              <a:rPr lang="es-ES_tradnl" sz="1800"/>
              <a:t>y  Stack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762000" y="1600200"/>
            <a:ext cx="1222375" cy="153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s-ES_tradnl" sz="1800"/>
              <a:t>Listo </a:t>
            </a:r>
          </a:p>
          <a:p>
            <a:pPr algn="l">
              <a:lnSpc>
                <a:spcPct val="130000"/>
              </a:lnSpc>
            </a:pPr>
            <a:r>
              <a:rPr lang="es-ES_tradnl" sz="1800"/>
              <a:t>Bloqueado</a:t>
            </a:r>
          </a:p>
          <a:p>
            <a:pPr algn="l">
              <a:lnSpc>
                <a:spcPct val="130000"/>
              </a:lnSpc>
            </a:pPr>
            <a:r>
              <a:rPr lang="es-ES_tradnl" sz="1800"/>
              <a:t>Ejecutando</a:t>
            </a:r>
          </a:p>
          <a:p>
            <a:pPr algn="l">
              <a:lnSpc>
                <a:spcPct val="130000"/>
              </a:lnSpc>
            </a:pPr>
            <a:r>
              <a:rPr lang="es-ES_tradnl" sz="1800"/>
              <a:t>Terminado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19812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133600" y="2332038"/>
            <a:ext cx="7096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 solo 4 </a:t>
            </a:r>
          </a:p>
          <a:p>
            <a:pPr algn="l"/>
            <a:r>
              <a:rPr lang="es-ES_tradnl"/>
              <a:t>estados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4495800" y="1524000"/>
            <a:ext cx="911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Se ejecuta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181600" y="24384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puede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800600" y="3276600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/>
              <a:t>propio</a:t>
            </a:r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 flipV="1">
            <a:off x="4876800" y="1752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>
            <a:off x="51054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08" name="Line 17"/>
          <p:cNvSpPr>
            <a:spLocks noChangeShapeType="1"/>
          </p:cNvSpPr>
          <p:nvPr/>
        </p:nvSpPr>
        <p:spPr bwMode="auto">
          <a:xfrm>
            <a:off x="4876800" y="3048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9409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399"/>
            <a:ext cx="309563" cy="432000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9410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399"/>
            <a:ext cx="309563" cy="432000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9411" name="AutoShape 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399"/>
            <a:ext cx="309563" cy="432000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9412" name="Text Box 22"/>
          <p:cNvSpPr txBox="1">
            <a:spLocks noChangeArrowheads="1"/>
          </p:cNvSpPr>
          <p:nvPr/>
        </p:nvSpPr>
        <p:spPr bwMode="auto">
          <a:xfrm>
            <a:off x="1363663" y="4079875"/>
            <a:ext cx="12414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sz="1800" b="1"/>
              <a:t>El Kernel</a:t>
            </a:r>
          </a:p>
        </p:txBody>
      </p:sp>
      <p:sp>
        <p:nvSpPr>
          <p:cNvPr id="59413" name="Text Box 23"/>
          <p:cNvSpPr txBox="1">
            <a:spLocks noChangeArrowheads="1"/>
          </p:cNvSpPr>
          <p:nvPr/>
        </p:nvSpPr>
        <p:spPr bwMode="auto">
          <a:xfrm>
            <a:off x="2133600" y="3421063"/>
            <a:ext cx="1931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Pueden ser creados por</a:t>
            </a:r>
            <a:endParaRPr lang="es-AR"/>
          </a:p>
        </p:txBody>
      </p:sp>
      <p:sp>
        <p:nvSpPr>
          <p:cNvPr id="59415" name="Line 25"/>
          <p:cNvSpPr>
            <a:spLocks noChangeShapeType="1"/>
          </p:cNvSpPr>
          <p:nvPr/>
        </p:nvSpPr>
        <p:spPr bwMode="auto">
          <a:xfrm flipH="1">
            <a:off x="2133600" y="3130550"/>
            <a:ext cx="1142256" cy="949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9414" name="Text Box 24"/>
          <p:cNvSpPr txBox="1">
            <a:spLocks noChangeArrowheads="1"/>
          </p:cNvSpPr>
          <p:nvPr/>
        </p:nvSpPr>
        <p:spPr bwMode="auto">
          <a:xfrm>
            <a:off x="3048000" y="4079875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pt-BR" sz="1800" b="1"/>
              <a:t>El Compilador</a:t>
            </a:r>
            <a:endParaRPr lang="es-AR"/>
          </a:p>
        </p:txBody>
      </p:sp>
      <p:sp>
        <p:nvSpPr>
          <p:cNvPr id="59416" name="Line 26"/>
          <p:cNvSpPr>
            <a:spLocks noChangeShapeType="1"/>
          </p:cNvSpPr>
          <p:nvPr/>
        </p:nvSpPr>
        <p:spPr bwMode="auto">
          <a:xfrm>
            <a:off x="3923928" y="3276600"/>
            <a:ext cx="0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 advAuto="100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3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60454" name="AutoShape 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455" name="AutoShape 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0456" name="AutoShape 6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228600" y="2667000"/>
            <a:ext cx="2057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PROCESOS LIVIANOS THREADS O HILOS</a:t>
            </a:r>
          </a:p>
        </p:txBody>
      </p:sp>
      <p:sp>
        <p:nvSpPr>
          <p:cNvPr id="60420" name="Line 8"/>
          <p:cNvSpPr>
            <a:spLocks noChangeShapeType="1"/>
          </p:cNvSpPr>
          <p:nvPr/>
        </p:nvSpPr>
        <p:spPr bwMode="auto">
          <a:xfrm flipV="1">
            <a:off x="1295400" y="685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1" name="Line 9"/>
          <p:cNvSpPr>
            <a:spLocks noChangeShapeType="1"/>
          </p:cNvSpPr>
          <p:nvPr/>
        </p:nvSpPr>
        <p:spPr bwMode="auto">
          <a:xfrm>
            <a:off x="1295400" y="68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2" name="Text Box 10"/>
          <p:cNvSpPr txBox="1">
            <a:spLocks noChangeArrowheads="1"/>
          </p:cNvSpPr>
          <p:nvPr/>
        </p:nvSpPr>
        <p:spPr bwMode="auto">
          <a:xfrm>
            <a:off x="3491880" y="533400"/>
            <a:ext cx="42672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dirty="0"/>
              <a:t> UNA UNIDAD DE UTILIZACION DE LA C.P.U.</a:t>
            </a:r>
          </a:p>
        </p:txBody>
      </p:sp>
      <p:sp>
        <p:nvSpPr>
          <p:cNvPr id="60423" name="Line 11"/>
          <p:cNvSpPr>
            <a:spLocks noChangeShapeType="1"/>
          </p:cNvSpPr>
          <p:nvPr/>
        </p:nvSpPr>
        <p:spPr bwMode="auto">
          <a:xfrm flipV="1">
            <a:off x="1752600" y="1143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4" name="Line 12"/>
          <p:cNvSpPr>
            <a:spLocks noChangeShapeType="1"/>
          </p:cNvSpPr>
          <p:nvPr/>
        </p:nvSpPr>
        <p:spPr bwMode="auto">
          <a:xfrm>
            <a:off x="1752600" y="1143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5" name="Text Box 13"/>
          <p:cNvSpPr txBox="1">
            <a:spLocks noChangeArrowheads="1"/>
          </p:cNvSpPr>
          <p:nvPr/>
        </p:nvSpPr>
        <p:spPr bwMode="auto">
          <a:xfrm>
            <a:off x="3505200" y="914400"/>
            <a:ext cx="4343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/>
              <a:t>ESTADO NO COMPARTIDO </a:t>
            </a:r>
          </a:p>
        </p:txBody>
      </p:sp>
      <p:sp>
        <p:nvSpPr>
          <p:cNvPr id="60426" name="Line 14"/>
          <p:cNvSpPr>
            <a:spLocks noChangeShapeType="1"/>
          </p:cNvSpPr>
          <p:nvPr/>
        </p:nvSpPr>
        <p:spPr bwMode="auto">
          <a:xfrm flipV="1">
            <a:off x="2057400" y="1600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7" name="Line 15"/>
          <p:cNvSpPr>
            <a:spLocks noChangeShapeType="1"/>
          </p:cNvSpPr>
          <p:nvPr/>
        </p:nvSpPr>
        <p:spPr bwMode="auto">
          <a:xfrm>
            <a:off x="2057400" y="1600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8" name="Text Box 16"/>
          <p:cNvSpPr txBox="1">
            <a:spLocks noChangeArrowheads="1"/>
          </p:cNvSpPr>
          <p:nvPr/>
        </p:nvSpPr>
        <p:spPr bwMode="auto">
          <a:xfrm>
            <a:off x="3505200" y="1295400"/>
            <a:ext cx="43434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PROPIO REGISTRO DE ESTADO, Y PROPIO STACK</a:t>
            </a:r>
            <a:endParaRPr lang="es-ES_tradnl"/>
          </a:p>
        </p:txBody>
      </p:sp>
      <p:sp>
        <p:nvSpPr>
          <p:cNvPr id="60429" name="Line 17"/>
          <p:cNvSpPr>
            <a:spLocks noChangeShapeType="1"/>
          </p:cNvSpPr>
          <p:nvPr/>
        </p:nvSpPr>
        <p:spPr bwMode="auto">
          <a:xfrm flipV="1">
            <a:off x="22098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0" name="Text Box 18"/>
          <p:cNvSpPr txBox="1">
            <a:spLocks noChangeArrowheads="1"/>
          </p:cNvSpPr>
          <p:nvPr/>
        </p:nvSpPr>
        <p:spPr bwMode="auto">
          <a:xfrm>
            <a:off x="3505200" y="1676400"/>
            <a:ext cx="53340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EJECUCION MAS EFICIENTE, SOLO UNO A LA VEZ  EJECUTA</a:t>
            </a:r>
            <a:endParaRPr lang="es-ES_tradnl"/>
          </a:p>
        </p:txBody>
      </p:sp>
      <p:sp>
        <p:nvSpPr>
          <p:cNvPr id="60431" name="Line 19"/>
          <p:cNvSpPr>
            <a:spLocks noChangeShapeType="1"/>
          </p:cNvSpPr>
          <p:nvPr/>
        </p:nvSpPr>
        <p:spPr bwMode="auto">
          <a:xfrm flipV="1">
            <a:off x="26670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2" name="Text Box 20"/>
          <p:cNvSpPr txBox="1">
            <a:spLocks noChangeArrowheads="1"/>
          </p:cNvSpPr>
          <p:nvPr/>
        </p:nvSpPr>
        <p:spPr bwMode="auto">
          <a:xfrm>
            <a:off x="3505200" y="2057400"/>
            <a:ext cx="53340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NO SON INDEPENDIENTES, UN HILO DISTINTO PUEDE ACCEDER A CADA DIRECCION DE UNA PILA LO QUE PERMITE COOPERACION DE MULTIPLES HILOS QUE SON PARTE DEL MISMO JOB</a:t>
            </a:r>
            <a:endParaRPr lang="es-ES_tradnl"/>
          </a:p>
        </p:txBody>
      </p:sp>
      <p:sp>
        <p:nvSpPr>
          <p:cNvPr id="60433" name="Text Box 21"/>
          <p:cNvSpPr txBox="1">
            <a:spLocks noChangeArrowheads="1"/>
          </p:cNvSpPr>
          <p:nvPr/>
        </p:nvSpPr>
        <p:spPr bwMode="auto">
          <a:xfrm>
            <a:off x="2895600" y="0"/>
            <a:ext cx="434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600" b="1" dirty="0"/>
              <a:t>PROCESOS LIVIANOS  (THREADS)</a:t>
            </a:r>
            <a:endParaRPr lang="es-ES_tradnl" b="1" dirty="0"/>
          </a:p>
        </p:txBody>
      </p:sp>
      <p:sp>
        <p:nvSpPr>
          <p:cNvPr id="60434" name="Line 22"/>
          <p:cNvSpPr>
            <a:spLocks noChangeShapeType="1"/>
          </p:cNvSpPr>
          <p:nvPr/>
        </p:nvSpPr>
        <p:spPr bwMode="auto">
          <a:xfrm>
            <a:off x="22860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5" name="Text Box 23"/>
          <p:cNvSpPr txBox="1">
            <a:spLocks noChangeArrowheads="1"/>
          </p:cNvSpPr>
          <p:nvPr/>
        </p:nvSpPr>
        <p:spPr bwMode="auto">
          <a:xfrm>
            <a:off x="3581400" y="2819400"/>
            <a:ext cx="502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UN HILO DENTRO DE UN PROCESO SE EJECUTA SECUENCIALMENTE</a:t>
            </a:r>
          </a:p>
        </p:txBody>
      </p:sp>
      <p:sp>
        <p:nvSpPr>
          <p:cNvPr id="60436" name="Line 24"/>
          <p:cNvSpPr>
            <a:spLocks noChangeShapeType="1"/>
          </p:cNvSpPr>
          <p:nvPr/>
        </p:nvSpPr>
        <p:spPr bwMode="auto">
          <a:xfrm>
            <a:off x="17526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7" name="Text Box 25"/>
          <p:cNvSpPr txBox="1">
            <a:spLocks noChangeArrowheads="1"/>
          </p:cNvSpPr>
          <p:nvPr/>
        </p:nvSpPr>
        <p:spPr bwMode="auto">
          <a:xfrm>
            <a:off x="3581400" y="3429000"/>
            <a:ext cx="27432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PUEDEN CREAR HILOS HIJOS</a:t>
            </a:r>
          </a:p>
        </p:txBody>
      </p:sp>
      <p:sp>
        <p:nvSpPr>
          <p:cNvPr id="60438" name="Line 26"/>
          <p:cNvSpPr>
            <a:spLocks noChangeShapeType="1"/>
          </p:cNvSpPr>
          <p:nvPr/>
        </p:nvSpPr>
        <p:spPr bwMode="auto">
          <a:xfrm>
            <a:off x="16002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9" name="Line 27"/>
          <p:cNvSpPr>
            <a:spLocks noChangeShapeType="1"/>
          </p:cNvSpPr>
          <p:nvPr/>
        </p:nvSpPr>
        <p:spPr bwMode="auto">
          <a:xfrm>
            <a:off x="1600200" y="3962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40" name="Text Box 28"/>
          <p:cNvSpPr txBox="1">
            <a:spLocks noChangeArrowheads="1"/>
          </p:cNvSpPr>
          <p:nvPr/>
        </p:nvSpPr>
        <p:spPr bwMode="auto">
          <a:xfrm>
            <a:off x="3581400" y="3810000"/>
            <a:ext cx="51816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PUEDEN BLOQUEARSE HASTA QUE SE COMPLETE UN SYSTEM CALL</a:t>
            </a:r>
            <a:endParaRPr lang="es-ES_tradnl"/>
          </a:p>
        </p:txBody>
      </p:sp>
      <p:sp>
        <p:nvSpPr>
          <p:cNvPr id="60441" name="Line 29"/>
          <p:cNvSpPr>
            <a:spLocks noChangeShapeType="1"/>
          </p:cNvSpPr>
          <p:nvPr/>
        </p:nvSpPr>
        <p:spPr bwMode="auto">
          <a:xfrm>
            <a:off x="17526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42" name="Line 30"/>
          <p:cNvSpPr>
            <a:spLocks noChangeShapeType="1"/>
          </p:cNvSpPr>
          <p:nvPr/>
        </p:nvSpPr>
        <p:spPr bwMode="auto">
          <a:xfrm>
            <a:off x="1371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43" name="Line 31"/>
          <p:cNvSpPr>
            <a:spLocks noChangeShapeType="1"/>
          </p:cNvSpPr>
          <p:nvPr/>
        </p:nvSpPr>
        <p:spPr bwMode="auto">
          <a:xfrm>
            <a:off x="1371600" y="4419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44" name="Text Box 32"/>
          <p:cNvSpPr txBox="1">
            <a:spLocks noChangeArrowheads="1"/>
          </p:cNvSpPr>
          <p:nvPr/>
        </p:nvSpPr>
        <p:spPr bwMode="auto">
          <a:xfrm>
            <a:off x="3581400" y="4191000"/>
            <a:ext cx="525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UNA TAREA NO HACE NADA SIN HILOS Y UN HILO DEBE ESTAR EN UNA TAREA</a:t>
            </a:r>
            <a:endParaRPr lang="es-ES_tradnl"/>
          </a:p>
        </p:txBody>
      </p:sp>
      <p:sp>
        <p:nvSpPr>
          <p:cNvPr id="60445" name="Line 33"/>
          <p:cNvSpPr>
            <a:spLocks noChangeShapeType="1"/>
          </p:cNvSpPr>
          <p:nvPr/>
        </p:nvSpPr>
        <p:spPr bwMode="auto">
          <a:xfrm>
            <a:off x="11430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46" name="Line 34"/>
          <p:cNvSpPr>
            <a:spLocks noChangeShapeType="1"/>
          </p:cNvSpPr>
          <p:nvPr/>
        </p:nvSpPr>
        <p:spPr bwMode="auto">
          <a:xfrm>
            <a:off x="1143000" y="5029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47" name="Text Box 35"/>
          <p:cNvSpPr txBox="1">
            <a:spLocks noChangeArrowheads="1"/>
          </p:cNvSpPr>
          <p:nvPr/>
        </p:nvSpPr>
        <p:spPr bwMode="auto">
          <a:xfrm>
            <a:off x="3581400" y="4724400"/>
            <a:ext cx="52578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EL COMPARTIR HACE QUE EL CAMBIO DE CPU ENTRE GRUPOS DE HILOS Y LA CREACION DE HILOS SEA MAS FACIL COMPARADO CON LOS PROCESOS PESADOS</a:t>
            </a:r>
            <a:endParaRPr lang="es-ES_tradnl"/>
          </a:p>
        </p:txBody>
      </p:sp>
      <p:sp>
        <p:nvSpPr>
          <p:cNvPr id="60448" name="Line 36"/>
          <p:cNvSpPr>
            <a:spLocks noChangeShapeType="1"/>
          </p:cNvSpPr>
          <p:nvPr/>
        </p:nvSpPr>
        <p:spPr bwMode="auto">
          <a:xfrm>
            <a:off x="914400" y="3200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49" name="Line 37"/>
          <p:cNvSpPr>
            <a:spLocks noChangeShapeType="1"/>
          </p:cNvSpPr>
          <p:nvPr/>
        </p:nvSpPr>
        <p:spPr bwMode="auto">
          <a:xfrm>
            <a:off x="914400" y="5638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50" name="Text Box 38"/>
          <p:cNvSpPr txBox="1">
            <a:spLocks noChangeArrowheads="1"/>
          </p:cNvSpPr>
          <p:nvPr/>
        </p:nvSpPr>
        <p:spPr bwMode="auto">
          <a:xfrm>
            <a:off x="3581400" y="5410200"/>
            <a:ext cx="5257800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200"/>
              <a:t>EL CAMBIO DE CONTEXTO EN EL HILO REQUIERE UN CAMBIO EN EL JUEGO DE REGISTROS, PERO EL TRABAJO RELACIONADO CON EL MANEJO DE MEMORIA NO ES NECESARIO HACERLO</a:t>
            </a:r>
          </a:p>
        </p:txBody>
      </p:sp>
      <p:sp>
        <p:nvSpPr>
          <p:cNvPr id="60451" name="Line 41"/>
          <p:cNvSpPr>
            <a:spLocks noChangeShapeType="1"/>
          </p:cNvSpPr>
          <p:nvPr/>
        </p:nvSpPr>
        <p:spPr bwMode="auto">
          <a:xfrm>
            <a:off x="2209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52" name="Line 42"/>
          <p:cNvSpPr>
            <a:spLocks noChangeShapeType="1"/>
          </p:cNvSpPr>
          <p:nvPr/>
        </p:nvSpPr>
        <p:spPr bwMode="auto">
          <a:xfrm>
            <a:off x="22860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53" name="Line 43"/>
          <p:cNvSpPr>
            <a:spLocks noChangeShapeType="1"/>
          </p:cNvSpPr>
          <p:nvPr/>
        </p:nvSpPr>
        <p:spPr bwMode="auto">
          <a:xfrm>
            <a:off x="26670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62000" indent="-285750" algn="just">
              <a:buFontTx/>
              <a:buChar char="•"/>
            </a:pPr>
            <a:r>
              <a:rPr lang="es-AR" sz="2000" dirty="0">
                <a:latin typeface="Arial" charset="0"/>
                <a:cs typeface="Arial" charset="0"/>
              </a:rPr>
              <a:t>Pueden bloquearse hasta que se complete un </a:t>
            </a:r>
            <a:r>
              <a:rPr lang="es-AR" sz="2000" dirty="0" err="1">
                <a:latin typeface="Arial" charset="0"/>
                <a:cs typeface="Arial" charset="0"/>
              </a:rPr>
              <a:t>System</a:t>
            </a:r>
            <a:r>
              <a:rPr lang="es-AR" sz="2000" dirty="0">
                <a:latin typeface="Arial" charset="0"/>
                <a:cs typeface="Arial" charset="0"/>
              </a:rPr>
              <a:t> </a:t>
            </a:r>
            <a:r>
              <a:rPr lang="es-AR" sz="2000" dirty="0" err="1">
                <a:latin typeface="Arial" charset="0"/>
                <a:cs typeface="Arial" charset="0"/>
              </a:rPr>
              <a:t>Call</a:t>
            </a:r>
            <a:r>
              <a:rPr lang="es-AR" sz="2000" dirty="0">
                <a:latin typeface="Arial" charset="0"/>
                <a:cs typeface="Arial" charset="0"/>
              </a:rPr>
              <a:t>. </a:t>
            </a:r>
            <a:endParaRPr lang="pt-BR" sz="2000" dirty="0">
              <a:latin typeface="Arial" charset="0"/>
              <a:cs typeface="Arial" charset="0"/>
            </a:endParaRPr>
          </a:p>
          <a:p>
            <a:pPr marL="762000" indent="-285750" algn="just">
              <a:buFontTx/>
              <a:buChar char="•"/>
            </a:pPr>
            <a:r>
              <a:rPr lang="es-AR" sz="2000" dirty="0">
                <a:latin typeface="Arial" charset="0"/>
                <a:cs typeface="Arial" charset="0"/>
              </a:rPr>
              <a:t>Si un hilo se bloquea otro puede correr pronto.</a:t>
            </a:r>
            <a:endParaRPr lang="pt-BR" sz="2000" dirty="0">
              <a:latin typeface="Arial" charset="0"/>
              <a:cs typeface="Arial" charset="0"/>
            </a:endParaRPr>
          </a:p>
          <a:p>
            <a:pPr marL="762000" indent="-285750" algn="just">
              <a:buFontTx/>
              <a:buChar char="•"/>
            </a:pPr>
            <a:r>
              <a:rPr lang="es-AR" sz="2000" dirty="0">
                <a:latin typeface="Arial" charset="0"/>
                <a:cs typeface="Arial" charset="0"/>
              </a:rPr>
              <a:t>A diferencia de los procesos pesados no son independientes, todos pueden </a:t>
            </a:r>
            <a:r>
              <a:rPr lang="pt-BR" sz="2000" dirty="0">
                <a:latin typeface="Arial" charset="0"/>
                <a:cs typeface="Arial" charset="0"/>
              </a:rPr>
              <a:t> </a:t>
            </a:r>
            <a:r>
              <a:rPr lang="es-AR" sz="2000" dirty="0">
                <a:latin typeface="Arial" charset="0"/>
                <a:cs typeface="Arial" charset="0"/>
              </a:rPr>
              <a:t>acceder a cada dirección de una pila. Un hilo puede leer o escribir sobre cualquier otra pila de otro hilo. </a:t>
            </a:r>
            <a:endParaRPr lang="es-ES_tradnl" sz="2000" dirty="0">
              <a:latin typeface="Arial" charset="0"/>
              <a:cs typeface="Arial" charset="0"/>
            </a:endParaRPr>
          </a:p>
          <a:p>
            <a:pPr marL="762000" indent="-285750" algn="just">
              <a:buFontTx/>
              <a:buChar char="•"/>
            </a:pPr>
            <a:r>
              <a:rPr lang="es-AR" sz="2000" dirty="0">
                <a:latin typeface="Arial" charset="0"/>
                <a:cs typeface="Arial" charset="0"/>
              </a:rPr>
              <a:t>No se provee protección porque no es necesaria, ya que solo un usuario puede tener una tarea individual con múltiples hilos. </a:t>
            </a:r>
            <a:endParaRPr lang="es-ES_tradnl" sz="2000" dirty="0">
              <a:latin typeface="Arial" charset="0"/>
              <a:cs typeface="Arial" charset="0"/>
            </a:endParaRPr>
          </a:p>
          <a:p>
            <a:pPr marL="762000" indent="-285750" algn="just">
              <a:buFontTx/>
              <a:buChar char="•"/>
            </a:pPr>
            <a:r>
              <a:rPr lang="es-AR" sz="2000" dirty="0">
                <a:latin typeface="Arial" charset="0"/>
                <a:cs typeface="Arial" charset="0"/>
              </a:rPr>
              <a:t>Pueden asistirse. Así se permite cooperación de múltiples hilos que son parte del</a:t>
            </a:r>
            <a:r>
              <a:rPr lang="pt-BR" sz="2000" dirty="0">
                <a:latin typeface="Arial" charset="0"/>
                <a:cs typeface="Arial" charset="0"/>
              </a:rPr>
              <a:t> </a:t>
            </a:r>
            <a:r>
              <a:rPr lang="es-AR" sz="2000" dirty="0">
                <a:latin typeface="Arial" charset="0"/>
                <a:cs typeface="Arial" charset="0"/>
              </a:rPr>
              <a:t> mismo Job (mayor resultado y performance).</a:t>
            </a:r>
            <a:endParaRPr lang="es-ES_tradnl" sz="2000" dirty="0">
              <a:latin typeface="Arial" charset="0"/>
              <a:cs typeface="Arial" charset="0"/>
            </a:endParaRPr>
          </a:p>
          <a:p>
            <a:pPr marL="762000" indent="-285750" algn="just">
              <a:buFontTx/>
              <a:buChar char="•"/>
            </a:pPr>
            <a:r>
              <a:rPr lang="es-AR" sz="2000" dirty="0" smtClean="0">
                <a:latin typeface="Arial" charset="0"/>
                <a:cs typeface="Arial" charset="0"/>
              </a:rPr>
              <a:t>Una </a:t>
            </a:r>
            <a:r>
              <a:rPr lang="es-AR" sz="2000" dirty="0">
                <a:latin typeface="Arial" charset="0"/>
                <a:cs typeface="Arial" charset="0"/>
              </a:rPr>
              <a:t>tarea no hace nada sin hilos y un hilo debe estar en una tarea</a:t>
            </a:r>
            <a:r>
              <a:rPr lang="pt-BR" sz="2000" dirty="0">
                <a:latin typeface="Arial" charset="0"/>
                <a:cs typeface="Arial" charset="0"/>
              </a:rPr>
              <a:t>.</a:t>
            </a:r>
          </a:p>
          <a:p>
            <a:pPr marL="762000" indent="-285750" algn="just">
              <a:buFontTx/>
              <a:buChar char="•"/>
            </a:pPr>
            <a:r>
              <a:rPr lang="es-AR" sz="2000" dirty="0">
                <a:latin typeface="Arial" charset="0"/>
                <a:cs typeface="Arial" charset="0"/>
              </a:rPr>
              <a:t>El compartir mucho hace que cambio de CPU entre grupos de hilos y creación de</a:t>
            </a:r>
            <a:r>
              <a:rPr lang="pt-BR" sz="2000" dirty="0">
                <a:latin typeface="Arial" charset="0"/>
                <a:cs typeface="Arial" charset="0"/>
              </a:rPr>
              <a:t> </a:t>
            </a:r>
            <a:r>
              <a:rPr lang="es-AR" sz="2000" dirty="0">
                <a:latin typeface="Arial" charset="0"/>
                <a:cs typeface="Arial" charset="0"/>
              </a:rPr>
              <a:t>hilos sea más fácil, comparado con cambio de contexto de los proceso pesados.</a:t>
            </a:r>
            <a:endParaRPr lang="es-ES_tradnl" sz="2000" dirty="0">
              <a:latin typeface="Arial" charset="0"/>
              <a:cs typeface="Arial" charset="0"/>
            </a:endParaRPr>
          </a:p>
          <a:p>
            <a:pPr marL="762000" indent="-285750" algn="just">
              <a:buFontTx/>
              <a:buChar char="•"/>
            </a:pPr>
            <a:r>
              <a:rPr lang="es-AR" sz="2000" dirty="0">
                <a:latin typeface="Arial" charset="0"/>
                <a:cs typeface="Arial" charset="0"/>
              </a:rPr>
              <a:t>Un cambio de contexto en el hilo requiere un cambio en el juego de registros,</a:t>
            </a:r>
            <a:r>
              <a:rPr lang="pt-BR" sz="2000" dirty="0">
                <a:latin typeface="Arial" charset="0"/>
                <a:cs typeface="Arial" charset="0"/>
              </a:rPr>
              <a:t> </a:t>
            </a:r>
            <a:r>
              <a:rPr lang="es-AR" sz="2000" dirty="0">
                <a:latin typeface="Arial" charset="0"/>
                <a:cs typeface="Arial" charset="0"/>
              </a:rPr>
              <a:t>pero el trabajo relacionado con manejo de memoria no es necesario hacerlo.</a:t>
            </a:r>
            <a:endParaRPr lang="es-ES_tradnl" sz="2000" dirty="0">
              <a:latin typeface="Arial" charset="0"/>
              <a:cs typeface="Arial" charset="0"/>
            </a:endParaRPr>
          </a:p>
          <a:p>
            <a:pPr marL="762000" indent="-285750" algn="l">
              <a:buFontTx/>
              <a:buChar char="•"/>
            </a:pPr>
            <a:endParaRPr lang="es-ES_tradnl" sz="2000" dirty="0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318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1800"/>
              <a:t>Procesos Livianos o Threads –3-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7772400" y="152400"/>
            <a:ext cx="919163" cy="385763"/>
            <a:chOff x="4896" y="96"/>
            <a:chExt cx="579" cy="243"/>
          </a:xfrm>
        </p:grpSpPr>
        <p:sp>
          <p:nvSpPr>
            <p:cNvPr id="61445" name="AutoShape 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088" y="96"/>
              <a:ext cx="195" cy="243"/>
            </a:xfrm>
            <a:prstGeom prst="actionButtonBackPrevious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44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96"/>
              <a:ext cx="195" cy="243"/>
            </a:xfrm>
            <a:prstGeom prst="actionButtonForwardNext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1447" name="AutoShape 7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4896" y="96"/>
              <a:ext cx="195" cy="243"/>
            </a:xfrm>
            <a:prstGeom prst="actionButtonHome">
              <a:avLst/>
            </a:pr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 advAuto="100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676400" y="1524000"/>
            <a:ext cx="5867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000" dirty="0"/>
              <a:t>El S.O. Proporciona a cada aplicación la posibilidad de utilizar diversos recursos de la maquina.</a:t>
            </a:r>
          </a:p>
          <a:p>
            <a:pPr algn="l"/>
            <a:endParaRPr lang="es-ES_tradnl" sz="2000" dirty="0"/>
          </a:p>
          <a:p>
            <a:pPr algn="l"/>
            <a:r>
              <a:rPr lang="es-ES_tradnl" sz="2000" dirty="0"/>
              <a:t>Organiza tiempo de ejecución de la CPU , gestiona  la memoria y subsistemas de E/S. </a:t>
            </a:r>
          </a:p>
          <a:p>
            <a:pPr algn="l"/>
            <a:endParaRPr lang="es-ES_tradnl" sz="2000" dirty="0"/>
          </a:p>
          <a:p>
            <a:pPr algn="l"/>
            <a:r>
              <a:rPr lang="es-ES_tradnl" sz="2000" dirty="0"/>
              <a:t>Mejora el uso del Hardware, automatiza trabajo, realiza decisiones sobre el manejo de los recursos del sistema y no en los del operador.</a:t>
            </a:r>
          </a:p>
          <a:p>
            <a:pPr algn="l"/>
            <a:endParaRPr lang="es-ES_tradnl" sz="2000" dirty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7239000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2800" dirty="0">
                <a:solidFill>
                  <a:schemeClr val="bg1"/>
                </a:solidFill>
              </a:rPr>
              <a:t>Conclusión</a:t>
            </a:r>
          </a:p>
        </p:txBody>
      </p:sp>
      <p:sp>
        <p:nvSpPr>
          <p:cNvPr id="6246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246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2470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3977728" y="2360931"/>
            <a:ext cx="2592288" cy="1704091"/>
            <a:chOff x="2771800" y="764703"/>
            <a:chExt cx="2592288" cy="1704091"/>
          </a:xfrm>
        </p:grpSpPr>
        <p:sp>
          <p:nvSpPr>
            <p:cNvPr id="15" name="14 Llamada ovalada"/>
            <p:cNvSpPr/>
            <p:nvPr/>
          </p:nvSpPr>
          <p:spPr>
            <a:xfrm rot="10800000">
              <a:off x="2771800" y="764703"/>
              <a:ext cx="2592288" cy="1704091"/>
            </a:xfrm>
            <a:prstGeom prst="wedgeEllipse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2959607" y="1101305"/>
              <a:ext cx="216024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000" dirty="0">
                  <a:solidFill>
                    <a:schemeClr val="bg1"/>
                  </a:solidFill>
                </a:rPr>
                <a:t>Un </a:t>
              </a:r>
              <a:r>
                <a:rPr lang="es-ES_tradnl" sz="2000" dirty="0" smtClean="0">
                  <a:solidFill>
                    <a:schemeClr val="bg1"/>
                  </a:solidFill>
                </a:rPr>
                <a:t>SOLO usuario sin compartir recursos </a:t>
              </a:r>
            </a:p>
          </p:txBody>
        </p:sp>
      </p:grp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-1"/>
            <a:ext cx="7067128" cy="43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400" dirty="0" smtClean="0">
                <a:solidFill>
                  <a:schemeClr val="bg1"/>
                </a:solidFill>
              </a:rPr>
              <a:t>Clasificación de los </a:t>
            </a:r>
            <a:r>
              <a:rPr lang="es-ES_tradnl" sz="2400" dirty="0">
                <a:solidFill>
                  <a:schemeClr val="bg1"/>
                </a:solidFill>
              </a:rPr>
              <a:t>Sistemas Operativos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4374536" y="1772816"/>
            <a:ext cx="17096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63575" indent="-663575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None/>
            </a:pPr>
            <a:r>
              <a:rPr lang="es-ES_tradnl" sz="2000" smtClean="0"/>
              <a:t>Monousuario</a:t>
            </a:r>
            <a:endParaRPr lang="es-ES_tradnl" sz="2000"/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4407768" y="4253026"/>
            <a:ext cx="1100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None/>
            </a:pPr>
            <a:r>
              <a:rPr lang="es-ES_tradnl" sz="2000" smtClean="0"/>
              <a:t>General</a:t>
            </a:r>
            <a:endParaRPr lang="es-ES_tradnl" sz="2000"/>
          </a:p>
        </p:txBody>
      </p:sp>
      <p:sp>
        <p:nvSpPr>
          <p:cNvPr id="12304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01136" y="44624"/>
            <a:ext cx="398512" cy="495375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5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416" y="44624"/>
            <a:ext cx="398512" cy="495375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306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6336" y="44624"/>
            <a:ext cx="398512" cy="495375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940153" y="2249577"/>
            <a:ext cx="32038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63575" indent="-663575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_tradnl" sz="2000" dirty="0" smtClean="0"/>
              <a:t>Consulta de Información 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_tradnl" sz="2000" dirty="0" smtClean="0"/>
              <a:t>Gestión de </a:t>
            </a:r>
            <a:r>
              <a:rPr lang="es-ES_tradnl" sz="2000" dirty="0"/>
              <a:t>operaciones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_tradnl" sz="2000" dirty="0" smtClean="0"/>
              <a:t>Redes</a:t>
            </a:r>
            <a:endParaRPr lang="es-ES_tradnl" sz="2000" dirty="0"/>
          </a:p>
        </p:txBody>
      </p:sp>
      <p:grpSp>
        <p:nvGrpSpPr>
          <p:cNvPr id="11" name="10 Grupo"/>
          <p:cNvGrpSpPr/>
          <p:nvPr/>
        </p:nvGrpSpPr>
        <p:grpSpPr>
          <a:xfrm>
            <a:off x="2555776" y="1771166"/>
            <a:ext cx="1905000" cy="1359457"/>
            <a:chOff x="2555776" y="1771166"/>
            <a:chExt cx="1905000" cy="1359457"/>
          </a:xfrm>
        </p:grpSpPr>
        <p:sp>
          <p:nvSpPr>
            <p:cNvPr id="12291" name="Text Box 4"/>
            <p:cNvSpPr txBox="1">
              <a:spLocks noChangeArrowheads="1"/>
            </p:cNvSpPr>
            <p:nvPr/>
          </p:nvSpPr>
          <p:spPr bwMode="auto">
            <a:xfrm>
              <a:off x="2555776" y="1868631"/>
              <a:ext cx="165618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s-ES_tradnl" sz="2400" smtClean="0"/>
                <a:t>Por la Cantidad</a:t>
              </a:r>
              <a:endParaRPr lang="es-ES_tradnl" sz="2400"/>
            </a:p>
            <a:p>
              <a:pPr algn="l">
                <a:spcBef>
                  <a:spcPts val="0"/>
                </a:spcBef>
              </a:pPr>
              <a:r>
                <a:rPr lang="es-ES_tradnl" sz="2400"/>
                <a:t>de Usuarios </a:t>
              </a:r>
            </a:p>
          </p:txBody>
        </p:sp>
        <p:sp>
          <p:nvSpPr>
            <p:cNvPr id="4" name="3 Abrir llave"/>
            <p:cNvSpPr/>
            <p:nvPr/>
          </p:nvSpPr>
          <p:spPr>
            <a:xfrm>
              <a:off x="4211960" y="1771166"/>
              <a:ext cx="248816" cy="13594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652120" y="5129897"/>
            <a:ext cx="2632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None/>
            </a:pPr>
            <a:r>
              <a:rPr lang="es-ES_tradnl" sz="2000" dirty="0" smtClean="0">
                <a:solidFill>
                  <a:schemeClr val="bg1"/>
                </a:solidFill>
              </a:rPr>
              <a:t>De </a:t>
            </a:r>
            <a:r>
              <a:rPr lang="es-ES_tradnl" sz="2000" dirty="0">
                <a:solidFill>
                  <a:schemeClr val="bg1"/>
                </a:solidFill>
              </a:rPr>
              <a:t>tiempo </a:t>
            </a:r>
            <a:r>
              <a:rPr lang="es-ES_tradnl" sz="2000" dirty="0" smtClean="0">
                <a:solidFill>
                  <a:schemeClr val="bg1"/>
                </a:solidFill>
              </a:rPr>
              <a:t>real</a:t>
            </a:r>
            <a:endParaRPr lang="es-ES_tradnl" sz="2000" dirty="0">
              <a:solidFill>
                <a:schemeClr val="bg1"/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5508104" y="4253026"/>
            <a:ext cx="3244701" cy="400110"/>
            <a:chOff x="5508104" y="4253026"/>
            <a:chExt cx="3244701" cy="400110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6012160" y="4253026"/>
              <a:ext cx="274064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s-ES_tradnl" sz="2000" smtClean="0"/>
                <a:t>Windows, Linux, Unix</a:t>
              </a:r>
              <a:endParaRPr lang="es-ES_tradnl" sz="2000"/>
            </a:p>
          </p:txBody>
        </p:sp>
        <p:sp>
          <p:nvSpPr>
            <p:cNvPr id="6" name="5 Flecha derecha"/>
            <p:cNvSpPr/>
            <p:nvPr/>
          </p:nvSpPr>
          <p:spPr>
            <a:xfrm>
              <a:off x="5508104" y="4293096"/>
              <a:ext cx="432048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362744" y="1772816"/>
            <a:ext cx="2265040" cy="3744416"/>
            <a:chOff x="362744" y="1772816"/>
            <a:chExt cx="2265040" cy="3744416"/>
          </a:xfrm>
        </p:grpSpPr>
        <p:sp>
          <p:nvSpPr>
            <p:cNvPr id="2" name="1 Abrir llave"/>
            <p:cNvSpPr/>
            <p:nvPr/>
          </p:nvSpPr>
          <p:spPr>
            <a:xfrm>
              <a:off x="2339752" y="1772816"/>
              <a:ext cx="288032" cy="37444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362744" y="2924944"/>
              <a:ext cx="1905000" cy="144780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Sistema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Operativo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6092552" y="1756304"/>
            <a:ext cx="3051448" cy="401314"/>
            <a:chOff x="6092552" y="1756304"/>
            <a:chExt cx="3051448" cy="401314"/>
          </a:xfrm>
        </p:grpSpPr>
        <p:sp>
          <p:nvSpPr>
            <p:cNvPr id="33" name="32 Flecha derecha"/>
            <p:cNvSpPr/>
            <p:nvPr/>
          </p:nvSpPr>
          <p:spPr>
            <a:xfrm>
              <a:off x="6092552" y="1797578"/>
              <a:ext cx="432048" cy="3600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6706877" y="1756304"/>
              <a:ext cx="24371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s-ES_tradnl" sz="2000" smtClean="0"/>
                <a:t>Dedicados o básicos</a:t>
              </a:r>
              <a:endParaRPr lang="es-ES_tradnl" sz="200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2594992" y="4233863"/>
            <a:ext cx="1903952" cy="1859433"/>
            <a:chOff x="2594992" y="4233863"/>
            <a:chExt cx="1903952" cy="1859433"/>
          </a:xfrm>
        </p:grpSpPr>
        <p:sp>
          <p:nvSpPr>
            <p:cNvPr id="27" name="26 Abrir llave"/>
            <p:cNvSpPr/>
            <p:nvPr/>
          </p:nvSpPr>
          <p:spPr>
            <a:xfrm>
              <a:off x="4250128" y="4233863"/>
              <a:ext cx="248816" cy="18594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2594992" y="4758243"/>
              <a:ext cx="147295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s-ES_tradnl" sz="2400" dirty="0" smtClean="0"/>
                <a:t>Por el  Propósito</a:t>
              </a:r>
              <a:endParaRPr lang="es-ES_tradnl" sz="2400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4374535" y="2249577"/>
            <a:ext cx="1611336" cy="1290167"/>
            <a:chOff x="4374535" y="2249577"/>
            <a:chExt cx="1611336" cy="1290167"/>
          </a:xfrm>
        </p:grpSpPr>
        <p:sp>
          <p:nvSpPr>
            <p:cNvPr id="5" name="4 Abrir llave"/>
            <p:cNvSpPr/>
            <p:nvPr/>
          </p:nvSpPr>
          <p:spPr>
            <a:xfrm>
              <a:off x="5796136" y="2249577"/>
              <a:ext cx="189735" cy="12901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4374535" y="2668850"/>
              <a:ext cx="15164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663575" indent="-663575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s-ES_tradnl" sz="2000" smtClean="0"/>
                <a:t>Multiusuario</a:t>
              </a:r>
              <a:endParaRPr lang="es-ES_tradnl" sz="200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4385131" y="5093879"/>
            <a:ext cx="1371789" cy="1359457"/>
            <a:chOff x="4385131" y="5093879"/>
            <a:chExt cx="1371789" cy="1359457"/>
          </a:xfrm>
        </p:grpSpPr>
        <p:sp>
          <p:nvSpPr>
            <p:cNvPr id="28" name="27 Abrir llave"/>
            <p:cNvSpPr/>
            <p:nvPr/>
          </p:nvSpPr>
          <p:spPr>
            <a:xfrm>
              <a:off x="5508104" y="5093879"/>
              <a:ext cx="248816" cy="1359457"/>
            </a:xfrm>
            <a:prstGeom prst="lef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4385131" y="5589240"/>
              <a:ext cx="11723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8925" algn="l"/>
                </a:tabLs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s-ES_tradnl" sz="2000" dirty="0" smtClean="0">
                  <a:solidFill>
                    <a:schemeClr val="bg1"/>
                  </a:solidFill>
                </a:rPr>
                <a:t>Especial</a:t>
              </a:r>
              <a:r>
                <a:rPr lang="es-ES_tradnl" sz="2000" dirty="0" smtClean="0"/>
                <a:t> </a:t>
              </a:r>
              <a:endParaRPr lang="es-ES_tradnl" sz="2000" dirty="0"/>
            </a:p>
          </p:txBody>
        </p:sp>
      </p:grp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635684" y="605185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buFont typeface="Monotype Sorts" pitchFamily="2" charset="2"/>
              <a:buNone/>
            </a:pPr>
            <a:r>
              <a:rPr lang="es-ES_tradnl" sz="2000" smtClean="0">
                <a:solidFill>
                  <a:schemeClr val="bg1"/>
                </a:solidFill>
              </a:rPr>
              <a:t>S.O</a:t>
            </a:r>
            <a:r>
              <a:rPr lang="es-ES_tradnl" sz="2000">
                <a:solidFill>
                  <a:schemeClr val="bg1"/>
                </a:solidFill>
              </a:rPr>
              <a:t>. Virtuales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5652120" y="5589240"/>
            <a:ext cx="2632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</a:tabLs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000" smtClean="0">
                <a:solidFill>
                  <a:schemeClr val="bg1"/>
                </a:solidFill>
              </a:rPr>
              <a:t>Con </a:t>
            </a:r>
            <a:r>
              <a:rPr lang="es-ES_tradnl" sz="2000">
                <a:solidFill>
                  <a:schemeClr val="bg1"/>
                </a:solidFill>
              </a:rPr>
              <a:t>tolerancias </a:t>
            </a:r>
            <a:r>
              <a:rPr lang="es-ES_tradnl" sz="2000" smtClean="0">
                <a:solidFill>
                  <a:schemeClr val="bg1"/>
                </a:solidFill>
              </a:rPr>
              <a:t>a  </a:t>
            </a:r>
            <a:r>
              <a:rPr lang="es-ES_tradnl" sz="2000">
                <a:solidFill>
                  <a:schemeClr val="bg1"/>
                </a:solidFill>
              </a:rPr>
              <a:t>fallas      </a:t>
            </a:r>
            <a:r>
              <a:rPr lang="es-ES_tradnl" sz="200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7" name="36 Grupo"/>
          <p:cNvGrpSpPr/>
          <p:nvPr/>
        </p:nvGrpSpPr>
        <p:grpSpPr>
          <a:xfrm>
            <a:off x="3500264" y="3212976"/>
            <a:ext cx="2592288" cy="1704091"/>
            <a:chOff x="2771800" y="764703"/>
            <a:chExt cx="2592288" cy="1704091"/>
          </a:xfrm>
        </p:grpSpPr>
        <p:sp>
          <p:nvSpPr>
            <p:cNvPr id="39" name="38 Llamada ovalada"/>
            <p:cNvSpPr/>
            <p:nvPr/>
          </p:nvSpPr>
          <p:spPr>
            <a:xfrm rot="10800000">
              <a:off x="2771800" y="764703"/>
              <a:ext cx="2592288" cy="1704091"/>
            </a:xfrm>
            <a:prstGeom prst="wedgeEllipse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auto">
            <a:xfrm>
              <a:off x="3217912" y="1081013"/>
              <a:ext cx="191485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sz="2000" dirty="0" smtClean="0">
                  <a:solidFill>
                    <a:schemeClr val="bg1"/>
                  </a:solidFill>
                </a:rPr>
                <a:t>Varios usuarios compartiendo recursos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4" grpId="0"/>
      <p:bldP spid="21" grpId="0"/>
      <p:bldP spid="26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076400" y="1988840"/>
            <a:ext cx="10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000" dirty="0"/>
              <a:t>Sistema </a:t>
            </a:r>
            <a:r>
              <a:rPr lang="es-ES_tradnl" sz="2000" dirty="0" err="1"/>
              <a:t>Batch</a:t>
            </a:r>
            <a:endParaRPr lang="es-ES_tradnl" sz="2000" dirty="0"/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76400" y="4371618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000"/>
              <a:t>Sist. Accesos múltiples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4419600" y="1836439"/>
            <a:ext cx="1905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000" dirty="0"/>
              <a:t>No tiene contacto con la tarea introducida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7399008" y="1942802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000" dirty="0"/>
              <a:t>Concluye su ejecución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5029200" y="4295418"/>
            <a:ext cx="1295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s-ES_tradnl" sz="2000" dirty="0" smtClean="0"/>
              <a:t>Iniciar </a:t>
            </a:r>
            <a:endParaRPr lang="es-ES_tradnl" sz="2000" dirty="0"/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s-ES_tradnl" sz="2000" dirty="0"/>
              <a:t>Controlar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s-ES_tradnl" sz="2000" dirty="0"/>
              <a:t>Suspender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7620000" y="4219218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000"/>
              <a:t>Cualquier Terminal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304800" y="152399"/>
            <a:ext cx="7363544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3200" dirty="0">
                <a:solidFill>
                  <a:schemeClr val="bg1"/>
                </a:solidFill>
              </a:rPr>
              <a:t>Tipos de Sistemas Operativos</a:t>
            </a:r>
            <a:endParaRPr lang="es-ES_tradnl" sz="4000" dirty="0">
              <a:solidFill>
                <a:schemeClr val="bg1"/>
              </a:solidFill>
            </a:endParaRPr>
          </a:p>
        </p:txBody>
      </p:sp>
      <p:sp>
        <p:nvSpPr>
          <p:cNvPr id="14372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385763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73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385763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74" name="AutoShape 4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385763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5" name="44 Grupo"/>
          <p:cNvGrpSpPr/>
          <p:nvPr/>
        </p:nvGrpSpPr>
        <p:grpSpPr>
          <a:xfrm>
            <a:off x="107504" y="670420"/>
            <a:ext cx="1728192" cy="5206851"/>
            <a:chOff x="362744" y="670420"/>
            <a:chExt cx="1728192" cy="5206851"/>
          </a:xfrm>
        </p:grpSpPr>
        <p:sp>
          <p:nvSpPr>
            <p:cNvPr id="46" name="45 Abrir llave"/>
            <p:cNvSpPr/>
            <p:nvPr/>
          </p:nvSpPr>
          <p:spPr>
            <a:xfrm>
              <a:off x="1802904" y="670420"/>
              <a:ext cx="288032" cy="5206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362744" y="1772816"/>
              <a:ext cx="1382588" cy="316835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Sistema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Operativo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8 Flecha a la derecha con muesca"/>
          <p:cNvSpPr/>
          <p:nvPr/>
        </p:nvSpPr>
        <p:spPr>
          <a:xfrm>
            <a:off x="3126769" y="2060848"/>
            <a:ext cx="1229207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El usuario</a:t>
            </a:r>
            <a:endParaRPr lang="es-ES" sz="1200" dirty="0"/>
          </a:p>
        </p:txBody>
      </p:sp>
      <p:sp>
        <p:nvSpPr>
          <p:cNvPr id="49" name="48 Flecha a la derecha con muesca"/>
          <p:cNvSpPr/>
          <p:nvPr/>
        </p:nvSpPr>
        <p:spPr>
          <a:xfrm>
            <a:off x="6232525" y="2006377"/>
            <a:ext cx="1229207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Hasta que</a:t>
            </a:r>
            <a:endParaRPr lang="es-ES" sz="1200" dirty="0"/>
          </a:p>
        </p:txBody>
      </p:sp>
      <p:sp>
        <p:nvSpPr>
          <p:cNvPr id="22" name="21 Flecha a la derecha con muesca"/>
          <p:cNvSpPr/>
          <p:nvPr/>
        </p:nvSpPr>
        <p:spPr>
          <a:xfrm>
            <a:off x="3275856" y="4365104"/>
            <a:ext cx="160020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El usuario Puede</a:t>
            </a:r>
            <a:endParaRPr lang="es-ES" sz="1200" dirty="0"/>
          </a:p>
        </p:txBody>
      </p:sp>
      <p:sp>
        <p:nvSpPr>
          <p:cNvPr id="23" name="22 Flecha a la derecha con muesca"/>
          <p:cNvSpPr/>
          <p:nvPr/>
        </p:nvSpPr>
        <p:spPr>
          <a:xfrm>
            <a:off x="6324600" y="4356264"/>
            <a:ext cx="1283579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El programa</a:t>
            </a:r>
            <a:endParaRPr lang="es-E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3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5" grpId="0"/>
      <p:bldP spid="14347" grpId="0"/>
      <p:bldP spid="14348" grpId="0"/>
      <p:bldP spid="14351" grpId="0"/>
      <p:bldP spid="9" grpId="0" animBg="1"/>
      <p:bldP spid="49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610716" y="25460"/>
            <a:ext cx="7918922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800" dirty="0">
                <a:solidFill>
                  <a:schemeClr val="bg1"/>
                </a:solidFill>
              </a:rPr>
              <a:t>Tipos de Sistemas </a:t>
            </a:r>
            <a:r>
              <a:rPr lang="es-ES_tradnl" sz="2800" dirty="0" smtClean="0">
                <a:solidFill>
                  <a:schemeClr val="bg1"/>
                </a:solidFill>
              </a:rPr>
              <a:t>Operativos de Propósito General</a:t>
            </a:r>
            <a:endParaRPr lang="es-ES_tradnl" sz="3600" dirty="0">
              <a:solidFill>
                <a:schemeClr val="bg1"/>
              </a:solidFill>
            </a:endParaRPr>
          </a:p>
        </p:txBody>
      </p:sp>
      <p:sp>
        <p:nvSpPr>
          <p:cNvPr id="15405" name="AutoShape 5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23275" y="6275062"/>
            <a:ext cx="583877" cy="582938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406" name="AutoShape 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8424" y="6275062"/>
            <a:ext cx="614362" cy="582938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5407" name="AutoShape 6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4288" y="6275062"/>
            <a:ext cx="658987" cy="582938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581" y="5772142"/>
            <a:ext cx="502920" cy="502920"/>
          </a:xfrm>
        </p:spPr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4" name="53 Grupo"/>
          <p:cNvGrpSpPr/>
          <p:nvPr/>
        </p:nvGrpSpPr>
        <p:grpSpPr>
          <a:xfrm>
            <a:off x="107504" y="670420"/>
            <a:ext cx="1728192" cy="5926932"/>
            <a:chOff x="362744" y="670420"/>
            <a:chExt cx="1728192" cy="5206851"/>
          </a:xfrm>
        </p:grpSpPr>
        <p:sp>
          <p:nvSpPr>
            <p:cNvPr id="55" name="54 Abrir llave"/>
            <p:cNvSpPr/>
            <p:nvPr/>
          </p:nvSpPr>
          <p:spPr>
            <a:xfrm>
              <a:off x="1802904" y="670420"/>
              <a:ext cx="288032" cy="5206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362744" y="1772816"/>
              <a:ext cx="1382588" cy="316835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Sistema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Operativo</a:t>
              </a:r>
            </a:p>
          </p:txBody>
        </p:sp>
      </p:grpSp>
      <p:sp>
        <p:nvSpPr>
          <p:cNvPr id="3" name="2 Rectángulo redondeado"/>
          <p:cNvSpPr/>
          <p:nvPr/>
        </p:nvSpPr>
        <p:spPr>
          <a:xfrm>
            <a:off x="1899320" y="2842320"/>
            <a:ext cx="2888706" cy="152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Con tolerancia a fallas</a:t>
            </a:r>
            <a:endParaRPr lang="es-ES" sz="2000" dirty="0"/>
          </a:p>
        </p:txBody>
      </p:sp>
      <p:sp>
        <p:nvSpPr>
          <p:cNvPr id="67" name="66 Rectángulo redondeado"/>
          <p:cNvSpPr/>
          <p:nvPr/>
        </p:nvSpPr>
        <p:spPr>
          <a:xfrm>
            <a:off x="1899320" y="4858544"/>
            <a:ext cx="2888704" cy="152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Sistemas Operativos Virtuales</a:t>
            </a:r>
            <a:endParaRPr lang="es-ES" sz="2000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1979712" y="826096"/>
            <a:ext cx="2888706" cy="152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Tiempo Real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xmlns="" val="6880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lecha derecha"/>
          <p:cNvSpPr/>
          <p:nvPr/>
        </p:nvSpPr>
        <p:spPr>
          <a:xfrm rot="2641073">
            <a:off x="4163124" y="3024258"/>
            <a:ext cx="2637363" cy="510977"/>
          </a:xfrm>
          <a:prstGeom prst="rightArrow">
            <a:avLst/>
          </a:prstGeom>
          <a:solidFill>
            <a:srgbClr val="814A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Proporciona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3362579" y="2636912"/>
            <a:ext cx="523875" cy="2147392"/>
          </a:xfrm>
          <a:prstGeom prst="downArrow">
            <a:avLst/>
          </a:prstGeom>
          <a:solidFill>
            <a:srgbClr val="814A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Utilizados</a:t>
            </a:r>
            <a:endParaRPr lang="es-ES" dirty="0"/>
          </a:p>
        </p:txBody>
      </p:sp>
      <p:sp>
        <p:nvSpPr>
          <p:cNvPr id="14358" name="Text Box 25"/>
          <p:cNvSpPr txBox="1">
            <a:spLocks noChangeArrowheads="1"/>
          </p:cNvSpPr>
          <p:nvPr/>
        </p:nvSpPr>
        <p:spPr bwMode="auto">
          <a:xfrm>
            <a:off x="5867400" y="1270223"/>
            <a:ext cx="1524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ES_tradnl" sz="2000" dirty="0"/>
              <a:t>Respuesta a eventos externos  en tiempo establecido</a:t>
            </a:r>
          </a:p>
        </p:txBody>
      </p:sp>
      <p:sp>
        <p:nvSpPr>
          <p:cNvPr id="14361" name="Text Box 31"/>
          <p:cNvSpPr txBox="1">
            <a:spLocks noChangeArrowheads="1"/>
          </p:cNvSpPr>
          <p:nvPr/>
        </p:nvSpPr>
        <p:spPr bwMode="auto">
          <a:xfrm>
            <a:off x="6388147" y="4239493"/>
            <a:ext cx="121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2000" dirty="0"/>
              <a:t>Máxima Fiabilidad </a:t>
            </a:r>
          </a:p>
        </p:txBody>
      </p:sp>
      <p:sp>
        <p:nvSpPr>
          <p:cNvPr id="14364" name="Text Box 34"/>
          <p:cNvSpPr txBox="1">
            <a:spLocks noChangeArrowheads="1"/>
          </p:cNvSpPr>
          <p:nvPr/>
        </p:nvSpPr>
        <p:spPr bwMode="auto">
          <a:xfrm>
            <a:off x="2843808" y="4774133"/>
            <a:ext cx="1752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dirty="0"/>
              <a:t>sistemas de  reserva de pasajes y control de vehículos</a:t>
            </a:r>
          </a:p>
        </p:txBody>
      </p:sp>
      <p:sp>
        <p:nvSpPr>
          <p:cNvPr id="14367" name="Line 37"/>
          <p:cNvSpPr>
            <a:spLocks noChangeShapeType="1"/>
          </p:cNvSpPr>
          <p:nvPr/>
        </p:nvSpPr>
        <p:spPr bwMode="auto">
          <a:xfrm>
            <a:off x="7315200" y="149882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68" name="Line 38"/>
          <p:cNvSpPr>
            <a:spLocks noChangeShapeType="1"/>
          </p:cNvSpPr>
          <p:nvPr/>
        </p:nvSpPr>
        <p:spPr bwMode="auto">
          <a:xfrm>
            <a:off x="8382000" y="149882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69" name="Text Box 39"/>
          <p:cNvSpPr txBox="1">
            <a:spLocks noChangeArrowheads="1"/>
          </p:cNvSpPr>
          <p:nvPr/>
        </p:nvSpPr>
        <p:spPr bwMode="auto">
          <a:xfrm>
            <a:off x="7223125" y="1052736"/>
            <a:ext cx="186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dirty="0"/>
              <a:t>Parámetros importantes</a:t>
            </a:r>
          </a:p>
        </p:txBody>
      </p:sp>
      <p:sp>
        <p:nvSpPr>
          <p:cNvPr id="14370" name="Text Box 40"/>
          <p:cNvSpPr txBox="1">
            <a:spLocks noChangeArrowheads="1"/>
          </p:cNvSpPr>
          <p:nvPr/>
        </p:nvSpPr>
        <p:spPr bwMode="auto">
          <a:xfrm>
            <a:off x="7308304" y="2108423"/>
            <a:ext cx="1981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1800" dirty="0"/>
              <a:t>Tiempo de espera, procesamiento y almacenamiento  en la entrada</a:t>
            </a:r>
          </a:p>
          <a:p>
            <a:pPr algn="l">
              <a:spcBef>
                <a:spcPct val="50000"/>
              </a:spcBef>
            </a:pPr>
            <a:endParaRPr lang="es-ES_tradnl" sz="1800" dirty="0"/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304800" y="152400"/>
            <a:ext cx="7363544" cy="58477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extLst/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s-ES_tradnl" sz="3200" dirty="0">
                <a:solidFill>
                  <a:schemeClr val="bg1"/>
                </a:solidFill>
              </a:rPr>
              <a:t>Tipos de Sistemas Operativos</a:t>
            </a:r>
            <a:endParaRPr lang="es-ES_tradnl" sz="4000" dirty="0">
              <a:solidFill>
                <a:schemeClr val="bg1"/>
              </a:solidFill>
            </a:endParaRPr>
          </a:p>
        </p:txBody>
      </p:sp>
      <p:sp>
        <p:nvSpPr>
          <p:cNvPr id="14372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152400"/>
            <a:ext cx="309563" cy="518020"/>
          </a:xfrm>
          <a:prstGeom prst="actionButtonBackPrevious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73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152400"/>
            <a:ext cx="309563" cy="518020"/>
          </a:xfrm>
          <a:prstGeom prst="actionButtonForwardNex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74" name="AutoShape 4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72400" y="152400"/>
            <a:ext cx="309563" cy="518020"/>
          </a:xfrm>
          <a:prstGeom prst="actionButtonHome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D242F4-AFEC-4311-966E-0EE257028E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5" name="44 Grupo"/>
          <p:cNvGrpSpPr/>
          <p:nvPr/>
        </p:nvGrpSpPr>
        <p:grpSpPr>
          <a:xfrm>
            <a:off x="107504" y="670420"/>
            <a:ext cx="1728192" cy="5206851"/>
            <a:chOff x="362744" y="670420"/>
            <a:chExt cx="1728192" cy="5206851"/>
          </a:xfrm>
        </p:grpSpPr>
        <p:sp>
          <p:nvSpPr>
            <p:cNvPr id="46" name="45 Abrir llave"/>
            <p:cNvSpPr/>
            <p:nvPr/>
          </p:nvSpPr>
          <p:spPr>
            <a:xfrm>
              <a:off x="1802904" y="670420"/>
              <a:ext cx="288032" cy="52068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362744" y="1772816"/>
              <a:ext cx="1382588" cy="3168352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s-ES_tradnl" sz="2000" dirty="0" smtClean="0">
                  <a:solidFill>
                    <a:schemeClr val="bg1"/>
                  </a:solidFill>
                </a:rPr>
                <a:t>Sistema</a:t>
              </a:r>
            </a:p>
            <a:p>
              <a:r>
                <a:rPr lang="es-ES_tradnl" sz="2000" dirty="0" smtClean="0">
                  <a:solidFill>
                    <a:schemeClr val="bg1"/>
                  </a:solidFill>
                </a:rPr>
                <a:t>Operativo</a:t>
              </a:r>
              <a:endParaRPr lang="es-ES_tradnl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4 Explosión 2"/>
          <p:cNvSpPr/>
          <p:nvPr/>
        </p:nvSpPr>
        <p:spPr>
          <a:xfrm>
            <a:off x="2843808" y="1194088"/>
            <a:ext cx="1924050" cy="160013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S.O. En tiempo real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4736232" y="1610815"/>
            <a:ext cx="1093068" cy="410394"/>
          </a:xfrm>
          <a:prstGeom prst="rightArrow">
            <a:avLst/>
          </a:prstGeom>
          <a:solidFill>
            <a:srgbClr val="814A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Garantiza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44410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358" grpId="0"/>
      <p:bldP spid="14361" grpId="0"/>
      <p:bldP spid="14364" grpId="0"/>
      <p:bldP spid="14367" grpId="0" animBg="1"/>
      <p:bldP spid="14368" grpId="0" animBg="1"/>
      <p:bldP spid="14369" grpId="0"/>
      <p:bldP spid="14370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3169</Words>
  <Application>Microsoft Office PowerPoint</Application>
  <PresentationFormat>Presentación en pantalla (4:3)</PresentationFormat>
  <Paragraphs>802</Paragraphs>
  <Slides>59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59</vt:i4>
      </vt:variant>
    </vt:vector>
  </HeadingPairs>
  <TitlesOfParts>
    <vt:vector size="62" baseType="lpstr">
      <vt:lpstr>Ángulos</vt:lpstr>
      <vt:lpstr>Microsoft Drawing</vt:lpstr>
      <vt:lpstr>Picture</vt:lpstr>
      <vt:lpstr>Conceptos Fundamentales de los Sistemas Operativos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</vt:vector>
  </TitlesOfParts>
  <Company>Notas 2001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Introducción</dc:title>
  <dc:creator>Neetzel Carlos</dc:creator>
  <cp:lastModifiedBy>Marcela05</cp:lastModifiedBy>
  <cp:revision>203</cp:revision>
  <dcterms:created xsi:type="dcterms:W3CDTF">1999-09-20T21:12:38Z</dcterms:created>
  <dcterms:modified xsi:type="dcterms:W3CDTF">2017-03-13T00:48:51Z</dcterms:modified>
</cp:coreProperties>
</file>