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8" r:id="rId19"/>
    <p:sldId id="277" r:id="rId20"/>
    <p:sldId id="278" r:id="rId21"/>
    <p:sldId id="279" r:id="rId22"/>
    <p:sldId id="282" r:id="rId23"/>
    <p:sldId id="283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358776" y="333377"/>
            <a:ext cx="8456613" cy="58324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21/03/2017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Office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78526" y="476674"/>
            <a:ext cx="6224931" cy="1440159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Universidad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Tecnológica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Nacional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lang="en-US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Sistemas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Operativos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lang="en-US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Curso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 K3025</a:t>
            </a:r>
            <a:b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lang="en-US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Profesor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Ing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. Marcela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Nardiello</a:t>
            </a:r>
            <a:endParaRPr lang="es-AR" sz="2000" dirty="0"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3188568"/>
            <a:ext cx="9144000" cy="1752600"/>
          </a:xfrm>
        </p:spPr>
        <p:txBody>
          <a:bodyPr>
            <a:noAutofit/>
          </a:bodyPr>
          <a:lstStyle/>
          <a:p>
            <a:pPr algn="ctr"/>
            <a:r>
              <a:rPr lang="es-AR" sz="4800" b="1" dirty="0" smtClean="0">
                <a:solidFill>
                  <a:srgbClr val="7030A0"/>
                </a:solidFill>
                <a:latin typeface="Elephant" pitchFamily="18" charset="0"/>
              </a:rPr>
              <a:t>Capítulo 3: </a:t>
            </a:r>
          </a:p>
          <a:p>
            <a:pPr algn="ctr"/>
            <a:r>
              <a:rPr lang="es-AR" sz="4800" b="1" dirty="0" smtClean="0">
                <a:solidFill>
                  <a:srgbClr val="7030A0"/>
                </a:solidFill>
                <a:latin typeface="Elephant" pitchFamily="18" charset="0"/>
              </a:rPr>
              <a:t>Descripción y control de procesos</a:t>
            </a:r>
          </a:p>
          <a:p>
            <a:pPr algn="ctr"/>
            <a:r>
              <a:rPr lang="es-AR" sz="4800" b="1" dirty="0" smtClean="0">
                <a:solidFill>
                  <a:srgbClr val="7030A0"/>
                </a:solidFill>
                <a:latin typeface="Elephant" pitchFamily="18" charset="0"/>
              </a:rPr>
              <a:t> </a:t>
            </a:r>
            <a:endParaRPr lang="es-AR" sz="4800" b="1" dirty="0">
              <a:solidFill>
                <a:srgbClr val="7030A0"/>
              </a:solidFill>
              <a:latin typeface="Elephant" pitchFamily="18" charset="0"/>
            </a:endParaRPr>
          </a:p>
        </p:txBody>
      </p:sp>
      <p:pic>
        <p:nvPicPr>
          <p:cNvPr id="4" name="Picture 2" descr="C:\Users\Pablo Bergna\Desktop\utn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676" y="681948"/>
            <a:ext cx="1063503" cy="1306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4800" b="1" dirty="0" smtClean="0">
                <a:solidFill>
                  <a:srgbClr val="7030A0"/>
                </a:solidFill>
                <a:latin typeface="Elephant"/>
              </a:rPr>
              <a:t>3.2.  Descripción de Procesos </a:t>
            </a:r>
            <a:endParaRPr lang="es-AR" sz="4800" b="1" dirty="0">
              <a:solidFill>
                <a:srgbClr val="7030A0"/>
              </a:solidFill>
              <a:latin typeface="Elephant"/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371846"/>
            <a:ext cx="8229600" cy="699832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v"/>
            </a:pPr>
            <a:r>
              <a:rPr lang="es-A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200" i="1" dirty="0" smtClean="0">
                <a:ea typeface="Verdana" pitchFamily="34" charset="0"/>
                <a:cs typeface="Verdana" pitchFamily="34" charset="0"/>
              </a:rPr>
              <a:t>Estado del Proceso.</a:t>
            </a:r>
          </a:p>
          <a:p>
            <a:pPr lvl="1">
              <a:buFont typeface="Wingdings" pitchFamily="2" charset="2"/>
              <a:buChar char="v"/>
            </a:pPr>
            <a:r>
              <a:rPr lang="es-AR" sz="3200" i="1" dirty="0" smtClean="0">
                <a:ea typeface="Verdana" pitchFamily="34" charset="0"/>
                <a:cs typeface="Verdana" pitchFamily="34" charset="0"/>
              </a:rPr>
              <a:t>Contador de Programa: Indica la dirección de la siguiente instrucción que va ejecutar el proceso. </a:t>
            </a:r>
          </a:p>
          <a:p>
            <a:pPr lvl="1">
              <a:buFont typeface="Wingdings" pitchFamily="2" charset="2"/>
              <a:buChar char="v"/>
            </a:pPr>
            <a:r>
              <a:rPr lang="es-AR" sz="3200" i="1" dirty="0" smtClean="0">
                <a:ea typeface="Verdana" pitchFamily="34" charset="0"/>
                <a:cs typeface="Verdana" pitchFamily="34" charset="0"/>
              </a:rPr>
              <a:t>Registro de la CPU: Varia entre numero y tipo (Acumulador , registro índice, Puntero de pila, etc.)</a:t>
            </a:r>
          </a:p>
          <a:p>
            <a:pPr lvl="1">
              <a:buFont typeface="Wingdings" pitchFamily="2" charset="2"/>
              <a:buChar char="v"/>
            </a:pPr>
            <a:r>
              <a:rPr lang="es-AR" sz="3200" i="1" dirty="0" smtClean="0">
                <a:ea typeface="Verdana" pitchFamily="34" charset="0"/>
                <a:cs typeface="Verdana" pitchFamily="34" charset="0"/>
              </a:rPr>
              <a:t>Información de Planificación de la CPU.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4800" b="1" dirty="0" smtClean="0">
                <a:solidFill>
                  <a:srgbClr val="7030A0"/>
                </a:solidFill>
                <a:latin typeface="Elephant"/>
              </a:rPr>
              <a:t>3.2.  Descripción de Procesos </a:t>
            </a:r>
            <a:endParaRPr lang="es-AR" sz="4800" b="1" dirty="0">
              <a:solidFill>
                <a:srgbClr val="7030A0"/>
              </a:solidFill>
              <a:latin typeface="Elephant"/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371846"/>
            <a:ext cx="8229600" cy="699832"/>
          </a:xfrm>
        </p:spPr>
        <p:txBody>
          <a:bodyPr>
            <a:noAutofit/>
          </a:bodyPr>
          <a:lstStyle/>
          <a:p>
            <a:pPr lvl="1">
              <a:buFont typeface="Arial" pitchFamily="34" charset="0"/>
              <a:buChar char="•"/>
            </a:pPr>
            <a:r>
              <a:rPr lang="es-A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3200" i="1" dirty="0" smtClean="0">
                <a:ea typeface="Verdana" pitchFamily="34" charset="0"/>
                <a:cs typeface="Verdana" pitchFamily="34" charset="0"/>
              </a:rPr>
              <a:t>Información de la gestión de Memoria:(Registro base/limite, Tabla de pagina/ segmento)</a:t>
            </a:r>
          </a:p>
          <a:p>
            <a:pPr lvl="1">
              <a:buFont typeface="Arial" pitchFamily="34" charset="0"/>
              <a:buChar char="•"/>
            </a:pPr>
            <a:r>
              <a:rPr lang="es-AR" sz="3200" i="1" dirty="0" smtClean="0">
                <a:ea typeface="Verdana" pitchFamily="34" charset="0"/>
                <a:cs typeface="Verdana" pitchFamily="34" charset="0"/>
              </a:rPr>
              <a:t>Información Contable</a:t>
            </a:r>
            <a:r>
              <a:rPr lang="es-AR" sz="3200" i="1" dirty="0" smtClean="0">
                <a:ea typeface="Verdana" pitchFamily="34" charset="0"/>
                <a:cs typeface="Verdana" pitchFamily="34" charset="0"/>
                <a:sym typeface="Wingdings" pitchFamily="2" charset="2"/>
              </a:rPr>
              <a:t>: (</a:t>
            </a:r>
            <a:r>
              <a:rPr lang="es-AR" sz="3200" i="1" dirty="0" err="1" smtClean="0">
                <a:ea typeface="Verdana" pitchFamily="34" charset="0"/>
                <a:cs typeface="Verdana" pitchFamily="34" charset="0"/>
                <a:sym typeface="Wingdings" pitchFamily="2" charset="2"/>
              </a:rPr>
              <a:t>Cantdad</a:t>
            </a:r>
            <a:r>
              <a:rPr lang="es-AR" sz="3200" i="1" dirty="0" smtClean="0">
                <a:ea typeface="Verdana" pitchFamily="34" charset="0"/>
                <a:cs typeface="Verdana" pitchFamily="34" charset="0"/>
                <a:sym typeface="Wingdings" pitchFamily="2" charset="2"/>
              </a:rPr>
              <a:t> de CPU, Limite de tiempo asignados)</a:t>
            </a:r>
          </a:p>
          <a:p>
            <a:pPr lvl="1">
              <a:buFont typeface="Arial" pitchFamily="34" charset="0"/>
              <a:buChar char="•"/>
            </a:pPr>
            <a:r>
              <a:rPr lang="es-AR" sz="3200" i="1" dirty="0" smtClean="0">
                <a:ea typeface="Verdana" pitchFamily="34" charset="0"/>
                <a:cs typeface="Verdana" pitchFamily="34" charset="0"/>
                <a:sym typeface="Wingdings" pitchFamily="2" charset="2"/>
              </a:rPr>
              <a:t>Información del Estado de E/S: (Lista de dispositivos de E/S, Lista de Archivos abiertos).</a:t>
            </a:r>
            <a:endParaRPr lang="es-AR" sz="3200" i="1" dirty="0" smtClean="0"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s-AR" sz="3200" i="1" dirty="0" smtClean="0">
              <a:ea typeface="Verdana" pitchFamily="34" charset="0"/>
              <a:cs typeface="Verdana" pitchFamily="34" charset="0"/>
            </a:endParaRPr>
          </a:p>
          <a:p>
            <a:endParaRPr lang="es-AR" dirty="0" smtClean="0"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s-AR" sz="3200" i="1" dirty="0" smtClean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b="1" dirty="0" smtClean="0">
                <a:solidFill>
                  <a:srgbClr val="7030A0"/>
                </a:solidFill>
                <a:latin typeface="Elephant"/>
              </a:rPr>
              <a:t>3.3.  Control de Procesos </a:t>
            </a:r>
            <a:endParaRPr lang="es-AR" sz="4800" b="1" dirty="0">
              <a:solidFill>
                <a:srgbClr val="7030A0"/>
              </a:solidFill>
              <a:latin typeface="Elephant"/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699832"/>
          </a:xfrm>
        </p:spPr>
        <p:txBody>
          <a:bodyPr>
            <a:noAutofit/>
          </a:bodyPr>
          <a:lstStyle/>
          <a:p>
            <a:pPr lvl="1">
              <a:buFont typeface="Arial" pitchFamily="34" charset="0"/>
              <a:buChar char="•"/>
            </a:pPr>
            <a:r>
              <a:rPr lang="es-AR" sz="3200" i="1" dirty="0" smtClean="0">
                <a:ea typeface="Verdana" pitchFamily="34" charset="0"/>
                <a:cs typeface="Verdana" pitchFamily="34" charset="0"/>
              </a:rPr>
              <a:t> Modos </a:t>
            </a:r>
            <a:r>
              <a:rPr lang="es-AR" sz="3200" i="1" smtClean="0">
                <a:ea typeface="Verdana" pitchFamily="34" charset="0"/>
                <a:cs typeface="Verdana" pitchFamily="34" charset="0"/>
              </a:rPr>
              <a:t>de Ejecución?</a:t>
            </a:r>
            <a:endParaRPr lang="es-AR" sz="3200" dirty="0" smtClean="0">
              <a:ea typeface="Verdana" pitchFamily="34" charset="0"/>
              <a:cs typeface="Verdana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es-AR" sz="3200" i="1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2500306"/>
            <a:ext cx="8229600" cy="699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AR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s-AR" sz="3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Verdana" pitchFamily="34" charset="0"/>
                <a:cs typeface="Verdana" pitchFamily="34" charset="0"/>
              </a:rPr>
              <a:t>Creación de </a:t>
            </a:r>
            <a:r>
              <a:rPr lang="es-AR" sz="3200" b="1" dirty="0" smtClean="0">
                <a:ea typeface="Verdana" pitchFamily="34" charset="0"/>
                <a:cs typeface="Verdana" pitchFamily="34" charset="0"/>
              </a:rPr>
              <a:t>Proceso</a:t>
            </a:r>
            <a:r>
              <a:rPr lang="es-AR" sz="3200" dirty="0" smtClean="0">
                <a:ea typeface="Verdana" pitchFamily="34" charset="0"/>
                <a:cs typeface="Verdana" pitchFamily="34" charset="0"/>
              </a:rPr>
              <a:t>:</a:t>
            </a:r>
            <a:endParaRPr kumimoji="0" lang="es-AR" sz="32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Verdana" pitchFamily="34" charset="0"/>
              <a:cs typeface="Verdana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AR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95300" y="3272444"/>
            <a:ext cx="891540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200150" lvl="2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AR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Verdana" pitchFamily="34" charset="0"/>
                <a:cs typeface="Verdana" pitchFamily="34" charset="0"/>
              </a:rPr>
              <a:t>Asignar un único identificador al nuevo proceso.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AR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Verdana" pitchFamily="34" charset="0"/>
                <a:cs typeface="Verdana" pitchFamily="34" charset="0"/>
              </a:rPr>
              <a:t>Asignar espacio par el proceso.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AR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Verdana" pitchFamily="34" charset="0"/>
                <a:cs typeface="Verdana" pitchFamily="34" charset="0"/>
              </a:rPr>
              <a:t>Iniciar el PCB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AR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Verdana" pitchFamily="34" charset="0"/>
                <a:cs typeface="Verdana" pitchFamily="34" charset="0"/>
              </a:rPr>
              <a:t>Establecer los enlaces apropiados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s-AR" sz="3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Verdana" pitchFamily="34" charset="0"/>
                <a:cs typeface="Verdana" pitchFamily="34" charset="0"/>
              </a:rPr>
              <a:t>Crear o ampliar otras estructuras de datos.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14366" y="1785926"/>
            <a:ext cx="8229600" cy="699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AR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 Funciones típicas del núcleo del S.O</a:t>
            </a:r>
            <a:endParaRPr kumimoji="0" lang="es-A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 pitchFamily="34" charset="0"/>
              <a:cs typeface="Verdana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AR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5" grpId="0" build="p"/>
      <p:bldP spid="9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b="1" dirty="0" smtClean="0">
                <a:solidFill>
                  <a:srgbClr val="7030A0"/>
                </a:solidFill>
                <a:latin typeface="Elephant"/>
              </a:rPr>
              <a:t>3.2.Control de Procesos </a:t>
            </a:r>
            <a:endParaRPr lang="es-AR" sz="4800" b="1" dirty="0">
              <a:solidFill>
                <a:srgbClr val="7030A0"/>
              </a:solidFill>
              <a:latin typeface="Elephant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357298"/>
            <a:ext cx="8229600" cy="699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AR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Verdana" pitchFamily="34" charset="0"/>
                <a:cs typeface="Verdana" pitchFamily="34" charset="0"/>
              </a:rPr>
              <a:t> </a:t>
            </a:r>
            <a:r>
              <a:rPr lang="es-AR" sz="3200" b="1" dirty="0" smtClean="0">
                <a:ea typeface="Verdana" pitchFamily="34" charset="0"/>
                <a:cs typeface="Verdana" pitchFamily="34" charset="0"/>
              </a:rPr>
              <a:t>Cambio de Contexto</a:t>
            </a:r>
            <a:r>
              <a:rPr lang="es-AR" sz="3200" dirty="0" smtClean="0">
                <a:ea typeface="Verdana" pitchFamily="34" charset="0"/>
                <a:cs typeface="Verdana" pitchFamily="34" charset="0"/>
              </a:rPr>
              <a:t>:</a:t>
            </a:r>
            <a:endParaRPr kumimoji="0" lang="es-AR" sz="32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Verdana" pitchFamily="34" charset="0"/>
              <a:cs typeface="Verdana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AR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95300" y="2843816"/>
            <a:ext cx="891540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71406" y="2051728"/>
            <a:ext cx="8915400" cy="187733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AR" sz="28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Verdana" pitchFamily="34" charset="0"/>
                <a:cs typeface="Verdana" pitchFamily="34" charset="0"/>
              </a:rPr>
              <a:t>Puede</a:t>
            </a:r>
            <a:r>
              <a:rPr kumimoji="0" lang="es-AR" sz="2800" b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ea typeface="Verdana" pitchFamily="34" charset="0"/>
                <a:cs typeface="Verdana" pitchFamily="34" charset="0"/>
              </a:rPr>
              <a:t> producirse en cualquier momento en que el S.O haya tomado el control a partir  del proceso que actualmente ejecutando.</a:t>
            </a:r>
          </a:p>
          <a:p>
            <a:pPr marL="640080" lvl="1" indent="-246888">
              <a:spcBef>
                <a:spcPct val="20000"/>
              </a:spcBef>
              <a:buSzPct val="85000"/>
              <a:buFont typeface="Arial" pitchFamily="34" charset="0"/>
              <a:buChar char="•"/>
              <a:defRPr/>
            </a:pPr>
            <a:r>
              <a:rPr lang="es-AR" sz="2800" dirty="0" smtClean="0">
                <a:ea typeface="Verdana" pitchFamily="34" charset="0"/>
                <a:cs typeface="Verdana" pitchFamily="34" charset="0"/>
              </a:rPr>
              <a:t>Se realiza una interrupción de :</a:t>
            </a:r>
          </a:p>
          <a:p>
            <a:pPr marL="1097280" lvl="2" indent="-246888">
              <a:spcBef>
                <a:spcPct val="20000"/>
              </a:spcBef>
              <a:buSzPct val="85000"/>
              <a:buFont typeface="Arial" pitchFamily="34" charset="0"/>
              <a:buChar char="•"/>
            </a:pPr>
            <a:r>
              <a:rPr lang="es-AR" sz="2800" dirty="0" smtClean="0">
                <a:ea typeface="Verdana" pitchFamily="34" charset="0"/>
                <a:cs typeface="Verdana" pitchFamily="34" charset="0"/>
              </a:rPr>
              <a:t>Interrupción  de reloj </a:t>
            </a:r>
          </a:p>
          <a:p>
            <a:pPr marL="1097280" lvl="2" indent="-246888">
              <a:spcBef>
                <a:spcPct val="20000"/>
              </a:spcBef>
              <a:buSzPct val="85000"/>
              <a:buFont typeface="Arial" pitchFamily="34" charset="0"/>
              <a:buChar char="•"/>
            </a:pPr>
            <a:r>
              <a:rPr lang="es-AR" sz="2800" dirty="0" smtClean="0">
                <a:ea typeface="Verdana" pitchFamily="34" charset="0"/>
                <a:cs typeface="Verdana" pitchFamily="34" charset="0"/>
              </a:rPr>
              <a:t>Interrupción   de E/s.</a:t>
            </a:r>
          </a:p>
          <a:p>
            <a:pPr marL="1097280" lvl="2" indent="-246888">
              <a:spcBef>
                <a:spcPct val="20000"/>
              </a:spcBef>
              <a:buSzPct val="85000"/>
              <a:buFont typeface="Arial" pitchFamily="34" charset="0"/>
              <a:buChar char="•"/>
            </a:pPr>
            <a:r>
              <a:rPr lang="es-AR" sz="2800" dirty="0" smtClean="0">
                <a:ea typeface="Verdana" pitchFamily="34" charset="0"/>
                <a:cs typeface="Verdana" pitchFamily="34" charset="0"/>
              </a:rPr>
              <a:t>Fallo de memoria.</a:t>
            </a:r>
          </a:p>
          <a:p>
            <a:pPr marL="360000" lvl="2" indent="-246888">
              <a:spcBef>
                <a:spcPct val="20000"/>
              </a:spcBef>
              <a:buSzPct val="85000"/>
              <a:buFont typeface="Arial" pitchFamily="34" charset="0"/>
              <a:buChar char="•"/>
            </a:pPr>
            <a:r>
              <a:rPr lang="es-AR" sz="2800" b="1" dirty="0" smtClean="0">
                <a:ea typeface="Verdana" pitchFamily="34" charset="0"/>
                <a:cs typeface="Verdana" pitchFamily="34" charset="0"/>
              </a:rPr>
              <a:t>   Son tiempos de Desperdicios en milisegundo y depende del HW que tenga la maquina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85000"/>
              <a:buFont typeface="Arial" pitchFamily="34" charset="0"/>
              <a:buChar char="•"/>
              <a:tabLst/>
              <a:defRPr/>
            </a:pPr>
            <a:endParaRPr kumimoji="0" lang="es-AR" sz="2800" b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ea typeface="Verdana" pitchFamily="34" charset="0"/>
              <a:cs typeface="Verdana" pitchFamily="34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85000"/>
              <a:buFont typeface="Arial" pitchFamily="34" charset="0"/>
              <a:buChar char="•"/>
              <a:tabLst/>
              <a:defRPr/>
            </a:pPr>
            <a:endParaRPr kumimoji="0" lang="es-AR" sz="28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b="1" dirty="0" smtClean="0">
                <a:solidFill>
                  <a:srgbClr val="7030A0"/>
                </a:solidFill>
                <a:latin typeface="Elephant"/>
              </a:rPr>
              <a:t>3.2.Control de Procesos </a:t>
            </a:r>
            <a:endParaRPr lang="es-AR" sz="4800" b="1" dirty="0">
              <a:solidFill>
                <a:srgbClr val="7030A0"/>
              </a:solidFill>
              <a:latin typeface="Elephant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28596" y="1357298"/>
            <a:ext cx="8229600" cy="699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AR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Verdana" pitchFamily="34" charset="0"/>
                <a:cs typeface="Verdana" pitchFamily="34" charset="0"/>
              </a:rPr>
              <a:t> </a:t>
            </a:r>
            <a:r>
              <a:rPr lang="es-AR" sz="3200" b="1" dirty="0" smtClean="0">
                <a:ea typeface="Verdana" pitchFamily="34" charset="0"/>
                <a:cs typeface="Verdana" pitchFamily="34" charset="0"/>
              </a:rPr>
              <a:t>Cambio de Modo</a:t>
            </a:r>
            <a:r>
              <a:rPr lang="es-AR" sz="3200" dirty="0" smtClean="0">
                <a:ea typeface="Verdana" pitchFamily="34" charset="0"/>
                <a:cs typeface="Verdana" pitchFamily="34" charset="0"/>
              </a:rPr>
              <a:t>:</a:t>
            </a:r>
            <a:endParaRPr kumimoji="0" lang="es-AR" sz="32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Verdana" pitchFamily="34" charset="0"/>
              <a:cs typeface="Verdana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AR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95300" y="2843816"/>
            <a:ext cx="891540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71406" y="2051728"/>
            <a:ext cx="8915400" cy="45205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85000"/>
              <a:buFont typeface="Arial" pitchFamily="34" charset="0"/>
              <a:buChar char="•"/>
              <a:tabLst/>
              <a:defRPr/>
            </a:pPr>
            <a:endParaRPr kumimoji="0" lang="es-AR" sz="28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0" y="2071678"/>
            <a:ext cx="9144000" cy="1944216"/>
          </a:xfrm>
        </p:spPr>
        <p:txBody>
          <a:bodyPr>
            <a:noAutofit/>
          </a:bodyPr>
          <a:lstStyle/>
          <a:p>
            <a:pPr marL="971550" lvl="1" indent="-514350">
              <a:buNone/>
            </a:pPr>
            <a:r>
              <a:rPr lang="es-AR" i="1" dirty="0" smtClean="0">
                <a:ea typeface="Verdana" pitchFamily="34" charset="0"/>
                <a:cs typeface="Verdana" pitchFamily="34" charset="0"/>
              </a:rPr>
              <a:t>Si hay una interrupción pendiente, el procesador hace lo siguiente:</a:t>
            </a:r>
          </a:p>
          <a:p>
            <a:pPr marL="1428750" lvl="2" indent="-514350"/>
            <a:r>
              <a:rPr lang="es-AR" sz="2800" i="1" dirty="0" smtClean="0">
                <a:ea typeface="Verdana" pitchFamily="34" charset="0"/>
                <a:cs typeface="Verdana" pitchFamily="34" charset="0"/>
              </a:rPr>
              <a:t>Salva el contexto del programa que es ejecutando.(ósea la PCB del proceso).</a:t>
            </a:r>
          </a:p>
          <a:p>
            <a:pPr marL="1428750" lvl="2" indent="-514350"/>
            <a:r>
              <a:rPr lang="es-AR" sz="2800" i="1" dirty="0" smtClean="0">
                <a:ea typeface="Verdana" pitchFamily="34" charset="0"/>
                <a:cs typeface="Verdana" pitchFamily="34" charset="0"/>
              </a:rPr>
              <a:t>Asigna al contador de programa el valor de la dirección de comienzo de un programa de tratamiento de interrupción.</a:t>
            </a:r>
          </a:p>
          <a:p>
            <a:pPr marL="1428750" lvl="2" indent="-514350"/>
            <a:r>
              <a:rPr lang="es-AR" sz="2800" i="1" dirty="0" smtClean="0">
                <a:ea typeface="Verdana" pitchFamily="34" charset="0"/>
                <a:cs typeface="Verdana" pitchFamily="34" charset="0"/>
              </a:rPr>
              <a:t>Cambia modo usuario a modo </a:t>
            </a:r>
            <a:r>
              <a:rPr lang="es-AR" sz="2800" i="1" dirty="0" err="1" smtClean="0">
                <a:ea typeface="Verdana" pitchFamily="34" charset="0"/>
                <a:cs typeface="Verdana" pitchFamily="34" charset="0"/>
              </a:rPr>
              <a:t>kernel</a:t>
            </a:r>
            <a:r>
              <a:rPr lang="es-AR" sz="2800" i="1" dirty="0" smtClean="0">
                <a:ea typeface="Verdana" pitchFamily="34" charset="0"/>
                <a:cs typeface="Verdana" pitchFamily="34" charset="0"/>
              </a:rPr>
              <a:t> para que el código que procesa la interrupción puede incluir instrucciones privilegiadas. </a:t>
            </a:r>
            <a:endParaRPr lang="es-AR" sz="2800" i="1" dirty="0"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b="1" dirty="0" smtClean="0">
                <a:solidFill>
                  <a:srgbClr val="7030A0"/>
                </a:solidFill>
                <a:latin typeface="Elephant"/>
              </a:rPr>
              <a:t>3.2.Control de Procesos </a:t>
            </a:r>
            <a:endParaRPr lang="es-AR" sz="4800" b="1" dirty="0">
              <a:solidFill>
                <a:srgbClr val="7030A0"/>
              </a:solidFill>
              <a:latin typeface="Elephant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0" y="1357298"/>
            <a:ext cx="8658196" cy="699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3600" b="1" dirty="0" smtClean="0">
                <a:ea typeface="Verdana" pitchFamily="34" charset="0"/>
                <a:cs typeface="Verdana" pitchFamily="34" charset="0"/>
              </a:rPr>
              <a:t>Cambio de Estado de un Proceso</a:t>
            </a:r>
            <a:r>
              <a:rPr lang="es-AR" sz="3600" dirty="0" smtClean="0">
                <a:ea typeface="Verdana" pitchFamily="34" charset="0"/>
                <a:cs typeface="Verdana" pitchFamily="34" charset="0"/>
              </a:rPr>
              <a:t>:</a:t>
            </a:r>
            <a:endParaRPr kumimoji="0" lang="es-AR" sz="36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Verdana" pitchFamily="34" charset="0"/>
              <a:cs typeface="Verdana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AR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495300" y="2843816"/>
            <a:ext cx="891540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3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71406" y="2051728"/>
            <a:ext cx="8915400" cy="45205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85000"/>
              <a:buFont typeface="Arial" pitchFamily="34" charset="0"/>
              <a:buChar char="•"/>
              <a:tabLst/>
              <a:defRPr/>
            </a:pPr>
            <a:endParaRPr kumimoji="0" lang="es-AR" sz="28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2 Marcador de contenido"/>
          <p:cNvSpPr txBox="1">
            <a:spLocks/>
          </p:cNvSpPr>
          <p:nvPr/>
        </p:nvSpPr>
        <p:spPr>
          <a:xfrm>
            <a:off x="0" y="2121456"/>
            <a:ext cx="9144000" cy="43079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AR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Verdana" pitchFamily="34" charset="0"/>
                <a:cs typeface="Verdana" pitchFamily="34" charset="0"/>
              </a:rPr>
              <a:t>Salva</a:t>
            </a:r>
            <a:r>
              <a:rPr kumimoji="0" lang="es-AR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Verdana" pitchFamily="34" charset="0"/>
                <a:cs typeface="Verdana" pitchFamily="34" charset="0"/>
              </a:rPr>
              <a:t> el contexto del procesador 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s-AR" sz="2800" baseline="0" dirty="0" smtClean="0">
                <a:ea typeface="Verdana" pitchFamily="34" charset="0"/>
                <a:cs typeface="Verdana" pitchFamily="34" charset="0"/>
              </a:rPr>
              <a:t>Actualiza</a:t>
            </a:r>
            <a:r>
              <a:rPr lang="es-AR" sz="2800" dirty="0" smtClean="0">
                <a:ea typeface="Verdana" pitchFamily="34" charset="0"/>
                <a:cs typeface="Verdana" pitchFamily="34" charset="0"/>
              </a:rPr>
              <a:t> la PCB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AR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Verdana" pitchFamily="34" charset="0"/>
                <a:cs typeface="Verdana" pitchFamily="34" charset="0"/>
              </a:rPr>
              <a:t>Mover</a:t>
            </a:r>
            <a:r>
              <a:rPr kumimoji="0" lang="es-AR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Verdana" pitchFamily="34" charset="0"/>
                <a:cs typeface="Verdana" pitchFamily="34" charset="0"/>
              </a:rPr>
              <a:t> la PCB a la cola de proceso correspondiente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s-AR" sz="2800" baseline="0" dirty="0" smtClean="0">
                <a:ea typeface="Verdana" pitchFamily="34" charset="0"/>
                <a:cs typeface="Verdana" pitchFamily="34" charset="0"/>
              </a:rPr>
              <a:t>Selecciona</a:t>
            </a:r>
            <a:r>
              <a:rPr lang="es-AR" sz="2800" dirty="0" smtClean="0">
                <a:ea typeface="Verdana" pitchFamily="34" charset="0"/>
                <a:cs typeface="Verdana" pitchFamily="34" charset="0"/>
              </a:rPr>
              <a:t> otro proceso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AR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Verdana" pitchFamily="34" charset="0"/>
                <a:cs typeface="Verdana" pitchFamily="34" charset="0"/>
              </a:rPr>
              <a:t>Actualiza la</a:t>
            </a:r>
            <a:r>
              <a:rPr kumimoji="0" lang="es-AR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Verdana" pitchFamily="34" charset="0"/>
                <a:cs typeface="Verdana" pitchFamily="34" charset="0"/>
              </a:rPr>
              <a:t> PCB de este proceso 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s-AR" sz="2800" baseline="0" dirty="0" smtClean="0">
                <a:ea typeface="Verdana" pitchFamily="34" charset="0"/>
                <a:cs typeface="Verdana" pitchFamily="34" charset="0"/>
              </a:rPr>
              <a:t>Actualiza</a:t>
            </a:r>
            <a:r>
              <a:rPr lang="es-AR" sz="2800" dirty="0" smtClean="0">
                <a:ea typeface="Verdana" pitchFamily="34" charset="0"/>
                <a:cs typeface="Verdana" pitchFamily="34" charset="0"/>
              </a:rPr>
              <a:t> las estructuras de daros de memoria.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s-AR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Verdana" pitchFamily="34" charset="0"/>
                <a:cs typeface="Verdana" pitchFamily="34" charset="0"/>
              </a:rPr>
              <a:t>Restaurar</a:t>
            </a:r>
            <a:r>
              <a:rPr kumimoji="0" lang="es-AR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Verdana" pitchFamily="34" charset="0"/>
                <a:cs typeface="Verdana" pitchFamily="34" charset="0"/>
              </a:rPr>
              <a:t> el contexto del procesador a aquél que existía. </a:t>
            </a:r>
            <a:endParaRPr kumimoji="0" lang="es-AR" sz="2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Autofit/>
          </a:bodyPr>
          <a:lstStyle/>
          <a:p>
            <a:pPr algn="ctr"/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Terminación de un proceso</a:t>
            </a:r>
            <a:endParaRPr lang="es-AR" sz="2800" b="1" i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</a:t>
            </a:r>
            <a:r>
              <a:rPr lang="es-AR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funcion</a:t>
            </a: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es </a:t>
            </a:r>
            <a:r>
              <a:rPr lang="es-AR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exit</a:t>
            </a: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Cuando se termina un proceso se libera la PCB 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libera los recursos del proceso 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libera la memoria asignada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libera los archivos abiertos</a:t>
            </a:r>
          </a:p>
          <a:p>
            <a:pPr marL="736092" lvl="1" indent="-342900">
              <a:buFont typeface="Wingdings" pitchFamily="2" charset="2"/>
              <a:buChar char="v"/>
            </a:pPr>
            <a:r>
              <a:rPr lang="es-AR" sz="1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 proceso puede termina normal o anormal.</a:t>
            </a:r>
          </a:p>
          <a:p>
            <a:pPr marL="1284732" lvl="3" indent="-342900">
              <a:buClr>
                <a:schemeClr val="tx2"/>
              </a:buClr>
              <a:buFont typeface="Wingdings" pitchFamily="2" charset="2"/>
              <a:buChar char="v"/>
            </a:pPr>
            <a:r>
              <a:rPr lang="es-A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 sus hijos terminaron entonces el padre  termina normalmente.</a:t>
            </a:r>
          </a:p>
          <a:p>
            <a:pPr marL="1284732" lvl="3" indent="-342900">
              <a:buClr>
                <a:schemeClr val="tx2"/>
              </a:buClr>
              <a:buFont typeface="Wingdings" pitchFamily="2" charset="2"/>
              <a:buChar char="v"/>
            </a:pPr>
            <a:r>
              <a:rPr lang="es-A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 sus hijos no terminan y termina el padre  este finaliza anormal. </a:t>
            </a:r>
          </a:p>
          <a:p>
            <a:pPr marL="1284732" lvl="3" indent="-342900">
              <a:buClr>
                <a:schemeClr val="tx2"/>
              </a:buClr>
              <a:buNone/>
            </a:pPr>
            <a:endParaRPr lang="es-AR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36092" lvl="1" indent="-342900">
              <a:buNone/>
            </a:pPr>
            <a:r>
              <a:rPr lang="es-AR" sz="1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Si muere la padre pueden morir sus hijos en cascada o pueden ser asignados al  un nuevo padre que siempre será el </a:t>
            </a:r>
            <a:r>
              <a:rPr lang="es-AR" sz="1800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init</a:t>
            </a:r>
            <a:r>
              <a:rPr lang="es-AR" sz="1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().</a:t>
            </a:r>
          </a:p>
          <a:p>
            <a:pPr marL="736092" lvl="1" indent="-342900">
              <a:buNone/>
            </a:pPr>
            <a:endParaRPr lang="es-AR" sz="18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Autofit/>
          </a:bodyPr>
          <a:lstStyle/>
          <a:p>
            <a:pPr algn="ctr"/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Imagen de un proceso</a:t>
            </a:r>
            <a:endParaRPr lang="es-AR" sz="2800" b="1" i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17989" y="1052736"/>
            <a:ext cx="5051638" cy="5271864"/>
          </a:xfrm>
        </p:spPr>
        <p:txBody>
          <a:bodyPr>
            <a:normAutofit/>
          </a:bodyPr>
          <a:lstStyle/>
          <a:p>
            <a:pPr marL="736092" lvl="1" indent="-342900">
              <a:buNone/>
            </a:pPr>
            <a:endParaRPr lang="es-AR" sz="18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583865" y="1170038"/>
          <a:ext cx="3710354" cy="5139283"/>
        </p:xfrm>
        <a:graphic>
          <a:graphicData uri="http://schemas.openxmlformats.org/presentationml/2006/ole">
            <p:oleObj spid="_x0000_s1026" name="Hoja de cálculo" r:id="rId3" imgW="4019420" imgH="6534282" progId="Excel.Sheet.12">
              <p:embed/>
            </p:oleObj>
          </a:graphicData>
        </a:graphic>
      </p:graphicFrame>
      <p:sp>
        <p:nvSpPr>
          <p:cNvPr id="10" name="9 Cerrar llave"/>
          <p:cNvSpPr/>
          <p:nvPr/>
        </p:nvSpPr>
        <p:spPr>
          <a:xfrm>
            <a:off x="4572000" y="1268760"/>
            <a:ext cx="398814" cy="216024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CuadroTexto"/>
          <p:cNvSpPr txBox="1"/>
          <p:nvPr/>
        </p:nvSpPr>
        <p:spPr>
          <a:xfrm>
            <a:off x="4970814" y="1949932"/>
            <a:ext cx="2658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Boque de Control de Proceso</a:t>
            </a:r>
            <a:endParaRPr lang="es-A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28728" y="1285860"/>
            <a:ext cx="68580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4800" b="1" dirty="0" smtClean="0">
                <a:solidFill>
                  <a:srgbClr val="7030A0"/>
                </a:solidFill>
                <a:latin typeface="Elephant" pitchFamily="18" charset="0"/>
              </a:rPr>
              <a:t>Capítulo 9: </a:t>
            </a:r>
          </a:p>
          <a:p>
            <a:pPr algn="ctr"/>
            <a:r>
              <a:rPr lang="es-AR" sz="5400" b="1" dirty="0" smtClean="0">
                <a:solidFill>
                  <a:srgbClr val="7030A0"/>
                </a:solidFill>
              </a:rPr>
              <a:t>Planificación  de </a:t>
            </a:r>
            <a:r>
              <a:rPr lang="es-AR" sz="5400" b="1" dirty="0" err="1" smtClean="0">
                <a:solidFill>
                  <a:srgbClr val="7030A0"/>
                </a:solidFill>
              </a:rPr>
              <a:t>Monoprocesadores</a:t>
            </a:r>
            <a:endParaRPr lang="es-AR" sz="5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Autofit/>
          </a:bodyPr>
          <a:lstStyle/>
          <a:p>
            <a:pPr algn="ctr"/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Diagrama de Siete Estados</a:t>
            </a:r>
            <a:endParaRPr lang="es-AR" sz="2800" b="1" i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5086350" y="4426545"/>
            <a:ext cx="996462" cy="7191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>
                <a:latin typeface="Arial" charset="0"/>
                <a:cs typeface="Arial" charset="0"/>
              </a:rPr>
              <a:t>Corriendo</a:t>
            </a:r>
            <a:endParaRPr lang="es-ES" sz="1400">
              <a:latin typeface="Arial" charset="0"/>
              <a:cs typeface="Arial" charset="0"/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3058258" y="4426545"/>
            <a:ext cx="996462" cy="7191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>
                <a:latin typeface="Arial" charset="0"/>
                <a:cs typeface="Arial" charset="0"/>
              </a:rPr>
              <a:t>Listo</a:t>
            </a:r>
            <a:endParaRPr lang="es-ES" sz="1400">
              <a:latin typeface="Arial" charset="0"/>
              <a:cs typeface="Arial" charset="0"/>
            </a:endParaRPr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3058258" y="5590184"/>
            <a:ext cx="996462" cy="7191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>
                <a:latin typeface="Arial" charset="0"/>
                <a:cs typeface="Arial" charset="0"/>
              </a:rPr>
              <a:t>Bloqueado</a:t>
            </a:r>
            <a:endParaRPr lang="es-ES" sz="1400">
              <a:latin typeface="Arial" charset="0"/>
              <a:cs typeface="Arial" charset="0"/>
            </a:endParaRPr>
          </a:p>
        </p:txBody>
      </p:sp>
      <p:sp>
        <p:nvSpPr>
          <p:cNvPr id="12" name="Oval 17" descr="10%"/>
          <p:cNvSpPr>
            <a:spLocks noChangeArrowheads="1"/>
          </p:cNvSpPr>
          <p:nvPr/>
        </p:nvSpPr>
        <p:spPr bwMode="auto">
          <a:xfrm>
            <a:off x="1097573" y="5590184"/>
            <a:ext cx="996462" cy="719137"/>
          </a:xfrm>
          <a:prstGeom prst="ellipse">
            <a:avLst/>
          </a:prstGeom>
          <a:pattFill prst="pct10">
            <a:fgClr>
              <a:srgbClr val="C0C0C0"/>
            </a:fgClr>
            <a:bgClr>
              <a:srgbClr val="FFFFFF"/>
            </a:bgClr>
          </a:pattFill>
          <a:ln w="158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>
                <a:latin typeface="Arial" charset="0"/>
                <a:cs typeface="Arial" charset="0"/>
              </a:rPr>
              <a:t>Suspendido</a:t>
            </a:r>
          </a:p>
          <a:p>
            <a:pPr algn="ctr"/>
            <a:r>
              <a:rPr lang="es-ES_tradnl" sz="1400">
                <a:latin typeface="Arial" charset="0"/>
                <a:cs typeface="Arial" charset="0"/>
              </a:rPr>
              <a:t>Bloqueado</a:t>
            </a:r>
            <a:endParaRPr lang="es-ES" sz="1400">
              <a:latin typeface="Arial" charset="0"/>
              <a:cs typeface="Arial" charset="0"/>
            </a:endParaRPr>
          </a:p>
        </p:txBody>
      </p:sp>
      <p:sp>
        <p:nvSpPr>
          <p:cNvPr id="13" name="Oval 18" descr="10%"/>
          <p:cNvSpPr>
            <a:spLocks noChangeArrowheads="1"/>
          </p:cNvSpPr>
          <p:nvPr/>
        </p:nvSpPr>
        <p:spPr bwMode="auto">
          <a:xfrm>
            <a:off x="1097573" y="3237509"/>
            <a:ext cx="996462" cy="719137"/>
          </a:xfrm>
          <a:prstGeom prst="ellipse">
            <a:avLst/>
          </a:prstGeom>
          <a:pattFill prst="pct10">
            <a:fgClr>
              <a:srgbClr val="C0C0C0"/>
            </a:fgClr>
            <a:bgClr>
              <a:srgbClr val="FFFFFF"/>
            </a:bgClr>
          </a:pattFill>
          <a:ln w="158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 dirty="0">
                <a:latin typeface="Arial" charset="0"/>
                <a:cs typeface="Arial" charset="0"/>
              </a:rPr>
              <a:t>Suspendido</a:t>
            </a:r>
          </a:p>
          <a:p>
            <a:pPr algn="ctr"/>
            <a:r>
              <a:rPr lang="es-ES_tradnl" sz="1400" dirty="0">
                <a:latin typeface="Arial" charset="0"/>
                <a:cs typeface="Arial" charset="0"/>
              </a:rPr>
              <a:t>Listo</a:t>
            </a:r>
            <a:endParaRPr lang="es-ES" sz="1400" dirty="0">
              <a:latin typeface="Arial" charset="0"/>
              <a:cs typeface="Arial" charset="0"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1097573" y="4426545"/>
            <a:ext cx="996462" cy="719138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>
                <a:latin typeface="Arial" charset="0"/>
                <a:cs typeface="Arial" charset="0"/>
              </a:rPr>
              <a:t>Nuevo</a:t>
            </a:r>
            <a:endParaRPr lang="es-ES" sz="1400">
              <a:latin typeface="Arial" charset="0"/>
              <a:cs typeface="Arial" charset="0"/>
            </a:endParaRPr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6780335" y="4426545"/>
            <a:ext cx="996462" cy="719138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>
                <a:latin typeface="Arial" charset="0"/>
                <a:cs typeface="Arial" charset="0"/>
              </a:rPr>
              <a:t>Terminado</a:t>
            </a:r>
            <a:endParaRPr lang="es-ES" sz="1400">
              <a:latin typeface="Arial" charset="0"/>
              <a:cs typeface="Arial" charset="0"/>
            </a:endParaRPr>
          </a:p>
        </p:txBody>
      </p:sp>
      <p:cxnSp>
        <p:nvCxnSpPr>
          <p:cNvPr id="16" name="AutoShape 21"/>
          <p:cNvCxnSpPr>
            <a:cxnSpLocks noChangeShapeType="1"/>
            <a:stCxn id="14" idx="6"/>
            <a:endCxn id="8" idx="2"/>
          </p:cNvCxnSpPr>
          <p:nvPr/>
        </p:nvCxnSpPr>
        <p:spPr bwMode="auto">
          <a:xfrm>
            <a:off x="2094036" y="4786908"/>
            <a:ext cx="96422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</p:cxnSp>
      <p:cxnSp>
        <p:nvCxnSpPr>
          <p:cNvPr id="17" name="AutoShape 22"/>
          <p:cNvCxnSpPr>
            <a:cxnSpLocks noChangeShapeType="1"/>
            <a:stCxn id="8" idx="5"/>
            <a:endCxn id="7" idx="3"/>
          </p:cNvCxnSpPr>
          <p:nvPr/>
        </p:nvCxnSpPr>
        <p:spPr bwMode="auto">
          <a:xfrm rot="16200000" flipH="1">
            <a:off x="4569742" y="4379348"/>
            <a:ext cx="1587" cy="1324708"/>
          </a:xfrm>
          <a:prstGeom prst="curvedConnector3">
            <a:avLst>
              <a:gd name="adj1" fmla="val 21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3"/>
          <p:cNvCxnSpPr>
            <a:cxnSpLocks noChangeShapeType="1"/>
            <a:stCxn id="7" idx="6"/>
            <a:endCxn id="15" idx="2"/>
          </p:cNvCxnSpPr>
          <p:nvPr/>
        </p:nvCxnSpPr>
        <p:spPr bwMode="auto">
          <a:xfrm>
            <a:off x="6082812" y="4786908"/>
            <a:ext cx="69752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4"/>
          <p:cNvCxnSpPr>
            <a:cxnSpLocks noChangeShapeType="1"/>
            <a:stCxn id="7" idx="1"/>
            <a:endCxn id="8" idx="7"/>
          </p:cNvCxnSpPr>
          <p:nvPr/>
        </p:nvCxnSpPr>
        <p:spPr bwMode="auto">
          <a:xfrm rot="16200000" flipH="1" flipV="1">
            <a:off x="4569741" y="3869760"/>
            <a:ext cx="1588" cy="1324708"/>
          </a:xfrm>
          <a:prstGeom prst="curvedConnector3">
            <a:avLst>
              <a:gd name="adj1" fmla="val -21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25"/>
          <p:cNvCxnSpPr>
            <a:cxnSpLocks noChangeShapeType="1"/>
            <a:stCxn id="7" idx="4"/>
            <a:endCxn id="9" idx="6"/>
          </p:cNvCxnSpPr>
          <p:nvPr/>
        </p:nvCxnSpPr>
        <p:spPr bwMode="auto">
          <a:xfrm rot="5400000">
            <a:off x="4417219" y="4783183"/>
            <a:ext cx="804862" cy="15298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26"/>
          <p:cNvCxnSpPr>
            <a:cxnSpLocks noChangeShapeType="1"/>
            <a:stCxn id="9" idx="0"/>
            <a:endCxn id="8" idx="4"/>
          </p:cNvCxnSpPr>
          <p:nvPr/>
        </p:nvCxnSpPr>
        <p:spPr bwMode="auto">
          <a:xfrm rot="16200000">
            <a:off x="3334239" y="5367933"/>
            <a:ext cx="444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8"/>
          <p:cNvCxnSpPr>
            <a:cxnSpLocks noChangeShapeType="1"/>
            <a:stCxn id="14" idx="1"/>
            <a:endCxn id="13" idx="3"/>
          </p:cNvCxnSpPr>
          <p:nvPr/>
        </p:nvCxnSpPr>
        <p:spPr bwMode="auto">
          <a:xfrm rot="16200000">
            <a:off x="908356" y="4195564"/>
            <a:ext cx="6715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29"/>
          <p:cNvCxnSpPr>
            <a:cxnSpLocks noChangeShapeType="1"/>
            <a:stCxn id="13" idx="5"/>
          </p:cNvCxnSpPr>
          <p:nvPr/>
        </p:nvCxnSpPr>
        <p:spPr bwMode="auto">
          <a:xfrm>
            <a:off x="1948107" y="3851330"/>
            <a:ext cx="1142229" cy="8012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30"/>
          <p:cNvCxnSpPr>
            <a:cxnSpLocks noChangeShapeType="1"/>
            <a:stCxn id="12" idx="2"/>
            <a:endCxn id="13" idx="2"/>
          </p:cNvCxnSpPr>
          <p:nvPr/>
        </p:nvCxnSpPr>
        <p:spPr bwMode="auto">
          <a:xfrm rot="10800000" flipH="1">
            <a:off x="1090246" y="3597871"/>
            <a:ext cx="1466" cy="2352675"/>
          </a:xfrm>
          <a:prstGeom prst="curvedConnector3">
            <a:avLst>
              <a:gd name="adj1" fmla="val -13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31"/>
          <p:cNvCxnSpPr>
            <a:cxnSpLocks noChangeShapeType="1"/>
            <a:stCxn id="9" idx="3"/>
            <a:endCxn id="12" idx="5"/>
          </p:cNvCxnSpPr>
          <p:nvPr/>
        </p:nvCxnSpPr>
        <p:spPr bwMode="auto">
          <a:xfrm rot="5400000">
            <a:off x="2572178" y="5579864"/>
            <a:ext cx="7938" cy="1257300"/>
          </a:xfrm>
          <a:prstGeom prst="curvedConnector3">
            <a:avLst>
              <a:gd name="adj1" fmla="val 4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32"/>
          <p:cNvCxnSpPr>
            <a:cxnSpLocks noChangeShapeType="1"/>
            <a:stCxn id="12" idx="7"/>
            <a:endCxn id="9" idx="1"/>
          </p:cNvCxnSpPr>
          <p:nvPr/>
        </p:nvCxnSpPr>
        <p:spPr bwMode="auto">
          <a:xfrm rot="5400000" flipV="1">
            <a:off x="2572178" y="5062339"/>
            <a:ext cx="7938" cy="1257300"/>
          </a:xfrm>
          <a:prstGeom prst="curvedConnector3">
            <a:avLst>
              <a:gd name="adj1" fmla="val -4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33"/>
          <p:cNvCxnSpPr>
            <a:cxnSpLocks noChangeShapeType="1"/>
            <a:stCxn id="8" idx="0"/>
            <a:endCxn id="13" idx="6"/>
          </p:cNvCxnSpPr>
          <p:nvPr/>
        </p:nvCxnSpPr>
        <p:spPr bwMode="auto">
          <a:xfrm rot="5400000" flipH="1">
            <a:off x="2414588" y="3284645"/>
            <a:ext cx="828675" cy="145512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Oval 35"/>
          <p:cNvSpPr>
            <a:spLocks noChangeArrowheads="1"/>
          </p:cNvSpPr>
          <p:nvPr/>
        </p:nvSpPr>
        <p:spPr bwMode="auto">
          <a:xfrm>
            <a:off x="464527" y="1304926"/>
            <a:ext cx="498231" cy="360363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1400">
              <a:latin typeface="Arial" charset="0"/>
              <a:cs typeface="Arial" charset="0"/>
            </a:endParaRPr>
          </a:p>
        </p:txBody>
      </p:sp>
      <p:sp>
        <p:nvSpPr>
          <p:cNvPr id="29" name="Oval 36" descr="10%"/>
          <p:cNvSpPr>
            <a:spLocks noChangeArrowheads="1"/>
          </p:cNvSpPr>
          <p:nvPr/>
        </p:nvSpPr>
        <p:spPr bwMode="auto">
          <a:xfrm>
            <a:off x="464527" y="2060848"/>
            <a:ext cx="498231" cy="359618"/>
          </a:xfrm>
          <a:prstGeom prst="ellipse">
            <a:avLst/>
          </a:prstGeom>
          <a:pattFill prst="pct10">
            <a:fgClr>
              <a:srgbClr val="C0C0C0"/>
            </a:fgClr>
            <a:bgClr>
              <a:srgbClr val="FFFFFF"/>
            </a:bgClr>
          </a:pattFill>
          <a:ln w="158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1400">
              <a:latin typeface="Arial" charset="0"/>
              <a:cs typeface="Arial" charset="0"/>
            </a:endParaRPr>
          </a:p>
        </p:txBody>
      </p:sp>
      <p:sp>
        <p:nvSpPr>
          <p:cNvPr id="30" name="Oval 37"/>
          <p:cNvSpPr>
            <a:spLocks noChangeArrowheads="1"/>
          </p:cNvSpPr>
          <p:nvPr/>
        </p:nvSpPr>
        <p:spPr bwMode="auto">
          <a:xfrm>
            <a:off x="464527" y="2780606"/>
            <a:ext cx="498231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1400">
              <a:latin typeface="Arial" charset="0"/>
              <a:cs typeface="Arial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1315023" y="1268760"/>
            <a:ext cx="54504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Planificador  a largo Plazo</a:t>
            </a:r>
          </a:p>
          <a:p>
            <a:endParaRPr lang="es-A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Planificador  a Mediano Plazo</a:t>
            </a:r>
          </a:p>
          <a:p>
            <a:endParaRPr lang="es-A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Planificador  a Corto Plazo</a:t>
            </a:r>
          </a:p>
          <a:p>
            <a:endParaRPr lang="es-A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A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A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4800" b="1" dirty="0" smtClean="0">
                <a:solidFill>
                  <a:srgbClr val="7030A0"/>
                </a:solidFill>
                <a:latin typeface="Elephant"/>
              </a:rPr>
              <a:t>3.1. Estados de un Proceso </a:t>
            </a:r>
            <a:endParaRPr lang="es-AR" sz="4800" b="1" dirty="0">
              <a:solidFill>
                <a:srgbClr val="7030A0"/>
              </a:solidFill>
              <a:latin typeface="Elephan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556792"/>
            <a:ext cx="8424936" cy="614354"/>
          </a:xfrm>
        </p:spPr>
        <p:txBody>
          <a:bodyPr>
            <a:normAutofit/>
          </a:bodyPr>
          <a:lstStyle/>
          <a:p>
            <a:pPr marL="514350" indent="-514350"/>
            <a:r>
              <a:rPr lang="es-AR" dirty="0" smtClean="0"/>
              <a:t>Cual es la mision principal del procesador? </a:t>
            </a:r>
          </a:p>
          <a:p>
            <a:pPr marL="514350" indent="-514350">
              <a:buFont typeface="+mj-lt"/>
              <a:buAutoNum type="arabicPeriod"/>
            </a:pPr>
            <a:endParaRPr lang="es-AR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00034" y="2214554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A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</a:t>
            </a:r>
            <a:r>
              <a:rPr kumimoji="0" lang="es-A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 debe  convertirse un programa para que se ejecute? </a:t>
            </a:r>
            <a:endParaRPr kumimoji="0" lang="es-A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85804" y="3286124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AR" sz="3200" dirty="0" smtClean="0"/>
              <a:t>Que valores de registros cambian al ejecutar las instrucciones?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AR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9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178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Planificación de Largo Plazo,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i="1" dirty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Para admitir nuevos procesos al sistema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La decisión de adicionar al grupo de procesos a ser </a:t>
            </a:r>
            <a:r>
              <a:rPr lang="es-ES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ejecutados.</a:t>
            </a:r>
            <a:endParaRPr lang="es-ES" sz="24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6920" name="Rectangle 8"/>
          <p:cNvSpPr>
            <a:spLocks noGrp="1" noChangeArrowheads="1"/>
          </p:cNvSpPr>
          <p:nvPr>
            <p:ph type="title"/>
          </p:nvPr>
        </p:nvSpPr>
        <p:spPr>
          <a:xfrm>
            <a:off x="468313" y="363540"/>
            <a:ext cx="8208962" cy="612775"/>
          </a:xfrm>
        </p:spPr>
        <p:txBody>
          <a:bodyPr>
            <a:normAutofit/>
          </a:bodyPr>
          <a:lstStyle/>
          <a:p>
            <a:pPr algn="ctr"/>
            <a:r>
              <a:rPr lang="es-ES" sz="3200" b="1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 de Planificación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00034" y="3071810"/>
            <a:ext cx="8229600" cy="292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s-ES" sz="24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Planificación de mediano plazo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i="1" dirty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Problema de administración de memoria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La decisión de adicionar a un número de procesos que están parcialmente o completamente en memoria. A veces es mejor dejarlos fuera de memoria.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9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ChangeArrowheads="1"/>
          </p:cNvSpPr>
          <p:nvPr/>
        </p:nvSpPr>
        <p:spPr bwMode="auto">
          <a:xfrm>
            <a:off x="457200" y="1219200"/>
            <a:ext cx="8229600" cy="278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Planificación de corto plazo.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dirty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Qué proceso escoger para ser ejecutado.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Se ejecuta en todos los cambios de contexto.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Tiene que ser muy rápido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La decisión en cuanto a cual proceso disponible puede ser ejecutado por el </a:t>
            </a:r>
            <a:r>
              <a:rPr lang="es-ES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procesador.</a:t>
            </a:r>
            <a:endParaRPr lang="es-E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363540"/>
            <a:ext cx="8208962" cy="612775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 de Planificación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8596" y="3857628"/>
            <a:ext cx="8229600" cy="2357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s-E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Planificación de la E/S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La decisión de qué proceso pendiente de E/S puede ser ejecutado por el procesador, dado que existe una E/S disponible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0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9" y="333375"/>
            <a:ext cx="8434387" cy="641350"/>
          </a:xfrm>
        </p:spPr>
        <p:txBody>
          <a:bodyPr>
            <a:normAutofit/>
          </a:bodyPr>
          <a:lstStyle/>
          <a:p>
            <a:pPr algn="ctr"/>
            <a:r>
              <a:rPr lang="es-ES" sz="3200" b="1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Planificador de Corto Plazo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43887" cy="50403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Conocido como el despachador.</a:t>
            </a:r>
          </a:p>
          <a:p>
            <a:pP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Se ejecuta muy frecuentemente.</a:t>
            </a:r>
          </a:p>
          <a:p>
            <a:pP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Se invoca cuando ocurre alguno de los siguientes eventos:</a:t>
            </a:r>
          </a:p>
          <a:p>
            <a:pPr lvl="1">
              <a:buFont typeface="Wingdings" pitchFamily="2" charset="2"/>
              <a:buChar char="v"/>
            </a:pP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Interrupción de reloj</a:t>
            </a:r>
          </a:p>
          <a:p>
            <a:pPr lvl="1">
              <a:buFont typeface="Wingdings" pitchFamily="2" charset="2"/>
              <a:buChar char="v"/>
            </a:pP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Interrupción de E/S</a:t>
            </a:r>
          </a:p>
          <a:p>
            <a:pPr lvl="1">
              <a:buFont typeface="Wingdings" pitchFamily="2" charset="2"/>
              <a:buChar char="v"/>
            </a:pP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Llamadas al SO</a:t>
            </a:r>
          </a:p>
          <a:p>
            <a:pPr lvl="1">
              <a:buFont typeface="Wingdings" pitchFamily="2" charset="2"/>
              <a:buChar char="v"/>
            </a:pP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Señales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1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755" name="Picture 3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65164" y="1162050"/>
            <a:ext cx="7881937" cy="4994275"/>
          </a:xfrm>
          <a:noFill/>
          <a:ln/>
        </p:spPr>
      </p:pic>
      <p:sp>
        <p:nvSpPr>
          <p:cNvPr id="8427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69889" y="369890"/>
            <a:ext cx="8434387" cy="579437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Diagrama de colas para el planificador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FCFS (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come 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Serve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Round 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Robin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 </a:t>
            </a:r>
          </a:p>
          <a:p>
            <a:pPr>
              <a:buFont typeface="Wingdings" pitchFamily="2" charset="2"/>
              <a:buChar char="v"/>
            </a:pPr>
            <a:r>
              <a:rPr lang="en-US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SPN/SJF (Shortest Process Next)</a:t>
            </a:r>
            <a:endParaRPr lang="es-AR" sz="2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SRT (Shortest Remaining Time)</a:t>
            </a:r>
            <a:endParaRPr lang="es-AR" sz="2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Prioridad</a:t>
            </a:r>
          </a:p>
          <a:p>
            <a:pPr>
              <a:buFont typeface="Wingdings" pitchFamily="2" charset="2"/>
              <a:buChar char="v"/>
            </a:pP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HRRN </a:t>
            </a:r>
            <a:r>
              <a:rPr lang="en-US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(Highest Response ratio next)</a:t>
            </a:r>
          </a:p>
          <a:p>
            <a:pPr>
              <a:buNone/>
            </a:pPr>
            <a:r>
              <a:rPr lang="en-US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Primero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el mayor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tasa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respuesta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R =W+S/S</a:t>
            </a:r>
          </a:p>
          <a:p>
            <a:pPr>
              <a:buNone/>
            </a:pP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R=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Tasa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Rspuesta</a:t>
            </a:r>
            <a:endParaRPr lang="en-US" sz="1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w =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Tiempo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consumido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esperando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el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procesoador</a:t>
            </a:r>
            <a:endParaRPr lang="en-US" sz="1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s=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Tiempo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dr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Servicio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Esperado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s-AR" sz="1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Colas Multinivel y retroalimentación.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s-AR" dirty="0"/>
          </a:p>
        </p:txBody>
      </p:sp>
      <p:sp>
        <p:nvSpPr>
          <p:cNvPr id="4" name="3 Título"/>
          <p:cNvSpPr txBox="1">
            <a:spLocks noGrp="1"/>
          </p:cNvSpPr>
          <p:nvPr>
            <p:ph type="title"/>
          </p:nvPr>
        </p:nvSpPr>
        <p:spPr>
          <a:xfrm>
            <a:off x="915020" y="404665"/>
            <a:ext cx="7512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err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Algoritmos</a:t>
            </a:r>
            <a:r>
              <a:rPr lang="en-US" sz="32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200" b="1" i="1" dirty="0" err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Planificacion</a:t>
            </a:r>
            <a:endParaRPr lang="en-US" sz="3200" b="1" i="1" dirty="0" smtClean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s-AR" sz="6600" dirty="0" smtClean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r>
              <a:rPr lang="es-AR" sz="66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Dudas?</a:t>
            </a:r>
            <a:endParaRPr lang="es-AR" sz="6600" dirty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s-AR" sz="6600" dirty="0" smtClean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r>
              <a:rPr lang="es-AR" sz="66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Fin!!!</a:t>
            </a:r>
          </a:p>
          <a:p>
            <a:pPr algn="ctr">
              <a:buNone/>
            </a:pPr>
            <a:endParaRPr lang="es-AR" sz="6600" dirty="0" smtClean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r>
              <a:rPr lang="es-AR" sz="32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Muchas Gracias</a:t>
            </a:r>
          </a:p>
          <a:p>
            <a:pPr algn="ctr">
              <a:buNone/>
            </a:pPr>
            <a:endParaRPr lang="es-AR" sz="2400" dirty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4800" b="1" dirty="0" smtClean="0">
                <a:solidFill>
                  <a:srgbClr val="7030A0"/>
                </a:solidFill>
                <a:latin typeface="Elephant"/>
              </a:rPr>
              <a:t>3.1. Estados de un Proceso </a:t>
            </a:r>
            <a:endParaRPr lang="es-AR" sz="4800" b="1" dirty="0">
              <a:solidFill>
                <a:srgbClr val="7030A0"/>
              </a:solidFill>
              <a:latin typeface="Elephan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14484"/>
            <a:ext cx="9085263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4800" b="1" dirty="0" smtClean="0">
                <a:solidFill>
                  <a:srgbClr val="7030A0"/>
                </a:solidFill>
                <a:latin typeface="Elephant"/>
              </a:rPr>
              <a:t>3.1. Estados de un Proceso </a:t>
            </a:r>
            <a:endParaRPr lang="es-AR" sz="4800" b="1" dirty="0">
              <a:solidFill>
                <a:srgbClr val="7030A0"/>
              </a:solidFill>
              <a:latin typeface="Elephan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614354"/>
          </a:xfrm>
        </p:spPr>
        <p:txBody>
          <a:bodyPr>
            <a:normAutofit/>
          </a:bodyPr>
          <a:lstStyle/>
          <a:p>
            <a:pPr marL="514350" indent="-514350"/>
            <a:r>
              <a:rPr lang="es-AR" dirty="0" smtClean="0"/>
              <a:t>Que es la traza del proceso?</a:t>
            </a:r>
            <a:endParaRPr lang="es-AR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00034" y="2214554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AR" sz="3200" dirty="0" smtClean="0"/>
              <a:t>Cual es la principal responsabilidad del S.O?</a:t>
            </a:r>
            <a:r>
              <a:rPr kumimoji="0" lang="es-A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s-A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85804" y="2928934"/>
            <a:ext cx="8229600" cy="614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AR" sz="3200" dirty="0" smtClean="0"/>
              <a:t>Cuales son los  dos estados de un proceso sencillo?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AR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4800" b="1" dirty="0" smtClean="0">
                <a:solidFill>
                  <a:srgbClr val="7030A0"/>
                </a:solidFill>
                <a:latin typeface="Elephant"/>
              </a:rPr>
              <a:t>3.1. Estados de un Proceso </a:t>
            </a:r>
            <a:endParaRPr lang="es-AR" sz="4800" b="1" dirty="0">
              <a:solidFill>
                <a:srgbClr val="7030A0"/>
              </a:solidFill>
              <a:latin typeface="Elephan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24759" y="1571612"/>
            <a:ext cx="7535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3200" dirty="0" smtClean="0"/>
              <a:t>    Razones para la creación de un proceso? </a:t>
            </a:r>
            <a:endParaRPr lang="es-A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90066"/>
          </a:xfrm>
        </p:spPr>
        <p:txBody>
          <a:bodyPr>
            <a:noAutofit/>
          </a:bodyPr>
          <a:lstStyle/>
          <a:p>
            <a:pPr algn="ctr"/>
            <a:r>
              <a:rPr lang="es-AR" sz="32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Modelo 5 estados</a:t>
            </a:r>
            <a:endParaRPr lang="es-AR" sz="3200" b="1" i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17989" y="1052736"/>
            <a:ext cx="8229600" cy="475252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AR" dirty="0" smtClean="0"/>
              <a:t> </a:t>
            </a:r>
            <a:r>
              <a:rPr lang="es-A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Nuevo: </a:t>
            </a:r>
            <a:r>
              <a:rPr lang="es-A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recién creado por el S.O.</a:t>
            </a:r>
          </a:p>
          <a:p>
            <a:pPr>
              <a:buFont typeface="Wingdings" pitchFamily="2" charset="2"/>
              <a:buChar char="v"/>
            </a:pPr>
            <a:r>
              <a:rPr lang="es-A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 ejecución: </a:t>
            </a:r>
            <a:r>
              <a:rPr lang="es-A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está en la CPU ejecutando instrucciones</a:t>
            </a:r>
          </a:p>
          <a:p>
            <a:pPr>
              <a:buFont typeface="Wingdings" pitchFamily="2" charset="2"/>
              <a:buChar char="v"/>
            </a:pPr>
            <a:r>
              <a:rPr lang="es-A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Bloqueado: </a:t>
            </a:r>
            <a:r>
              <a:rPr lang="es-A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esperando por algún evento (ej. una operación de E/S)</a:t>
            </a:r>
          </a:p>
          <a:p>
            <a:pPr>
              <a:buFont typeface="Wingdings" pitchFamily="2" charset="2"/>
              <a:buChar char="v"/>
            </a:pPr>
            <a:r>
              <a:rPr lang="es-A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Preparado</a:t>
            </a:r>
            <a:r>
              <a:rPr lang="es-A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esperando a que le asignen un procesador (CPU)</a:t>
            </a:r>
          </a:p>
          <a:p>
            <a:pPr>
              <a:buFont typeface="Wingdings" pitchFamily="2" charset="2"/>
              <a:buChar char="v"/>
            </a:pPr>
            <a:r>
              <a:rPr lang="es-A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Terminado: </a:t>
            </a:r>
            <a:r>
              <a:rPr lang="es-A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 ejecutará más instrucciones</a:t>
            </a:r>
          </a:p>
          <a:p>
            <a:pPr>
              <a:buNone/>
            </a:pPr>
            <a:endParaRPr lang="es-AR" dirty="0"/>
          </a:p>
        </p:txBody>
      </p:sp>
      <p:sp>
        <p:nvSpPr>
          <p:cNvPr id="4" name="3 Elipse"/>
          <p:cNvSpPr/>
          <p:nvPr/>
        </p:nvSpPr>
        <p:spPr bwMode="auto">
          <a:xfrm>
            <a:off x="1960364" y="4900479"/>
            <a:ext cx="1129972" cy="39604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093302" y="4983521"/>
            <a:ext cx="963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Preparado</a:t>
            </a:r>
          </a:p>
        </p:txBody>
      </p:sp>
      <p:sp>
        <p:nvSpPr>
          <p:cNvPr id="6" name="5 Elipse"/>
          <p:cNvSpPr/>
          <p:nvPr/>
        </p:nvSpPr>
        <p:spPr bwMode="auto">
          <a:xfrm>
            <a:off x="3522384" y="3640339"/>
            <a:ext cx="1163206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721791" y="3748352"/>
            <a:ext cx="79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Bloqueado</a:t>
            </a:r>
            <a:endParaRPr lang="es-AR" sz="1200" dirty="0"/>
          </a:p>
        </p:txBody>
      </p:sp>
      <p:sp>
        <p:nvSpPr>
          <p:cNvPr id="8" name="7 Elipse"/>
          <p:cNvSpPr/>
          <p:nvPr/>
        </p:nvSpPr>
        <p:spPr bwMode="auto">
          <a:xfrm>
            <a:off x="5649390" y="4756463"/>
            <a:ext cx="1163206" cy="5400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815562" y="4864476"/>
            <a:ext cx="963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Ejecución</a:t>
            </a:r>
            <a:endParaRPr lang="es-AR" sz="1200" dirty="0"/>
          </a:p>
        </p:txBody>
      </p:sp>
      <p:sp>
        <p:nvSpPr>
          <p:cNvPr id="10" name="9 Elipse"/>
          <p:cNvSpPr/>
          <p:nvPr/>
        </p:nvSpPr>
        <p:spPr bwMode="auto">
          <a:xfrm>
            <a:off x="697455" y="3532327"/>
            <a:ext cx="1395847" cy="7560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10 Elipse"/>
          <p:cNvSpPr/>
          <p:nvPr/>
        </p:nvSpPr>
        <p:spPr bwMode="auto">
          <a:xfrm>
            <a:off x="6280845" y="3388311"/>
            <a:ext cx="1329378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963331" y="3748352"/>
            <a:ext cx="963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i="1" dirty="0" smtClean="0"/>
              <a:t>Nuevo</a:t>
            </a:r>
            <a:endParaRPr lang="es-AR" sz="1200" b="1" i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546720" y="36403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i="1" dirty="0" smtClean="0"/>
              <a:t>Finalizado</a:t>
            </a:r>
            <a:endParaRPr lang="es-AR" sz="1200" b="1" i="1" dirty="0"/>
          </a:p>
        </p:txBody>
      </p:sp>
      <p:cxnSp>
        <p:nvCxnSpPr>
          <p:cNvPr id="14" name="13 Conector recto de flecha"/>
          <p:cNvCxnSpPr/>
          <p:nvPr/>
        </p:nvCxnSpPr>
        <p:spPr bwMode="auto">
          <a:xfrm flipV="1">
            <a:off x="2990633" y="5260519"/>
            <a:ext cx="2758460" cy="36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14 Conector recto de flecha"/>
          <p:cNvCxnSpPr/>
          <p:nvPr/>
        </p:nvCxnSpPr>
        <p:spPr bwMode="auto">
          <a:xfrm flipH="1">
            <a:off x="2957398" y="4900479"/>
            <a:ext cx="26587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15 Conector recto de flecha"/>
          <p:cNvCxnSpPr>
            <a:stCxn id="8" idx="1"/>
            <a:endCxn id="6" idx="6"/>
          </p:cNvCxnSpPr>
          <p:nvPr/>
        </p:nvCxnSpPr>
        <p:spPr bwMode="auto">
          <a:xfrm flipH="1" flipV="1">
            <a:off x="4685591" y="3892367"/>
            <a:ext cx="1134147" cy="943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16 Conector recto de flecha"/>
          <p:cNvCxnSpPr>
            <a:stCxn id="6" idx="3"/>
          </p:cNvCxnSpPr>
          <p:nvPr/>
        </p:nvCxnSpPr>
        <p:spPr bwMode="auto">
          <a:xfrm flipH="1">
            <a:off x="2691523" y="4070579"/>
            <a:ext cx="1001209" cy="793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17 Conector recto de flecha"/>
          <p:cNvCxnSpPr>
            <a:stCxn id="8" idx="0"/>
            <a:endCxn id="11" idx="4"/>
          </p:cNvCxnSpPr>
          <p:nvPr/>
        </p:nvCxnSpPr>
        <p:spPr bwMode="auto">
          <a:xfrm flipV="1">
            <a:off x="6230993" y="4180399"/>
            <a:ext cx="714541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18 Conector recto de flecha"/>
          <p:cNvCxnSpPr>
            <a:stCxn id="10" idx="4"/>
          </p:cNvCxnSpPr>
          <p:nvPr/>
        </p:nvCxnSpPr>
        <p:spPr bwMode="auto">
          <a:xfrm>
            <a:off x="1395378" y="4288411"/>
            <a:ext cx="830862" cy="612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CuadroTexto"/>
          <p:cNvSpPr txBox="1"/>
          <p:nvPr/>
        </p:nvSpPr>
        <p:spPr>
          <a:xfrm>
            <a:off x="630986" y="4576444"/>
            <a:ext cx="126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Admitido</a:t>
            </a:r>
            <a:endParaRPr lang="es-AR" sz="14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489150" y="5368532"/>
            <a:ext cx="1761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Planificado</a:t>
            </a:r>
            <a:endParaRPr lang="es-AR" sz="14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455915" y="4576444"/>
            <a:ext cx="1861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Temporizado</a:t>
            </a:r>
            <a:endParaRPr lang="es-AR" sz="1400" b="1" dirty="0"/>
          </a:p>
        </p:txBody>
      </p:sp>
      <p:sp>
        <p:nvSpPr>
          <p:cNvPr id="23" name="22 CuadroTexto"/>
          <p:cNvSpPr txBox="1"/>
          <p:nvPr/>
        </p:nvSpPr>
        <p:spPr>
          <a:xfrm rot="2367313">
            <a:off x="4628259" y="3943810"/>
            <a:ext cx="180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Espera por un evento</a:t>
            </a:r>
            <a:endParaRPr lang="es-AR" sz="1400" b="1" dirty="0"/>
          </a:p>
        </p:txBody>
      </p:sp>
      <p:sp>
        <p:nvSpPr>
          <p:cNvPr id="24" name="23 CuadroTexto"/>
          <p:cNvSpPr txBox="1"/>
          <p:nvPr/>
        </p:nvSpPr>
        <p:spPr>
          <a:xfrm rot="19288695">
            <a:off x="2275191" y="4068905"/>
            <a:ext cx="1262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Sucede evento</a:t>
            </a:r>
            <a:endParaRPr lang="es-AR" sz="14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613189" y="4504436"/>
            <a:ext cx="731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Salida</a:t>
            </a:r>
            <a:endParaRPr lang="es-AR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4800" b="1" dirty="0" smtClean="0">
                <a:solidFill>
                  <a:srgbClr val="7030A0"/>
                </a:solidFill>
                <a:latin typeface="Elephant"/>
              </a:rPr>
              <a:t>3.1. Estados de un Proceso </a:t>
            </a:r>
            <a:endParaRPr lang="es-AR" sz="4800" b="1" dirty="0">
              <a:solidFill>
                <a:srgbClr val="7030A0"/>
              </a:solidFill>
              <a:latin typeface="Elephan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24759" y="1571612"/>
            <a:ext cx="5939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3200" dirty="0" smtClean="0"/>
              <a:t>  Que es un modelo de 7 Estados?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132884" y="2487035"/>
            <a:ext cx="5500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3200" dirty="0" smtClean="0"/>
              <a:t>  Que transiciones existen?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143094" y="3201415"/>
            <a:ext cx="750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3200" dirty="0" smtClean="0"/>
              <a:t>  Razones para la suspensión de procesos?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4800" b="1" dirty="0" smtClean="0">
                <a:solidFill>
                  <a:srgbClr val="7030A0"/>
                </a:solidFill>
                <a:latin typeface="Elephant"/>
              </a:rPr>
              <a:t>3.2.  Descripción de Procesos </a:t>
            </a:r>
            <a:endParaRPr lang="es-AR" sz="4800" b="1" dirty="0">
              <a:solidFill>
                <a:srgbClr val="7030A0"/>
              </a:solidFill>
              <a:latin typeface="Elephan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24759" y="1571612"/>
            <a:ext cx="5528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3200" dirty="0" smtClean="0"/>
              <a:t>  Que es la multiprogramación?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132884" y="2487035"/>
            <a:ext cx="722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3200" dirty="0" smtClean="0"/>
              <a:t>  Estructuras de control del S.O?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142976" y="3500438"/>
            <a:ext cx="7225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3200" dirty="0" smtClean="0"/>
              <a:t>  Que es la PCB? (Bloque de control de proceso)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sz="4800" b="1" dirty="0" smtClean="0">
                <a:solidFill>
                  <a:srgbClr val="7030A0"/>
                </a:solidFill>
                <a:latin typeface="Elephant"/>
              </a:rPr>
              <a:t>3.2.  Descripción de Procesos </a:t>
            </a:r>
            <a:endParaRPr lang="es-AR" sz="4800" b="1" dirty="0">
              <a:solidFill>
                <a:srgbClr val="7030A0"/>
              </a:solidFill>
              <a:latin typeface="Elephant"/>
            </a:endParaRPr>
          </a:p>
        </p:txBody>
      </p:sp>
      <p:sp>
        <p:nvSpPr>
          <p:cNvPr id="8" name="2 Marcador de contenido"/>
          <p:cNvSpPr>
            <a:spLocks noGrp="1"/>
          </p:cNvSpPr>
          <p:nvPr>
            <p:ph idx="1"/>
          </p:nvPr>
        </p:nvSpPr>
        <p:spPr>
          <a:xfrm>
            <a:off x="457200" y="1371846"/>
            <a:ext cx="8229600" cy="699832"/>
          </a:xfrm>
        </p:spPr>
        <p:txBody>
          <a:bodyPr>
            <a:noAutofit/>
          </a:bodyPr>
          <a:lstStyle/>
          <a:p>
            <a:r>
              <a:rPr lang="es-AR" dirty="0" smtClean="0">
                <a:ea typeface="Verdana" pitchFamily="34" charset="0"/>
                <a:cs typeface="Verdana" pitchFamily="34" charset="0"/>
              </a:rPr>
              <a:t> Cada proceso se presenta al sistema operativo mediante la PCB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42910" y="2928934"/>
            <a:ext cx="7572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3200" dirty="0" smtClean="0">
                <a:ea typeface="Verdana" pitchFamily="34" charset="0"/>
                <a:cs typeface="Verdana" pitchFamily="34" charset="0"/>
              </a:rPr>
              <a:t>   La PCB contiene muchos elemento de información asociado a un proceso especifico, entre ellos se incluyen: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934</Words>
  <Application>Microsoft Office PowerPoint</Application>
  <PresentationFormat>Presentación en pantalla (4:3)</PresentationFormat>
  <Paragraphs>160</Paragraphs>
  <Slides>26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8" baseType="lpstr">
      <vt:lpstr>Tema de Office</vt:lpstr>
      <vt:lpstr>Hoja de cálculo</vt:lpstr>
      <vt:lpstr>Universidad Tecnológica Nacional Sistemas Operativos Curso K3025 Profesor: Ing. Marcela Nardiello</vt:lpstr>
      <vt:lpstr>3.1. Estados de un Proceso </vt:lpstr>
      <vt:lpstr>3.1. Estados de un Proceso </vt:lpstr>
      <vt:lpstr>3.1. Estados de un Proceso </vt:lpstr>
      <vt:lpstr>3.1. Estados de un Proceso </vt:lpstr>
      <vt:lpstr>Modelo 5 estados</vt:lpstr>
      <vt:lpstr>3.1. Estados de un Proceso </vt:lpstr>
      <vt:lpstr>3.2.  Descripción de Procesos </vt:lpstr>
      <vt:lpstr>3.2.  Descripción de Procesos </vt:lpstr>
      <vt:lpstr>3.2.  Descripción de Procesos </vt:lpstr>
      <vt:lpstr>3.2.  Descripción de Procesos </vt:lpstr>
      <vt:lpstr>3.3.  Control de Procesos </vt:lpstr>
      <vt:lpstr>3.2.Control de Procesos </vt:lpstr>
      <vt:lpstr>3.2.Control de Procesos </vt:lpstr>
      <vt:lpstr>3.2.Control de Procesos </vt:lpstr>
      <vt:lpstr>Terminación de un proceso</vt:lpstr>
      <vt:lpstr>Imagen de un proceso</vt:lpstr>
      <vt:lpstr>Diapositiva 18</vt:lpstr>
      <vt:lpstr>Diagrama de Siete Estados</vt:lpstr>
      <vt:lpstr>Tipos de Planificación</vt:lpstr>
      <vt:lpstr>Tipos de Planificación</vt:lpstr>
      <vt:lpstr>Planificador de Corto Plazo</vt:lpstr>
      <vt:lpstr>Diagrama de colas para el planificador</vt:lpstr>
      <vt:lpstr>Algoritmos de Planificacion</vt:lpstr>
      <vt:lpstr>Diapositiva 25</vt:lpstr>
      <vt:lpstr>Diapositiva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Sistemas Operativos Curso K3025 Profesor: Ing. Marcela Nardiello</dc:title>
  <dc:creator>Marcela</dc:creator>
  <cp:lastModifiedBy>Marcela05</cp:lastModifiedBy>
  <cp:revision>19</cp:revision>
  <dcterms:created xsi:type="dcterms:W3CDTF">2016-08-29T02:36:05Z</dcterms:created>
  <dcterms:modified xsi:type="dcterms:W3CDTF">2017-03-21T03:56:18Z</dcterms:modified>
</cp:coreProperties>
</file>