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28"/>
  </p:notesMasterIdLst>
  <p:sldIdLst>
    <p:sldId id="259" r:id="rId2"/>
    <p:sldId id="288" r:id="rId3"/>
    <p:sldId id="289" r:id="rId4"/>
    <p:sldId id="290" r:id="rId5"/>
    <p:sldId id="268" r:id="rId6"/>
    <p:sldId id="287" r:id="rId7"/>
    <p:sldId id="269" r:id="rId8"/>
    <p:sldId id="270" r:id="rId9"/>
    <p:sldId id="271" r:id="rId10"/>
    <p:sldId id="272" r:id="rId11"/>
    <p:sldId id="275" r:id="rId12"/>
    <p:sldId id="273" r:id="rId13"/>
    <p:sldId id="274" r:id="rId14"/>
    <p:sldId id="281" r:id="rId15"/>
    <p:sldId id="280" r:id="rId16"/>
    <p:sldId id="291" r:id="rId17"/>
    <p:sldId id="279" r:id="rId18"/>
    <p:sldId id="282" r:id="rId19"/>
    <p:sldId id="292" r:id="rId20"/>
    <p:sldId id="293" r:id="rId21"/>
    <p:sldId id="295" r:id="rId22"/>
    <p:sldId id="296" r:id="rId23"/>
    <p:sldId id="297" r:id="rId24"/>
    <p:sldId id="298" r:id="rId25"/>
    <p:sldId id="299" r:id="rId26"/>
    <p:sldId id="266" r:id="rId27"/>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5" autoAdjust="0"/>
    <p:restoredTop sz="87074" autoAdjust="0"/>
  </p:normalViewPr>
  <p:slideViewPr>
    <p:cSldViewPr>
      <p:cViewPr>
        <p:scale>
          <a:sx n="100" d="100"/>
          <a:sy n="100" d="100"/>
        </p:scale>
        <p:origin x="-270" y="762"/>
      </p:cViewPr>
      <p:guideLst>
        <p:guide orient="horz" pos="2160"/>
        <p:guide pos="3120"/>
      </p:guideLst>
    </p:cSldViewPr>
  </p:slideViewPr>
  <p:outlineViewPr>
    <p:cViewPr>
      <p:scale>
        <a:sx n="33" d="100"/>
        <a:sy n="33" d="100"/>
      </p:scale>
      <p:origin x="0" y="8789"/>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E095AD-3972-4C26-9FA8-1A77EBAB38DF}" type="datetimeFigureOut">
              <a:rPr lang="es-ES" smtClean="0"/>
              <a:pPr/>
              <a:t>02/10/2015</a:t>
            </a:fld>
            <a:endParaRPr lang="es-ES"/>
          </a:p>
        </p:txBody>
      </p:sp>
      <p:sp>
        <p:nvSpPr>
          <p:cNvPr id="4" name="Marcador de imagen de diapositiva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997B52-9E00-497E-A286-0737316C642D}" type="slidenum">
              <a:rPr lang="es-ES" smtClean="0"/>
              <a:pPr/>
              <a:t>‹Nº›</a:t>
            </a:fld>
            <a:endParaRPr lang="es-ES"/>
          </a:p>
        </p:txBody>
      </p:sp>
    </p:spTree>
    <p:extLst>
      <p:ext uri="{BB962C8B-B14F-4D97-AF65-F5344CB8AC3E}">
        <p14:creationId xmlns="" xmlns:p14="http://schemas.microsoft.com/office/powerpoint/2010/main" val="1998227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6 Conector recto"/>
          <p:cNvSpPr>
            <a:spLocks noChangeShapeType="1"/>
          </p:cNvSpPr>
          <p:nvPr/>
        </p:nvSpPr>
        <p:spPr bwMode="auto">
          <a:xfrm>
            <a:off x="557212" y="5349903"/>
            <a:ext cx="9348788"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28 Título"/>
          <p:cNvSpPr>
            <a:spLocks noGrp="1"/>
          </p:cNvSpPr>
          <p:nvPr>
            <p:ph type="ctrTitle"/>
          </p:nvPr>
        </p:nvSpPr>
        <p:spPr>
          <a:xfrm>
            <a:off x="412750" y="4853412"/>
            <a:ext cx="9163050" cy="1222375"/>
          </a:xfrm>
        </p:spPr>
        <p:txBody>
          <a:bodyPr anchor="t"/>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412750" y="3886200"/>
            <a:ext cx="916305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16" name="15 Marcador de fecha"/>
          <p:cNvSpPr>
            <a:spLocks noGrp="1"/>
          </p:cNvSpPr>
          <p:nvPr>
            <p:ph type="dt" sz="half" idx="10"/>
          </p:nvPr>
        </p:nvSpPr>
        <p:spPr/>
        <p:txBody>
          <a:bodyPr/>
          <a:lstStyle/>
          <a:p>
            <a:fld id="{645A8891-BE37-459E-B286-F5FF6B4A53AD}" type="datetimeFigureOut">
              <a:rPr lang="en-US" smtClean="0"/>
              <a:pPr/>
              <a:t>10/2/2015</a:t>
            </a:fld>
            <a:endParaRPr lang="en-US"/>
          </a:p>
        </p:txBody>
      </p:sp>
      <p:sp>
        <p:nvSpPr>
          <p:cNvPr id="2" name="1 Marcador de pie de página"/>
          <p:cNvSpPr>
            <a:spLocks noGrp="1"/>
          </p:cNvSpPr>
          <p:nvPr>
            <p:ph type="ftr" sz="quarter" idx="11"/>
          </p:nvPr>
        </p:nvSpPr>
        <p:spPr/>
        <p:txBody>
          <a:bodyPr/>
          <a:lstStyle/>
          <a:p>
            <a:endParaRPr lang="en-US"/>
          </a:p>
        </p:txBody>
      </p:sp>
      <p:sp>
        <p:nvSpPr>
          <p:cNvPr id="15" name="14 Marcador de número de diapositiva"/>
          <p:cNvSpPr>
            <a:spLocks noGrp="1"/>
          </p:cNvSpPr>
          <p:nvPr>
            <p:ph type="sldNum" sz="quarter" idx="12"/>
          </p:nvPr>
        </p:nvSpPr>
        <p:spPr>
          <a:xfrm>
            <a:off x="8915400" y="6473952"/>
            <a:ext cx="822198" cy="246888"/>
          </a:xfrm>
        </p:spPr>
        <p:txBody>
          <a:bodyPr/>
          <a:lstStyle/>
          <a:p>
            <a:fld id="{27AB6D78-FCAA-492C-AEE3-69F4610F4238}"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645A8891-BE37-459E-B286-F5FF6B4A53AD}" type="datetimeFigureOut">
              <a:rPr lang="en-US" smtClean="0"/>
              <a:pPr/>
              <a:t>10/2/2015</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27AB6D78-FCAA-492C-AEE3-69F4610F4238}"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7429500" y="549277"/>
            <a:ext cx="1981200" cy="5851525"/>
          </a:xfrm>
        </p:spPr>
        <p:txBody>
          <a:bodyPr vert="eaVer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95300" y="549277"/>
            <a:ext cx="6769100" cy="5851525"/>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p>
            <a:fld id="{645A8891-BE37-459E-B286-F5FF6B4A53AD}" type="datetimeFigureOut">
              <a:rPr lang="en-US" smtClean="0"/>
              <a:pPr/>
              <a:t>10/2/2015</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27AB6D78-FCAA-492C-AEE3-69F4610F4238}"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2" name="21 Título"/>
          <p:cNvSpPr>
            <a:spLocks noGrp="1"/>
          </p:cNvSpPr>
          <p:nvPr>
            <p:ph type="title"/>
          </p:nvPr>
        </p:nvSpPr>
        <p:spPr/>
        <p:txBody>
          <a:bodyPr/>
          <a:lstStyle/>
          <a:p>
            <a:r>
              <a:rPr kumimoji="0" lang="es-ES" smtClean="0"/>
              <a:t>Haga clic para modificar el estilo de título del patrón</a:t>
            </a:r>
            <a:endParaRPr kumimoji="0" lang="en-US"/>
          </a:p>
        </p:txBody>
      </p:sp>
      <p:sp>
        <p:nvSpPr>
          <p:cNvPr id="27" name="26 Marcador de contenido"/>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5" name="24 Marcador de fecha"/>
          <p:cNvSpPr>
            <a:spLocks noGrp="1"/>
          </p:cNvSpPr>
          <p:nvPr>
            <p:ph type="dt" sz="half" idx="10"/>
          </p:nvPr>
        </p:nvSpPr>
        <p:spPr/>
        <p:txBody>
          <a:bodyPr/>
          <a:lstStyle/>
          <a:p>
            <a:fld id="{645A8891-BE37-459E-B286-F5FF6B4A53AD}" type="datetimeFigureOut">
              <a:rPr lang="en-US" smtClean="0"/>
              <a:pPr/>
              <a:t>10/2/2015</a:t>
            </a:fld>
            <a:endParaRPr lang="en-US"/>
          </a:p>
        </p:txBody>
      </p:sp>
      <p:sp>
        <p:nvSpPr>
          <p:cNvPr id="19" name="18 Marcador de pie de página"/>
          <p:cNvSpPr>
            <a:spLocks noGrp="1"/>
          </p:cNvSpPr>
          <p:nvPr>
            <p:ph type="ftr" sz="quarter" idx="11"/>
          </p:nvPr>
        </p:nvSpPr>
        <p:spPr>
          <a:xfrm>
            <a:off x="3879850" y="76201"/>
            <a:ext cx="3136900" cy="288925"/>
          </a:xfrm>
        </p:spPr>
        <p:txBody>
          <a:bodyPr/>
          <a:lstStyle/>
          <a:p>
            <a:endParaRPr lang="en-US"/>
          </a:p>
        </p:txBody>
      </p:sp>
      <p:sp>
        <p:nvSpPr>
          <p:cNvPr id="16" name="15 Marcador de número de diapositiva"/>
          <p:cNvSpPr>
            <a:spLocks noGrp="1"/>
          </p:cNvSpPr>
          <p:nvPr>
            <p:ph type="sldNum" sz="quarter" idx="12"/>
          </p:nvPr>
        </p:nvSpPr>
        <p:spPr>
          <a:xfrm>
            <a:off x="8915400" y="6473952"/>
            <a:ext cx="822198" cy="246888"/>
          </a:xfrm>
        </p:spPr>
        <p:txBody>
          <a:bodyPr/>
          <a:lstStyle/>
          <a:p>
            <a:fld id="{27AB6D78-FCAA-492C-AEE3-69F4610F4238}"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3">
        <a:schemeClr val="bg2"/>
      </p:bgRef>
    </p:bg>
    <p:spTree>
      <p:nvGrpSpPr>
        <p:cNvPr id="1" name=""/>
        <p:cNvGrpSpPr/>
        <p:nvPr/>
      </p:nvGrpSpPr>
      <p:grpSpPr>
        <a:xfrm>
          <a:off x="0" y="0"/>
          <a:ext cx="0" cy="0"/>
          <a:chOff x="0" y="0"/>
          <a:chExt cx="0" cy="0"/>
        </a:xfrm>
      </p:grpSpPr>
      <p:sp>
        <p:nvSpPr>
          <p:cNvPr id="7" name="6 Conector recto"/>
          <p:cNvSpPr>
            <a:spLocks noChangeShapeType="1"/>
          </p:cNvSpPr>
          <p:nvPr/>
        </p:nvSpPr>
        <p:spPr bwMode="auto">
          <a:xfrm>
            <a:off x="557212" y="3444903"/>
            <a:ext cx="9348788"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5 Marcador de texto"/>
          <p:cNvSpPr>
            <a:spLocks noGrp="1"/>
          </p:cNvSpPr>
          <p:nvPr>
            <p:ph type="body" idx="1"/>
          </p:nvPr>
        </p:nvSpPr>
        <p:spPr>
          <a:xfrm>
            <a:off x="412750" y="1676400"/>
            <a:ext cx="916305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19" name="18 Marcador de fecha"/>
          <p:cNvSpPr>
            <a:spLocks noGrp="1"/>
          </p:cNvSpPr>
          <p:nvPr>
            <p:ph type="dt" sz="half" idx="10"/>
          </p:nvPr>
        </p:nvSpPr>
        <p:spPr/>
        <p:txBody>
          <a:bodyPr/>
          <a:lstStyle/>
          <a:p>
            <a:fld id="{645A8891-BE37-459E-B286-F5FF6B4A53AD}" type="datetimeFigureOut">
              <a:rPr lang="en-US" smtClean="0"/>
              <a:pPr/>
              <a:t>10/2/2015</a:t>
            </a:fld>
            <a:endParaRPr lang="en-US"/>
          </a:p>
        </p:txBody>
      </p:sp>
      <p:sp>
        <p:nvSpPr>
          <p:cNvPr id="11" name="10 Marcador de pie de página"/>
          <p:cNvSpPr>
            <a:spLocks noGrp="1"/>
          </p:cNvSpPr>
          <p:nvPr>
            <p:ph type="ftr" sz="quarter" idx="11"/>
          </p:nvPr>
        </p:nvSpPr>
        <p:spPr/>
        <p:txBody>
          <a:bodyPr/>
          <a:lstStyle/>
          <a:p>
            <a:endParaRPr lang="en-US"/>
          </a:p>
        </p:txBody>
      </p:sp>
      <p:sp>
        <p:nvSpPr>
          <p:cNvPr id="16" name="15 Marcador de número de diapositiva"/>
          <p:cNvSpPr>
            <a:spLocks noGrp="1"/>
          </p:cNvSpPr>
          <p:nvPr>
            <p:ph type="sldNum" sz="quarter" idx="12"/>
          </p:nvPr>
        </p:nvSpPr>
        <p:spPr/>
        <p:txBody>
          <a:bodyPr/>
          <a:lstStyle/>
          <a:p>
            <a:fld id="{27AB6D78-FCAA-492C-AEE3-69F4610F4238}" type="slidenum">
              <a:rPr lang="en-US" smtClean="0"/>
              <a:pPr/>
              <a:t>‹Nº›</a:t>
            </a:fld>
            <a:endParaRPr lang="en-US"/>
          </a:p>
        </p:txBody>
      </p:sp>
      <p:sp>
        <p:nvSpPr>
          <p:cNvPr id="8" name="7 Título"/>
          <p:cNvSpPr>
            <a:spLocks noGrp="1"/>
          </p:cNvSpPr>
          <p:nvPr>
            <p:ph type="title"/>
          </p:nvPr>
        </p:nvSpPr>
        <p:spPr>
          <a:xfrm>
            <a:off x="195515" y="2947086"/>
            <a:ext cx="9410700" cy="1184825"/>
          </a:xfrm>
        </p:spPr>
        <p:txBody>
          <a:bodyPr rtlCol="0" anchor="t"/>
          <a:lstStyle>
            <a:lvl1pPr algn="r">
              <a:defRPr/>
            </a:lvl1pPr>
          </a:lstStyle>
          <a:p>
            <a:r>
              <a:rPr kumimoji="0" lang="es-ES" smtClean="0"/>
              <a:t>Haga clic para modificar el estilo de título del patrón</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0" name="19 Título"/>
          <p:cNvSpPr>
            <a:spLocks noGrp="1"/>
          </p:cNvSpPr>
          <p:nvPr>
            <p:ph type="title"/>
          </p:nvPr>
        </p:nvSpPr>
        <p:spPr>
          <a:xfrm>
            <a:off x="326898" y="457200"/>
            <a:ext cx="9410700" cy="841248"/>
          </a:xfrm>
        </p:spPr>
        <p:txBody>
          <a:bodyPr/>
          <a:lstStyle/>
          <a:p>
            <a:r>
              <a:rPr kumimoji="0" lang="es-ES" smtClean="0"/>
              <a:t>Haga clic para modificar el estilo de título del patrón</a:t>
            </a:r>
            <a:endParaRPr kumimoji="0" lang="en-US"/>
          </a:p>
        </p:txBody>
      </p:sp>
      <p:sp>
        <p:nvSpPr>
          <p:cNvPr id="14" name="13 Marcador de contenido"/>
          <p:cNvSpPr>
            <a:spLocks noGrp="1"/>
          </p:cNvSpPr>
          <p:nvPr>
            <p:ph sz="half" idx="1"/>
          </p:nvPr>
        </p:nvSpPr>
        <p:spPr>
          <a:xfrm>
            <a:off x="330200" y="1600200"/>
            <a:ext cx="454025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3" name="12 Marcador de contenido"/>
          <p:cNvSpPr>
            <a:spLocks noGrp="1"/>
          </p:cNvSpPr>
          <p:nvPr>
            <p:ph sz="half" idx="2"/>
          </p:nvPr>
        </p:nvSpPr>
        <p:spPr>
          <a:xfrm>
            <a:off x="5035550" y="1600200"/>
            <a:ext cx="470535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1" name="20 Marcador de fecha"/>
          <p:cNvSpPr>
            <a:spLocks noGrp="1"/>
          </p:cNvSpPr>
          <p:nvPr>
            <p:ph type="dt" sz="half" idx="10"/>
          </p:nvPr>
        </p:nvSpPr>
        <p:spPr/>
        <p:txBody>
          <a:bodyPr/>
          <a:lstStyle/>
          <a:p>
            <a:fld id="{645A8891-BE37-459E-B286-F5FF6B4A53AD}" type="datetimeFigureOut">
              <a:rPr lang="en-US" smtClean="0"/>
              <a:pPr/>
              <a:t>10/2/2015</a:t>
            </a:fld>
            <a:endParaRPr lang="en-US"/>
          </a:p>
        </p:txBody>
      </p:sp>
      <p:sp>
        <p:nvSpPr>
          <p:cNvPr id="10" name="9 Marcador de pie de página"/>
          <p:cNvSpPr>
            <a:spLocks noGrp="1"/>
          </p:cNvSpPr>
          <p:nvPr>
            <p:ph type="ftr" sz="quarter" idx="11"/>
          </p:nvPr>
        </p:nvSpPr>
        <p:spPr/>
        <p:txBody>
          <a:bodyPr/>
          <a:lstStyle/>
          <a:p>
            <a:endParaRPr lang="en-US"/>
          </a:p>
        </p:txBody>
      </p:sp>
      <p:sp>
        <p:nvSpPr>
          <p:cNvPr id="31" name="30 Marcador de número de diapositiva"/>
          <p:cNvSpPr>
            <a:spLocks noGrp="1"/>
          </p:cNvSpPr>
          <p:nvPr>
            <p:ph type="sldNum" sz="quarter" idx="12"/>
          </p:nvPr>
        </p:nvSpPr>
        <p:spPr/>
        <p:txBody>
          <a:bodyPr/>
          <a:lstStyle/>
          <a:p>
            <a:fld id="{27AB6D78-FCAA-492C-AEE3-69F4610F4238}"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9" name="28 Título"/>
          <p:cNvSpPr>
            <a:spLocks noGrp="1"/>
          </p:cNvSpPr>
          <p:nvPr>
            <p:ph type="title"/>
          </p:nvPr>
        </p:nvSpPr>
        <p:spPr>
          <a:xfrm>
            <a:off x="330200" y="5410200"/>
            <a:ext cx="9328150" cy="882650"/>
          </a:xfrm>
        </p:spPr>
        <p:txBody>
          <a:bodyPr anchor="ctr"/>
          <a:lstStyle>
            <a:lvl1pPr>
              <a:defRPr/>
            </a:lvl1pPr>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304898" y="666750"/>
            <a:ext cx="4648102"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25" name="24 Marcador de texto"/>
          <p:cNvSpPr>
            <a:spLocks noGrp="1"/>
          </p:cNvSpPr>
          <p:nvPr>
            <p:ph type="body" sz="half" idx="3"/>
          </p:nvPr>
        </p:nvSpPr>
        <p:spPr>
          <a:xfrm>
            <a:off x="5032111" y="666750"/>
            <a:ext cx="4649928"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3 Marcador de contenido"/>
          <p:cNvSpPr>
            <a:spLocks noGrp="1"/>
          </p:cNvSpPr>
          <p:nvPr>
            <p:ph sz="quarter" idx="2"/>
          </p:nvPr>
        </p:nvSpPr>
        <p:spPr>
          <a:xfrm>
            <a:off x="304898" y="1316038"/>
            <a:ext cx="4648102"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8" name="27 Marcador de contenido"/>
          <p:cNvSpPr>
            <a:spLocks noGrp="1"/>
          </p:cNvSpPr>
          <p:nvPr>
            <p:ph sz="quarter" idx="4"/>
          </p:nvPr>
        </p:nvSpPr>
        <p:spPr>
          <a:xfrm>
            <a:off x="5036124" y="1316038"/>
            <a:ext cx="4645914"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10" name="9 Marcador de fecha"/>
          <p:cNvSpPr>
            <a:spLocks noGrp="1"/>
          </p:cNvSpPr>
          <p:nvPr>
            <p:ph type="dt" sz="half" idx="10"/>
          </p:nvPr>
        </p:nvSpPr>
        <p:spPr/>
        <p:txBody>
          <a:bodyPr/>
          <a:lstStyle/>
          <a:p>
            <a:fld id="{645A8891-BE37-459E-B286-F5FF6B4A53AD}" type="datetimeFigureOut">
              <a:rPr lang="en-US" smtClean="0"/>
              <a:pPr/>
              <a:t>10/2/2015</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a:xfrm>
            <a:off x="8915400" y="6477000"/>
            <a:ext cx="825500" cy="246888"/>
          </a:xfrm>
        </p:spPr>
        <p:txBody>
          <a:bodyPr/>
          <a:lstStyle/>
          <a:p>
            <a:fld id="{27AB6D78-FCAA-492C-AEE3-69F4610F4238}" type="slidenum">
              <a:rPr lang="en-US" smtClean="0"/>
              <a:pPr/>
              <a:t>‹Nº›</a:t>
            </a:fld>
            <a:endParaRPr lang="en-US"/>
          </a:p>
        </p:txBody>
      </p:sp>
      <p:sp>
        <p:nvSpPr>
          <p:cNvPr id="11" name="10 Conector recto"/>
          <p:cNvSpPr>
            <a:spLocks noChangeShapeType="1"/>
          </p:cNvSpPr>
          <p:nvPr/>
        </p:nvSpPr>
        <p:spPr bwMode="auto">
          <a:xfrm>
            <a:off x="557212" y="6019801"/>
            <a:ext cx="9348788"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30" name="29 Título"/>
          <p:cNvSpPr>
            <a:spLocks noGrp="1"/>
          </p:cNvSpPr>
          <p:nvPr>
            <p:ph type="title"/>
          </p:nvPr>
        </p:nvSpPr>
        <p:spPr>
          <a:xfrm>
            <a:off x="326898" y="457200"/>
            <a:ext cx="9410700" cy="841248"/>
          </a:xfrm>
        </p:spPr>
        <p:txBody>
          <a:bodyPr/>
          <a:lstStyle/>
          <a:p>
            <a:r>
              <a:rPr kumimoji="0" lang="es-ES" smtClean="0"/>
              <a:t>Haga clic para modificar el estilo de título del patrón</a:t>
            </a:r>
            <a:endParaRPr kumimoji="0" lang="en-US"/>
          </a:p>
        </p:txBody>
      </p:sp>
      <p:sp>
        <p:nvSpPr>
          <p:cNvPr id="12" name="11 Marcador de fecha"/>
          <p:cNvSpPr>
            <a:spLocks noGrp="1"/>
          </p:cNvSpPr>
          <p:nvPr>
            <p:ph type="dt" sz="half" idx="10"/>
          </p:nvPr>
        </p:nvSpPr>
        <p:spPr/>
        <p:txBody>
          <a:bodyPr/>
          <a:lstStyle/>
          <a:p>
            <a:fld id="{645A8891-BE37-459E-B286-F5FF6B4A53AD}" type="datetimeFigureOut">
              <a:rPr lang="en-US" smtClean="0"/>
              <a:pPr/>
              <a:t>10/2/2015</a:t>
            </a:fld>
            <a:endParaRPr lang="en-US"/>
          </a:p>
        </p:txBody>
      </p:sp>
      <p:sp>
        <p:nvSpPr>
          <p:cNvPr id="21" name="20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27AB6D78-FCAA-492C-AEE3-69F4610F4238}"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3" name="2 Marcador de fecha"/>
          <p:cNvSpPr>
            <a:spLocks noGrp="1"/>
          </p:cNvSpPr>
          <p:nvPr>
            <p:ph type="dt" sz="half" idx="10"/>
          </p:nvPr>
        </p:nvSpPr>
        <p:spPr/>
        <p:txBody>
          <a:bodyPr/>
          <a:lstStyle/>
          <a:p>
            <a:fld id="{645A8891-BE37-459E-B286-F5FF6B4A53AD}" type="datetimeFigureOut">
              <a:rPr lang="en-US" smtClean="0"/>
              <a:pPr/>
              <a:t>10/2/2015</a:t>
            </a:fld>
            <a:endParaRPr lang="en-US"/>
          </a:p>
        </p:txBody>
      </p:sp>
      <p:sp>
        <p:nvSpPr>
          <p:cNvPr id="24" name="23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27AB6D78-FCAA-492C-AEE3-69F4610F4238}"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7 Conector recto"/>
          <p:cNvSpPr>
            <a:spLocks noChangeShapeType="1"/>
          </p:cNvSpPr>
          <p:nvPr/>
        </p:nvSpPr>
        <p:spPr bwMode="auto">
          <a:xfrm>
            <a:off x="557212" y="5849118"/>
            <a:ext cx="9348788"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Título"/>
          <p:cNvSpPr>
            <a:spLocks noGrp="1"/>
          </p:cNvSpPr>
          <p:nvPr>
            <p:ph type="title"/>
          </p:nvPr>
        </p:nvSpPr>
        <p:spPr>
          <a:xfrm>
            <a:off x="495300" y="5486400"/>
            <a:ext cx="9163050" cy="520700"/>
          </a:xfrm>
        </p:spPr>
        <p:txBody>
          <a:bodyPr anchor="ctr"/>
          <a:lstStyle>
            <a:lvl1pPr algn="l">
              <a:buNone/>
              <a:defRPr sz="2000" b="1"/>
            </a:lvl1pPr>
          </a:lstStyle>
          <a:p>
            <a:r>
              <a:rPr kumimoji="0" lang="es-ES" smtClean="0"/>
              <a:t>Haga clic para modificar el estilo de título del patrón</a:t>
            </a:r>
            <a:endParaRPr kumimoji="0" lang="en-US"/>
          </a:p>
        </p:txBody>
      </p:sp>
      <p:sp>
        <p:nvSpPr>
          <p:cNvPr id="26" name="25 Marcador de texto"/>
          <p:cNvSpPr>
            <a:spLocks noGrp="1"/>
          </p:cNvSpPr>
          <p:nvPr>
            <p:ph type="body" idx="2"/>
          </p:nvPr>
        </p:nvSpPr>
        <p:spPr>
          <a:xfrm>
            <a:off x="495300" y="609600"/>
            <a:ext cx="3259006"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s-ES" smtClean="0"/>
              <a:t>Haga clic para modificar el estilo de texto del patrón</a:t>
            </a:r>
          </a:p>
        </p:txBody>
      </p:sp>
      <p:sp>
        <p:nvSpPr>
          <p:cNvPr id="14" name="13 Marcador de contenido"/>
          <p:cNvSpPr>
            <a:spLocks noGrp="1"/>
          </p:cNvSpPr>
          <p:nvPr>
            <p:ph sz="half" idx="1"/>
          </p:nvPr>
        </p:nvSpPr>
        <p:spPr>
          <a:xfrm>
            <a:off x="3872971" y="609600"/>
            <a:ext cx="5785379"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25" name="24 Marcador de fecha"/>
          <p:cNvSpPr>
            <a:spLocks noGrp="1"/>
          </p:cNvSpPr>
          <p:nvPr>
            <p:ph type="dt" sz="half" idx="10"/>
          </p:nvPr>
        </p:nvSpPr>
        <p:spPr/>
        <p:txBody>
          <a:bodyPr/>
          <a:lstStyle/>
          <a:p>
            <a:fld id="{645A8891-BE37-459E-B286-F5FF6B4A53AD}" type="datetimeFigureOut">
              <a:rPr lang="en-US" smtClean="0"/>
              <a:pPr/>
              <a:t>10/2/2015</a:t>
            </a:fld>
            <a:endParaRPr lang="en-US"/>
          </a:p>
        </p:txBody>
      </p:sp>
      <p:sp>
        <p:nvSpPr>
          <p:cNvPr id="29" name="28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27AB6D78-FCAA-492C-AEE3-69F4610F4238}"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3" name="12 Marcador de posición de imagen"/>
          <p:cNvSpPr>
            <a:spLocks noGrp="1"/>
          </p:cNvSpPr>
          <p:nvPr>
            <p:ph type="pic" idx="1"/>
          </p:nvPr>
        </p:nvSpPr>
        <p:spPr>
          <a:xfrm>
            <a:off x="3797300" y="616634"/>
            <a:ext cx="54483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s-ES" smtClean="0"/>
              <a:t>Haga clic en el icono para agregar una imagen</a:t>
            </a:r>
            <a:endParaRPr kumimoji="0" lang="en-US" dirty="0"/>
          </a:p>
        </p:txBody>
      </p:sp>
      <p:sp>
        <p:nvSpPr>
          <p:cNvPr id="7" name="6 Marcador de fecha"/>
          <p:cNvSpPr>
            <a:spLocks noGrp="1"/>
          </p:cNvSpPr>
          <p:nvPr>
            <p:ph type="dt" sz="half" idx="10"/>
          </p:nvPr>
        </p:nvSpPr>
        <p:spPr/>
        <p:txBody>
          <a:bodyPr/>
          <a:lstStyle/>
          <a:p>
            <a:fld id="{645A8891-BE37-459E-B286-F5FF6B4A53AD}" type="datetimeFigureOut">
              <a:rPr lang="en-US" smtClean="0"/>
              <a:pPr/>
              <a:t>10/2/2015</a:t>
            </a:fld>
            <a:endParaRPr lang="en-US"/>
          </a:p>
        </p:txBody>
      </p:sp>
      <p:sp>
        <p:nvSpPr>
          <p:cNvPr id="5" name="4 Marcador de pie de página"/>
          <p:cNvSpPr>
            <a:spLocks noGrp="1"/>
          </p:cNvSpPr>
          <p:nvPr>
            <p:ph type="ftr" sz="quarter" idx="11"/>
          </p:nvPr>
        </p:nvSpPr>
        <p:spPr/>
        <p:txBody>
          <a:bodyPr/>
          <a:lstStyle/>
          <a:p>
            <a:endParaRPr lang="en-US"/>
          </a:p>
        </p:txBody>
      </p:sp>
      <p:sp>
        <p:nvSpPr>
          <p:cNvPr id="31" name="30 Marcador de número de diapositiva"/>
          <p:cNvSpPr>
            <a:spLocks noGrp="1"/>
          </p:cNvSpPr>
          <p:nvPr>
            <p:ph type="sldNum" sz="quarter" idx="12"/>
          </p:nvPr>
        </p:nvSpPr>
        <p:spPr/>
        <p:txBody>
          <a:bodyPr/>
          <a:lstStyle/>
          <a:p>
            <a:fld id="{27AB6D78-FCAA-492C-AEE3-69F4610F4238}" type="slidenum">
              <a:rPr lang="en-US" smtClean="0"/>
              <a:pPr/>
              <a:t>‹Nº›</a:t>
            </a:fld>
            <a:endParaRPr lang="en-US"/>
          </a:p>
        </p:txBody>
      </p:sp>
      <p:sp>
        <p:nvSpPr>
          <p:cNvPr id="17" name="16 Título"/>
          <p:cNvSpPr>
            <a:spLocks noGrp="1"/>
          </p:cNvSpPr>
          <p:nvPr>
            <p:ph type="title"/>
          </p:nvPr>
        </p:nvSpPr>
        <p:spPr>
          <a:xfrm>
            <a:off x="412750" y="4993760"/>
            <a:ext cx="6356350" cy="522288"/>
          </a:xfrm>
        </p:spPr>
        <p:txBody>
          <a:bodyPr anchor="ctr"/>
          <a:lstStyle>
            <a:lvl1pPr algn="l">
              <a:buNone/>
              <a:defRPr sz="2000" b="1"/>
            </a:lvl1pPr>
          </a:lstStyle>
          <a:p>
            <a:r>
              <a:rPr kumimoji="0" lang="es-ES" smtClean="0"/>
              <a:t>Haga clic para modificar el estilo de título del patrón</a:t>
            </a:r>
            <a:endParaRPr kumimoji="0" lang="en-US"/>
          </a:p>
        </p:txBody>
      </p:sp>
      <p:sp>
        <p:nvSpPr>
          <p:cNvPr id="26" name="25 Marcador de texto"/>
          <p:cNvSpPr>
            <a:spLocks noGrp="1"/>
          </p:cNvSpPr>
          <p:nvPr>
            <p:ph type="body" sz="half" idx="2"/>
          </p:nvPr>
        </p:nvSpPr>
        <p:spPr>
          <a:xfrm>
            <a:off x="412750" y="5533218"/>
            <a:ext cx="635635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6 Conector recto"/>
          <p:cNvSpPr>
            <a:spLocks noChangeShapeType="1"/>
          </p:cNvSpPr>
          <p:nvPr/>
        </p:nvSpPr>
        <p:spPr bwMode="auto">
          <a:xfrm>
            <a:off x="557212" y="1050899"/>
            <a:ext cx="9348788"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7 Marcador de texto"/>
          <p:cNvSpPr>
            <a:spLocks noGrp="1"/>
          </p:cNvSpPr>
          <p:nvPr>
            <p:ph type="body" idx="1"/>
          </p:nvPr>
        </p:nvSpPr>
        <p:spPr>
          <a:xfrm>
            <a:off x="330200" y="1554163"/>
            <a:ext cx="9410700" cy="4525963"/>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1" name="10 Marcador de fecha"/>
          <p:cNvSpPr>
            <a:spLocks noGrp="1"/>
          </p:cNvSpPr>
          <p:nvPr>
            <p:ph type="dt" sz="half" idx="2"/>
          </p:nvPr>
        </p:nvSpPr>
        <p:spPr>
          <a:xfrm>
            <a:off x="7016750" y="76201"/>
            <a:ext cx="2724150" cy="288925"/>
          </a:xfrm>
          <a:prstGeom prst="rect">
            <a:avLst/>
          </a:prstGeom>
        </p:spPr>
        <p:txBody>
          <a:bodyPr vert="horz"/>
          <a:lstStyle>
            <a:lvl1pPr algn="l" eaLnBrk="1" latinLnBrk="0" hangingPunct="1">
              <a:defRPr kumimoji="0" sz="1200">
                <a:solidFill>
                  <a:schemeClr val="accent1">
                    <a:shade val="75000"/>
                  </a:schemeClr>
                </a:solidFill>
              </a:defRPr>
            </a:lvl1pPr>
          </a:lstStyle>
          <a:p>
            <a:fld id="{645A8891-BE37-459E-B286-F5FF6B4A53AD}" type="datetimeFigureOut">
              <a:rPr lang="en-US" smtClean="0"/>
              <a:pPr/>
              <a:t>10/2/2015</a:t>
            </a:fld>
            <a:endParaRPr lang="en-US"/>
          </a:p>
        </p:txBody>
      </p:sp>
      <p:sp>
        <p:nvSpPr>
          <p:cNvPr id="28" name="27 Marcador de pie de página"/>
          <p:cNvSpPr>
            <a:spLocks noGrp="1"/>
          </p:cNvSpPr>
          <p:nvPr>
            <p:ph type="ftr" sz="quarter" idx="3"/>
          </p:nvPr>
        </p:nvSpPr>
        <p:spPr>
          <a:xfrm>
            <a:off x="3384550" y="76201"/>
            <a:ext cx="36322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4 Marcador de número de diapositiva"/>
          <p:cNvSpPr>
            <a:spLocks noGrp="1"/>
          </p:cNvSpPr>
          <p:nvPr>
            <p:ph type="sldNum" sz="quarter" idx="4"/>
          </p:nvPr>
        </p:nvSpPr>
        <p:spPr>
          <a:xfrm>
            <a:off x="8915400" y="6477001"/>
            <a:ext cx="825500" cy="244475"/>
          </a:xfrm>
          <a:prstGeom prst="rect">
            <a:avLst/>
          </a:prstGeom>
        </p:spPr>
        <p:txBody>
          <a:bodyPr vert="horz"/>
          <a:lstStyle>
            <a:lvl1pPr algn="r" eaLnBrk="1" latinLnBrk="0" hangingPunct="1">
              <a:defRPr kumimoji="0" sz="1200">
                <a:solidFill>
                  <a:schemeClr val="accent1">
                    <a:shade val="75000"/>
                  </a:schemeClr>
                </a:solidFill>
              </a:defRPr>
            </a:lvl1pPr>
          </a:lstStyle>
          <a:p>
            <a:fld id="{27AB6D78-FCAA-492C-AEE3-69F4610F4238}" type="slidenum">
              <a:rPr lang="en-US" smtClean="0"/>
              <a:pPr/>
              <a:t>‹Nº›</a:t>
            </a:fld>
            <a:endParaRPr lang="en-US"/>
          </a:p>
        </p:txBody>
      </p:sp>
      <p:sp>
        <p:nvSpPr>
          <p:cNvPr id="10" name="9 Marcador de título"/>
          <p:cNvSpPr>
            <a:spLocks noGrp="1"/>
          </p:cNvSpPr>
          <p:nvPr>
            <p:ph type="title"/>
          </p:nvPr>
        </p:nvSpPr>
        <p:spPr>
          <a:xfrm>
            <a:off x="330200" y="457200"/>
            <a:ext cx="9410700" cy="838200"/>
          </a:xfrm>
          <a:prstGeom prst="rect">
            <a:avLst/>
          </a:prstGeom>
        </p:spPr>
        <p:txBody>
          <a:bodyPr vert="horz" anchor="ctr">
            <a:normAutofit/>
          </a:bodyPr>
          <a:lstStyle/>
          <a:p>
            <a:r>
              <a:rPr kumimoji="0" lang="es-ES" smtClean="0"/>
              <a:t>Haga clic para modificar el estilo de título del patrón</a:t>
            </a:r>
            <a:endParaRPr kumimoji="0" lang="en-US"/>
          </a:p>
        </p:txBody>
      </p:sp>
      <p:sp>
        <p:nvSpPr>
          <p:cNvPr id="9" name="8 Conector recto"/>
          <p:cNvSpPr>
            <a:spLocks noChangeShapeType="1"/>
          </p:cNvSpPr>
          <p:nvPr/>
        </p:nvSpPr>
        <p:spPr bwMode="auto">
          <a:xfrm>
            <a:off x="557212" y="1050899"/>
            <a:ext cx="9348788"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Conector recto"/>
          <p:cNvSpPr>
            <a:spLocks noChangeShapeType="1"/>
          </p:cNvSpPr>
          <p:nvPr/>
        </p:nvSpPr>
        <p:spPr bwMode="auto">
          <a:xfrm>
            <a:off x="557212" y="1057987"/>
            <a:ext cx="9348788"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650" y="533400"/>
            <a:ext cx="9906000" cy="747490"/>
          </a:xfrm>
        </p:spPr>
        <p:txBody>
          <a:bodyPr>
            <a:noAutofit/>
          </a:bodyPr>
          <a:lstStyle/>
          <a:p>
            <a:r>
              <a:rPr lang="es-AR" sz="4800" dirty="0" smtClean="0">
                <a:solidFill>
                  <a:srgbClr val="C00000"/>
                </a:solidFill>
                <a:latin typeface="Algerian" pitchFamily="82" charset="0"/>
              </a:rPr>
              <a:t>Sincronización de Procesos</a:t>
            </a:r>
            <a:endParaRPr lang="en-US" sz="4800" dirty="0">
              <a:solidFill>
                <a:srgbClr val="C00000"/>
              </a:solidFill>
              <a:latin typeface="Algerian" pitchFamily="82" charset="0"/>
            </a:endParaRPr>
          </a:p>
        </p:txBody>
      </p:sp>
      <p:pic>
        <p:nvPicPr>
          <p:cNvPr id="44034" name="Picture 2" descr="[semaforo.jpg]"/>
          <p:cNvPicPr>
            <a:picLocks noChangeAspect="1" noChangeArrowheads="1"/>
          </p:cNvPicPr>
          <p:nvPr/>
        </p:nvPicPr>
        <p:blipFill>
          <a:blip r:embed="rId2" cstate="print"/>
          <a:srcRect/>
          <a:stretch>
            <a:fillRect/>
          </a:stretch>
        </p:blipFill>
        <p:spPr bwMode="auto">
          <a:xfrm>
            <a:off x="3549650" y="2133600"/>
            <a:ext cx="2703513" cy="2901802"/>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s-AR" sz="4400" dirty="0" smtClean="0">
                <a:solidFill>
                  <a:srgbClr val="C00000"/>
                </a:solidFill>
                <a:latin typeface="Algerian" pitchFamily="82" charset="0"/>
              </a:rPr>
              <a:t>Segundo intento</a:t>
            </a:r>
            <a:endParaRPr lang="en-US" sz="4400" dirty="0">
              <a:solidFill>
                <a:srgbClr val="C00000"/>
              </a:solidFill>
              <a:latin typeface="Algerian" pitchFamily="82" charset="0"/>
            </a:endParaRPr>
          </a:p>
        </p:txBody>
      </p:sp>
      <p:sp>
        <p:nvSpPr>
          <p:cNvPr id="3" name="Content Placeholder 2"/>
          <p:cNvSpPr>
            <a:spLocks noGrp="1"/>
          </p:cNvSpPr>
          <p:nvPr>
            <p:ph idx="1"/>
          </p:nvPr>
        </p:nvSpPr>
        <p:spPr>
          <a:xfrm>
            <a:off x="5448300" y="1219200"/>
            <a:ext cx="3480308" cy="3673578"/>
          </a:xfrm>
        </p:spPr>
        <p:txBody>
          <a:bodyPr>
            <a:normAutofit/>
          </a:bodyPr>
          <a:lstStyle/>
          <a:p>
            <a:pPr>
              <a:lnSpc>
                <a:spcPct val="90000"/>
              </a:lnSpc>
              <a:buNone/>
            </a:pPr>
            <a:r>
              <a:rPr lang="es-ES" sz="1800" dirty="0">
                <a:solidFill>
                  <a:srgbClr val="C00000"/>
                </a:solidFill>
                <a:latin typeface="Arial Rounded MT Bold" pitchFamily="34" charset="0"/>
              </a:rPr>
              <a:t>Proceso </a:t>
            </a:r>
            <a:r>
              <a:rPr lang="es-ES" sz="1800" dirty="0" smtClean="0">
                <a:solidFill>
                  <a:srgbClr val="C00000"/>
                </a:solidFill>
                <a:latin typeface="Arial Rounded MT Bold" pitchFamily="34" charset="0"/>
              </a:rPr>
              <a:t>1</a:t>
            </a:r>
            <a:endParaRPr lang="es-ES" sz="1800" dirty="0">
              <a:solidFill>
                <a:srgbClr val="C00000"/>
              </a:solidFill>
              <a:latin typeface="Arial Rounded MT Bold" pitchFamily="34" charset="0"/>
            </a:endParaRPr>
          </a:p>
          <a:p>
            <a:pPr>
              <a:lnSpc>
                <a:spcPct val="90000"/>
              </a:lnSpc>
              <a:buNone/>
            </a:pPr>
            <a:endParaRPr lang="es-ES" sz="1800" dirty="0">
              <a:solidFill>
                <a:schemeClr val="tx1"/>
              </a:solidFill>
              <a:latin typeface="Arial Rounded MT Bold" pitchFamily="34" charset="0"/>
            </a:endParaRPr>
          </a:p>
          <a:p>
            <a:pPr>
              <a:lnSpc>
                <a:spcPct val="90000"/>
              </a:lnSpc>
              <a:buNone/>
            </a:pPr>
            <a:r>
              <a:rPr lang="es-ES" sz="1800" dirty="0" err="1">
                <a:solidFill>
                  <a:schemeClr val="tx1"/>
                </a:solidFill>
                <a:latin typeface="Arial Rounded MT Bold" pitchFamily="34" charset="0"/>
              </a:rPr>
              <a:t>while</a:t>
            </a:r>
            <a:r>
              <a:rPr lang="es-ES" sz="1800" dirty="0">
                <a:solidFill>
                  <a:schemeClr val="tx1"/>
                </a:solidFill>
                <a:latin typeface="Arial Rounded MT Bold" pitchFamily="34" charset="0"/>
              </a:rPr>
              <a:t> (true)</a:t>
            </a:r>
          </a:p>
          <a:p>
            <a:pPr>
              <a:lnSpc>
                <a:spcPct val="90000"/>
              </a:lnSpc>
              <a:buNone/>
            </a:pPr>
            <a:r>
              <a:rPr lang="es-ES" sz="1800" dirty="0">
                <a:solidFill>
                  <a:schemeClr val="tx1"/>
                </a:solidFill>
                <a:latin typeface="Arial Rounded MT Bold" pitchFamily="34" charset="0"/>
              </a:rPr>
              <a:t>{</a:t>
            </a:r>
          </a:p>
          <a:p>
            <a:pPr>
              <a:lnSpc>
                <a:spcPct val="90000"/>
              </a:lnSpc>
              <a:buNone/>
            </a:pPr>
            <a:r>
              <a:rPr lang="es-ES" sz="1800" dirty="0">
                <a:solidFill>
                  <a:schemeClr val="tx1"/>
                </a:solidFill>
                <a:latin typeface="Arial Rounded MT Bold" pitchFamily="34" charset="0"/>
              </a:rPr>
              <a:t>	</a:t>
            </a:r>
            <a:r>
              <a:rPr lang="es-ES" sz="1800" dirty="0" smtClean="0">
                <a:solidFill>
                  <a:schemeClr val="tx1"/>
                </a:solidFill>
                <a:latin typeface="Arial Rounded MT Bold" pitchFamily="34" charset="0"/>
              </a:rPr>
              <a:t>interesado[1] </a:t>
            </a:r>
            <a:r>
              <a:rPr lang="es-ES" sz="1800" dirty="0">
                <a:solidFill>
                  <a:schemeClr val="tx1"/>
                </a:solidFill>
                <a:latin typeface="Arial Rounded MT Bold" pitchFamily="34" charset="0"/>
              </a:rPr>
              <a:t>= TRUE;</a:t>
            </a:r>
          </a:p>
          <a:p>
            <a:pPr>
              <a:lnSpc>
                <a:spcPct val="90000"/>
              </a:lnSpc>
              <a:buNone/>
            </a:pPr>
            <a:r>
              <a:rPr lang="es-ES" sz="1800" dirty="0">
                <a:solidFill>
                  <a:schemeClr val="tx1"/>
                </a:solidFill>
                <a:latin typeface="Arial Rounded MT Bold" pitchFamily="34" charset="0"/>
              </a:rPr>
              <a:t>	</a:t>
            </a:r>
            <a:r>
              <a:rPr lang="es-ES" sz="1800" dirty="0" err="1">
                <a:solidFill>
                  <a:schemeClr val="tx1"/>
                </a:solidFill>
                <a:latin typeface="Arial Rounded MT Bold" pitchFamily="34" charset="0"/>
              </a:rPr>
              <a:t>while</a:t>
            </a:r>
            <a:r>
              <a:rPr lang="es-ES" sz="1800" dirty="0">
                <a:solidFill>
                  <a:schemeClr val="tx1"/>
                </a:solidFill>
                <a:latin typeface="Arial Rounded MT Bold" pitchFamily="34" charset="0"/>
              </a:rPr>
              <a:t> (</a:t>
            </a:r>
            <a:r>
              <a:rPr lang="es-ES" sz="1800" dirty="0" smtClean="0">
                <a:solidFill>
                  <a:schemeClr val="tx1"/>
                </a:solidFill>
                <a:latin typeface="Arial Rounded MT Bold" pitchFamily="34" charset="0"/>
              </a:rPr>
              <a:t>interesado[0]);</a:t>
            </a:r>
            <a:endParaRPr lang="es-ES" sz="1800" dirty="0">
              <a:solidFill>
                <a:schemeClr val="tx1"/>
              </a:solidFill>
              <a:latin typeface="Arial Rounded MT Bold" pitchFamily="34" charset="0"/>
            </a:endParaRPr>
          </a:p>
          <a:p>
            <a:pPr>
              <a:lnSpc>
                <a:spcPct val="90000"/>
              </a:lnSpc>
              <a:buNone/>
            </a:pPr>
            <a:r>
              <a:rPr lang="es-ES" sz="1800" dirty="0">
                <a:solidFill>
                  <a:schemeClr val="tx1"/>
                </a:solidFill>
                <a:latin typeface="Arial Rounded MT Bold" pitchFamily="34" charset="0"/>
              </a:rPr>
              <a:t>	</a:t>
            </a:r>
            <a:r>
              <a:rPr lang="es-ES" sz="1800" b="1" dirty="0">
                <a:solidFill>
                  <a:schemeClr val="tx1"/>
                </a:solidFill>
                <a:latin typeface="Arial Rounded MT Bold" pitchFamily="34" charset="0"/>
              </a:rPr>
              <a:t>SECCIÓN CRÍTICA</a:t>
            </a:r>
          </a:p>
          <a:p>
            <a:pPr>
              <a:lnSpc>
                <a:spcPct val="90000"/>
              </a:lnSpc>
              <a:buNone/>
            </a:pPr>
            <a:r>
              <a:rPr lang="es-ES" sz="1800" dirty="0">
                <a:solidFill>
                  <a:schemeClr val="tx1"/>
                </a:solidFill>
                <a:latin typeface="Arial Rounded MT Bold" pitchFamily="34" charset="0"/>
              </a:rPr>
              <a:t>	</a:t>
            </a:r>
            <a:r>
              <a:rPr lang="es-ES" sz="1800" dirty="0" smtClean="0">
                <a:solidFill>
                  <a:schemeClr val="tx1"/>
                </a:solidFill>
                <a:latin typeface="Arial Rounded MT Bold" pitchFamily="34" charset="0"/>
              </a:rPr>
              <a:t>interesado[1] </a:t>
            </a:r>
            <a:r>
              <a:rPr lang="es-ES" sz="1800" dirty="0">
                <a:solidFill>
                  <a:schemeClr val="tx1"/>
                </a:solidFill>
                <a:latin typeface="Arial Rounded MT Bold" pitchFamily="34" charset="0"/>
              </a:rPr>
              <a:t>= FALSE;</a:t>
            </a:r>
          </a:p>
          <a:p>
            <a:pPr>
              <a:lnSpc>
                <a:spcPct val="90000"/>
              </a:lnSpc>
              <a:buNone/>
            </a:pPr>
            <a:r>
              <a:rPr lang="es-ES" sz="1800" dirty="0">
                <a:solidFill>
                  <a:schemeClr val="tx1"/>
                </a:solidFill>
                <a:latin typeface="Arial Rounded MT Bold" pitchFamily="34" charset="0"/>
              </a:rPr>
              <a:t>	SECCIÓN RESTANTE</a:t>
            </a:r>
          </a:p>
          <a:p>
            <a:pPr>
              <a:lnSpc>
                <a:spcPct val="90000"/>
              </a:lnSpc>
              <a:buNone/>
            </a:pPr>
            <a:r>
              <a:rPr lang="es-ES" sz="1800" dirty="0" smtClean="0">
                <a:solidFill>
                  <a:schemeClr val="tx1"/>
                </a:solidFill>
                <a:latin typeface="Arial Rounded MT Bold" pitchFamily="34" charset="0"/>
              </a:rPr>
              <a:t>}</a:t>
            </a:r>
            <a:endParaRPr lang="es-ES" sz="1800" dirty="0">
              <a:solidFill>
                <a:schemeClr val="tx1"/>
              </a:solidFill>
              <a:latin typeface="Arial Rounded MT Bold" pitchFamily="34" charset="0"/>
            </a:endParaRPr>
          </a:p>
        </p:txBody>
      </p:sp>
      <p:sp>
        <p:nvSpPr>
          <p:cNvPr id="5" name="Content Placeholder 2"/>
          <p:cNvSpPr txBox="1">
            <a:spLocks/>
          </p:cNvSpPr>
          <p:nvPr/>
        </p:nvSpPr>
        <p:spPr>
          <a:xfrm>
            <a:off x="825500" y="1295400"/>
            <a:ext cx="3962400" cy="3276600"/>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nSpc>
                <a:spcPct val="90000"/>
              </a:lnSpc>
              <a:buFont typeface="Wingdings 3" charset="2"/>
              <a:buNone/>
            </a:pPr>
            <a:r>
              <a:rPr lang="es-ES" sz="2300" dirty="0" smtClean="0">
                <a:solidFill>
                  <a:srgbClr val="C00000"/>
                </a:solidFill>
                <a:latin typeface="Arial Rounded MT Bold" pitchFamily="34" charset="0"/>
              </a:rPr>
              <a:t>Proceso 0</a:t>
            </a:r>
          </a:p>
          <a:p>
            <a:pPr>
              <a:lnSpc>
                <a:spcPct val="90000"/>
              </a:lnSpc>
              <a:buFont typeface="Wingdings 3" charset="2"/>
              <a:buNone/>
            </a:pPr>
            <a:endParaRPr lang="es-ES" sz="2300" dirty="0" smtClean="0">
              <a:solidFill>
                <a:schemeClr val="tx1"/>
              </a:solidFill>
              <a:latin typeface="Arial Rounded MT Bold" pitchFamily="34" charset="0"/>
            </a:endParaRPr>
          </a:p>
          <a:p>
            <a:pPr>
              <a:lnSpc>
                <a:spcPct val="90000"/>
              </a:lnSpc>
              <a:buNone/>
            </a:pPr>
            <a:r>
              <a:rPr lang="es-ES" sz="2300" dirty="0" err="1">
                <a:solidFill>
                  <a:schemeClr val="tx1"/>
                </a:solidFill>
                <a:latin typeface="Arial Rounded MT Bold" pitchFamily="34" charset="0"/>
              </a:rPr>
              <a:t>while</a:t>
            </a:r>
            <a:r>
              <a:rPr lang="es-ES" sz="2300" dirty="0">
                <a:solidFill>
                  <a:schemeClr val="tx1"/>
                </a:solidFill>
                <a:latin typeface="Arial Rounded MT Bold" pitchFamily="34" charset="0"/>
              </a:rPr>
              <a:t> (true)</a:t>
            </a:r>
          </a:p>
          <a:p>
            <a:pPr>
              <a:lnSpc>
                <a:spcPct val="90000"/>
              </a:lnSpc>
              <a:buNone/>
            </a:pPr>
            <a:r>
              <a:rPr lang="es-ES" sz="2300" dirty="0">
                <a:solidFill>
                  <a:schemeClr val="tx1"/>
                </a:solidFill>
                <a:latin typeface="Arial Rounded MT Bold" pitchFamily="34" charset="0"/>
              </a:rPr>
              <a:t>{</a:t>
            </a:r>
          </a:p>
          <a:p>
            <a:pPr>
              <a:lnSpc>
                <a:spcPct val="90000"/>
              </a:lnSpc>
              <a:buNone/>
            </a:pPr>
            <a:r>
              <a:rPr lang="es-ES" sz="2300" dirty="0">
                <a:solidFill>
                  <a:schemeClr val="tx1"/>
                </a:solidFill>
                <a:latin typeface="Arial Rounded MT Bold" pitchFamily="34" charset="0"/>
              </a:rPr>
              <a:t>	interesado[0] = TRUE;</a:t>
            </a:r>
          </a:p>
          <a:p>
            <a:pPr>
              <a:lnSpc>
                <a:spcPct val="90000"/>
              </a:lnSpc>
              <a:buNone/>
            </a:pPr>
            <a:r>
              <a:rPr lang="es-ES" sz="2300" dirty="0">
                <a:solidFill>
                  <a:schemeClr val="tx1"/>
                </a:solidFill>
                <a:latin typeface="Arial Rounded MT Bold" pitchFamily="34" charset="0"/>
              </a:rPr>
              <a:t>	</a:t>
            </a:r>
            <a:r>
              <a:rPr lang="es-ES" sz="2300" dirty="0" err="1">
                <a:solidFill>
                  <a:schemeClr val="tx1"/>
                </a:solidFill>
                <a:latin typeface="Arial Rounded MT Bold" pitchFamily="34" charset="0"/>
              </a:rPr>
              <a:t>while</a:t>
            </a:r>
            <a:r>
              <a:rPr lang="es-ES" sz="2300" dirty="0">
                <a:solidFill>
                  <a:schemeClr val="tx1"/>
                </a:solidFill>
                <a:latin typeface="Arial Rounded MT Bold" pitchFamily="34" charset="0"/>
              </a:rPr>
              <a:t> (interesado[1]);</a:t>
            </a:r>
          </a:p>
          <a:p>
            <a:pPr>
              <a:lnSpc>
                <a:spcPct val="90000"/>
              </a:lnSpc>
              <a:buNone/>
            </a:pPr>
            <a:r>
              <a:rPr lang="es-ES" sz="2300" dirty="0">
                <a:solidFill>
                  <a:schemeClr val="tx1"/>
                </a:solidFill>
                <a:latin typeface="Arial Rounded MT Bold" pitchFamily="34" charset="0"/>
              </a:rPr>
              <a:t>	</a:t>
            </a:r>
            <a:r>
              <a:rPr lang="es-ES" sz="2300" b="1" dirty="0" smtClean="0">
                <a:solidFill>
                  <a:schemeClr val="tx1"/>
                </a:solidFill>
                <a:latin typeface="Arial Rounded MT Bold" pitchFamily="34" charset="0"/>
              </a:rPr>
              <a:t>SECCIÓN </a:t>
            </a:r>
            <a:r>
              <a:rPr lang="es-ES" sz="2300" b="1" dirty="0">
                <a:solidFill>
                  <a:schemeClr val="tx1"/>
                </a:solidFill>
                <a:latin typeface="Arial Rounded MT Bold" pitchFamily="34" charset="0"/>
              </a:rPr>
              <a:t>CRÍTICA</a:t>
            </a:r>
          </a:p>
          <a:p>
            <a:pPr>
              <a:lnSpc>
                <a:spcPct val="90000"/>
              </a:lnSpc>
              <a:buNone/>
            </a:pPr>
            <a:r>
              <a:rPr lang="es-ES" sz="2300" dirty="0">
                <a:solidFill>
                  <a:schemeClr val="tx1"/>
                </a:solidFill>
                <a:latin typeface="Arial Rounded MT Bold" pitchFamily="34" charset="0"/>
              </a:rPr>
              <a:t>	interesado[0] = FALSE;</a:t>
            </a:r>
          </a:p>
          <a:p>
            <a:pPr>
              <a:lnSpc>
                <a:spcPct val="90000"/>
              </a:lnSpc>
              <a:buNone/>
            </a:pPr>
            <a:r>
              <a:rPr lang="es-ES" sz="2300" dirty="0">
                <a:solidFill>
                  <a:schemeClr val="tx1"/>
                </a:solidFill>
                <a:latin typeface="Arial Rounded MT Bold" pitchFamily="34" charset="0"/>
              </a:rPr>
              <a:t>	</a:t>
            </a:r>
            <a:r>
              <a:rPr lang="es-ES" sz="2300" dirty="0" smtClean="0">
                <a:solidFill>
                  <a:schemeClr val="tx1"/>
                </a:solidFill>
                <a:latin typeface="Arial Rounded MT Bold" pitchFamily="34" charset="0"/>
              </a:rPr>
              <a:t>SECCIÓN RESTANTE</a:t>
            </a:r>
            <a:endParaRPr lang="es-ES" sz="2300" dirty="0">
              <a:solidFill>
                <a:schemeClr val="tx1"/>
              </a:solidFill>
              <a:latin typeface="Arial Rounded MT Bold" pitchFamily="34" charset="0"/>
            </a:endParaRPr>
          </a:p>
          <a:p>
            <a:pPr>
              <a:lnSpc>
                <a:spcPct val="90000"/>
              </a:lnSpc>
              <a:buNone/>
            </a:pPr>
            <a:r>
              <a:rPr lang="es-ES" sz="2300" dirty="0">
                <a:solidFill>
                  <a:schemeClr val="tx1"/>
                </a:solidFill>
                <a:latin typeface="Arial Rounded MT Bold" pitchFamily="34" charset="0"/>
              </a:rPr>
              <a:t>}</a:t>
            </a:r>
          </a:p>
          <a:p>
            <a:endParaRPr lang="es-ES" dirty="0" smtClean="0">
              <a:solidFill>
                <a:schemeClr val="tx1"/>
              </a:solidFill>
            </a:endParaRPr>
          </a:p>
        </p:txBody>
      </p:sp>
      <p:sp>
        <p:nvSpPr>
          <p:cNvPr id="6" name="Content Placeholder 2"/>
          <p:cNvSpPr txBox="1">
            <a:spLocks/>
          </p:cNvSpPr>
          <p:nvPr/>
        </p:nvSpPr>
        <p:spPr>
          <a:xfrm>
            <a:off x="495300" y="4897694"/>
            <a:ext cx="9163050" cy="173170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nSpc>
                <a:spcPct val="90000"/>
              </a:lnSpc>
              <a:spcBef>
                <a:spcPct val="35000"/>
              </a:spcBef>
              <a:buClr>
                <a:srgbClr val="993300"/>
              </a:buClr>
              <a:buSzPct val="90000"/>
              <a:buFont typeface="Monotype Sorts" pitchFamily="2" charset="2"/>
              <a:buChar char="n"/>
              <a:tabLst>
                <a:tab pos="744538" algn="l"/>
                <a:tab pos="1025525" algn="l"/>
                <a:tab pos="1260475" algn="l"/>
              </a:tabLst>
            </a:pPr>
            <a:r>
              <a:rPr kumimoji="1" lang="es-ES" sz="2400" dirty="0">
                <a:latin typeface="Arial Rounded MT Bold" pitchFamily="34" charset="0"/>
              </a:rPr>
              <a:t>Satisface la exclusión </a:t>
            </a:r>
            <a:r>
              <a:rPr kumimoji="1" lang="es-ES" sz="2400" dirty="0" smtClean="0">
                <a:latin typeface="Arial Rounded MT Bold" pitchFamily="34" charset="0"/>
              </a:rPr>
              <a:t>mutua</a:t>
            </a:r>
            <a:endParaRPr kumimoji="1" lang="es-ES" sz="2400" dirty="0">
              <a:latin typeface="Arial Rounded MT Bold" pitchFamily="34" charset="0"/>
            </a:endParaRPr>
          </a:p>
          <a:p>
            <a:pPr>
              <a:lnSpc>
                <a:spcPct val="90000"/>
              </a:lnSpc>
              <a:spcBef>
                <a:spcPct val="35000"/>
              </a:spcBef>
              <a:buClr>
                <a:srgbClr val="993300"/>
              </a:buClr>
              <a:buSzPct val="90000"/>
              <a:buFont typeface="Monotype Sorts" pitchFamily="2" charset="2"/>
              <a:buChar char="n"/>
              <a:tabLst>
                <a:tab pos="744538" algn="l"/>
                <a:tab pos="1025525" algn="l"/>
                <a:tab pos="1260475" algn="l"/>
              </a:tabLst>
            </a:pPr>
            <a:r>
              <a:rPr kumimoji="1" lang="es-ES" sz="2400" dirty="0">
                <a:latin typeface="Arial Rounded MT Bold" pitchFamily="34" charset="0"/>
              </a:rPr>
              <a:t>No cumple la condición de </a:t>
            </a:r>
            <a:r>
              <a:rPr kumimoji="1" lang="es-ES" sz="2400" dirty="0" smtClean="0">
                <a:latin typeface="Arial Rounded MT Bold" pitchFamily="34" charset="0"/>
              </a:rPr>
              <a:t>progreso</a:t>
            </a:r>
            <a:endParaRPr kumimoji="1" lang="es-ES" sz="2400" dirty="0">
              <a:latin typeface="Arial Rounded MT Bold" pitchFamily="34" charset="0"/>
            </a:endParaRPr>
          </a:p>
          <a:p>
            <a:pPr>
              <a:lnSpc>
                <a:spcPct val="90000"/>
              </a:lnSpc>
              <a:spcBef>
                <a:spcPct val="35000"/>
              </a:spcBef>
              <a:buClr>
                <a:srgbClr val="993300"/>
              </a:buClr>
              <a:buSzPct val="90000"/>
              <a:buFont typeface="Monotype Sorts" pitchFamily="2" charset="2"/>
              <a:buChar char="n"/>
              <a:tabLst>
                <a:tab pos="744538" algn="l"/>
                <a:tab pos="1025525" algn="l"/>
                <a:tab pos="1260475" algn="l"/>
              </a:tabLst>
            </a:pPr>
            <a:r>
              <a:rPr kumimoji="1" lang="es-ES" sz="2400" dirty="0">
                <a:latin typeface="Arial Rounded MT Bold" pitchFamily="34" charset="0"/>
              </a:rPr>
              <a:t>Los dos procesos pueden quedarse bloqueados en ciclos infinitos</a:t>
            </a:r>
          </a:p>
          <a:p>
            <a:pPr>
              <a:lnSpc>
                <a:spcPct val="90000"/>
              </a:lnSpc>
              <a:buFont typeface="Wingdings 3" charset="2"/>
              <a:buNone/>
            </a:pPr>
            <a:endParaRPr lang="es-ES" dirty="0" smtClean="0">
              <a:solidFill>
                <a:schemeClr val="tx1"/>
              </a:solidFill>
            </a:endParaRPr>
          </a:p>
          <a:p>
            <a:endParaRPr lang="es-ES" dirty="0" smtClean="0">
              <a:solidFill>
                <a:schemeClr val="tx1"/>
              </a:solidFill>
            </a:endParaRPr>
          </a:p>
        </p:txBody>
      </p:sp>
    </p:spTree>
    <p:extLst>
      <p:ext uri="{BB962C8B-B14F-4D97-AF65-F5344CB8AC3E}">
        <p14:creationId xmlns="" xmlns:p14="http://schemas.microsoft.com/office/powerpoint/2010/main" val="1311062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s-AR" sz="4400" dirty="0" smtClean="0">
                <a:solidFill>
                  <a:srgbClr val="C00000"/>
                </a:solidFill>
                <a:latin typeface="Algerian" pitchFamily="82" charset="0"/>
              </a:rPr>
              <a:t>Solución de </a:t>
            </a:r>
            <a:r>
              <a:rPr lang="es-AR" sz="4400" dirty="0" err="1" smtClean="0">
                <a:solidFill>
                  <a:srgbClr val="C00000"/>
                </a:solidFill>
                <a:latin typeface="Algerian" pitchFamily="82" charset="0"/>
              </a:rPr>
              <a:t>Dekker</a:t>
            </a:r>
            <a:endParaRPr lang="en-US" sz="4400" dirty="0">
              <a:solidFill>
                <a:srgbClr val="C00000"/>
              </a:solidFill>
              <a:latin typeface="Algerian" pitchFamily="82" charset="0"/>
            </a:endParaRPr>
          </a:p>
        </p:txBody>
      </p:sp>
      <p:sp>
        <p:nvSpPr>
          <p:cNvPr id="5" name="Content Placeholder 2"/>
          <p:cNvSpPr txBox="1">
            <a:spLocks/>
          </p:cNvSpPr>
          <p:nvPr/>
        </p:nvSpPr>
        <p:spPr>
          <a:xfrm>
            <a:off x="330200" y="1219201"/>
            <a:ext cx="4540250" cy="4876799"/>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nSpc>
                <a:spcPct val="90000"/>
              </a:lnSpc>
              <a:buFont typeface="Wingdings 3" charset="2"/>
              <a:buNone/>
            </a:pPr>
            <a:r>
              <a:rPr lang="es-ES" sz="1400" b="1" dirty="0" smtClean="0">
                <a:solidFill>
                  <a:schemeClr val="tx1"/>
                </a:solidFill>
                <a:latin typeface="Arial Rounded MT Bold" pitchFamily="34" charset="0"/>
              </a:rPr>
              <a:t>Proceso 0</a:t>
            </a:r>
          </a:p>
          <a:p>
            <a:pPr>
              <a:lnSpc>
                <a:spcPct val="90000"/>
              </a:lnSpc>
              <a:buFont typeface="Wingdings 3" charset="2"/>
              <a:buNone/>
            </a:pPr>
            <a:endParaRPr lang="es-ES" sz="1400" dirty="0" smtClean="0">
              <a:solidFill>
                <a:schemeClr val="tx1"/>
              </a:solidFill>
              <a:latin typeface="Arial Rounded MT Bold" pitchFamily="34" charset="0"/>
            </a:endParaRPr>
          </a:p>
          <a:p>
            <a:pPr>
              <a:lnSpc>
                <a:spcPct val="80000"/>
              </a:lnSpc>
              <a:buNone/>
            </a:pPr>
            <a:r>
              <a:rPr lang="es-ES" sz="1400" dirty="0" err="1">
                <a:solidFill>
                  <a:schemeClr val="tx1"/>
                </a:solidFill>
                <a:latin typeface="Arial Rounded MT Bold" pitchFamily="34" charset="0"/>
              </a:rPr>
              <a:t>while</a:t>
            </a:r>
            <a:r>
              <a:rPr lang="es-ES" sz="1400" dirty="0">
                <a:solidFill>
                  <a:schemeClr val="tx1"/>
                </a:solidFill>
                <a:latin typeface="Arial Rounded MT Bold" pitchFamily="34" charset="0"/>
              </a:rPr>
              <a:t> (true)</a:t>
            </a:r>
          </a:p>
          <a:p>
            <a:pPr>
              <a:lnSpc>
                <a:spcPct val="80000"/>
              </a:lnSpc>
              <a:buNone/>
            </a:pPr>
            <a:r>
              <a:rPr lang="es-ES" sz="1400" dirty="0" smtClean="0">
                <a:solidFill>
                  <a:schemeClr val="tx1"/>
                </a:solidFill>
                <a:latin typeface="Arial Rounded MT Bold" pitchFamily="34" charset="0"/>
              </a:rPr>
              <a:t>{</a:t>
            </a:r>
            <a:r>
              <a:rPr lang="es-ES" sz="1400" dirty="0">
                <a:solidFill>
                  <a:schemeClr val="tx1"/>
                </a:solidFill>
                <a:latin typeface="Arial Rounded MT Bold" pitchFamily="34" charset="0"/>
              </a:rPr>
              <a:t>	interesado[0] = TRUE;</a:t>
            </a:r>
          </a:p>
          <a:p>
            <a:pPr>
              <a:lnSpc>
                <a:spcPct val="80000"/>
              </a:lnSpc>
              <a:buNone/>
            </a:pPr>
            <a:r>
              <a:rPr lang="es-ES" sz="1400" dirty="0">
                <a:solidFill>
                  <a:schemeClr val="tx1"/>
                </a:solidFill>
                <a:latin typeface="Arial Rounded MT Bold" pitchFamily="34" charset="0"/>
              </a:rPr>
              <a:t>	</a:t>
            </a:r>
            <a:r>
              <a:rPr lang="es-ES" sz="1400" dirty="0" err="1">
                <a:solidFill>
                  <a:schemeClr val="tx1"/>
                </a:solidFill>
                <a:latin typeface="Arial Rounded MT Bold" pitchFamily="34" charset="0"/>
              </a:rPr>
              <a:t>while</a:t>
            </a:r>
            <a:r>
              <a:rPr lang="es-ES" sz="1400" dirty="0">
                <a:solidFill>
                  <a:schemeClr val="tx1"/>
                </a:solidFill>
                <a:latin typeface="Arial Rounded MT Bold" pitchFamily="34" charset="0"/>
              </a:rPr>
              <a:t> (interesado[1])</a:t>
            </a:r>
          </a:p>
          <a:p>
            <a:pPr>
              <a:lnSpc>
                <a:spcPct val="80000"/>
              </a:lnSpc>
              <a:buNone/>
            </a:pPr>
            <a:r>
              <a:rPr lang="es-ES" sz="1400" dirty="0">
                <a:solidFill>
                  <a:schemeClr val="tx1"/>
                </a:solidFill>
                <a:latin typeface="Arial Rounded MT Bold" pitchFamily="34" charset="0"/>
              </a:rPr>
              <a:t>	{</a:t>
            </a:r>
          </a:p>
          <a:p>
            <a:pPr>
              <a:lnSpc>
                <a:spcPct val="80000"/>
              </a:lnSpc>
              <a:buNone/>
            </a:pPr>
            <a:r>
              <a:rPr lang="es-ES" sz="1400" dirty="0">
                <a:solidFill>
                  <a:schemeClr val="tx1"/>
                </a:solidFill>
                <a:latin typeface="Arial Rounded MT Bold" pitchFamily="34" charset="0"/>
              </a:rPr>
              <a:t>		</a:t>
            </a:r>
            <a:r>
              <a:rPr lang="es-ES" sz="1400" dirty="0" smtClean="0">
                <a:solidFill>
                  <a:schemeClr val="tx1"/>
                </a:solidFill>
                <a:latin typeface="Arial Rounded MT Bold" pitchFamily="34" charset="0"/>
              </a:rPr>
              <a:t>    </a:t>
            </a:r>
            <a:r>
              <a:rPr lang="es-ES" sz="1400" dirty="0" err="1" smtClean="0">
                <a:solidFill>
                  <a:schemeClr val="tx1"/>
                </a:solidFill>
                <a:latin typeface="Arial Rounded MT Bold" pitchFamily="34" charset="0"/>
              </a:rPr>
              <a:t>if</a:t>
            </a:r>
            <a:r>
              <a:rPr lang="es-ES" sz="1400" dirty="0" smtClean="0">
                <a:solidFill>
                  <a:schemeClr val="tx1"/>
                </a:solidFill>
                <a:latin typeface="Arial Rounded MT Bold" pitchFamily="34" charset="0"/>
              </a:rPr>
              <a:t> </a:t>
            </a:r>
            <a:r>
              <a:rPr lang="es-ES" sz="1400" dirty="0">
                <a:solidFill>
                  <a:schemeClr val="tx1"/>
                </a:solidFill>
                <a:latin typeface="Arial Rounded MT Bold" pitchFamily="34" charset="0"/>
              </a:rPr>
              <a:t>(turno </a:t>
            </a:r>
            <a:r>
              <a:rPr lang="es-ES" sz="1400" dirty="0" smtClean="0">
                <a:solidFill>
                  <a:schemeClr val="tx1"/>
                </a:solidFill>
                <a:latin typeface="Arial Rounded MT Bold" pitchFamily="34" charset="0"/>
                <a:sym typeface="Symbol" pitchFamily="18" charset="2"/>
              </a:rPr>
              <a:t>!=</a:t>
            </a:r>
            <a:r>
              <a:rPr lang="es-ES" sz="1400" dirty="0" smtClean="0">
                <a:solidFill>
                  <a:schemeClr val="tx1"/>
                </a:solidFill>
                <a:latin typeface="Arial Rounded MT Bold" pitchFamily="34" charset="0"/>
              </a:rPr>
              <a:t> </a:t>
            </a:r>
            <a:r>
              <a:rPr lang="es-ES" sz="1400" dirty="0">
                <a:solidFill>
                  <a:schemeClr val="tx1"/>
                </a:solidFill>
                <a:latin typeface="Arial Rounded MT Bold" pitchFamily="34" charset="0"/>
              </a:rPr>
              <a:t>0)</a:t>
            </a:r>
          </a:p>
          <a:p>
            <a:pPr>
              <a:lnSpc>
                <a:spcPct val="80000"/>
              </a:lnSpc>
              <a:buNone/>
            </a:pPr>
            <a:r>
              <a:rPr lang="es-ES" sz="1400" dirty="0">
                <a:solidFill>
                  <a:schemeClr val="tx1"/>
                </a:solidFill>
                <a:latin typeface="Arial Rounded MT Bold" pitchFamily="34" charset="0"/>
              </a:rPr>
              <a:t>		</a:t>
            </a:r>
            <a:r>
              <a:rPr lang="es-ES" sz="1400" dirty="0" smtClean="0">
                <a:solidFill>
                  <a:schemeClr val="tx1"/>
                </a:solidFill>
                <a:latin typeface="Arial Rounded MT Bold" pitchFamily="34" charset="0"/>
              </a:rPr>
              <a:t>    {</a:t>
            </a:r>
            <a:endParaRPr lang="es-ES" sz="1400" dirty="0">
              <a:solidFill>
                <a:schemeClr val="tx1"/>
              </a:solidFill>
              <a:latin typeface="Arial Rounded MT Bold" pitchFamily="34" charset="0"/>
            </a:endParaRPr>
          </a:p>
          <a:p>
            <a:pPr>
              <a:lnSpc>
                <a:spcPct val="80000"/>
              </a:lnSpc>
              <a:buNone/>
            </a:pPr>
            <a:r>
              <a:rPr lang="es-ES" sz="1400" dirty="0" smtClean="0">
                <a:solidFill>
                  <a:schemeClr val="tx1"/>
                </a:solidFill>
                <a:latin typeface="Arial Rounded MT Bold" pitchFamily="34" charset="0"/>
              </a:rPr>
              <a:t>	</a:t>
            </a:r>
            <a:r>
              <a:rPr lang="es-ES" sz="1400" dirty="0">
                <a:solidFill>
                  <a:schemeClr val="tx1"/>
                </a:solidFill>
                <a:latin typeface="Arial Rounded MT Bold" pitchFamily="34" charset="0"/>
              </a:rPr>
              <a:t>		interesado[0] = FALSE;</a:t>
            </a:r>
          </a:p>
          <a:p>
            <a:pPr>
              <a:lnSpc>
                <a:spcPct val="80000"/>
              </a:lnSpc>
              <a:buNone/>
            </a:pPr>
            <a:r>
              <a:rPr lang="es-ES" sz="1400" dirty="0">
                <a:solidFill>
                  <a:schemeClr val="tx1"/>
                </a:solidFill>
                <a:latin typeface="Arial Rounded MT Bold" pitchFamily="34" charset="0"/>
              </a:rPr>
              <a:t>			</a:t>
            </a:r>
            <a:r>
              <a:rPr lang="es-ES" sz="1400" dirty="0" err="1">
                <a:solidFill>
                  <a:schemeClr val="tx1"/>
                </a:solidFill>
                <a:latin typeface="Arial Rounded MT Bold" pitchFamily="34" charset="0"/>
              </a:rPr>
              <a:t>while</a:t>
            </a:r>
            <a:r>
              <a:rPr lang="es-ES" sz="1400" dirty="0">
                <a:solidFill>
                  <a:schemeClr val="tx1"/>
                </a:solidFill>
                <a:latin typeface="Arial Rounded MT Bold" pitchFamily="34" charset="0"/>
              </a:rPr>
              <a:t> (turno </a:t>
            </a:r>
            <a:r>
              <a:rPr lang="es-ES" sz="1400" dirty="0">
                <a:solidFill>
                  <a:schemeClr val="tx1"/>
                </a:solidFill>
                <a:latin typeface="Arial Rounded MT Bold" pitchFamily="34" charset="0"/>
                <a:sym typeface="Symbol" pitchFamily="18" charset="2"/>
              </a:rPr>
              <a:t>!=</a:t>
            </a:r>
            <a:r>
              <a:rPr lang="es-ES" sz="1400" dirty="0" smtClean="0">
                <a:solidFill>
                  <a:schemeClr val="tx1"/>
                </a:solidFill>
                <a:latin typeface="Arial Rounded MT Bold" pitchFamily="34" charset="0"/>
              </a:rPr>
              <a:t> </a:t>
            </a:r>
            <a:r>
              <a:rPr lang="es-ES" sz="1400" dirty="0">
                <a:solidFill>
                  <a:schemeClr val="tx1"/>
                </a:solidFill>
                <a:latin typeface="Arial Rounded MT Bold" pitchFamily="34" charset="0"/>
              </a:rPr>
              <a:t>0);</a:t>
            </a:r>
          </a:p>
          <a:p>
            <a:pPr>
              <a:lnSpc>
                <a:spcPct val="80000"/>
              </a:lnSpc>
              <a:buNone/>
            </a:pPr>
            <a:r>
              <a:rPr lang="es-ES" sz="1400" dirty="0">
                <a:solidFill>
                  <a:schemeClr val="tx1"/>
                </a:solidFill>
                <a:latin typeface="Arial Rounded MT Bold" pitchFamily="34" charset="0"/>
              </a:rPr>
              <a:t>			interesado[0] = TRUE;</a:t>
            </a:r>
          </a:p>
          <a:p>
            <a:pPr>
              <a:lnSpc>
                <a:spcPct val="80000"/>
              </a:lnSpc>
              <a:buNone/>
            </a:pPr>
            <a:r>
              <a:rPr lang="es-ES" sz="1400" dirty="0">
                <a:solidFill>
                  <a:schemeClr val="tx1"/>
                </a:solidFill>
                <a:latin typeface="Arial Rounded MT Bold" pitchFamily="34" charset="0"/>
              </a:rPr>
              <a:t>		</a:t>
            </a:r>
            <a:r>
              <a:rPr lang="es-ES" sz="1400" dirty="0" smtClean="0">
                <a:solidFill>
                  <a:schemeClr val="tx1"/>
                </a:solidFill>
                <a:latin typeface="Arial Rounded MT Bold" pitchFamily="34" charset="0"/>
              </a:rPr>
              <a:t>    }</a:t>
            </a:r>
            <a:endParaRPr lang="es-ES" sz="1400" dirty="0">
              <a:solidFill>
                <a:schemeClr val="tx1"/>
              </a:solidFill>
              <a:latin typeface="Arial Rounded MT Bold" pitchFamily="34" charset="0"/>
            </a:endParaRPr>
          </a:p>
          <a:p>
            <a:pPr>
              <a:lnSpc>
                <a:spcPct val="80000"/>
              </a:lnSpc>
              <a:buNone/>
            </a:pPr>
            <a:r>
              <a:rPr lang="es-ES" sz="1400" dirty="0">
                <a:solidFill>
                  <a:schemeClr val="tx1"/>
                </a:solidFill>
                <a:latin typeface="Arial Rounded MT Bold" pitchFamily="34" charset="0"/>
              </a:rPr>
              <a:t>	}</a:t>
            </a:r>
          </a:p>
          <a:p>
            <a:pPr>
              <a:lnSpc>
                <a:spcPct val="80000"/>
              </a:lnSpc>
              <a:buNone/>
            </a:pPr>
            <a:r>
              <a:rPr lang="es-ES" sz="1400" dirty="0">
                <a:solidFill>
                  <a:schemeClr val="tx1"/>
                </a:solidFill>
                <a:latin typeface="Arial Rounded MT Bold" pitchFamily="34" charset="0"/>
              </a:rPr>
              <a:t>	</a:t>
            </a:r>
            <a:r>
              <a:rPr lang="es-ES" sz="1400" b="1" dirty="0" smtClean="0">
                <a:solidFill>
                  <a:schemeClr val="tx1"/>
                </a:solidFill>
                <a:latin typeface="Arial Rounded MT Bold" pitchFamily="34" charset="0"/>
              </a:rPr>
              <a:t>SECCIÓN </a:t>
            </a:r>
            <a:r>
              <a:rPr lang="es-ES" sz="1400" b="1" dirty="0">
                <a:solidFill>
                  <a:schemeClr val="tx1"/>
                </a:solidFill>
                <a:latin typeface="Arial Rounded MT Bold" pitchFamily="34" charset="0"/>
              </a:rPr>
              <a:t>CRÍTICA</a:t>
            </a:r>
          </a:p>
          <a:p>
            <a:pPr>
              <a:lnSpc>
                <a:spcPct val="80000"/>
              </a:lnSpc>
              <a:buNone/>
            </a:pPr>
            <a:r>
              <a:rPr lang="es-ES" sz="1400" dirty="0">
                <a:solidFill>
                  <a:schemeClr val="tx1"/>
                </a:solidFill>
                <a:latin typeface="Arial Rounded MT Bold" pitchFamily="34" charset="0"/>
              </a:rPr>
              <a:t>	turno = 1;</a:t>
            </a:r>
          </a:p>
          <a:p>
            <a:pPr>
              <a:lnSpc>
                <a:spcPct val="80000"/>
              </a:lnSpc>
              <a:buNone/>
            </a:pPr>
            <a:r>
              <a:rPr lang="es-ES" sz="1400" dirty="0">
                <a:solidFill>
                  <a:schemeClr val="tx1"/>
                </a:solidFill>
                <a:latin typeface="Arial Rounded MT Bold" pitchFamily="34" charset="0"/>
              </a:rPr>
              <a:t>	interesado[0] = FALSE;</a:t>
            </a:r>
          </a:p>
          <a:p>
            <a:pPr>
              <a:lnSpc>
                <a:spcPct val="80000"/>
              </a:lnSpc>
              <a:buNone/>
            </a:pPr>
            <a:r>
              <a:rPr lang="es-ES" sz="1400" dirty="0">
                <a:solidFill>
                  <a:schemeClr val="tx1"/>
                </a:solidFill>
                <a:latin typeface="Arial Rounded MT Bold" pitchFamily="34" charset="0"/>
              </a:rPr>
              <a:t>	</a:t>
            </a:r>
            <a:r>
              <a:rPr lang="es-ES" sz="1400" dirty="0" smtClean="0">
                <a:solidFill>
                  <a:schemeClr val="tx1"/>
                </a:solidFill>
                <a:latin typeface="Arial Rounded MT Bold" pitchFamily="34" charset="0"/>
              </a:rPr>
              <a:t>SECCIÓN </a:t>
            </a:r>
            <a:r>
              <a:rPr lang="es-ES" sz="1400" dirty="0">
                <a:solidFill>
                  <a:schemeClr val="tx1"/>
                </a:solidFill>
                <a:latin typeface="Arial Rounded MT Bold" pitchFamily="34" charset="0"/>
              </a:rPr>
              <a:t>RESTANTE</a:t>
            </a:r>
          </a:p>
          <a:p>
            <a:pPr>
              <a:lnSpc>
                <a:spcPct val="80000"/>
              </a:lnSpc>
              <a:buNone/>
            </a:pPr>
            <a:r>
              <a:rPr lang="es-ES" sz="1400" dirty="0" smtClean="0">
                <a:solidFill>
                  <a:schemeClr val="tx1"/>
                </a:solidFill>
                <a:latin typeface="Arial Rounded MT Bold" pitchFamily="34" charset="0"/>
              </a:rPr>
              <a:t>}</a:t>
            </a:r>
            <a:endParaRPr lang="es-ES" sz="1400" dirty="0">
              <a:solidFill>
                <a:schemeClr val="tx1"/>
              </a:solidFill>
              <a:latin typeface="Arial Rounded MT Bold" pitchFamily="34" charset="0"/>
            </a:endParaRPr>
          </a:p>
        </p:txBody>
      </p:sp>
      <p:sp>
        <p:nvSpPr>
          <p:cNvPr id="7" name="Content Placeholder 2"/>
          <p:cNvSpPr txBox="1">
            <a:spLocks/>
          </p:cNvSpPr>
          <p:nvPr/>
        </p:nvSpPr>
        <p:spPr>
          <a:xfrm>
            <a:off x="5257408" y="1295400"/>
            <a:ext cx="4318392" cy="4876799"/>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nSpc>
                <a:spcPct val="90000"/>
              </a:lnSpc>
              <a:buFont typeface="Wingdings 3" charset="2"/>
              <a:buNone/>
            </a:pPr>
            <a:r>
              <a:rPr lang="es-ES" sz="1400" b="1" dirty="0" smtClean="0">
                <a:solidFill>
                  <a:schemeClr val="tx1"/>
                </a:solidFill>
                <a:latin typeface="Arial Rounded MT Bold" pitchFamily="34" charset="0"/>
              </a:rPr>
              <a:t>Proceso 1</a:t>
            </a:r>
          </a:p>
          <a:p>
            <a:pPr>
              <a:lnSpc>
                <a:spcPct val="90000"/>
              </a:lnSpc>
              <a:buFont typeface="Wingdings 3" charset="2"/>
              <a:buNone/>
            </a:pPr>
            <a:endParaRPr lang="es-ES" sz="1400" dirty="0" smtClean="0">
              <a:solidFill>
                <a:schemeClr val="tx1"/>
              </a:solidFill>
              <a:latin typeface="Arial Rounded MT Bold" pitchFamily="34" charset="0"/>
            </a:endParaRPr>
          </a:p>
          <a:p>
            <a:pPr>
              <a:lnSpc>
                <a:spcPct val="80000"/>
              </a:lnSpc>
              <a:buNone/>
            </a:pPr>
            <a:r>
              <a:rPr lang="es-ES" sz="1400" dirty="0" err="1">
                <a:solidFill>
                  <a:schemeClr val="tx1"/>
                </a:solidFill>
                <a:latin typeface="Arial Rounded MT Bold" pitchFamily="34" charset="0"/>
              </a:rPr>
              <a:t>while</a:t>
            </a:r>
            <a:r>
              <a:rPr lang="es-ES" sz="1400" dirty="0">
                <a:solidFill>
                  <a:schemeClr val="tx1"/>
                </a:solidFill>
                <a:latin typeface="Arial Rounded MT Bold" pitchFamily="34" charset="0"/>
              </a:rPr>
              <a:t> (true)</a:t>
            </a:r>
          </a:p>
          <a:p>
            <a:pPr>
              <a:lnSpc>
                <a:spcPct val="80000"/>
              </a:lnSpc>
              <a:buNone/>
            </a:pPr>
            <a:r>
              <a:rPr lang="es-ES" sz="1400" dirty="0" smtClean="0">
                <a:solidFill>
                  <a:schemeClr val="tx1"/>
                </a:solidFill>
                <a:latin typeface="Arial Rounded MT Bold" pitchFamily="34" charset="0"/>
              </a:rPr>
              <a:t>{</a:t>
            </a:r>
            <a:r>
              <a:rPr lang="es-ES" sz="1400" dirty="0">
                <a:solidFill>
                  <a:schemeClr val="tx1"/>
                </a:solidFill>
                <a:latin typeface="Arial Rounded MT Bold" pitchFamily="34" charset="0"/>
              </a:rPr>
              <a:t>	</a:t>
            </a:r>
            <a:r>
              <a:rPr lang="es-ES" sz="1400" dirty="0" smtClean="0">
                <a:solidFill>
                  <a:schemeClr val="tx1"/>
                </a:solidFill>
                <a:latin typeface="Arial Rounded MT Bold" pitchFamily="34" charset="0"/>
              </a:rPr>
              <a:t>interesado[1] </a:t>
            </a:r>
            <a:r>
              <a:rPr lang="es-ES" sz="1400" dirty="0">
                <a:solidFill>
                  <a:schemeClr val="tx1"/>
                </a:solidFill>
                <a:latin typeface="Arial Rounded MT Bold" pitchFamily="34" charset="0"/>
              </a:rPr>
              <a:t>= TRUE;</a:t>
            </a:r>
          </a:p>
          <a:p>
            <a:pPr>
              <a:lnSpc>
                <a:spcPct val="80000"/>
              </a:lnSpc>
              <a:buNone/>
            </a:pPr>
            <a:r>
              <a:rPr lang="es-ES" sz="1400" dirty="0">
                <a:solidFill>
                  <a:schemeClr val="tx1"/>
                </a:solidFill>
                <a:latin typeface="Arial Rounded MT Bold" pitchFamily="34" charset="0"/>
              </a:rPr>
              <a:t>	</a:t>
            </a:r>
            <a:r>
              <a:rPr lang="es-ES" sz="1400" dirty="0" err="1">
                <a:solidFill>
                  <a:schemeClr val="tx1"/>
                </a:solidFill>
                <a:latin typeface="Arial Rounded MT Bold" pitchFamily="34" charset="0"/>
              </a:rPr>
              <a:t>while</a:t>
            </a:r>
            <a:r>
              <a:rPr lang="es-ES" sz="1400" dirty="0">
                <a:solidFill>
                  <a:schemeClr val="tx1"/>
                </a:solidFill>
                <a:latin typeface="Arial Rounded MT Bold" pitchFamily="34" charset="0"/>
              </a:rPr>
              <a:t> (</a:t>
            </a:r>
            <a:r>
              <a:rPr lang="es-ES" sz="1400" dirty="0" smtClean="0">
                <a:solidFill>
                  <a:schemeClr val="tx1"/>
                </a:solidFill>
                <a:latin typeface="Arial Rounded MT Bold" pitchFamily="34" charset="0"/>
              </a:rPr>
              <a:t>interesado[0])</a:t>
            </a:r>
            <a:endParaRPr lang="es-ES" sz="1400" dirty="0">
              <a:solidFill>
                <a:schemeClr val="tx1"/>
              </a:solidFill>
              <a:latin typeface="Arial Rounded MT Bold" pitchFamily="34" charset="0"/>
            </a:endParaRPr>
          </a:p>
          <a:p>
            <a:pPr>
              <a:lnSpc>
                <a:spcPct val="80000"/>
              </a:lnSpc>
              <a:buNone/>
            </a:pPr>
            <a:r>
              <a:rPr lang="es-ES" sz="1400" dirty="0">
                <a:solidFill>
                  <a:schemeClr val="tx1"/>
                </a:solidFill>
                <a:latin typeface="Arial Rounded MT Bold" pitchFamily="34" charset="0"/>
              </a:rPr>
              <a:t>	{</a:t>
            </a:r>
          </a:p>
          <a:p>
            <a:pPr>
              <a:lnSpc>
                <a:spcPct val="80000"/>
              </a:lnSpc>
              <a:buNone/>
            </a:pPr>
            <a:r>
              <a:rPr lang="es-ES" sz="1400" dirty="0">
                <a:solidFill>
                  <a:schemeClr val="tx1"/>
                </a:solidFill>
                <a:latin typeface="Arial Rounded MT Bold" pitchFamily="34" charset="0"/>
              </a:rPr>
              <a:t>		</a:t>
            </a:r>
            <a:r>
              <a:rPr lang="es-ES" sz="1400" dirty="0" smtClean="0">
                <a:solidFill>
                  <a:schemeClr val="tx1"/>
                </a:solidFill>
                <a:latin typeface="Arial Rounded MT Bold" pitchFamily="34" charset="0"/>
              </a:rPr>
              <a:t>    </a:t>
            </a:r>
            <a:r>
              <a:rPr lang="es-ES" sz="1400" dirty="0" err="1" smtClean="0">
                <a:solidFill>
                  <a:schemeClr val="tx1"/>
                </a:solidFill>
                <a:latin typeface="Arial Rounded MT Bold" pitchFamily="34" charset="0"/>
              </a:rPr>
              <a:t>if</a:t>
            </a:r>
            <a:r>
              <a:rPr lang="es-ES" sz="1400" dirty="0" smtClean="0">
                <a:solidFill>
                  <a:schemeClr val="tx1"/>
                </a:solidFill>
                <a:latin typeface="Arial Rounded MT Bold" pitchFamily="34" charset="0"/>
              </a:rPr>
              <a:t> </a:t>
            </a:r>
            <a:r>
              <a:rPr lang="es-ES" sz="1400" dirty="0">
                <a:solidFill>
                  <a:schemeClr val="tx1"/>
                </a:solidFill>
                <a:latin typeface="Arial Rounded MT Bold" pitchFamily="34" charset="0"/>
              </a:rPr>
              <a:t>(turno </a:t>
            </a:r>
            <a:r>
              <a:rPr lang="es-ES" sz="1400" dirty="0">
                <a:solidFill>
                  <a:schemeClr val="tx1"/>
                </a:solidFill>
                <a:latin typeface="Arial Rounded MT Bold" pitchFamily="34" charset="0"/>
                <a:sym typeface="Symbol" pitchFamily="18" charset="2"/>
              </a:rPr>
              <a:t>!=</a:t>
            </a:r>
            <a:r>
              <a:rPr lang="es-ES" sz="1400" dirty="0" smtClean="0">
                <a:solidFill>
                  <a:schemeClr val="tx1"/>
                </a:solidFill>
                <a:latin typeface="Arial Rounded MT Bold" pitchFamily="34" charset="0"/>
              </a:rPr>
              <a:t> 1)</a:t>
            </a:r>
            <a:endParaRPr lang="es-ES" sz="1400" dirty="0">
              <a:solidFill>
                <a:schemeClr val="tx1"/>
              </a:solidFill>
              <a:latin typeface="Arial Rounded MT Bold" pitchFamily="34" charset="0"/>
            </a:endParaRPr>
          </a:p>
          <a:p>
            <a:pPr>
              <a:lnSpc>
                <a:spcPct val="80000"/>
              </a:lnSpc>
              <a:buNone/>
            </a:pPr>
            <a:r>
              <a:rPr lang="es-ES" sz="1400" dirty="0">
                <a:solidFill>
                  <a:schemeClr val="tx1"/>
                </a:solidFill>
                <a:latin typeface="Arial Rounded MT Bold" pitchFamily="34" charset="0"/>
              </a:rPr>
              <a:t>		</a:t>
            </a:r>
            <a:r>
              <a:rPr lang="es-ES" sz="1400" dirty="0" smtClean="0">
                <a:solidFill>
                  <a:schemeClr val="tx1"/>
                </a:solidFill>
                <a:latin typeface="Arial Rounded MT Bold" pitchFamily="34" charset="0"/>
              </a:rPr>
              <a:t>    {</a:t>
            </a:r>
            <a:endParaRPr lang="es-ES" sz="1400" dirty="0">
              <a:solidFill>
                <a:schemeClr val="tx1"/>
              </a:solidFill>
              <a:latin typeface="Arial Rounded MT Bold" pitchFamily="34" charset="0"/>
            </a:endParaRPr>
          </a:p>
          <a:p>
            <a:pPr>
              <a:lnSpc>
                <a:spcPct val="80000"/>
              </a:lnSpc>
              <a:buNone/>
            </a:pPr>
            <a:r>
              <a:rPr lang="es-ES" sz="1400" dirty="0" smtClean="0">
                <a:solidFill>
                  <a:schemeClr val="tx1"/>
                </a:solidFill>
                <a:latin typeface="Arial Rounded MT Bold" pitchFamily="34" charset="0"/>
              </a:rPr>
              <a:t>	</a:t>
            </a:r>
            <a:r>
              <a:rPr lang="es-ES" sz="1400" dirty="0">
                <a:solidFill>
                  <a:schemeClr val="tx1"/>
                </a:solidFill>
                <a:latin typeface="Arial Rounded MT Bold" pitchFamily="34" charset="0"/>
              </a:rPr>
              <a:t>		</a:t>
            </a:r>
            <a:r>
              <a:rPr lang="es-ES" sz="1400" dirty="0" smtClean="0">
                <a:solidFill>
                  <a:schemeClr val="tx1"/>
                </a:solidFill>
                <a:latin typeface="Arial Rounded MT Bold" pitchFamily="34" charset="0"/>
              </a:rPr>
              <a:t>interesado[1] </a:t>
            </a:r>
            <a:r>
              <a:rPr lang="es-ES" sz="1400" dirty="0">
                <a:solidFill>
                  <a:schemeClr val="tx1"/>
                </a:solidFill>
                <a:latin typeface="Arial Rounded MT Bold" pitchFamily="34" charset="0"/>
              </a:rPr>
              <a:t>= FALSE;</a:t>
            </a:r>
          </a:p>
          <a:p>
            <a:pPr>
              <a:lnSpc>
                <a:spcPct val="80000"/>
              </a:lnSpc>
              <a:buNone/>
            </a:pPr>
            <a:r>
              <a:rPr lang="es-ES" sz="1400" dirty="0">
                <a:solidFill>
                  <a:schemeClr val="tx1"/>
                </a:solidFill>
                <a:latin typeface="Arial Rounded MT Bold" pitchFamily="34" charset="0"/>
              </a:rPr>
              <a:t>			</a:t>
            </a:r>
            <a:r>
              <a:rPr lang="es-ES" sz="1400" dirty="0" err="1">
                <a:solidFill>
                  <a:schemeClr val="tx1"/>
                </a:solidFill>
                <a:latin typeface="Arial Rounded MT Bold" pitchFamily="34" charset="0"/>
              </a:rPr>
              <a:t>while</a:t>
            </a:r>
            <a:r>
              <a:rPr lang="es-ES" sz="1400" dirty="0">
                <a:solidFill>
                  <a:schemeClr val="tx1"/>
                </a:solidFill>
                <a:latin typeface="Arial Rounded MT Bold" pitchFamily="34" charset="0"/>
              </a:rPr>
              <a:t> (turno </a:t>
            </a:r>
            <a:r>
              <a:rPr lang="es-ES" sz="1400" dirty="0">
                <a:solidFill>
                  <a:schemeClr val="tx1"/>
                </a:solidFill>
                <a:latin typeface="Arial Rounded MT Bold" pitchFamily="34" charset="0"/>
                <a:sym typeface="Symbol" pitchFamily="18" charset="2"/>
              </a:rPr>
              <a:t>!= </a:t>
            </a:r>
            <a:r>
              <a:rPr lang="es-ES" sz="1400" dirty="0" smtClean="0">
                <a:solidFill>
                  <a:schemeClr val="tx1"/>
                </a:solidFill>
                <a:latin typeface="Arial Rounded MT Bold" pitchFamily="34" charset="0"/>
              </a:rPr>
              <a:t>1);</a:t>
            </a:r>
            <a:endParaRPr lang="es-ES" sz="1400" dirty="0">
              <a:solidFill>
                <a:schemeClr val="tx1"/>
              </a:solidFill>
              <a:latin typeface="Arial Rounded MT Bold" pitchFamily="34" charset="0"/>
            </a:endParaRPr>
          </a:p>
          <a:p>
            <a:pPr>
              <a:lnSpc>
                <a:spcPct val="80000"/>
              </a:lnSpc>
              <a:buNone/>
            </a:pPr>
            <a:r>
              <a:rPr lang="es-ES" sz="1400" dirty="0">
                <a:solidFill>
                  <a:schemeClr val="tx1"/>
                </a:solidFill>
                <a:latin typeface="Arial Rounded MT Bold" pitchFamily="34" charset="0"/>
              </a:rPr>
              <a:t>			</a:t>
            </a:r>
            <a:r>
              <a:rPr lang="es-ES" sz="1400" dirty="0" smtClean="0">
                <a:solidFill>
                  <a:schemeClr val="tx1"/>
                </a:solidFill>
                <a:latin typeface="Arial Rounded MT Bold" pitchFamily="34" charset="0"/>
              </a:rPr>
              <a:t>interesado[1] </a:t>
            </a:r>
            <a:r>
              <a:rPr lang="es-ES" sz="1400" dirty="0">
                <a:solidFill>
                  <a:schemeClr val="tx1"/>
                </a:solidFill>
                <a:latin typeface="Arial Rounded MT Bold" pitchFamily="34" charset="0"/>
              </a:rPr>
              <a:t>= TRUE;</a:t>
            </a:r>
          </a:p>
          <a:p>
            <a:pPr>
              <a:lnSpc>
                <a:spcPct val="80000"/>
              </a:lnSpc>
              <a:buNone/>
            </a:pPr>
            <a:r>
              <a:rPr lang="es-ES" sz="1400" dirty="0">
                <a:solidFill>
                  <a:schemeClr val="tx1"/>
                </a:solidFill>
                <a:latin typeface="Arial Rounded MT Bold" pitchFamily="34" charset="0"/>
              </a:rPr>
              <a:t>		</a:t>
            </a:r>
            <a:r>
              <a:rPr lang="es-ES" sz="1400" dirty="0" smtClean="0">
                <a:solidFill>
                  <a:schemeClr val="tx1"/>
                </a:solidFill>
                <a:latin typeface="Arial Rounded MT Bold" pitchFamily="34" charset="0"/>
              </a:rPr>
              <a:t>    }</a:t>
            </a:r>
            <a:endParaRPr lang="es-ES" sz="1400" dirty="0">
              <a:solidFill>
                <a:schemeClr val="tx1"/>
              </a:solidFill>
              <a:latin typeface="Arial Rounded MT Bold" pitchFamily="34" charset="0"/>
            </a:endParaRPr>
          </a:p>
          <a:p>
            <a:pPr>
              <a:lnSpc>
                <a:spcPct val="80000"/>
              </a:lnSpc>
              <a:buNone/>
            </a:pPr>
            <a:r>
              <a:rPr lang="es-ES" sz="1400" dirty="0">
                <a:solidFill>
                  <a:schemeClr val="tx1"/>
                </a:solidFill>
                <a:latin typeface="Arial Rounded MT Bold" pitchFamily="34" charset="0"/>
              </a:rPr>
              <a:t>	}</a:t>
            </a:r>
          </a:p>
          <a:p>
            <a:pPr>
              <a:lnSpc>
                <a:spcPct val="80000"/>
              </a:lnSpc>
              <a:buNone/>
            </a:pPr>
            <a:r>
              <a:rPr lang="es-ES" sz="1400" dirty="0">
                <a:solidFill>
                  <a:schemeClr val="tx1"/>
                </a:solidFill>
                <a:latin typeface="Arial Rounded MT Bold" pitchFamily="34" charset="0"/>
              </a:rPr>
              <a:t>	</a:t>
            </a:r>
            <a:r>
              <a:rPr lang="es-ES" sz="1400" b="1" dirty="0" smtClean="0">
                <a:solidFill>
                  <a:schemeClr val="tx1"/>
                </a:solidFill>
                <a:latin typeface="Arial Rounded MT Bold" pitchFamily="34" charset="0"/>
              </a:rPr>
              <a:t>SECCIÓN </a:t>
            </a:r>
            <a:r>
              <a:rPr lang="es-ES" sz="1400" b="1" dirty="0">
                <a:solidFill>
                  <a:schemeClr val="tx1"/>
                </a:solidFill>
                <a:latin typeface="Arial Rounded MT Bold" pitchFamily="34" charset="0"/>
              </a:rPr>
              <a:t>CRÍTICA</a:t>
            </a:r>
          </a:p>
          <a:p>
            <a:pPr>
              <a:lnSpc>
                <a:spcPct val="80000"/>
              </a:lnSpc>
              <a:buNone/>
            </a:pPr>
            <a:r>
              <a:rPr lang="es-ES" sz="1400" dirty="0">
                <a:solidFill>
                  <a:schemeClr val="tx1"/>
                </a:solidFill>
                <a:latin typeface="Arial Rounded MT Bold" pitchFamily="34" charset="0"/>
              </a:rPr>
              <a:t>	turno = </a:t>
            </a:r>
            <a:r>
              <a:rPr lang="es-ES" sz="1400" dirty="0" smtClean="0">
                <a:solidFill>
                  <a:schemeClr val="tx1"/>
                </a:solidFill>
                <a:latin typeface="Arial Rounded MT Bold" pitchFamily="34" charset="0"/>
              </a:rPr>
              <a:t>0;</a:t>
            </a:r>
            <a:endParaRPr lang="es-ES" sz="1400" dirty="0">
              <a:solidFill>
                <a:schemeClr val="tx1"/>
              </a:solidFill>
              <a:latin typeface="Arial Rounded MT Bold" pitchFamily="34" charset="0"/>
            </a:endParaRPr>
          </a:p>
          <a:p>
            <a:pPr>
              <a:lnSpc>
                <a:spcPct val="80000"/>
              </a:lnSpc>
              <a:buNone/>
            </a:pPr>
            <a:r>
              <a:rPr lang="es-ES" sz="1400" dirty="0">
                <a:solidFill>
                  <a:schemeClr val="tx1"/>
                </a:solidFill>
                <a:latin typeface="Arial Rounded MT Bold" pitchFamily="34" charset="0"/>
              </a:rPr>
              <a:t>	</a:t>
            </a:r>
            <a:r>
              <a:rPr lang="es-ES" sz="1400" dirty="0" smtClean="0">
                <a:solidFill>
                  <a:schemeClr val="tx1"/>
                </a:solidFill>
                <a:latin typeface="Arial Rounded MT Bold" pitchFamily="34" charset="0"/>
              </a:rPr>
              <a:t>interesado[1] </a:t>
            </a:r>
            <a:r>
              <a:rPr lang="es-ES" sz="1400" dirty="0">
                <a:solidFill>
                  <a:schemeClr val="tx1"/>
                </a:solidFill>
                <a:latin typeface="Arial Rounded MT Bold" pitchFamily="34" charset="0"/>
              </a:rPr>
              <a:t>= FALSE;</a:t>
            </a:r>
          </a:p>
          <a:p>
            <a:pPr>
              <a:lnSpc>
                <a:spcPct val="80000"/>
              </a:lnSpc>
              <a:buNone/>
            </a:pPr>
            <a:r>
              <a:rPr lang="es-ES" sz="1400" dirty="0">
                <a:solidFill>
                  <a:schemeClr val="tx1"/>
                </a:solidFill>
                <a:latin typeface="Arial Rounded MT Bold" pitchFamily="34" charset="0"/>
              </a:rPr>
              <a:t>	</a:t>
            </a:r>
            <a:r>
              <a:rPr lang="es-ES" sz="1400" dirty="0" smtClean="0">
                <a:solidFill>
                  <a:schemeClr val="tx1"/>
                </a:solidFill>
                <a:latin typeface="Arial Rounded MT Bold" pitchFamily="34" charset="0"/>
              </a:rPr>
              <a:t>SECCIÓN </a:t>
            </a:r>
            <a:r>
              <a:rPr lang="es-ES" sz="1400" dirty="0">
                <a:solidFill>
                  <a:schemeClr val="tx1"/>
                </a:solidFill>
                <a:latin typeface="Arial Rounded MT Bold" pitchFamily="34" charset="0"/>
              </a:rPr>
              <a:t>RESTANTE</a:t>
            </a:r>
          </a:p>
          <a:p>
            <a:pPr>
              <a:lnSpc>
                <a:spcPct val="80000"/>
              </a:lnSpc>
              <a:buNone/>
            </a:pPr>
            <a:r>
              <a:rPr lang="es-ES" sz="1400" dirty="0" smtClean="0">
                <a:solidFill>
                  <a:schemeClr val="tx1"/>
                </a:solidFill>
                <a:latin typeface="Arial Rounded MT Bold" pitchFamily="34" charset="0"/>
              </a:rPr>
              <a:t>}</a:t>
            </a:r>
            <a:endParaRPr lang="es-ES" sz="1400" dirty="0">
              <a:solidFill>
                <a:schemeClr val="tx1"/>
              </a:solidFill>
              <a:latin typeface="Arial Rounded MT Bold" pitchFamily="34" charset="0"/>
            </a:endParaRPr>
          </a:p>
        </p:txBody>
      </p:sp>
    </p:spTree>
    <p:extLst>
      <p:ext uri="{BB962C8B-B14F-4D97-AF65-F5344CB8AC3E}">
        <p14:creationId xmlns="" xmlns:p14="http://schemas.microsoft.com/office/powerpoint/2010/main" val="40500866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s-AR" dirty="0" smtClean="0">
                <a:solidFill>
                  <a:srgbClr val="C00000"/>
                </a:solidFill>
                <a:latin typeface="Algerian" pitchFamily="82" charset="0"/>
              </a:rPr>
              <a:t>Solución de Peterson</a:t>
            </a:r>
            <a:endParaRPr lang="en-US" dirty="0">
              <a:solidFill>
                <a:srgbClr val="C00000"/>
              </a:solidFill>
              <a:latin typeface="Algerian" pitchFamily="82" charset="0"/>
            </a:endParaRPr>
          </a:p>
        </p:txBody>
      </p:sp>
      <p:sp>
        <p:nvSpPr>
          <p:cNvPr id="6" name="Content Placeholder 2"/>
          <p:cNvSpPr txBox="1">
            <a:spLocks/>
          </p:cNvSpPr>
          <p:nvPr/>
        </p:nvSpPr>
        <p:spPr>
          <a:xfrm>
            <a:off x="412750" y="1219200"/>
            <a:ext cx="9493250" cy="46482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nSpc>
                <a:spcPct val="90000"/>
              </a:lnSpc>
              <a:tabLst>
                <a:tab pos="744538" algn="l"/>
                <a:tab pos="1025525" algn="l"/>
                <a:tab pos="1260475" algn="l"/>
              </a:tabLst>
            </a:pPr>
            <a:r>
              <a:rPr lang="es-ES" sz="2400" dirty="0">
                <a:solidFill>
                  <a:schemeClr val="tx1"/>
                </a:solidFill>
                <a:latin typeface="Arial Rounded MT Bold" pitchFamily="34" charset="0"/>
              </a:rPr>
              <a:t>Asume que las instrucciones de carga y almacenamiento (LOAD y STORE) son atómicas; no pueden ser interrumpidas</a:t>
            </a:r>
          </a:p>
          <a:p>
            <a:pPr>
              <a:lnSpc>
                <a:spcPct val="90000"/>
              </a:lnSpc>
              <a:tabLst>
                <a:tab pos="744538" algn="l"/>
                <a:tab pos="1025525" algn="l"/>
                <a:tab pos="1260475" algn="l"/>
              </a:tabLst>
            </a:pPr>
            <a:r>
              <a:rPr lang="es-ES" sz="2400" dirty="0">
                <a:solidFill>
                  <a:schemeClr val="tx1"/>
                </a:solidFill>
                <a:latin typeface="Arial Rounded MT Bold" pitchFamily="34" charset="0"/>
              </a:rPr>
              <a:t>Los dos procesos comparten dos variables:</a:t>
            </a:r>
          </a:p>
          <a:p>
            <a:pPr lvl="1">
              <a:lnSpc>
                <a:spcPct val="90000"/>
              </a:lnSpc>
              <a:tabLst>
                <a:tab pos="744538" algn="l"/>
                <a:tab pos="1025525" algn="l"/>
                <a:tab pos="1260475" algn="l"/>
              </a:tabLst>
            </a:pPr>
            <a:r>
              <a:rPr lang="es-ES" sz="2400" dirty="0" err="1">
                <a:solidFill>
                  <a:schemeClr val="tx1"/>
                </a:solidFill>
                <a:latin typeface="Arial Rounded MT Bold" pitchFamily="34" charset="0"/>
              </a:rPr>
              <a:t>int</a:t>
            </a:r>
            <a:r>
              <a:rPr lang="es-ES" sz="2400" dirty="0">
                <a:solidFill>
                  <a:schemeClr val="tx1"/>
                </a:solidFill>
                <a:latin typeface="Arial Rounded MT Bold" pitchFamily="34" charset="0"/>
              </a:rPr>
              <a:t> turno</a:t>
            </a:r>
          </a:p>
          <a:p>
            <a:pPr lvl="1">
              <a:lnSpc>
                <a:spcPct val="90000"/>
              </a:lnSpc>
              <a:tabLst>
                <a:tab pos="744538" algn="l"/>
                <a:tab pos="1025525" algn="l"/>
                <a:tab pos="1260475" algn="l"/>
              </a:tabLst>
            </a:pPr>
            <a:r>
              <a:rPr lang="es-ES" sz="2400" dirty="0" err="1" smtClean="0">
                <a:solidFill>
                  <a:schemeClr val="tx1"/>
                </a:solidFill>
                <a:latin typeface="Arial Rounded MT Bold" pitchFamily="34" charset="0"/>
              </a:rPr>
              <a:t>boolean</a:t>
            </a:r>
            <a:r>
              <a:rPr lang="es-ES" sz="2400" dirty="0" smtClean="0">
                <a:solidFill>
                  <a:schemeClr val="tx1"/>
                </a:solidFill>
                <a:latin typeface="Arial Rounded MT Bold" pitchFamily="34" charset="0"/>
              </a:rPr>
              <a:t> </a:t>
            </a:r>
            <a:r>
              <a:rPr lang="es-ES" sz="2400" dirty="0">
                <a:solidFill>
                  <a:schemeClr val="tx1"/>
                </a:solidFill>
                <a:latin typeface="Arial Rounded MT Bold" pitchFamily="34" charset="0"/>
              </a:rPr>
              <a:t>interesado[2]</a:t>
            </a:r>
          </a:p>
          <a:p>
            <a:pPr>
              <a:lnSpc>
                <a:spcPct val="90000"/>
              </a:lnSpc>
              <a:tabLst>
                <a:tab pos="744538" algn="l"/>
                <a:tab pos="1025525" algn="l"/>
                <a:tab pos="1260475" algn="l"/>
              </a:tabLst>
            </a:pPr>
            <a:r>
              <a:rPr lang="es-ES" sz="2400" dirty="0">
                <a:solidFill>
                  <a:schemeClr val="tx1"/>
                </a:solidFill>
                <a:latin typeface="Arial Rounded MT Bold" pitchFamily="34" charset="0"/>
              </a:rPr>
              <a:t>La variable turno indica a quién le toca entrar en la sección crítica  </a:t>
            </a:r>
          </a:p>
          <a:p>
            <a:pPr>
              <a:lnSpc>
                <a:spcPct val="90000"/>
              </a:lnSpc>
              <a:tabLst>
                <a:tab pos="744538" algn="l"/>
                <a:tab pos="1025525" algn="l"/>
                <a:tab pos="1260475" algn="l"/>
              </a:tabLst>
            </a:pPr>
            <a:r>
              <a:rPr lang="es-ES" sz="2400" dirty="0">
                <a:solidFill>
                  <a:schemeClr val="tx1"/>
                </a:solidFill>
                <a:latin typeface="Arial Rounded MT Bold" pitchFamily="34" charset="0"/>
              </a:rPr>
              <a:t>interesado se usa para indicar si un proceso está listo para entrar en la sección crítica. </a:t>
            </a:r>
            <a:endParaRPr lang="es-ES" sz="2400" dirty="0" smtClean="0">
              <a:solidFill>
                <a:schemeClr val="tx1"/>
              </a:solidFill>
              <a:latin typeface="Arial Rounded MT Bold" pitchFamily="34" charset="0"/>
            </a:endParaRPr>
          </a:p>
          <a:p>
            <a:pPr>
              <a:lnSpc>
                <a:spcPct val="90000"/>
              </a:lnSpc>
              <a:tabLst>
                <a:tab pos="744538" algn="l"/>
                <a:tab pos="1025525" algn="l"/>
                <a:tab pos="1260475" algn="l"/>
              </a:tabLst>
            </a:pPr>
            <a:r>
              <a:rPr lang="es-ES" sz="2400" dirty="0" smtClean="0">
                <a:solidFill>
                  <a:schemeClr val="tx1"/>
                </a:solidFill>
                <a:latin typeface="Arial Rounded MT Bold" pitchFamily="34" charset="0"/>
              </a:rPr>
              <a:t>interesado[i</a:t>
            </a:r>
            <a:r>
              <a:rPr lang="es-ES" sz="2400" dirty="0">
                <a:solidFill>
                  <a:schemeClr val="tx1"/>
                </a:solidFill>
                <a:latin typeface="Arial Rounded MT Bold" pitchFamily="34" charset="0"/>
              </a:rPr>
              <a:t>] = TRUE implica que el proceso P</a:t>
            </a:r>
            <a:r>
              <a:rPr lang="es-ES" sz="2400" baseline="-25000" dirty="0">
                <a:solidFill>
                  <a:schemeClr val="tx1"/>
                </a:solidFill>
                <a:latin typeface="Arial Rounded MT Bold" pitchFamily="34" charset="0"/>
              </a:rPr>
              <a:t>i</a:t>
            </a:r>
            <a:r>
              <a:rPr lang="es-ES" sz="2400" dirty="0">
                <a:solidFill>
                  <a:schemeClr val="tx1"/>
                </a:solidFill>
                <a:latin typeface="Arial Rounded MT Bold" pitchFamily="34" charset="0"/>
              </a:rPr>
              <a:t> está listo</a:t>
            </a:r>
          </a:p>
          <a:p>
            <a:pPr>
              <a:lnSpc>
                <a:spcPct val="90000"/>
              </a:lnSpc>
              <a:buFont typeface="Wingdings 3" charset="2"/>
              <a:buNone/>
            </a:pPr>
            <a:endParaRPr lang="es-ES" dirty="0" smtClean="0">
              <a:solidFill>
                <a:schemeClr val="tx1"/>
              </a:solidFill>
            </a:endParaRPr>
          </a:p>
          <a:p>
            <a:endParaRPr lang="es-ES" dirty="0" smtClean="0">
              <a:solidFill>
                <a:schemeClr val="tx1"/>
              </a:solidFill>
            </a:endParaRPr>
          </a:p>
        </p:txBody>
      </p:sp>
    </p:spTree>
    <p:extLst>
      <p:ext uri="{BB962C8B-B14F-4D97-AF65-F5344CB8AC3E}">
        <p14:creationId xmlns="" xmlns:p14="http://schemas.microsoft.com/office/powerpoint/2010/main" val="36829777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247650" y="1371600"/>
            <a:ext cx="4622800" cy="373380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nSpc>
                <a:spcPct val="90000"/>
              </a:lnSpc>
              <a:buFont typeface="Wingdings 3" charset="2"/>
              <a:buNone/>
            </a:pPr>
            <a:r>
              <a:rPr lang="es-ES" sz="2200" dirty="0" smtClean="0">
                <a:solidFill>
                  <a:srgbClr val="C00000"/>
                </a:solidFill>
                <a:latin typeface="Arial Rounded MT Bold" pitchFamily="34" charset="0"/>
              </a:rPr>
              <a:t>Proceso 0</a:t>
            </a:r>
            <a:endParaRPr lang="es-ES" sz="2200" dirty="0" smtClean="0">
              <a:solidFill>
                <a:schemeClr val="tx1"/>
              </a:solidFill>
              <a:latin typeface="Arial Rounded MT Bold" pitchFamily="34" charset="0"/>
            </a:endParaRPr>
          </a:p>
          <a:p>
            <a:pPr>
              <a:lnSpc>
                <a:spcPct val="80000"/>
              </a:lnSpc>
              <a:buNone/>
            </a:pPr>
            <a:r>
              <a:rPr lang="es-ES" sz="2200" dirty="0" err="1">
                <a:solidFill>
                  <a:schemeClr val="tx1"/>
                </a:solidFill>
                <a:latin typeface="Arial Rounded MT Bold" pitchFamily="34" charset="0"/>
              </a:rPr>
              <a:t>while</a:t>
            </a:r>
            <a:r>
              <a:rPr lang="es-ES" sz="2200" dirty="0">
                <a:solidFill>
                  <a:schemeClr val="tx1"/>
                </a:solidFill>
                <a:latin typeface="Arial Rounded MT Bold" pitchFamily="34" charset="0"/>
              </a:rPr>
              <a:t> (true)</a:t>
            </a:r>
          </a:p>
          <a:p>
            <a:pPr>
              <a:lnSpc>
                <a:spcPct val="80000"/>
              </a:lnSpc>
              <a:buNone/>
            </a:pPr>
            <a:r>
              <a:rPr lang="es-ES" sz="2200" dirty="0">
                <a:solidFill>
                  <a:schemeClr val="tx1"/>
                </a:solidFill>
                <a:latin typeface="Arial Rounded MT Bold" pitchFamily="34" charset="0"/>
              </a:rPr>
              <a:t>{</a:t>
            </a:r>
          </a:p>
          <a:p>
            <a:pPr>
              <a:lnSpc>
                <a:spcPct val="80000"/>
              </a:lnSpc>
              <a:buNone/>
            </a:pPr>
            <a:r>
              <a:rPr lang="es-ES" sz="2200" dirty="0">
                <a:solidFill>
                  <a:schemeClr val="tx1"/>
                </a:solidFill>
                <a:latin typeface="Arial Rounded MT Bold" pitchFamily="34" charset="0"/>
              </a:rPr>
              <a:t>	interesado[0] = TRUE;</a:t>
            </a:r>
          </a:p>
          <a:p>
            <a:pPr>
              <a:lnSpc>
                <a:spcPct val="80000"/>
              </a:lnSpc>
              <a:buNone/>
            </a:pPr>
            <a:r>
              <a:rPr lang="es-ES" sz="2200" dirty="0">
                <a:solidFill>
                  <a:schemeClr val="tx1"/>
                </a:solidFill>
                <a:latin typeface="Arial Rounded MT Bold" pitchFamily="34" charset="0"/>
              </a:rPr>
              <a:t>	turno = 1;</a:t>
            </a:r>
          </a:p>
          <a:p>
            <a:pPr>
              <a:lnSpc>
                <a:spcPct val="80000"/>
              </a:lnSpc>
              <a:buNone/>
            </a:pPr>
            <a:r>
              <a:rPr lang="es-ES" sz="2200" dirty="0">
                <a:solidFill>
                  <a:schemeClr val="tx1"/>
                </a:solidFill>
                <a:latin typeface="Arial Rounded MT Bold" pitchFamily="34" charset="0"/>
              </a:rPr>
              <a:t>	</a:t>
            </a:r>
            <a:r>
              <a:rPr lang="es-ES" sz="2200" dirty="0" err="1">
                <a:solidFill>
                  <a:schemeClr val="tx1"/>
                </a:solidFill>
                <a:latin typeface="Arial Rounded MT Bold" pitchFamily="34" charset="0"/>
              </a:rPr>
              <a:t>while</a:t>
            </a:r>
            <a:r>
              <a:rPr lang="es-ES" sz="2200" dirty="0">
                <a:solidFill>
                  <a:schemeClr val="tx1"/>
                </a:solidFill>
                <a:latin typeface="Arial Rounded MT Bold" pitchFamily="34" charset="0"/>
              </a:rPr>
              <a:t> (interesado[1] </a:t>
            </a:r>
            <a:endParaRPr lang="es-ES" sz="2200" dirty="0" smtClean="0">
              <a:solidFill>
                <a:schemeClr val="tx1"/>
              </a:solidFill>
              <a:latin typeface="Arial Rounded MT Bold" pitchFamily="34" charset="0"/>
            </a:endParaRPr>
          </a:p>
          <a:p>
            <a:pPr>
              <a:lnSpc>
                <a:spcPct val="80000"/>
              </a:lnSpc>
              <a:buNone/>
            </a:pPr>
            <a:r>
              <a:rPr lang="es-ES" sz="2200" dirty="0" smtClean="0">
                <a:solidFill>
                  <a:schemeClr val="tx1"/>
                </a:solidFill>
                <a:latin typeface="Arial Rounded MT Bold" pitchFamily="34" charset="0"/>
              </a:rPr>
              <a:t>                 &amp;&amp; </a:t>
            </a:r>
            <a:r>
              <a:rPr lang="es-ES" sz="2200" dirty="0">
                <a:solidFill>
                  <a:schemeClr val="tx1"/>
                </a:solidFill>
                <a:latin typeface="Arial Rounded MT Bold" pitchFamily="34" charset="0"/>
              </a:rPr>
              <a:t>turno == 1</a:t>
            </a:r>
            <a:r>
              <a:rPr lang="es-ES" sz="2200" dirty="0" smtClean="0">
                <a:solidFill>
                  <a:schemeClr val="tx1"/>
                </a:solidFill>
                <a:latin typeface="Arial Rounded MT Bold" pitchFamily="34" charset="0"/>
              </a:rPr>
              <a:t>);</a:t>
            </a:r>
            <a:endParaRPr lang="es-ES" sz="2200" dirty="0">
              <a:solidFill>
                <a:schemeClr val="tx1"/>
              </a:solidFill>
              <a:latin typeface="Arial Rounded MT Bold" pitchFamily="34" charset="0"/>
            </a:endParaRPr>
          </a:p>
          <a:p>
            <a:pPr>
              <a:lnSpc>
                <a:spcPct val="80000"/>
              </a:lnSpc>
              <a:buNone/>
            </a:pPr>
            <a:r>
              <a:rPr lang="es-ES" sz="2200" dirty="0">
                <a:solidFill>
                  <a:schemeClr val="tx1"/>
                </a:solidFill>
                <a:latin typeface="Arial Rounded MT Bold" pitchFamily="34" charset="0"/>
              </a:rPr>
              <a:t>	</a:t>
            </a:r>
            <a:r>
              <a:rPr lang="es-ES" sz="2200" b="1" dirty="0" smtClean="0">
                <a:solidFill>
                  <a:schemeClr val="tx1"/>
                </a:solidFill>
                <a:latin typeface="Arial Rounded MT Bold" pitchFamily="34" charset="0"/>
              </a:rPr>
              <a:t>SECCIÓN CRÍTICA</a:t>
            </a:r>
            <a:endParaRPr lang="es-ES" sz="2200" b="1" dirty="0">
              <a:solidFill>
                <a:schemeClr val="tx1"/>
              </a:solidFill>
              <a:latin typeface="Arial Rounded MT Bold" pitchFamily="34" charset="0"/>
            </a:endParaRPr>
          </a:p>
          <a:p>
            <a:pPr>
              <a:lnSpc>
                <a:spcPct val="80000"/>
              </a:lnSpc>
              <a:buNone/>
            </a:pPr>
            <a:r>
              <a:rPr lang="es-ES" sz="2200" dirty="0">
                <a:solidFill>
                  <a:schemeClr val="tx1"/>
                </a:solidFill>
                <a:latin typeface="Arial Rounded MT Bold" pitchFamily="34" charset="0"/>
              </a:rPr>
              <a:t>	interesado[0] = FALSE</a:t>
            </a:r>
            <a:r>
              <a:rPr lang="es-ES" sz="2200" dirty="0" smtClean="0">
                <a:solidFill>
                  <a:schemeClr val="tx1"/>
                </a:solidFill>
                <a:latin typeface="Arial Rounded MT Bold" pitchFamily="34" charset="0"/>
              </a:rPr>
              <a:t>;</a:t>
            </a:r>
            <a:endParaRPr lang="es-ES" sz="2200" dirty="0">
              <a:solidFill>
                <a:schemeClr val="tx1"/>
              </a:solidFill>
              <a:latin typeface="Arial Rounded MT Bold" pitchFamily="34" charset="0"/>
            </a:endParaRPr>
          </a:p>
          <a:p>
            <a:pPr>
              <a:lnSpc>
                <a:spcPct val="80000"/>
              </a:lnSpc>
              <a:buNone/>
            </a:pPr>
            <a:r>
              <a:rPr lang="es-ES" sz="2200" dirty="0">
                <a:solidFill>
                  <a:schemeClr val="tx1"/>
                </a:solidFill>
                <a:latin typeface="Arial Rounded MT Bold" pitchFamily="34" charset="0"/>
              </a:rPr>
              <a:t>	</a:t>
            </a:r>
            <a:r>
              <a:rPr lang="es-ES" sz="2200" dirty="0" smtClean="0">
                <a:solidFill>
                  <a:schemeClr val="tx1"/>
                </a:solidFill>
                <a:latin typeface="Arial Rounded MT Bold" pitchFamily="34" charset="0"/>
              </a:rPr>
              <a:t>SECCIÓN RESTANTE</a:t>
            </a:r>
            <a:endParaRPr lang="es-ES" sz="2200" dirty="0">
              <a:solidFill>
                <a:schemeClr val="tx1"/>
              </a:solidFill>
              <a:latin typeface="Arial Rounded MT Bold" pitchFamily="34" charset="0"/>
            </a:endParaRPr>
          </a:p>
          <a:p>
            <a:pPr>
              <a:lnSpc>
                <a:spcPct val="80000"/>
              </a:lnSpc>
              <a:buNone/>
            </a:pPr>
            <a:r>
              <a:rPr lang="es-ES" dirty="0" smtClean="0">
                <a:solidFill>
                  <a:schemeClr val="tx1"/>
                </a:solidFill>
                <a:latin typeface="Arial Rounded MT Bold" pitchFamily="34" charset="0"/>
              </a:rPr>
              <a:t>}</a:t>
            </a:r>
            <a:endParaRPr lang="es-ES" sz="1600" dirty="0">
              <a:solidFill>
                <a:schemeClr val="tx1"/>
              </a:solidFill>
              <a:latin typeface="Arial Rounded MT Bold" pitchFamily="34" charset="0"/>
            </a:endParaRPr>
          </a:p>
        </p:txBody>
      </p:sp>
      <p:sp>
        <p:nvSpPr>
          <p:cNvPr id="6" name="Content Placeholder 2"/>
          <p:cNvSpPr txBox="1">
            <a:spLocks/>
          </p:cNvSpPr>
          <p:nvPr/>
        </p:nvSpPr>
        <p:spPr>
          <a:xfrm>
            <a:off x="330200" y="5334000"/>
            <a:ext cx="8915400" cy="1295400"/>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nSpc>
                <a:spcPct val="90000"/>
              </a:lnSpc>
              <a:spcBef>
                <a:spcPct val="35000"/>
              </a:spcBef>
              <a:buClr>
                <a:srgbClr val="993300"/>
              </a:buClr>
              <a:buSzPct val="90000"/>
              <a:buFont typeface="Monotype Sorts" pitchFamily="2" charset="2"/>
              <a:buChar char="n"/>
              <a:tabLst>
                <a:tab pos="744538" algn="l"/>
                <a:tab pos="1025525" algn="l"/>
                <a:tab pos="1260475" algn="l"/>
              </a:tabLst>
            </a:pPr>
            <a:r>
              <a:rPr kumimoji="1" lang="es-ES" sz="2400" dirty="0">
                <a:latin typeface="Arial Rounded MT Bold" pitchFamily="34" charset="0"/>
              </a:rPr>
              <a:t>Satisface la exclusión </a:t>
            </a:r>
            <a:r>
              <a:rPr kumimoji="1" lang="es-ES" sz="2400" dirty="0" smtClean="0">
                <a:latin typeface="Arial Rounded MT Bold" pitchFamily="34" charset="0"/>
              </a:rPr>
              <a:t>mutua</a:t>
            </a:r>
            <a:endParaRPr kumimoji="1" lang="es-ES" sz="2400" dirty="0">
              <a:latin typeface="Arial Rounded MT Bold" pitchFamily="34" charset="0"/>
            </a:endParaRPr>
          </a:p>
          <a:p>
            <a:pPr>
              <a:lnSpc>
                <a:spcPct val="90000"/>
              </a:lnSpc>
              <a:spcBef>
                <a:spcPct val="35000"/>
              </a:spcBef>
              <a:buClr>
                <a:srgbClr val="993300"/>
              </a:buClr>
              <a:buSzPct val="90000"/>
              <a:buFont typeface="Monotype Sorts" pitchFamily="2" charset="2"/>
              <a:buChar char="n"/>
              <a:tabLst>
                <a:tab pos="744538" algn="l"/>
                <a:tab pos="1025525" algn="l"/>
                <a:tab pos="1260475" algn="l"/>
              </a:tabLst>
            </a:pPr>
            <a:r>
              <a:rPr kumimoji="1" lang="es-ES" sz="2400" dirty="0">
                <a:latin typeface="Arial Rounded MT Bold" pitchFamily="34" charset="0"/>
              </a:rPr>
              <a:t>Cumple la condición de </a:t>
            </a:r>
            <a:r>
              <a:rPr kumimoji="1" lang="es-ES" sz="2400" dirty="0" smtClean="0">
                <a:latin typeface="Arial Rounded MT Bold" pitchFamily="34" charset="0"/>
              </a:rPr>
              <a:t>progreso</a:t>
            </a:r>
            <a:endParaRPr kumimoji="1" lang="es-ES" sz="2400" dirty="0">
              <a:latin typeface="Arial Rounded MT Bold" pitchFamily="34" charset="0"/>
            </a:endParaRPr>
          </a:p>
          <a:p>
            <a:pPr>
              <a:lnSpc>
                <a:spcPct val="90000"/>
              </a:lnSpc>
              <a:spcBef>
                <a:spcPct val="35000"/>
              </a:spcBef>
              <a:buClr>
                <a:srgbClr val="993300"/>
              </a:buClr>
              <a:buSzPct val="90000"/>
              <a:buFont typeface="Monotype Sorts" pitchFamily="2" charset="2"/>
              <a:buChar char="n"/>
              <a:tabLst>
                <a:tab pos="744538" algn="l"/>
                <a:tab pos="1025525" algn="l"/>
                <a:tab pos="1260475" algn="l"/>
              </a:tabLst>
            </a:pPr>
            <a:r>
              <a:rPr kumimoji="1" lang="es-ES" sz="2400" dirty="0">
                <a:latin typeface="Arial Rounded MT Bold" pitchFamily="34" charset="0"/>
              </a:rPr>
              <a:t>Cumple el requisito de espera limitada</a:t>
            </a:r>
          </a:p>
          <a:p>
            <a:pPr>
              <a:lnSpc>
                <a:spcPct val="90000"/>
              </a:lnSpc>
              <a:buFont typeface="Wingdings 3" charset="2"/>
              <a:buNone/>
            </a:pPr>
            <a:endParaRPr lang="es-ES" dirty="0" smtClean="0">
              <a:solidFill>
                <a:schemeClr val="tx1"/>
              </a:solidFill>
            </a:endParaRPr>
          </a:p>
          <a:p>
            <a:endParaRPr lang="es-ES" dirty="0" smtClean="0">
              <a:solidFill>
                <a:schemeClr val="tx1"/>
              </a:solidFill>
            </a:endParaRPr>
          </a:p>
        </p:txBody>
      </p:sp>
      <p:sp>
        <p:nvSpPr>
          <p:cNvPr id="7" name="Content Placeholder 2"/>
          <p:cNvSpPr txBox="1">
            <a:spLocks/>
          </p:cNvSpPr>
          <p:nvPr/>
        </p:nvSpPr>
        <p:spPr>
          <a:xfrm>
            <a:off x="5118100" y="1295400"/>
            <a:ext cx="4540250" cy="37338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nSpc>
                <a:spcPct val="90000"/>
              </a:lnSpc>
              <a:buFont typeface="Wingdings 3" charset="2"/>
              <a:buNone/>
            </a:pPr>
            <a:r>
              <a:rPr lang="es-ES" sz="2000" dirty="0" smtClean="0">
                <a:solidFill>
                  <a:srgbClr val="C00000"/>
                </a:solidFill>
                <a:latin typeface="Arial Rounded MT Bold" pitchFamily="34" charset="0"/>
                <a:cs typeface="Aharoni" pitchFamily="2" charset="-79"/>
              </a:rPr>
              <a:t>Proceso 1</a:t>
            </a:r>
          </a:p>
          <a:p>
            <a:pPr>
              <a:lnSpc>
                <a:spcPct val="80000"/>
              </a:lnSpc>
              <a:buNone/>
            </a:pPr>
            <a:r>
              <a:rPr lang="es-ES" sz="2000" dirty="0" err="1">
                <a:solidFill>
                  <a:schemeClr val="tx1"/>
                </a:solidFill>
                <a:latin typeface="Arial Rounded MT Bold" pitchFamily="34" charset="0"/>
                <a:cs typeface="Aharoni" pitchFamily="2" charset="-79"/>
              </a:rPr>
              <a:t>while</a:t>
            </a:r>
            <a:r>
              <a:rPr lang="es-ES" sz="2000" dirty="0">
                <a:solidFill>
                  <a:schemeClr val="tx1"/>
                </a:solidFill>
                <a:latin typeface="Arial Rounded MT Bold" pitchFamily="34" charset="0"/>
                <a:cs typeface="Aharoni" pitchFamily="2" charset="-79"/>
              </a:rPr>
              <a:t> (true)</a:t>
            </a:r>
          </a:p>
          <a:p>
            <a:pPr>
              <a:lnSpc>
                <a:spcPct val="80000"/>
              </a:lnSpc>
              <a:buNone/>
            </a:pPr>
            <a:r>
              <a:rPr lang="es-ES" sz="2000" dirty="0">
                <a:solidFill>
                  <a:schemeClr val="tx1"/>
                </a:solidFill>
                <a:latin typeface="Arial Rounded MT Bold" pitchFamily="34" charset="0"/>
                <a:cs typeface="Aharoni" pitchFamily="2" charset="-79"/>
              </a:rPr>
              <a:t>{</a:t>
            </a:r>
          </a:p>
          <a:p>
            <a:pPr>
              <a:lnSpc>
                <a:spcPct val="80000"/>
              </a:lnSpc>
              <a:buNone/>
            </a:pPr>
            <a:r>
              <a:rPr lang="es-ES" sz="2000" dirty="0">
                <a:solidFill>
                  <a:schemeClr val="tx1"/>
                </a:solidFill>
                <a:latin typeface="Arial Rounded MT Bold" pitchFamily="34" charset="0"/>
                <a:cs typeface="Aharoni" pitchFamily="2" charset="-79"/>
              </a:rPr>
              <a:t>	</a:t>
            </a:r>
            <a:r>
              <a:rPr lang="es-ES" sz="2000" dirty="0" smtClean="0">
                <a:solidFill>
                  <a:schemeClr val="tx1"/>
                </a:solidFill>
                <a:latin typeface="Arial Rounded MT Bold" pitchFamily="34" charset="0"/>
                <a:cs typeface="Aharoni" pitchFamily="2" charset="-79"/>
              </a:rPr>
              <a:t>interesado[1] </a:t>
            </a:r>
            <a:r>
              <a:rPr lang="es-ES" sz="2000" dirty="0">
                <a:solidFill>
                  <a:schemeClr val="tx1"/>
                </a:solidFill>
                <a:latin typeface="Arial Rounded MT Bold" pitchFamily="34" charset="0"/>
                <a:cs typeface="Aharoni" pitchFamily="2" charset="-79"/>
              </a:rPr>
              <a:t>= TRUE;</a:t>
            </a:r>
          </a:p>
          <a:p>
            <a:pPr>
              <a:lnSpc>
                <a:spcPct val="80000"/>
              </a:lnSpc>
              <a:buNone/>
            </a:pPr>
            <a:r>
              <a:rPr lang="es-ES" sz="2000" dirty="0">
                <a:solidFill>
                  <a:schemeClr val="tx1"/>
                </a:solidFill>
                <a:latin typeface="Arial Rounded MT Bold" pitchFamily="34" charset="0"/>
                <a:cs typeface="Aharoni" pitchFamily="2" charset="-79"/>
              </a:rPr>
              <a:t>	turno = </a:t>
            </a:r>
            <a:r>
              <a:rPr lang="es-ES" sz="2000" dirty="0" smtClean="0">
                <a:solidFill>
                  <a:schemeClr val="tx1"/>
                </a:solidFill>
                <a:latin typeface="Arial Rounded MT Bold" pitchFamily="34" charset="0"/>
                <a:cs typeface="Aharoni" pitchFamily="2" charset="-79"/>
              </a:rPr>
              <a:t>0;</a:t>
            </a:r>
            <a:endParaRPr lang="es-ES" sz="2000" dirty="0">
              <a:solidFill>
                <a:schemeClr val="tx1"/>
              </a:solidFill>
              <a:latin typeface="Arial Rounded MT Bold" pitchFamily="34" charset="0"/>
              <a:cs typeface="Aharoni" pitchFamily="2" charset="-79"/>
            </a:endParaRPr>
          </a:p>
          <a:p>
            <a:pPr>
              <a:lnSpc>
                <a:spcPct val="80000"/>
              </a:lnSpc>
              <a:buNone/>
            </a:pPr>
            <a:r>
              <a:rPr lang="es-ES" sz="2000" dirty="0">
                <a:solidFill>
                  <a:schemeClr val="tx1"/>
                </a:solidFill>
                <a:latin typeface="Arial Rounded MT Bold" pitchFamily="34" charset="0"/>
                <a:cs typeface="Aharoni" pitchFamily="2" charset="-79"/>
              </a:rPr>
              <a:t>	</a:t>
            </a:r>
            <a:r>
              <a:rPr lang="es-ES" sz="2000" dirty="0" err="1">
                <a:solidFill>
                  <a:schemeClr val="tx1"/>
                </a:solidFill>
                <a:latin typeface="Arial Rounded MT Bold" pitchFamily="34" charset="0"/>
                <a:cs typeface="Aharoni" pitchFamily="2" charset="-79"/>
              </a:rPr>
              <a:t>while</a:t>
            </a:r>
            <a:r>
              <a:rPr lang="es-ES" sz="2000" dirty="0">
                <a:solidFill>
                  <a:schemeClr val="tx1"/>
                </a:solidFill>
                <a:latin typeface="Arial Rounded MT Bold" pitchFamily="34" charset="0"/>
                <a:cs typeface="Aharoni" pitchFamily="2" charset="-79"/>
              </a:rPr>
              <a:t> (</a:t>
            </a:r>
            <a:r>
              <a:rPr lang="es-ES" sz="2000" dirty="0" smtClean="0">
                <a:solidFill>
                  <a:schemeClr val="tx1"/>
                </a:solidFill>
                <a:latin typeface="Arial Rounded MT Bold" pitchFamily="34" charset="0"/>
                <a:cs typeface="Aharoni" pitchFamily="2" charset="-79"/>
              </a:rPr>
              <a:t>interesado[0] </a:t>
            </a:r>
          </a:p>
          <a:p>
            <a:pPr>
              <a:lnSpc>
                <a:spcPct val="80000"/>
              </a:lnSpc>
              <a:buNone/>
            </a:pPr>
            <a:r>
              <a:rPr lang="es-ES" sz="2000" dirty="0" smtClean="0">
                <a:solidFill>
                  <a:schemeClr val="tx1"/>
                </a:solidFill>
                <a:latin typeface="Arial Rounded MT Bold" pitchFamily="34" charset="0"/>
                <a:cs typeface="Aharoni" pitchFamily="2" charset="-79"/>
              </a:rPr>
              <a:t>                 &amp;&amp; </a:t>
            </a:r>
            <a:r>
              <a:rPr lang="es-ES" sz="2000" dirty="0">
                <a:solidFill>
                  <a:schemeClr val="tx1"/>
                </a:solidFill>
                <a:latin typeface="Arial Rounded MT Bold" pitchFamily="34" charset="0"/>
                <a:cs typeface="Aharoni" pitchFamily="2" charset="-79"/>
              </a:rPr>
              <a:t>turno == </a:t>
            </a:r>
            <a:r>
              <a:rPr lang="es-ES" sz="2000" dirty="0" smtClean="0">
                <a:solidFill>
                  <a:schemeClr val="tx1"/>
                </a:solidFill>
                <a:latin typeface="Arial Rounded MT Bold" pitchFamily="34" charset="0"/>
                <a:cs typeface="Aharoni" pitchFamily="2" charset="-79"/>
              </a:rPr>
              <a:t>0);</a:t>
            </a:r>
            <a:endParaRPr lang="es-ES" sz="2000" dirty="0">
              <a:solidFill>
                <a:schemeClr val="tx1"/>
              </a:solidFill>
              <a:latin typeface="Arial Rounded MT Bold" pitchFamily="34" charset="0"/>
              <a:cs typeface="Aharoni" pitchFamily="2" charset="-79"/>
            </a:endParaRPr>
          </a:p>
          <a:p>
            <a:pPr>
              <a:lnSpc>
                <a:spcPct val="80000"/>
              </a:lnSpc>
              <a:buNone/>
            </a:pPr>
            <a:r>
              <a:rPr lang="es-ES" sz="2000" dirty="0">
                <a:solidFill>
                  <a:schemeClr val="tx1"/>
                </a:solidFill>
                <a:latin typeface="Arial Rounded MT Bold" pitchFamily="34" charset="0"/>
                <a:cs typeface="Aharoni" pitchFamily="2" charset="-79"/>
              </a:rPr>
              <a:t>	</a:t>
            </a:r>
            <a:r>
              <a:rPr lang="es-ES" sz="2000" b="1" dirty="0" smtClean="0">
                <a:solidFill>
                  <a:schemeClr val="tx1"/>
                </a:solidFill>
                <a:latin typeface="Arial Rounded MT Bold" pitchFamily="34" charset="0"/>
                <a:cs typeface="Aharoni" pitchFamily="2" charset="-79"/>
              </a:rPr>
              <a:t>SECCIÓN CRÍTICA</a:t>
            </a:r>
            <a:endParaRPr lang="es-ES" sz="2000" b="1" dirty="0">
              <a:solidFill>
                <a:schemeClr val="tx1"/>
              </a:solidFill>
              <a:latin typeface="Arial Rounded MT Bold" pitchFamily="34" charset="0"/>
              <a:cs typeface="Aharoni" pitchFamily="2" charset="-79"/>
            </a:endParaRPr>
          </a:p>
          <a:p>
            <a:pPr>
              <a:lnSpc>
                <a:spcPct val="80000"/>
              </a:lnSpc>
              <a:buNone/>
            </a:pPr>
            <a:r>
              <a:rPr lang="es-ES" sz="2000" dirty="0">
                <a:solidFill>
                  <a:schemeClr val="tx1"/>
                </a:solidFill>
                <a:latin typeface="Arial Rounded MT Bold" pitchFamily="34" charset="0"/>
                <a:cs typeface="Aharoni" pitchFamily="2" charset="-79"/>
              </a:rPr>
              <a:t>	</a:t>
            </a:r>
            <a:r>
              <a:rPr lang="es-ES" sz="2000" dirty="0" smtClean="0">
                <a:solidFill>
                  <a:schemeClr val="tx1"/>
                </a:solidFill>
                <a:latin typeface="Arial Rounded MT Bold" pitchFamily="34" charset="0"/>
                <a:cs typeface="Aharoni" pitchFamily="2" charset="-79"/>
              </a:rPr>
              <a:t>interesado[1] </a:t>
            </a:r>
            <a:r>
              <a:rPr lang="es-ES" sz="2000" dirty="0">
                <a:solidFill>
                  <a:schemeClr val="tx1"/>
                </a:solidFill>
                <a:latin typeface="Arial Rounded MT Bold" pitchFamily="34" charset="0"/>
                <a:cs typeface="Aharoni" pitchFamily="2" charset="-79"/>
              </a:rPr>
              <a:t>= FALSE</a:t>
            </a:r>
            <a:r>
              <a:rPr lang="es-ES" sz="2000" dirty="0" smtClean="0">
                <a:solidFill>
                  <a:schemeClr val="tx1"/>
                </a:solidFill>
                <a:latin typeface="Arial Rounded MT Bold" pitchFamily="34" charset="0"/>
                <a:cs typeface="Aharoni" pitchFamily="2" charset="-79"/>
              </a:rPr>
              <a:t>;</a:t>
            </a:r>
            <a:endParaRPr lang="es-ES" sz="2000" dirty="0">
              <a:solidFill>
                <a:schemeClr val="tx1"/>
              </a:solidFill>
              <a:latin typeface="Arial Rounded MT Bold" pitchFamily="34" charset="0"/>
              <a:cs typeface="Aharoni" pitchFamily="2" charset="-79"/>
            </a:endParaRPr>
          </a:p>
          <a:p>
            <a:pPr>
              <a:lnSpc>
                <a:spcPct val="80000"/>
              </a:lnSpc>
              <a:buNone/>
            </a:pPr>
            <a:r>
              <a:rPr lang="es-ES" sz="2000" dirty="0">
                <a:solidFill>
                  <a:schemeClr val="tx1"/>
                </a:solidFill>
                <a:latin typeface="Arial Rounded MT Bold" pitchFamily="34" charset="0"/>
                <a:cs typeface="Aharoni" pitchFamily="2" charset="-79"/>
              </a:rPr>
              <a:t>	</a:t>
            </a:r>
            <a:r>
              <a:rPr lang="es-ES" sz="2000" dirty="0" smtClean="0">
                <a:solidFill>
                  <a:schemeClr val="tx1"/>
                </a:solidFill>
                <a:latin typeface="Arial Rounded MT Bold" pitchFamily="34" charset="0"/>
                <a:cs typeface="Aharoni" pitchFamily="2" charset="-79"/>
              </a:rPr>
              <a:t>SECCIÓN RESTANTE</a:t>
            </a:r>
            <a:endParaRPr lang="es-ES" sz="2000" dirty="0">
              <a:solidFill>
                <a:schemeClr val="tx1"/>
              </a:solidFill>
              <a:latin typeface="Arial Rounded MT Bold" pitchFamily="34" charset="0"/>
              <a:cs typeface="Aharoni" pitchFamily="2" charset="-79"/>
            </a:endParaRPr>
          </a:p>
          <a:p>
            <a:pPr>
              <a:lnSpc>
                <a:spcPct val="80000"/>
              </a:lnSpc>
              <a:buNone/>
            </a:pPr>
            <a:r>
              <a:rPr lang="es-ES" sz="2000" dirty="0" smtClean="0">
                <a:solidFill>
                  <a:schemeClr val="tx1"/>
                </a:solidFill>
                <a:latin typeface="Arial Rounded MT Bold" pitchFamily="34" charset="0"/>
                <a:cs typeface="Aharoni" pitchFamily="2" charset="-79"/>
              </a:rPr>
              <a:t>}</a:t>
            </a:r>
            <a:endParaRPr lang="es-ES" sz="2000" dirty="0">
              <a:solidFill>
                <a:schemeClr val="tx1"/>
              </a:solidFill>
              <a:latin typeface="Arial Rounded MT Bold" pitchFamily="34" charset="0"/>
              <a:cs typeface="Aharoni" pitchFamily="2" charset="-79"/>
            </a:endParaRPr>
          </a:p>
        </p:txBody>
      </p:sp>
      <p:sp>
        <p:nvSpPr>
          <p:cNvPr id="9" name="Title 1"/>
          <p:cNvSpPr txBox="1">
            <a:spLocks/>
          </p:cNvSpPr>
          <p:nvPr/>
        </p:nvSpPr>
        <p:spPr>
          <a:xfrm>
            <a:off x="495300" y="381000"/>
            <a:ext cx="9410700" cy="838200"/>
          </a:xfrm>
          <a:prstGeom prst="rect">
            <a:avLst/>
          </a:prstGeom>
        </p:spPr>
        <p:txBody>
          <a:bodyPr vert="horz"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AR" sz="3600" b="0" i="0" u="none" strike="noStrike" kern="1200" cap="all" spc="0" normalizeH="0" baseline="0" noProof="0" dirty="0" smtClean="0">
                <a:ln>
                  <a:noFill/>
                </a:ln>
                <a:solidFill>
                  <a:srgbClr val="C00000"/>
                </a:solidFill>
                <a:effectLst>
                  <a:reflection blurRad="12700" stA="48000" endA="300" endPos="55000" dir="5400000" sy="-90000" algn="bl" rotWithShape="0"/>
                </a:effectLst>
                <a:uLnTx/>
                <a:uFillTx/>
                <a:latin typeface="Algerian" pitchFamily="82" charset="0"/>
                <a:ea typeface="+mj-ea"/>
                <a:cs typeface="+mj-cs"/>
              </a:rPr>
              <a:t>Solución de Peterson</a:t>
            </a:r>
            <a:endParaRPr kumimoji="0" lang="en-US" sz="3600" b="0" i="0" u="none" strike="noStrike" kern="1200" cap="all" spc="0" normalizeH="0" baseline="0" noProof="0" dirty="0">
              <a:ln>
                <a:noFill/>
              </a:ln>
              <a:solidFill>
                <a:srgbClr val="C00000"/>
              </a:solidFill>
              <a:effectLst>
                <a:reflection blurRad="12700" stA="48000" endA="300" endPos="55000" dir="5400000" sy="-90000" algn="bl" rotWithShape="0"/>
              </a:effectLst>
              <a:uLnTx/>
              <a:uFillTx/>
              <a:latin typeface="Algerian" pitchFamily="82" charset="0"/>
              <a:ea typeface="+mj-ea"/>
              <a:cs typeface="+mj-cs"/>
            </a:endParaRPr>
          </a:p>
        </p:txBody>
      </p:sp>
    </p:spTree>
    <p:extLst>
      <p:ext uri="{BB962C8B-B14F-4D97-AF65-F5344CB8AC3E}">
        <p14:creationId xmlns="" xmlns:p14="http://schemas.microsoft.com/office/powerpoint/2010/main" val="18778047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4400" dirty="0" smtClean="0">
                <a:solidFill>
                  <a:srgbClr val="C00000"/>
                </a:solidFill>
                <a:latin typeface="Algerian" pitchFamily="82" charset="0"/>
              </a:rPr>
              <a:t>Hardware de sincronización</a:t>
            </a:r>
            <a:endParaRPr lang="en-US" sz="4400" dirty="0">
              <a:solidFill>
                <a:srgbClr val="C00000"/>
              </a:solidFill>
              <a:latin typeface="Algerian" pitchFamily="82" charset="0"/>
            </a:endParaRPr>
          </a:p>
        </p:txBody>
      </p:sp>
      <p:sp>
        <p:nvSpPr>
          <p:cNvPr id="6" name="Content Placeholder 2"/>
          <p:cNvSpPr txBox="1">
            <a:spLocks/>
          </p:cNvSpPr>
          <p:nvPr/>
        </p:nvSpPr>
        <p:spPr>
          <a:xfrm>
            <a:off x="330200" y="1371600"/>
            <a:ext cx="9245600" cy="50292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nSpc>
                <a:spcPct val="90000"/>
              </a:lnSpc>
              <a:tabLst>
                <a:tab pos="744538" algn="l"/>
                <a:tab pos="1025525" algn="l"/>
                <a:tab pos="1260475" algn="l"/>
              </a:tabLst>
            </a:pPr>
            <a:r>
              <a:rPr lang="es-ES" sz="2000" dirty="0">
                <a:latin typeface="Arial Rounded MT Bold" pitchFamily="34" charset="0"/>
              </a:rPr>
              <a:t>Muchos sistemas proveen soporte hardware para resolver el problema de la exclusión mutua</a:t>
            </a:r>
          </a:p>
          <a:p>
            <a:pPr>
              <a:lnSpc>
                <a:spcPct val="90000"/>
              </a:lnSpc>
              <a:tabLst>
                <a:tab pos="744538" algn="l"/>
                <a:tab pos="1025525" algn="l"/>
                <a:tab pos="1260475" algn="l"/>
              </a:tabLst>
            </a:pPr>
            <a:r>
              <a:rPr lang="es-ES" sz="2000" dirty="0">
                <a:latin typeface="Arial Rounded MT Bold" pitchFamily="34" charset="0"/>
              </a:rPr>
              <a:t>Una solución en máquinas con un solo procesador es deshabilitar las interrupciones</a:t>
            </a:r>
          </a:p>
          <a:p>
            <a:pPr lvl="1">
              <a:lnSpc>
                <a:spcPct val="90000"/>
              </a:lnSpc>
              <a:tabLst>
                <a:tab pos="744538" algn="l"/>
                <a:tab pos="1025525" algn="l"/>
                <a:tab pos="1260475" algn="l"/>
              </a:tabLst>
            </a:pPr>
            <a:r>
              <a:rPr lang="es-ES" sz="2000" dirty="0">
                <a:latin typeface="Arial Rounded MT Bold" pitchFamily="34" charset="0"/>
              </a:rPr>
              <a:t>El código que se está ejecutando no puede ser retirado de la CPU</a:t>
            </a:r>
          </a:p>
          <a:p>
            <a:pPr lvl="1">
              <a:lnSpc>
                <a:spcPct val="90000"/>
              </a:lnSpc>
              <a:tabLst>
                <a:tab pos="744538" algn="l"/>
                <a:tab pos="1025525" algn="l"/>
                <a:tab pos="1260475" algn="l"/>
              </a:tabLst>
            </a:pPr>
            <a:r>
              <a:rPr lang="es-ES" sz="2000" dirty="0">
                <a:latin typeface="Arial Rounded MT Bold" pitchFamily="34" charset="0"/>
              </a:rPr>
              <a:t>No es buena solución porque el SO pierde el control temporalmente</a:t>
            </a:r>
          </a:p>
          <a:p>
            <a:pPr lvl="1">
              <a:lnSpc>
                <a:spcPct val="90000"/>
              </a:lnSpc>
              <a:tabLst>
                <a:tab pos="744538" algn="l"/>
                <a:tab pos="1025525" algn="l"/>
                <a:tab pos="1260475" algn="l"/>
              </a:tabLst>
            </a:pPr>
            <a:r>
              <a:rPr lang="es-ES" sz="2000" dirty="0" smtClean="0">
                <a:latin typeface="Arial Rounded MT Bold" pitchFamily="34" charset="0"/>
              </a:rPr>
              <a:t>En </a:t>
            </a:r>
            <a:r>
              <a:rPr lang="es-ES" sz="2000" dirty="0">
                <a:latin typeface="Arial Rounded MT Bold" pitchFamily="34" charset="0"/>
              </a:rPr>
              <a:t>sistemas multiprocesadores no es eficiente</a:t>
            </a:r>
          </a:p>
          <a:p>
            <a:pPr>
              <a:lnSpc>
                <a:spcPct val="90000"/>
              </a:lnSpc>
              <a:tabLst>
                <a:tab pos="744538" algn="l"/>
                <a:tab pos="1025525" algn="l"/>
                <a:tab pos="1260475" algn="l"/>
              </a:tabLst>
            </a:pPr>
            <a:r>
              <a:rPr lang="es-ES" sz="2000" dirty="0">
                <a:latin typeface="Arial Rounded MT Bold" pitchFamily="34" charset="0"/>
              </a:rPr>
              <a:t>Las máquinas actuales proveen instrucciones atómicas especiales</a:t>
            </a:r>
          </a:p>
          <a:p>
            <a:pPr lvl="1">
              <a:lnSpc>
                <a:spcPct val="90000"/>
              </a:lnSpc>
              <a:tabLst>
                <a:tab pos="744538" algn="l"/>
                <a:tab pos="1025525" algn="l"/>
                <a:tab pos="1260475" algn="l"/>
              </a:tabLst>
            </a:pPr>
            <a:r>
              <a:rPr lang="es-ES" sz="2000" dirty="0">
                <a:solidFill>
                  <a:schemeClr val="tx2"/>
                </a:solidFill>
                <a:latin typeface="Arial Rounded MT Bold" pitchFamily="34" charset="0"/>
              </a:rPr>
              <a:t>Atómica = no interrumpible</a:t>
            </a:r>
          </a:p>
          <a:p>
            <a:pPr lvl="1">
              <a:lnSpc>
                <a:spcPct val="90000"/>
              </a:lnSpc>
              <a:tabLst>
                <a:tab pos="744538" algn="l"/>
                <a:tab pos="1025525" algn="l"/>
                <a:tab pos="1260475" algn="l"/>
              </a:tabLst>
            </a:pPr>
            <a:r>
              <a:rPr lang="es-ES" sz="2000" dirty="0" smtClean="0">
                <a:latin typeface="Arial Rounded MT Bold" pitchFamily="34" charset="0"/>
              </a:rPr>
              <a:t>Test &amp; Set</a:t>
            </a:r>
            <a:endParaRPr lang="es-ES" sz="2000" dirty="0">
              <a:latin typeface="Arial Rounded MT Bold" pitchFamily="34" charset="0"/>
            </a:endParaRPr>
          </a:p>
          <a:p>
            <a:pPr lvl="1">
              <a:lnSpc>
                <a:spcPct val="90000"/>
              </a:lnSpc>
              <a:tabLst>
                <a:tab pos="744538" algn="l"/>
                <a:tab pos="1025525" algn="l"/>
                <a:tab pos="1260475" algn="l"/>
              </a:tabLst>
            </a:pPr>
            <a:r>
              <a:rPr lang="es-ES" sz="2000" dirty="0" smtClean="0">
                <a:latin typeface="Arial Rounded MT Bold" pitchFamily="34" charset="0"/>
              </a:rPr>
              <a:t>Swap and Exchange</a:t>
            </a:r>
            <a:endParaRPr lang="es-ES" sz="2000" dirty="0">
              <a:latin typeface="Arial Rounded MT Bold" pitchFamily="34" charset="0"/>
            </a:endParaRPr>
          </a:p>
          <a:p>
            <a:pPr>
              <a:lnSpc>
                <a:spcPct val="90000"/>
              </a:lnSpc>
              <a:buFont typeface="Wingdings 3" charset="2"/>
              <a:buNone/>
            </a:pPr>
            <a:endParaRPr lang="es-ES" sz="2000" dirty="0" smtClean="0">
              <a:solidFill>
                <a:schemeClr val="tx1"/>
              </a:solidFill>
              <a:latin typeface="Arial Rounded MT Bold" pitchFamily="34" charset="0"/>
            </a:endParaRPr>
          </a:p>
          <a:p>
            <a:endParaRPr lang="es-ES" dirty="0" smtClean="0">
              <a:solidFill>
                <a:schemeClr val="tx1"/>
              </a:solidFill>
            </a:endParaRPr>
          </a:p>
        </p:txBody>
      </p:sp>
    </p:spTree>
    <p:extLst>
      <p:ext uri="{BB962C8B-B14F-4D97-AF65-F5344CB8AC3E}">
        <p14:creationId xmlns="" xmlns:p14="http://schemas.microsoft.com/office/powerpoint/2010/main" val="7867518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4400" dirty="0" smtClean="0">
                <a:solidFill>
                  <a:srgbClr val="C00000"/>
                </a:solidFill>
                <a:latin typeface="Algerian" pitchFamily="82" charset="0"/>
              </a:rPr>
              <a:t>Test and Set</a:t>
            </a:r>
            <a:endParaRPr lang="en-US" sz="4400" dirty="0">
              <a:solidFill>
                <a:srgbClr val="C00000"/>
              </a:solidFill>
              <a:latin typeface="Algerian" pitchFamily="82" charset="0"/>
            </a:endParaRPr>
          </a:p>
        </p:txBody>
      </p:sp>
      <p:sp>
        <p:nvSpPr>
          <p:cNvPr id="5" name="Rectangle 3"/>
          <p:cNvSpPr txBox="1">
            <a:spLocks noChangeArrowheads="1"/>
          </p:cNvSpPr>
          <p:nvPr/>
        </p:nvSpPr>
        <p:spPr>
          <a:xfrm>
            <a:off x="330200" y="1143000"/>
            <a:ext cx="9080500" cy="5334000"/>
          </a:xfrm>
          <a:prstGeom prst="rect">
            <a:avLst/>
          </a:prstGeom>
        </p:spPr>
        <p:txBody>
          <a:bodyPr vert="horz">
            <a:normAutofit fontScale="92500" lnSpcReduction="10000"/>
          </a:bodyPr>
          <a:lstStyle/>
          <a:p>
            <a:pPr marL="1143000" marR="0" lvl="2" indent="-228600" algn="l" defTabSz="914400" rtl="0" eaLnBrk="1" fontAlgn="auto" latinLnBrk="0" hangingPunct="1">
              <a:lnSpc>
                <a:spcPct val="100000"/>
              </a:lnSpc>
              <a:spcBef>
                <a:spcPct val="20000"/>
              </a:spcBef>
              <a:spcAft>
                <a:spcPts val="0"/>
              </a:spcAft>
              <a:buClr>
                <a:schemeClr val="accent1"/>
              </a:buClr>
              <a:buSzPct val="70000"/>
              <a:buFont typeface="Wingdings" pitchFamily="2" charset="2"/>
              <a:buNone/>
              <a:tabLst/>
              <a:defRPr/>
            </a:pPr>
            <a:r>
              <a:rPr kumimoji="0" lang="es-ES_tradnl" sz="2400" b="0" i="0" u="none" strike="noStrike" kern="1200" cap="none" spc="0" normalizeH="0" baseline="0" noProof="0" dirty="0" err="1" smtClean="0">
                <a:ln>
                  <a:noFill/>
                </a:ln>
                <a:solidFill>
                  <a:schemeClr val="tx1"/>
                </a:solidFill>
                <a:effectLst/>
                <a:uLnTx/>
                <a:uFillTx/>
                <a:latin typeface="Arial Rounded MT Bold" pitchFamily="34" charset="0"/>
              </a:rPr>
              <a:t>int</a:t>
            </a:r>
            <a:r>
              <a:rPr kumimoji="0" lang="es-ES_tradnl" sz="2400" b="0" i="0" u="none" strike="noStrike" kern="1200" cap="none" spc="0" normalizeH="0" baseline="0" noProof="0" dirty="0" smtClean="0">
                <a:ln>
                  <a:noFill/>
                </a:ln>
                <a:solidFill>
                  <a:schemeClr val="tx1"/>
                </a:solidFill>
                <a:effectLst/>
                <a:uLnTx/>
                <a:uFillTx/>
                <a:latin typeface="Arial Rounded MT Bold" pitchFamily="34" charset="0"/>
              </a:rPr>
              <a:t> </a:t>
            </a:r>
            <a:r>
              <a:rPr kumimoji="0" lang="es-ES_tradnl" sz="2400" b="0" i="0" u="none" strike="noStrike" kern="1200" cap="none" spc="0" normalizeH="0" baseline="0" noProof="0" dirty="0" err="1" smtClean="0">
                <a:ln>
                  <a:noFill/>
                </a:ln>
                <a:solidFill>
                  <a:schemeClr val="tx1"/>
                </a:solidFill>
                <a:effectLst/>
                <a:uLnTx/>
                <a:uFillTx/>
                <a:latin typeface="Arial Rounded MT Bold" pitchFamily="34" charset="0"/>
              </a:rPr>
              <a:t>test_and_set</a:t>
            </a:r>
            <a:r>
              <a:rPr kumimoji="0" lang="es-ES_tradnl" sz="2400" b="0" i="0" u="none" strike="noStrike" kern="1200" cap="none" spc="0" normalizeH="0" baseline="0" noProof="0" dirty="0" smtClean="0">
                <a:ln>
                  <a:noFill/>
                </a:ln>
                <a:solidFill>
                  <a:schemeClr val="tx1"/>
                </a:solidFill>
                <a:effectLst/>
                <a:uLnTx/>
                <a:uFillTx/>
                <a:latin typeface="Arial Rounded MT Bold" pitchFamily="34" charset="0"/>
              </a:rPr>
              <a:t> (</a:t>
            </a:r>
            <a:r>
              <a:rPr kumimoji="0" lang="es-ES_tradnl" sz="2400" b="0" i="0" u="none" strike="noStrike" kern="1200" cap="none" spc="0" normalizeH="0" baseline="0" noProof="0" dirty="0" err="1" smtClean="0">
                <a:ln>
                  <a:noFill/>
                </a:ln>
                <a:solidFill>
                  <a:schemeClr val="tx1"/>
                </a:solidFill>
                <a:effectLst/>
                <a:uLnTx/>
                <a:uFillTx/>
                <a:latin typeface="Arial Rounded MT Bold" pitchFamily="34" charset="0"/>
              </a:rPr>
              <a:t>int</a:t>
            </a:r>
            <a:r>
              <a:rPr kumimoji="0" lang="es-ES_tradnl" sz="2400" b="0" i="0" u="none" strike="noStrike" kern="1200" cap="none" spc="0" normalizeH="0" baseline="0" noProof="0" dirty="0" smtClean="0">
                <a:ln>
                  <a:noFill/>
                </a:ln>
                <a:solidFill>
                  <a:schemeClr val="tx1"/>
                </a:solidFill>
                <a:effectLst/>
                <a:uLnTx/>
                <a:uFillTx/>
                <a:latin typeface="Arial Rounded MT Bold" pitchFamily="34" charset="0"/>
              </a:rPr>
              <a:t> *destino) {</a:t>
            </a:r>
          </a:p>
          <a:p>
            <a:pPr marL="1143000" marR="0" lvl="2" indent="-228600" algn="l" defTabSz="914400" rtl="0" eaLnBrk="1" fontAlgn="auto" latinLnBrk="0" hangingPunct="1">
              <a:lnSpc>
                <a:spcPct val="100000"/>
              </a:lnSpc>
              <a:spcBef>
                <a:spcPct val="20000"/>
              </a:spcBef>
              <a:spcAft>
                <a:spcPts val="0"/>
              </a:spcAft>
              <a:buClr>
                <a:schemeClr val="accent1"/>
              </a:buClr>
              <a:buSzPct val="70000"/>
              <a:buFont typeface="Wingdings" pitchFamily="2" charset="2"/>
              <a:buNone/>
              <a:tabLst/>
              <a:defRPr/>
            </a:pPr>
            <a:r>
              <a:rPr kumimoji="0" lang="es-ES_tradnl" sz="2400" b="0" i="0" u="none" strike="noStrike" kern="1200" cap="none" spc="0" normalizeH="0" baseline="0" noProof="0" dirty="0" err="1" smtClean="0">
                <a:ln>
                  <a:noFill/>
                </a:ln>
                <a:solidFill>
                  <a:schemeClr val="tx1"/>
                </a:solidFill>
                <a:effectLst/>
                <a:uLnTx/>
                <a:uFillTx/>
                <a:latin typeface="Arial Rounded MT Bold" pitchFamily="34" charset="0"/>
              </a:rPr>
              <a:t>int</a:t>
            </a:r>
            <a:r>
              <a:rPr kumimoji="0" lang="es-ES_tradnl" sz="2400" b="0" i="0" u="none" strike="noStrike" kern="1200" cap="none" spc="0" normalizeH="0" baseline="0" noProof="0" dirty="0" smtClean="0">
                <a:ln>
                  <a:noFill/>
                </a:ln>
                <a:solidFill>
                  <a:schemeClr val="tx1"/>
                </a:solidFill>
                <a:effectLst/>
                <a:uLnTx/>
                <a:uFillTx/>
                <a:latin typeface="Arial Rounded MT Bold" pitchFamily="34" charset="0"/>
              </a:rPr>
              <a:t> </a:t>
            </a:r>
            <a:r>
              <a:rPr kumimoji="0" lang="es-ES_tradnl" sz="2400" b="0" i="0" u="none" strike="noStrike" kern="1200" cap="none" spc="0" normalizeH="0" baseline="0" noProof="0" dirty="0" err="1" smtClean="0">
                <a:ln>
                  <a:noFill/>
                </a:ln>
                <a:solidFill>
                  <a:schemeClr val="tx1"/>
                </a:solidFill>
                <a:effectLst/>
                <a:uLnTx/>
                <a:uFillTx/>
                <a:latin typeface="Arial Rounded MT Bold" pitchFamily="34" charset="0"/>
              </a:rPr>
              <a:t>aux</a:t>
            </a:r>
            <a:r>
              <a:rPr kumimoji="0" lang="es-ES_tradnl" sz="2400" b="0" i="0" u="none" strike="noStrike" kern="1200" cap="none" spc="0" normalizeH="0" baseline="0" noProof="0" dirty="0" smtClean="0">
                <a:ln>
                  <a:noFill/>
                </a:ln>
                <a:solidFill>
                  <a:schemeClr val="tx1"/>
                </a:solidFill>
                <a:effectLst/>
                <a:uLnTx/>
                <a:uFillTx/>
                <a:latin typeface="Arial Rounded MT Bold" pitchFamily="34" charset="0"/>
              </a:rPr>
              <a:t>;</a:t>
            </a:r>
          </a:p>
          <a:p>
            <a:pPr marL="1143000" marR="0" lvl="2" indent="-228600" algn="l" defTabSz="914400" rtl="0" eaLnBrk="1" fontAlgn="auto" latinLnBrk="0" hangingPunct="1">
              <a:lnSpc>
                <a:spcPct val="100000"/>
              </a:lnSpc>
              <a:spcBef>
                <a:spcPct val="20000"/>
              </a:spcBef>
              <a:spcAft>
                <a:spcPts val="0"/>
              </a:spcAft>
              <a:buClr>
                <a:schemeClr val="accent1"/>
              </a:buClr>
              <a:buSzPct val="70000"/>
              <a:buFont typeface="Wingdings" pitchFamily="2" charset="2"/>
              <a:buNone/>
              <a:tabLst/>
              <a:defRPr/>
            </a:pPr>
            <a:r>
              <a:rPr kumimoji="0" lang="es-ES_tradnl" sz="2400" b="0" i="0" u="none" strike="noStrike" kern="1200" cap="none" spc="0" normalizeH="0" baseline="0" noProof="0" dirty="0" smtClean="0">
                <a:ln>
                  <a:noFill/>
                </a:ln>
                <a:solidFill>
                  <a:schemeClr val="tx1"/>
                </a:solidFill>
                <a:effectLst/>
                <a:uLnTx/>
                <a:uFillTx/>
                <a:latin typeface="Arial Rounded MT Bold" pitchFamily="34" charset="0"/>
              </a:rPr>
              <a:t>    </a:t>
            </a:r>
            <a:r>
              <a:rPr kumimoji="0" lang="es-ES_tradnl" sz="2400" b="0" i="0" u="none" strike="noStrike" kern="1200" cap="none" spc="0" normalizeH="0" baseline="0" noProof="0" dirty="0" err="1" smtClean="0">
                <a:ln>
                  <a:noFill/>
                </a:ln>
                <a:solidFill>
                  <a:schemeClr val="tx1"/>
                </a:solidFill>
                <a:effectLst/>
                <a:uLnTx/>
                <a:uFillTx/>
                <a:latin typeface="Arial Rounded MT Bold" pitchFamily="34" charset="0"/>
              </a:rPr>
              <a:t>aux</a:t>
            </a:r>
            <a:r>
              <a:rPr kumimoji="0" lang="es-ES_tradnl" sz="2400" b="0" i="0" u="none" strike="noStrike" kern="1200" cap="none" spc="0" normalizeH="0" baseline="0" noProof="0" dirty="0" smtClean="0">
                <a:ln>
                  <a:noFill/>
                </a:ln>
                <a:solidFill>
                  <a:schemeClr val="tx1"/>
                </a:solidFill>
                <a:effectLst/>
                <a:uLnTx/>
                <a:uFillTx/>
                <a:latin typeface="Arial Rounded MT Bold" pitchFamily="34" charset="0"/>
              </a:rPr>
              <a:t> = *destino;</a:t>
            </a:r>
          </a:p>
          <a:p>
            <a:pPr marL="1143000" marR="0" lvl="2" indent="-228600" algn="l" defTabSz="914400" rtl="0" eaLnBrk="1" fontAlgn="auto" latinLnBrk="0" hangingPunct="1">
              <a:lnSpc>
                <a:spcPct val="100000"/>
              </a:lnSpc>
              <a:spcBef>
                <a:spcPct val="20000"/>
              </a:spcBef>
              <a:spcAft>
                <a:spcPts val="0"/>
              </a:spcAft>
              <a:buClr>
                <a:schemeClr val="accent1"/>
              </a:buClr>
              <a:buSzPct val="70000"/>
              <a:buFont typeface="Wingdings" pitchFamily="2" charset="2"/>
              <a:buNone/>
              <a:tabLst/>
              <a:defRPr/>
            </a:pPr>
            <a:r>
              <a:rPr kumimoji="0" lang="es-ES_tradnl" sz="2400" b="0" i="0" u="none" strike="noStrike" kern="1200" cap="none" spc="0" normalizeH="0" baseline="0" noProof="0" dirty="0" smtClean="0">
                <a:ln>
                  <a:noFill/>
                </a:ln>
                <a:solidFill>
                  <a:schemeClr val="tx1"/>
                </a:solidFill>
                <a:effectLst/>
                <a:uLnTx/>
                <a:uFillTx/>
                <a:latin typeface="Arial Rounded MT Bold" pitchFamily="34" charset="0"/>
              </a:rPr>
              <a:t>    *destino = TRUE;</a:t>
            </a:r>
          </a:p>
          <a:p>
            <a:pPr marL="1143000" marR="0" lvl="2" indent="-228600" algn="l" defTabSz="914400" rtl="0" eaLnBrk="1" fontAlgn="auto" latinLnBrk="0" hangingPunct="1">
              <a:lnSpc>
                <a:spcPct val="100000"/>
              </a:lnSpc>
              <a:spcBef>
                <a:spcPct val="20000"/>
              </a:spcBef>
              <a:spcAft>
                <a:spcPts val="0"/>
              </a:spcAft>
              <a:buClr>
                <a:schemeClr val="accent1"/>
              </a:buClr>
              <a:buSzPct val="70000"/>
              <a:buFont typeface="Wingdings" pitchFamily="2" charset="2"/>
              <a:buNone/>
              <a:tabLst/>
              <a:defRPr/>
            </a:pPr>
            <a:r>
              <a:rPr kumimoji="0" lang="es-ES_tradnl" sz="2400" b="0" i="0" u="none" strike="noStrike" kern="1200" cap="none" spc="0" normalizeH="0" baseline="0" noProof="0" dirty="0" smtClean="0">
                <a:ln>
                  <a:noFill/>
                </a:ln>
                <a:solidFill>
                  <a:schemeClr val="tx1"/>
                </a:solidFill>
                <a:effectLst/>
                <a:uLnTx/>
                <a:uFillTx/>
                <a:latin typeface="Arial Rounded MT Bold" pitchFamily="34" charset="0"/>
              </a:rPr>
              <a:t>    </a:t>
            </a:r>
            <a:r>
              <a:rPr kumimoji="0" lang="es-ES_tradnl" sz="2400" b="0" i="0" u="none" strike="noStrike" kern="1200" cap="none" spc="0" normalizeH="0" baseline="0" noProof="0" dirty="0" err="1" smtClean="0">
                <a:ln>
                  <a:noFill/>
                </a:ln>
                <a:solidFill>
                  <a:schemeClr val="tx1"/>
                </a:solidFill>
                <a:effectLst/>
                <a:uLnTx/>
                <a:uFillTx/>
                <a:latin typeface="Arial Rounded MT Bold" pitchFamily="34" charset="0"/>
              </a:rPr>
              <a:t>return</a:t>
            </a:r>
            <a:r>
              <a:rPr kumimoji="0" lang="es-ES_tradnl" sz="2400" b="0" i="0" u="none" strike="noStrike" kern="1200" cap="none" spc="0" normalizeH="0" baseline="0" noProof="0" dirty="0" smtClean="0">
                <a:ln>
                  <a:noFill/>
                </a:ln>
                <a:solidFill>
                  <a:schemeClr val="tx1"/>
                </a:solidFill>
                <a:effectLst/>
                <a:uLnTx/>
                <a:uFillTx/>
                <a:latin typeface="Arial Rounded MT Bold" pitchFamily="34" charset="0"/>
              </a:rPr>
              <a:t> (</a:t>
            </a:r>
            <a:r>
              <a:rPr kumimoji="0" lang="es-ES_tradnl" sz="2400" b="0" i="0" u="none" strike="noStrike" kern="1200" cap="none" spc="0" normalizeH="0" baseline="0" noProof="0" dirty="0" err="1" smtClean="0">
                <a:ln>
                  <a:noFill/>
                </a:ln>
                <a:solidFill>
                  <a:schemeClr val="tx1"/>
                </a:solidFill>
                <a:effectLst/>
                <a:uLnTx/>
                <a:uFillTx/>
                <a:latin typeface="Arial Rounded MT Bold" pitchFamily="34" charset="0"/>
              </a:rPr>
              <a:t>aux</a:t>
            </a:r>
            <a:r>
              <a:rPr kumimoji="0" lang="es-ES_tradnl" sz="2400" b="0" i="0" u="none" strike="noStrike" kern="1200" cap="none" spc="0" normalizeH="0" baseline="0" noProof="0" dirty="0" smtClean="0">
                <a:ln>
                  <a:noFill/>
                </a:ln>
                <a:solidFill>
                  <a:schemeClr val="tx1"/>
                </a:solidFill>
                <a:effectLst/>
                <a:uLnTx/>
                <a:uFillTx/>
                <a:latin typeface="Arial Rounded MT Bold" pitchFamily="34" charset="0"/>
              </a:rPr>
              <a:t>); </a:t>
            </a:r>
          </a:p>
          <a:p>
            <a:pPr marL="1143000" marR="0" lvl="2" indent="-228600" algn="l" defTabSz="914400" rtl="0" eaLnBrk="1" fontAlgn="auto" latinLnBrk="0" hangingPunct="1">
              <a:lnSpc>
                <a:spcPct val="100000"/>
              </a:lnSpc>
              <a:spcBef>
                <a:spcPct val="20000"/>
              </a:spcBef>
              <a:spcAft>
                <a:spcPts val="0"/>
              </a:spcAft>
              <a:buClr>
                <a:schemeClr val="accent1"/>
              </a:buClr>
              <a:buSzPct val="70000"/>
              <a:buFont typeface="Wingdings" pitchFamily="2" charset="2"/>
              <a:buNone/>
              <a:tabLst/>
              <a:defRPr/>
            </a:pPr>
            <a:r>
              <a:rPr kumimoji="0" lang="es-ES_tradnl" sz="2400" b="0" i="0" u="none" strike="noStrike" kern="1200" cap="none" spc="0" normalizeH="0" baseline="0" noProof="0" dirty="0" smtClean="0">
                <a:ln>
                  <a:noFill/>
                </a:ln>
                <a:solidFill>
                  <a:schemeClr val="tx1"/>
                </a:solidFill>
                <a:effectLst/>
                <a:uLnTx/>
                <a:uFillTx/>
                <a:latin typeface="Arial Rounded MT Bold" pitchFamily="34" charset="0"/>
              </a:rPr>
              <a:t>}</a:t>
            </a:r>
          </a:p>
          <a:p>
            <a:pPr marL="342900" marR="0" lvl="0" indent="-342900" algn="l" defTabSz="914400" rtl="0" eaLnBrk="1" fontAlgn="auto" latinLnBrk="0" hangingPunct="1">
              <a:lnSpc>
                <a:spcPct val="100000"/>
              </a:lnSpc>
              <a:spcBef>
                <a:spcPct val="20000"/>
              </a:spcBef>
              <a:spcAft>
                <a:spcPts val="0"/>
              </a:spcAft>
              <a:buClr>
                <a:schemeClr val="accent1"/>
              </a:buClr>
              <a:buSzPct val="70000"/>
              <a:buFont typeface="Wingdings 2"/>
              <a:buChar char=""/>
              <a:tabLst/>
              <a:defRPr/>
            </a:pPr>
            <a:r>
              <a:rPr kumimoji="0" lang="es-ES_tradnl" sz="2400" b="0" i="0" u="none" strike="noStrike" kern="1200" cap="none" spc="0" normalizeH="0" baseline="0" noProof="0" dirty="0" smtClean="0">
                <a:ln>
                  <a:noFill/>
                </a:ln>
                <a:solidFill>
                  <a:schemeClr val="tx1"/>
                </a:solidFill>
                <a:effectLst/>
                <a:uLnTx/>
                <a:uFillTx/>
                <a:latin typeface="Arial Rounded MT Bold" pitchFamily="34" charset="0"/>
              </a:rPr>
              <a:t>Variable compartida cerrojo iniciada a FALSE</a:t>
            </a:r>
          </a:p>
          <a:p>
            <a:pPr marL="1143000" marR="0" lvl="2" indent="-228600" algn="l" defTabSz="914400" rtl="0" eaLnBrk="1" fontAlgn="auto" latinLnBrk="0" hangingPunct="1">
              <a:lnSpc>
                <a:spcPct val="100000"/>
              </a:lnSpc>
              <a:spcBef>
                <a:spcPct val="20000"/>
              </a:spcBef>
              <a:spcAft>
                <a:spcPts val="0"/>
              </a:spcAft>
              <a:buClr>
                <a:schemeClr val="accent1"/>
              </a:buClr>
              <a:buSzPct val="70000"/>
              <a:buFont typeface="Wingdings" pitchFamily="2" charset="2"/>
              <a:buNone/>
              <a:tabLst/>
              <a:defRPr/>
            </a:pPr>
            <a:r>
              <a:rPr kumimoji="0" lang="es-ES_tradnl" sz="2400" b="0" i="0" u="none" strike="noStrike" kern="1200" cap="none" spc="0" normalizeH="0" baseline="0" noProof="0" dirty="0" smtClean="0">
                <a:ln>
                  <a:noFill/>
                </a:ln>
                <a:solidFill>
                  <a:schemeClr val="tx1"/>
                </a:solidFill>
                <a:effectLst/>
                <a:uLnTx/>
                <a:uFillTx/>
                <a:latin typeface="Arial Rounded MT Bold" pitchFamily="34" charset="0"/>
              </a:rPr>
              <a:t>do </a:t>
            </a:r>
          </a:p>
          <a:p>
            <a:pPr marL="1143000" marR="0" lvl="2" indent="-228600" algn="l" defTabSz="914400" rtl="0" eaLnBrk="1" fontAlgn="auto" latinLnBrk="0" hangingPunct="1">
              <a:lnSpc>
                <a:spcPct val="100000"/>
              </a:lnSpc>
              <a:spcBef>
                <a:spcPct val="20000"/>
              </a:spcBef>
              <a:spcAft>
                <a:spcPts val="0"/>
              </a:spcAft>
              <a:buClr>
                <a:schemeClr val="accent1"/>
              </a:buClr>
              <a:buSzPct val="70000"/>
              <a:buFont typeface="Wingdings" pitchFamily="2" charset="2"/>
              <a:buNone/>
              <a:tabLst/>
              <a:defRPr/>
            </a:pPr>
            <a:r>
              <a:rPr kumimoji="0" lang="es-ES_tradnl" sz="2400" b="0" i="0" u="none" strike="noStrike" kern="1200" cap="none" spc="0" normalizeH="0" baseline="0" noProof="0" dirty="0" smtClean="0">
                <a:ln>
                  <a:noFill/>
                </a:ln>
                <a:solidFill>
                  <a:schemeClr val="tx1"/>
                </a:solidFill>
                <a:effectLst/>
                <a:uLnTx/>
                <a:uFillTx/>
                <a:latin typeface="Arial Rounded MT Bold" pitchFamily="34" charset="0"/>
              </a:rPr>
              <a:t>{</a:t>
            </a:r>
          </a:p>
          <a:p>
            <a:pPr marL="1143000" marR="0" lvl="2" indent="-228600" algn="l" defTabSz="914400" rtl="0" eaLnBrk="1" fontAlgn="auto" latinLnBrk="0" hangingPunct="1">
              <a:lnSpc>
                <a:spcPct val="100000"/>
              </a:lnSpc>
              <a:spcBef>
                <a:spcPct val="20000"/>
              </a:spcBef>
              <a:spcAft>
                <a:spcPts val="0"/>
              </a:spcAft>
              <a:buClr>
                <a:schemeClr val="accent1"/>
              </a:buClr>
              <a:buSzPct val="70000"/>
              <a:buFont typeface="Wingdings" pitchFamily="2" charset="2"/>
              <a:buNone/>
              <a:tabLst/>
              <a:defRPr/>
            </a:pPr>
            <a:r>
              <a:rPr kumimoji="0" lang="es-ES_tradnl" sz="2400" b="0" i="0" u="none" strike="noStrike" kern="1200" cap="none" spc="0" normalizeH="0" baseline="0" noProof="0" dirty="0" err="1" smtClean="0">
                <a:ln>
                  <a:noFill/>
                </a:ln>
                <a:solidFill>
                  <a:schemeClr val="tx1"/>
                </a:solidFill>
                <a:effectLst/>
                <a:uLnTx/>
                <a:uFillTx/>
                <a:latin typeface="Arial Rounded MT Bold" pitchFamily="34" charset="0"/>
              </a:rPr>
              <a:t>while</a:t>
            </a:r>
            <a:r>
              <a:rPr kumimoji="0" lang="es-ES_tradnl" sz="2400" b="0" i="0" u="none" strike="noStrike" kern="1200" cap="none" spc="0" normalizeH="0" baseline="0" noProof="0" dirty="0" smtClean="0">
                <a:ln>
                  <a:noFill/>
                </a:ln>
                <a:solidFill>
                  <a:schemeClr val="tx1"/>
                </a:solidFill>
                <a:effectLst/>
                <a:uLnTx/>
                <a:uFillTx/>
                <a:latin typeface="Arial Rounded MT Bold" pitchFamily="34" charset="0"/>
              </a:rPr>
              <a:t> (</a:t>
            </a:r>
            <a:r>
              <a:rPr kumimoji="0" lang="es-ES_tradnl" sz="2400" b="0" i="0" u="none" strike="noStrike" kern="1200" cap="none" spc="0" normalizeH="0" baseline="0" noProof="0" dirty="0" err="1" smtClean="0">
                <a:ln>
                  <a:noFill/>
                </a:ln>
                <a:solidFill>
                  <a:schemeClr val="tx1"/>
                </a:solidFill>
                <a:effectLst/>
                <a:uLnTx/>
                <a:uFillTx/>
                <a:latin typeface="Arial Rounded MT Bold" pitchFamily="34" charset="0"/>
              </a:rPr>
              <a:t>test_and_set</a:t>
            </a:r>
            <a:r>
              <a:rPr kumimoji="0" lang="es-ES_tradnl" sz="2400" b="0" i="0" u="none" strike="noStrike" kern="1200" cap="none" spc="0" normalizeH="0" baseline="0" noProof="0" dirty="0" smtClean="0">
                <a:ln>
                  <a:noFill/>
                </a:ln>
                <a:solidFill>
                  <a:schemeClr val="tx1"/>
                </a:solidFill>
                <a:effectLst/>
                <a:uLnTx/>
                <a:uFillTx/>
                <a:latin typeface="Arial Rounded MT Bold" pitchFamily="34" charset="0"/>
              </a:rPr>
              <a:t> (&amp;cerrojo)) </a:t>
            </a:r>
            <a:r>
              <a:rPr kumimoji="0" lang="es-ES_tradnl" sz="2400" b="0" i="0" u="none" strike="noStrike" kern="1200" cap="none" spc="0" normalizeH="0" baseline="0" noProof="0" dirty="0" err="1" smtClean="0">
                <a:ln>
                  <a:noFill/>
                </a:ln>
                <a:solidFill>
                  <a:schemeClr val="tx1"/>
                </a:solidFill>
                <a:effectLst/>
                <a:uLnTx/>
                <a:uFillTx/>
                <a:latin typeface="Arial Rounded MT Bold" pitchFamily="34" charset="0"/>
              </a:rPr>
              <a:t>haz_nada</a:t>
            </a:r>
            <a:r>
              <a:rPr kumimoji="0" lang="es-ES_tradnl" sz="2400" b="0" i="0" u="none" strike="noStrike" kern="1200" cap="none" spc="0" normalizeH="0" baseline="0" noProof="0" dirty="0" smtClean="0">
                <a:ln>
                  <a:noFill/>
                </a:ln>
                <a:solidFill>
                  <a:schemeClr val="tx1"/>
                </a:solidFill>
                <a:effectLst/>
                <a:uLnTx/>
                <a:uFillTx/>
                <a:latin typeface="Arial Rounded MT Bold" pitchFamily="34" charset="0"/>
              </a:rPr>
              <a:t>;</a:t>
            </a:r>
          </a:p>
          <a:p>
            <a:pPr marL="1143000" marR="0" lvl="2" indent="-228600" algn="l" defTabSz="914400" rtl="0" eaLnBrk="1" fontAlgn="auto" latinLnBrk="0" hangingPunct="1">
              <a:lnSpc>
                <a:spcPct val="100000"/>
              </a:lnSpc>
              <a:spcBef>
                <a:spcPct val="20000"/>
              </a:spcBef>
              <a:spcAft>
                <a:spcPts val="0"/>
              </a:spcAft>
              <a:buClr>
                <a:schemeClr val="accent1"/>
              </a:buClr>
              <a:buSzPct val="70000"/>
              <a:buFont typeface="Wingdings" pitchFamily="2" charset="2"/>
              <a:buNone/>
              <a:tabLst/>
              <a:defRPr/>
            </a:pPr>
            <a:r>
              <a:rPr kumimoji="0" lang="es-ES_tradnl" sz="2400" b="0" i="0" u="none" strike="noStrike" kern="1200" cap="none" spc="0" normalizeH="0" baseline="0" noProof="0" dirty="0" smtClean="0">
                <a:ln>
                  <a:noFill/>
                </a:ln>
                <a:solidFill>
                  <a:schemeClr val="tx1"/>
                </a:solidFill>
                <a:effectLst/>
                <a:uLnTx/>
                <a:uFillTx/>
                <a:latin typeface="Arial Rounded MT Bold" pitchFamily="34" charset="0"/>
              </a:rPr>
              <a:t>     sección crítica</a:t>
            </a:r>
          </a:p>
          <a:p>
            <a:pPr marL="1143000" marR="0" lvl="2" indent="-228600" algn="l" defTabSz="914400" rtl="0" eaLnBrk="1" fontAlgn="auto" latinLnBrk="0" hangingPunct="1">
              <a:lnSpc>
                <a:spcPct val="100000"/>
              </a:lnSpc>
              <a:spcBef>
                <a:spcPct val="20000"/>
              </a:spcBef>
              <a:spcAft>
                <a:spcPts val="0"/>
              </a:spcAft>
              <a:buClr>
                <a:schemeClr val="accent1"/>
              </a:buClr>
              <a:buSzPct val="70000"/>
              <a:buFont typeface="Wingdings" pitchFamily="2" charset="2"/>
              <a:buNone/>
              <a:tabLst/>
              <a:defRPr/>
            </a:pPr>
            <a:r>
              <a:rPr kumimoji="0" lang="es-ES_tradnl" sz="2400" b="0" i="0" u="none" strike="noStrike" kern="1200" cap="none" spc="0" normalizeH="0" baseline="0" noProof="0" dirty="0" smtClean="0">
                <a:ln>
                  <a:noFill/>
                </a:ln>
                <a:solidFill>
                  <a:schemeClr val="tx1"/>
                </a:solidFill>
                <a:effectLst/>
                <a:uLnTx/>
                <a:uFillTx/>
                <a:latin typeface="Arial Rounded MT Bold" pitchFamily="34" charset="0"/>
              </a:rPr>
              <a:t>cerrojo = FALSE;</a:t>
            </a:r>
          </a:p>
          <a:p>
            <a:pPr marL="1143000" marR="0" lvl="2" indent="-228600" algn="l" defTabSz="914400" rtl="0" eaLnBrk="1" fontAlgn="auto" latinLnBrk="0" hangingPunct="1">
              <a:lnSpc>
                <a:spcPct val="100000"/>
              </a:lnSpc>
              <a:spcBef>
                <a:spcPct val="20000"/>
              </a:spcBef>
              <a:spcAft>
                <a:spcPts val="0"/>
              </a:spcAft>
              <a:buClr>
                <a:schemeClr val="accent1"/>
              </a:buClr>
              <a:buSzPct val="70000"/>
              <a:buFont typeface="Wingdings" pitchFamily="2" charset="2"/>
              <a:buNone/>
              <a:tabLst/>
              <a:defRPr/>
            </a:pPr>
            <a:r>
              <a:rPr kumimoji="0" lang="es-ES_tradnl" sz="2400" b="0" i="0" u="none" strike="noStrike" kern="1200" cap="none" spc="0" normalizeH="0" baseline="0" noProof="0" dirty="0" smtClean="0">
                <a:ln>
                  <a:noFill/>
                </a:ln>
                <a:solidFill>
                  <a:schemeClr val="tx1"/>
                </a:solidFill>
                <a:effectLst/>
                <a:uLnTx/>
                <a:uFillTx/>
                <a:latin typeface="Arial Rounded MT Bold" pitchFamily="34" charset="0"/>
              </a:rPr>
              <a:t>     resto de la sección</a:t>
            </a:r>
          </a:p>
          <a:p>
            <a:pPr marL="1143000" marR="0" lvl="2" indent="-228600" algn="l" defTabSz="914400" rtl="0" eaLnBrk="1" fontAlgn="auto" latinLnBrk="0" hangingPunct="1">
              <a:lnSpc>
                <a:spcPct val="100000"/>
              </a:lnSpc>
              <a:spcBef>
                <a:spcPct val="20000"/>
              </a:spcBef>
              <a:spcAft>
                <a:spcPts val="0"/>
              </a:spcAft>
              <a:buClr>
                <a:schemeClr val="accent1"/>
              </a:buClr>
              <a:buSzPct val="70000"/>
              <a:buFont typeface="Wingdings" pitchFamily="2" charset="2"/>
              <a:buNone/>
              <a:tabLst/>
              <a:defRPr/>
            </a:pPr>
            <a:r>
              <a:rPr kumimoji="0" lang="es-ES_tradnl" sz="2400" b="0" i="0" u="none" strike="noStrike" kern="1200" cap="none" spc="0" normalizeH="0" baseline="0" noProof="0" dirty="0" smtClean="0">
                <a:ln>
                  <a:noFill/>
                </a:ln>
                <a:solidFill>
                  <a:schemeClr val="tx1"/>
                </a:solidFill>
                <a:effectLst/>
                <a:uLnTx/>
                <a:uFillTx/>
                <a:latin typeface="Arial Rounded MT Bold" pitchFamily="34" charset="0"/>
              </a:rPr>
              <a:t>} </a:t>
            </a:r>
            <a:r>
              <a:rPr kumimoji="0" lang="es-ES_tradnl" sz="2400" b="0" i="0" u="none" strike="noStrike" kern="1200" cap="none" spc="0" normalizeH="0" baseline="0" noProof="0" dirty="0" err="1" smtClean="0">
                <a:ln>
                  <a:noFill/>
                </a:ln>
                <a:solidFill>
                  <a:schemeClr val="tx1"/>
                </a:solidFill>
                <a:effectLst/>
                <a:uLnTx/>
                <a:uFillTx/>
                <a:latin typeface="Arial Rounded MT Bold" pitchFamily="34" charset="0"/>
              </a:rPr>
              <a:t>while</a:t>
            </a:r>
            <a:r>
              <a:rPr kumimoji="0" lang="es-ES_tradnl" sz="2400" b="0" i="0" u="none" strike="noStrike" kern="1200" cap="none" spc="0" normalizeH="0" baseline="0" noProof="0" dirty="0" smtClean="0">
                <a:ln>
                  <a:noFill/>
                </a:ln>
                <a:solidFill>
                  <a:schemeClr val="tx1"/>
                </a:solidFill>
                <a:effectLst/>
                <a:uLnTx/>
                <a:uFillTx/>
                <a:latin typeface="Arial Rounded MT Bold" pitchFamily="34" charset="0"/>
              </a:rPr>
              <a:t> (TRUE);</a:t>
            </a:r>
          </a:p>
        </p:txBody>
      </p:sp>
    </p:spTree>
    <p:extLst>
      <p:ext uri="{BB962C8B-B14F-4D97-AF65-F5344CB8AC3E}">
        <p14:creationId xmlns="" xmlns:p14="http://schemas.microsoft.com/office/powerpoint/2010/main" val="8403512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a:xfrm>
            <a:off x="660400" y="1295400"/>
            <a:ext cx="9080500" cy="5334000"/>
          </a:xfrm>
          <a:prstGeom prst="rect">
            <a:avLst/>
          </a:prstGeom>
        </p:spPr>
        <p:txBody>
          <a:bodyPr/>
          <a:lstStyle/>
          <a:p>
            <a:pPr marL="1143000" marR="0" lvl="2" indent="-228600" algn="l" defTabSz="914400" rtl="0" eaLnBrk="1" fontAlgn="auto" latinLnBrk="0" hangingPunct="1">
              <a:lnSpc>
                <a:spcPct val="80000"/>
              </a:lnSpc>
              <a:spcBef>
                <a:spcPct val="20000"/>
              </a:spcBef>
              <a:spcAft>
                <a:spcPts val="0"/>
              </a:spcAft>
              <a:buClr>
                <a:schemeClr val="accent1"/>
              </a:buClr>
              <a:buSzPct val="70000"/>
              <a:buFont typeface="Wingdings" pitchFamily="2" charset="2"/>
              <a:buNone/>
              <a:tabLst/>
              <a:defRPr/>
            </a:pPr>
            <a:r>
              <a:rPr kumimoji="0" lang="es-ES_tradnl" b="0" i="0" u="none" strike="noStrike" kern="1200" cap="none" spc="0" normalizeH="0" baseline="0" noProof="0" dirty="0" err="1" smtClean="0">
                <a:ln>
                  <a:noFill/>
                </a:ln>
                <a:solidFill>
                  <a:schemeClr val="tx1"/>
                </a:solidFill>
                <a:effectLst/>
                <a:uLnTx/>
                <a:uFillTx/>
                <a:latin typeface="Arial Rounded MT Bold" pitchFamily="34" charset="0"/>
              </a:rPr>
              <a:t>void</a:t>
            </a:r>
            <a:r>
              <a:rPr kumimoji="0" lang="es-ES_tradnl" b="0" i="0" u="none" strike="noStrike" kern="1200" cap="none" spc="0" normalizeH="0" baseline="0" noProof="0" dirty="0" smtClean="0">
                <a:ln>
                  <a:noFill/>
                </a:ln>
                <a:solidFill>
                  <a:schemeClr val="tx1"/>
                </a:solidFill>
                <a:effectLst/>
                <a:uLnTx/>
                <a:uFillTx/>
                <a:latin typeface="Arial Rounded MT Bold" pitchFamily="34" charset="0"/>
              </a:rPr>
              <a:t> swap (</a:t>
            </a:r>
            <a:r>
              <a:rPr kumimoji="0" lang="es-ES_tradnl" b="0" i="0" u="none" strike="noStrike" kern="1200" cap="none" spc="0" normalizeH="0" baseline="0" noProof="0" dirty="0" err="1" smtClean="0">
                <a:ln>
                  <a:noFill/>
                </a:ln>
                <a:solidFill>
                  <a:schemeClr val="tx1"/>
                </a:solidFill>
                <a:effectLst/>
                <a:uLnTx/>
                <a:uFillTx/>
                <a:latin typeface="Arial Rounded MT Bold" pitchFamily="34" charset="0"/>
              </a:rPr>
              <a:t>int</a:t>
            </a:r>
            <a:r>
              <a:rPr kumimoji="0" lang="es-ES_tradnl" b="0" i="0" u="none" strike="noStrike" kern="1200" cap="none" spc="0" normalizeH="0" baseline="0" noProof="0" dirty="0" smtClean="0">
                <a:ln>
                  <a:noFill/>
                </a:ln>
                <a:solidFill>
                  <a:schemeClr val="tx1"/>
                </a:solidFill>
                <a:effectLst/>
                <a:uLnTx/>
                <a:uFillTx/>
                <a:latin typeface="Arial Rounded MT Bold" pitchFamily="34" charset="0"/>
              </a:rPr>
              <a:t> *a, </a:t>
            </a:r>
            <a:r>
              <a:rPr kumimoji="0" lang="es-ES_tradnl" b="0" i="0" u="none" strike="noStrike" kern="1200" cap="none" spc="0" normalizeH="0" baseline="0" noProof="0" dirty="0" err="1" smtClean="0">
                <a:ln>
                  <a:noFill/>
                </a:ln>
                <a:solidFill>
                  <a:schemeClr val="tx1"/>
                </a:solidFill>
                <a:effectLst/>
                <a:uLnTx/>
                <a:uFillTx/>
                <a:latin typeface="Arial Rounded MT Bold" pitchFamily="34" charset="0"/>
              </a:rPr>
              <a:t>int</a:t>
            </a:r>
            <a:r>
              <a:rPr kumimoji="0" lang="es-ES_tradnl" b="0" i="0" u="none" strike="noStrike" kern="1200" cap="none" spc="0" normalizeH="0" baseline="0" noProof="0" dirty="0" smtClean="0">
                <a:ln>
                  <a:noFill/>
                </a:ln>
                <a:solidFill>
                  <a:schemeClr val="tx1"/>
                </a:solidFill>
                <a:effectLst/>
                <a:uLnTx/>
                <a:uFillTx/>
                <a:latin typeface="Arial Rounded MT Bold" pitchFamily="34" charset="0"/>
              </a:rPr>
              <a:t> *b) {</a:t>
            </a:r>
          </a:p>
          <a:p>
            <a:pPr marL="1143000" marR="0" lvl="2" indent="-228600" algn="l" defTabSz="914400" rtl="0" eaLnBrk="1" fontAlgn="auto" latinLnBrk="0" hangingPunct="1">
              <a:lnSpc>
                <a:spcPct val="80000"/>
              </a:lnSpc>
              <a:spcBef>
                <a:spcPct val="20000"/>
              </a:spcBef>
              <a:spcAft>
                <a:spcPts val="0"/>
              </a:spcAft>
              <a:buClr>
                <a:schemeClr val="accent1"/>
              </a:buClr>
              <a:buSzPct val="70000"/>
              <a:buFont typeface="Wingdings" pitchFamily="2" charset="2"/>
              <a:buNone/>
              <a:tabLst/>
              <a:defRPr/>
            </a:pPr>
            <a:r>
              <a:rPr kumimoji="0" lang="es-ES_tradnl" b="0" i="0" u="none" strike="noStrike" kern="1200" cap="none" spc="0" normalizeH="0" baseline="0" noProof="0" dirty="0" err="1" smtClean="0">
                <a:ln>
                  <a:noFill/>
                </a:ln>
                <a:solidFill>
                  <a:schemeClr val="tx1"/>
                </a:solidFill>
                <a:effectLst/>
                <a:uLnTx/>
                <a:uFillTx/>
                <a:latin typeface="Arial Rounded MT Bold" pitchFamily="34" charset="0"/>
              </a:rPr>
              <a:t>int</a:t>
            </a:r>
            <a:r>
              <a:rPr kumimoji="0" lang="es-ES_tradnl" b="0" i="0" u="none" strike="noStrike" kern="1200" cap="none" spc="0" normalizeH="0" baseline="0" noProof="0" dirty="0" smtClean="0">
                <a:ln>
                  <a:noFill/>
                </a:ln>
                <a:solidFill>
                  <a:schemeClr val="tx1"/>
                </a:solidFill>
                <a:effectLst/>
                <a:uLnTx/>
                <a:uFillTx/>
                <a:latin typeface="Arial Rounded MT Bold" pitchFamily="34" charset="0"/>
              </a:rPr>
              <a:t> </a:t>
            </a:r>
            <a:r>
              <a:rPr kumimoji="0" lang="es-ES_tradnl" b="0" i="0" u="none" strike="noStrike" kern="1200" cap="none" spc="0" normalizeH="0" baseline="0" noProof="0" dirty="0" err="1" smtClean="0">
                <a:ln>
                  <a:noFill/>
                </a:ln>
                <a:solidFill>
                  <a:schemeClr val="tx1"/>
                </a:solidFill>
                <a:effectLst/>
                <a:uLnTx/>
                <a:uFillTx/>
                <a:latin typeface="Arial Rounded MT Bold" pitchFamily="34" charset="0"/>
              </a:rPr>
              <a:t>aux</a:t>
            </a:r>
            <a:r>
              <a:rPr kumimoji="0" lang="es-ES_tradnl" b="0" i="0" u="none" strike="noStrike" kern="1200" cap="none" spc="0" normalizeH="0" baseline="0" noProof="0" dirty="0" smtClean="0">
                <a:ln>
                  <a:noFill/>
                </a:ln>
                <a:solidFill>
                  <a:schemeClr val="tx1"/>
                </a:solidFill>
                <a:effectLst/>
                <a:uLnTx/>
                <a:uFillTx/>
                <a:latin typeface="Arial Rounded MT Bold" pitchFamily="34" charset="0"/>
              </a:rPr>
              <a:t>;</a:t>
            </a:r>
          </a:p>
          <a:p>
            <a:pPr marL="1143000" marR="0" lvl="2" indent="-228600" algn="l" defTabSz="914400" rtl="0" eaLnBrk="1" fontAlgn="auto" latinLnBrk="0" hangingPunct="1">
              <a:lnSpc>
                <a:spcPct val="80000"/>
              </a:lnSpc>
              <a:spcBef>
                <a:spcPct val="20000"/>
              </a:spcBef>
              <a:spcAft>
                <a:spcPts val="0"/>
              </a:spcAft>
              <a:buClr>
                <a:schemeClr val="accent1"/>
              </a:buClr>
              <a:buSzPct val="70000"/>
              <a:buFont typeface="Wingdings" pitchFamily="2" charset="2"/>
              <a:buNone/>
              <a:tabLst/>
              <a:defRPr/>
            </a:pPr>
            <a:r>
              <a:rPr kumimoji="0" lang="es-ES_tradnl" b="0" i="0" u="none" strike="noStrike" kern="1200" cap="none" spc="0" normalizeH="0" baseline="0" noProof="0" dirty="0" smtClean="0">
                <a:ln>
                  <a:noFill/>
                </a:ln>
                <a:solidFill>
                  <a:schemeClr val="tx1"/>
                </a:solidFill>
                <a:effectLst/>
                <a:uLnTx/>
                <a:uFillTx/>
                <a:latin typeface="Arial Rounded MT Bold" pitchFamily="34" charset="0"/>
              </a:rPr>
              <a:t>    </a:t>
            </a:r>
            <a:r>
              <a:rPr kumimoji="0" lang="es-ES_tradnl" b="0" i="0" u="none" strike="noStrike" kern="1200" cap="none" spc="0" normalizeH="0" baseline="0" noProof="0" dirty="0" err="1" smtClean="0">
                <a:ln>
                  <a:noFill/>
                </a:ln>
                <a:solidFill>
                  <a:schemeClr val="tx1"/>
                </a:solidFill>
                <a:effectLst/>
                <a:uLnTx/>
                <a:uFillTx/>
                <a:latin typeface="Arial Rounded MT Bold" pitchFamily="34" charset="0"/>
              </a:rPr>
              <a:t>aux</a:t>
            </a:r>
            <a:r>
              <a:rPr kumimoji="0" lang="es-ES_tradnl" b="0" i="0" u="none" strike="noStrike" kern="1200" cap="none" spc="0" normalizeH="0" baseline="0" noProof="0" dirty="0" smtClean="0">
                <a:ln>
                  <a:noFill/>
                </a:ln>
                <a:solidFill>
                  <a:schemeClr val="tx1"/>
                </a:solidFill>
                <a:effectLst/>
                <a:uLnTx/>
                <a:uFillTx/>
                <a:latin typeface="Arial Rounded MT Bold" pitchFamily="34" charset="0"/>
              </a:rPr>
              <a:t> = *a;</a:t>
            </a:r>
          </a:p>
          <a:p>
            <a:pPr marL="1143000" marR="0" lvl="2" indent="-228600" algn="l" defTabSz="914400" rtl="0" eaLnBrk="1" fontAlgn="auto" latinLnBrk="0" hangingPunct="1">
              <a:lnSpc>
                <a:spcPct val="80000"/>
              </a:lnSpc>
              <a:spcBef>
                <a:spcPct val="20000"/>
              </a:spcBef>
              <a:spcAft>
                <a:spcPts val="0"/>
              </a:spcAft>
              <a:buClr>
                <a:schemeClr val="accent1"/>
              </a:buClr>
              <a:buSzPct val="70000"/>
              <a:buFont typeface="Wingdings" pitchFamily="2" charset="2"/>
              <a:buNone/>
              <a:tabLst/>
              <a:defRPr/>
            </a:pPr>
            <a:r>
              <a:rPr kumimoji="0" lang="es-ES_tradnl" b="0" i="0" u="none" strike="noStrike" kern="1200" cap="none" spc="0" normalizeH="0" baseline="0" noProof="0" dirty="0" smtClean="0">
                <a:ln>
                  <a:noFill/>
                </a:ln>
                <a:solidFill>
                  <a:schemeClr val="tx1"/>
                </a:solidFill>
                <a:effectLst/>
                <a:uLnTx/>
                <a:uFillTx/>
                <a:latin typeface="Arial Rounded MT Bold" pitchFamily="34" charset="0"/>
              </a:rPr>
              <a:t>    *a = *b;</a:t>
            </a:r>
          </a:p>
          <a:p>
            <a:pPr marL="1143000" marR="0" lvl="2" indent="-228600" algn="l" defTabSz="914400" rtl="0" eaLnBrk="1" fontAlgn="auto" latinLnBrk="0" hangingPunct="1">
              <a:lnSpc>
                <a:spcPct val="80000"/>
              </a:lnSpc>
              <a:spcBef>
                <a:spcPct val="20000"/>
              </a:spcBef>
              <a:spcAft>
                <a:spcPts val="0"/>
              </a:spcAft>
              <a:buClr>
                <a:schemeClr val="accent1"/>
              </a:buClr>
              <a:buSzPct val="70000"/>
              <a:buFont typeface="Wingdings" pitchFamily="2" charset="2"/>
              <a:buNone/>
              <a:tabLst/>
              <a:defRPr/>
            </a:pPr>
            <a:r>
              <a:rPr kumimoji="0" lang="es-ES_tradnl" b="0" i="0" u="none" strike="noStrike" kern="1200" cap="none" spc="0" normalizeH="0" baseline="0" noProof="0" dirty="0" smtClean="0">
                <a:ln>
                  <a:noFill/>
                </a:ln>
                <a:solidFill>
                  <a:schemeClr val="tx1"/>
                </a:solidFill>
                <a:effectLst/>
                <a:uLnTx/>
                <a:uFillTx/>
                <a:latin typeface="Arial Rounded MT Bold" pitchFamily="34" charset="0"/>
              </a:rPr>
              <a:t>    *b = </a:t>
            </a:r>
            <a:r>
              <a:rPr kumimoji="0" lang="es-ES_tradnl" b="0" i="0" u="none" strike="noStrike" kern="1200" cap="none" spc="0" normalizeH="0" baseline="0" noProof="0" dirty="0" err="1" smtClean="0">
                <a:ln>
                  <a:noFill/>
                </a:ln>
                <a:solidFill>
                  <a:schemeClr val="tx1"/>
                </a:solidFill>
                <a:effectLst/>
                <a:uLnTx/>
                <a:uFillTx/>
                <a:latin typeface="Arial Rounded MT Bold" pitchFamily="34" charset="0"/>
              </a:rPr>
              <a:t>aux</a:t>
            </a:r>
            <a:r>
              <a:rPr kumimoji="0" lang="es-ES_tradnl" b="0" i="0" u="none" strike="noStrike" kern="1200" cap="none" spc="0" normalizeH="0" baseline="0" noProof="0" dirty="0" smtClean="0">
                <a:ln>
                  <a:noFill/>
                </a:ln>
                <a:solidFill>
                  <a:schemeClr val="tx1"/>
                </a:solidFill>
                <a:effectLst/>
                <a:uLnTx/>
                <a:uFillTx/>
                <a:latin typeface="Arial Rounded MT Bold" pitchFamily="34" charset="0"/>
              </a:rPr>
              <a:t>; </a:t>
            </a:r>
          </a:p>
          <a:p>
            <a:pPr marL="1143000" marR="0" lvl="2" indent="-228600" algn="l" defTabSz="914400" rtl="0" eaLnBrk="1" fontAlgn="auto" latinLnBrk="0" hangingPunct="1">
              <a:lnSpc>
                <a:spcPct val="80000"/>
              </a:lnSpc>
              <a:spcBef>
                <a:spcPct val="20000"/>
              </a:spcBef>
              <a:spcAft>
                <a:spcPts val="0"/>
              </a:spcAft>
              <a:buClr>
                <a:schemeClr val="accent1"/>
              </a:buClr>
              <a:buSzPct val="70000"/>
              <a:buFont typeface="Wingdings" pitchFamily="2" charset="2"/>
              <a:buNone/>
              <a:tabLst/>
              <a:defRPr/>
            </a:pPr>
            <a:r>
              <a:rPr kumimoji="0" lang="es-ES_tradnl" b="0" i="0" u="none" strike="noStrike" kern="1200" cap="none" spc="0" normalizeH="0" baseline="0" noProof="0" dirty="0" smtClean="0">
                <a:ln>
                  <a:noFill/>
                </a:ln>
                <a:solidFill>
                  <a:schemeClr val="tx1"/>
                </a:solidFill>
                <a:effectLst/>
                <a:uLnTx/>
                <a:uFillTx/>
                <a:latin typeface="Arial Rounded MT Bold" pitchFamily="34" charset="0"/>
              </a:rPr>
              <a:t>}</a:t>
            </a:r>
          </a:p>
          <a:p>
            <a:pPr marL="342900" marR="0" lvl="0" indent="-342900" algn="l" defTabSz="914400" rtl="0" eaLnBrk="1" fontAlgn="auto" latinLnBrk="0" hangingPunct="1">
              <a:lnSpc>
                <a:spcPct val="90000"/>
              </a:lnSpc>
              <a:spcBef>
                <a:spcPct val="20000"/>
              </a:spcBef>
              <a:spcAft>
                <a:spcPts val="0"/>
              </a:spcAft>
              <a:buClr>
                <a:schemeClr val="accent1"/>
              </a:buClr>
              <a:buSzPct val="70000"/>
              <a:buFont typeface="Wingdings 2"/>
              <a:buChar char=""/>
              <a:tabLst/>
              <a:defRPr/>
            </a:pPr>
            <a:r>
              <a:rPr kumimoji="0" lang="es-ES_tradnl" b="0" i="0" u="none" strike="noStrike" kern="1200" cap="none" spc="0" normalizeH="0" baseline="0" noProof="0" dirty="0" smtClean="0">
                <a:ln>
                  <a:noFill/>
                </a:ln>
                <a:solidFill>
                  <a:schemeClr val="tx1"/>
                </a:solidFill>
                <a:effectLst/>
                <a:uLnTx/>
                <a:uFillTx/>
                <a:latin typeface="Arial Rounded MT Bold" pitchFamily="34" charset="0"/>
              </a:rPr>
              <a:t>Variable compartida cerrojo iniciada a FALSE</a:t>
            </a:r>
          </a:p>
          <a:p>
            <a:pPr marL="1143000" marR="0" lvl="2" indent="-228600" algn="l" defTabSz="914400" rtl="0" eaLnBrk="1" fontAlgn="auto" latinLnBrk="0" hangingPunct="1">
              <a:lnSpc>
                <a:spcPct val="90000"/>
              </a:lnSpc>
              <a:spcBef>
                <a:spcPct val="20000"/>
              </a:spcBef>
              <a:spcAft>
                <a:spcPts val="0"/>
              </a:spcAft>
              <a:buClr>
                <a:schemeClr val="accent1"/>
              </a:buClr>
              <a:buSzPct val="70000"/>
              <a:buFont typeface="Wingdings" pitchFamily="2" charset="2"/>
              <a:buNone/>
              <a:tabLst/>
              <a:defRPr/>
            </a:pPr>
            <a:r>
              <a:rPr kumimoji="0" lang="es-ES_tradnl" b="0" i="0" u="none" strike="noStrike" kern="1200" cap="none" spc="0" normalizeH="0" baseline="0" noProof="0" dirty="0" smtClean="0">
                <a:ln>
                  <a:noFill/>
                </a:ln>
                <a:solidFill>
                  <a:schemeClr val="tx1"/>
                </a:solidFill>
                <a:effectLst/>
                <a:uLnTx/>
                <a:uFillTx/>
                <a:latin typeface="Arial Rounded MT Bold" pitchFamily="34" charset="0"/>
              </a:rPr>
              <a:t>do {    </a:t>
            </a:r>
          </a:p>
          <a:p>
            <a:pPr marL="1143000" marR="0" lvl="2" indent="-228600" algn="l" defTabSz="914400" rtl="0" eaLnBrk="1" fontAlgn="auto" latinLnBrk="0" hangingPunct="1">
              <a:lnSpc>
                <a:spcPct val="90000"/>
              </a:lnSpc>
              <a:spcBef>
                <a:spcPct val="20000"/>
              </a:spcBef>
              <a:spcAft>
                <a:spcPts val="0"/>
              </a:spcAft>
              <a:buClr>
                <a:schemeClr val="accent1"/>
              </a:buClr>
              <a:buSzPct val="70000"/>
              <a:buFont typeface="Wingdings" pitchFamily="2" charset="2"/>
              <a:buNone/>
              <a:tabLst/>
              <a:defRPr/>
            </a:pPr>
            <a:r>
              <a:rPr kumimoji="0" lang="es-ES_tradnl" b="0" i="0" u="none" strike="noStrike" kern="1200" cap="none" spc="0" normalizeH="0" baseline="0" noProof="0" dirty="0" smtClean="0">
                <a:ln>
                  <a:noFill/>
                </a:ln>
                <a:solidFill>
                  <a:schemeClr val="tx1"/>
                </a:solidFill>
                <a:effectLst/>
                <a:uLnTx/>
                <a:uFillTx/>
                <a:latin typeface="Arial Rounded MT Bold" pitchFamily="34" charset="0"/>
              </a:rPr>
              <a:t>    llave = TRUE;</a:t>
            </a:r>
          </a:p>
          <a:p>
            <a:pPr marL="1143000" marR="0" lvl="2" indent="-228600" algn="l" defTabSz="914400" rtl="0" eaLnBrk="1" fontAlgn="auto" latinLnBrk="0" hangingPunct="1">
              <a:lnSpc>
                <a:spcPct val="90000"/>
              </a:lnSpc>
              <a:spcBef>
                <a:spcPct val="20000"/>
              </a:spcBef>
              <a:spcAft>
                <a:spcPts val="0"/>
              </a:spcAft>
              <a:buClr>
                <a:schemeClr val="accent1"/>
              </a:buClr>
              <a:buSzPct val="70000"/>
              <a:buFont typeface="Wingdings" pitchFamily="2" charset="2"/>
              <a:buNone/>
              <a:tabLst/>
              <a:defRPr/>
            </a:pPr>
            <a:r>
              <a:rPr kumimoji="0" lang="es-ES_tradnl" b="0" i="0" u="none" strike="noStrike" kern="1200" cap="none" spc="0" normalizeH="0" baseline="0" noProof="0" dirty="0" smtClean="0">
                <a:ln>
                  <a:noFill/>
                </a:ln>
                <a:solidFill>
                  <a:schemeClr val="tx1"/>
                </a:solidFill>
                <a:effectLst/>
                <a:uLnTx/>
                <a:uFillTx/>
                <a:latin typeface="Arial Rounded MT Bold" pitchFamily="34" charset="0"/>
              </a:rPr>
              <a:t>    do {</a:t>
            </a:r>
          </a:p>
          <a:p>
            <a:pPr marL="1143000" marR="0" lvl="2" indent="-228600" algn="l" defTabSz="914400" rtl="0" eaLnBrk="1" fontAlgn="auto" latinLnBrk="0" hangingPunct="1">
              <a:lnSpc>
                <a:spcPct val="90000"/>
              </a:lnSpc>
              <a:spcBef>
                <a:spcPct val="20000"/>
              </a:spcBef>
              <a:spcAft>
                <a:spcPts val="0"/>
              </a:spcAft>
              <a:buClr>
                <a:schemeClr val="accent1"/>
              </a:buClr>
              <a:buSzPct val="70000"/>
              <a:buFont typeface="Wingdings" pitchFamily="2" charset="2"/>
              <a:buNone/>
              <a:tabLst/>
              <a:defRPr/>
            </a:pPr>
            <a:r>
              <a:rPr kumimoji="0" lang="es-ES_tradnl" b="0" i="0" u="none" strike="noStrike" kern="1200" cap="none" spc="0" normalizeH="0" baseline="0" noProof="0" dirty="0" smtClean="0">
                <a:ln>
                  <a:noFill/>
                </a:ln>
                <a:solidFill>
                  <a:schemeClr val="tx1"/>
                </a:solidFill>
                <a:effectLst/>
                <a:uLnTx/>
                <a:uFillTx/>
                <a:latin typeface="Arial Rounded MT Bold" pitchFamily="34" charset="0"/>
              </a:rPr>
              <a:t>        swap (cerrojo, llave);</a:t>
            </a:r>
          </a:p>
          <a:p>
            <a:pPr marL="1143000" marR="0" lvl="2" indent="-228600" algn="l" defTabSz="914400" rtl="0" eaLnBrk="1" fontAlgn="auto" latinLnBrk="0" hangingPunct="1">
              <a:lnSpc>
                <a:spcPct val="90000"/>
              </a:lnSpc>
              <a:spcBef>
                <a:spcPct val="20000"/>
              </a:spcBef>
              <a:spcAft>
                <a:spcPts val="0"/>
              </a:spcAft>
              <a:buClr>
                <a:schemeClr val="accent1"/>
              </a:buClr>
              <a:buSzPct val="70000"/>
              <a:buFont typeface="Wingdings" pitchFamily="2" charset="2"/>
              <a:buNone/>
              <a:tabLst/>
              <a:defRPr/>
            </a:pPr>
            <a:r>
              <a:rPr kumimoji="0" lang="es-ES_tradnl" b="0" i="0" u="none" strike="noStrike" kern="1200" cap="none" spc="0" normalizeH="0" baseline="0" noProof="0" dirty="0" smtClean="0">
                <a:ln>
                  <a:noFill/>
                </a:ln>
                <a:solidFill>
                  <a:schemeClr val="tx1"/>
                </a:solidFill>
                <a:effectLst/>
                <a:uLnTx/>
                <a:uFillTx/>
                <a:latin typeface="Arial Rounded MT Bold" pitchFamily="34" charset="0"/>
              </a:rPr>
              <a:t>    } </a:t>
            </a:r>
            <a:r>
              <a:rPr kumimoji="0" lang="es-ES_tradnl" b="0" i="0" u="none" strike="noStrike" kern="1200" cap="none" spc="0" normalizeH="0" baseline="0" noProof="0" dirty="0" err="1" smtClean="0">
                <a:ln>
                  <a:noFill/>
                </a:ln>
                <a:solidFill>
                  <a:schemeClr val="tx1"/>
                </a:solidFill>
                <a:effectLst/>
                <a:uLnTx/>
                <a:uFillTx/>
                <a:latin typeface="Arial Rounded MT Bold" pitchFamily="34" charset="0"/>
              </a:rPr>
              <a:t>while</a:t>
            </a:r>
            <a:r>
              <a:rPr kumimoji="0" lang="es-ES_tradnl" b="0" i="0" u="none" strike="noStrike" kern="1200" cap="none" spc="0" normalizeH="0" baseline="0" noProof="0" dirty="0" smtClean="0">
                <a:ln>
                  <a:noFill/>
                </a:ln>
                <a:solidFill>
                  <a:schemeClr val="tx1"/>
                </a:solidFill>
                <a:effectLst/>
                <a:uLnTx/>
                <a:uFillTx/>
                <a:latin typeface="Arial Rounded MT Bold" pitchFamily="34" charset="0"/>
              </a:rPr>
              <a:t> (llave != FALSE);</a:t>
            </a:r>
          </a:p>
          <a:p>
            <a:pPr marL="1143000" marR="0" lvl="2" indent="-228600" algn="l" defTabSz="914400" rtl="0" eaLnBrk="1" fontAlgn="auto" latinLnBrk="0" hangingPunct="1">
              <a:lnSpc>
                <a:spcPct val="90000"/>
              </a:lnSpc>
              <a:spcBef>
                <a:spcPct val="20000"/>
              </a:spcBef>
              <a:spcAft>
                <a:spcPts val="0"/>
              </a:spcAft>
              <a:buClr>
                <a:schemeClr val="accent1"/>
              </a:buClr>
              <a:buSzPct val="70000"/>
              <a:buFont typeface="Wingdings" pitchFamily="2" charset="2"/>
              <a:buNone/>
              <a:tabLst/>
              <a:defRPr/>
            </a:pPr>
            <a:r>
              <a:rPr kumimoji="0" lang="es-ES_tradnl" b="0" i="0" u="none" strike="noStrike" kern="1200" cap="none" spc="0" normalizeH="0" baseline="0" noProof="0" dirty="0" smtClean="0">
                <a:ln>
                  <a:noFill/>
                </a:ln>
                <a:solidFill>
                  <a:schemeClr val="tx1"/>
                </a:solidFill>
                <a:effectLst/>
                <a:uLnTx/>
                <a:uFillTx/>
                <a:latin typeface="Arial Rounded MT Bold" pitchFamily="34" charset="0"/>
              </a:rPr>
              <a:t>        sección crítica</a:t>
            </a:r>
          </a:p>
          <a:p>
            <a:pPr marL="1143000" marR="0" lvl="2" indent="-228600" algn="l" defTabSz="914400" rtl="0" eaLnBrk="1" fontAlgn="auto" latinLnBrk="0" hangingPunct="1">
              <a:lnSpc>
                <a:spcPct val="90000"/>
              </a:lnSpc>
              <a:spcBef>
                <a:spcPct val="20000"/>
              </a:spcBef>
              <a:spcAft>
                <a:spcPts val="0"/>
              </a:spcAft>
              <a:buClr>
                <a:schemeClr val="accent1"/>
              </a:buClr>
              <a:buSzPct val="70000"/>
              <a:buFont typeface="Wingdings" pitchFamily="2" charset="2"/>
              <a:buNone/>
              <a:tabLst/>
              <a:defRPr/>
            </a:pPr>
            <a:r>
              <a:rPr kumimoji="0" lang="es-ES_tradnl" b="0" i="0" u="none" strike="noStrike" kern="1200" cap="none" spc="0" normalizeH="0" baseline="0" noProof="0" dirty="0" smtClean="0">
                <a:ln>
                  <a:noFill/>
                </a:ln>
                <a:solidFill>
                  <a:schemeClr val="tx1"/>
                </a:solidFill>
                <a:effectLst/>
                <a:uLnTx/>
                <a:uFillTx/>
                <a:latin typeface="Arial Rounded MT Bold" pitchFamily="34" charset="0"/>
              </a:rPr>
              <a:t>    cerrojo = FALSE;</a:t>
            </a:r>
          </a:p>
          <a:p>
            <a:pPr marL="1143000" marR="0" lvl="2" indent="-228600" algn="l" defTabSz="914400" rtl="0" eaLnBrk="1" fontAlgn="auto" latinLnBrk="0" hangingPunct="1">
              <a:lnSpc>
                <a:spcPct val="90000"/>
              </a:lnSpc>
              <a:spcBef>
                <a:spcPct val="20000"/>
              </a:spcBef>
              <a:spcAft>
                <a:spcPts val="0"/>
              </a:spcAft>
              <a:buClr>
                <a:schemeClr val="accent1"/>
              </a:buClr>
              <a:buSzPct val="70000"/>
              <a:buFont typeface="Wingdings" pitchFamily="2" charset="2"/>
              <a:buNone/>
              <a:tabLst/>
              <a:defRPr/>
            </a:pPr>
            <a:r>
              <a:rPr kumimoji="0" lang="es-ES_tradnl" b="0" i="0" u="none" strike="noStrike" kern="1200" cap="none" spc="0" normalizeH="0" baseline="0" noProof="0" dirty="0" smtClean="0">
                <a:ln>
                  <a:noFill/>
                </a:ln>
                <a:solidFill>
                  <a:schemeClr val="tx1"/>
                </a:solidFill>
                <a:effectLst/>
                <a:uLnTx/>
                <a:uFillTx/>
                <a:latin typeface="Arial Rounded MT Bold" pitchFamily="34" charset="0"/>
              </a:rPr>
              <a:t>        resto de la sección</a:t>
            </a:r>
          </a:p>
          <a:p>
            <a:pPr marL="1143000" marR="0" lvl="2" indent="-228600" algn="l" defTabSz="914400" rtl="0" eaLnBrk="1" fontAlgn="auto" latinLnBrk="0" hangingPunct="1">
              <a:lnSpc>
                <a:spcPct val="90000"/>
              </a:lnSpc>
              <a:spcBef>
                <a:spcPct val="20000"/>
              </a:spcBef>
              <a:spcAft>
                <a:spcPts val="0"/>
              </a:spcAft>
              <a:buClr>
                <a:schemeClr val="accent1"/>
              </a:buClr>
              <a:buSzPct val="70000"/>
              <a:buFont typeface="Wingdings" pitchFamily="2" charset="2"/>
              <a:buNone/>
              <a:tabLst/>
              <a:defRPr/>
            </a:pPr>
            <a:r>
              <a:rPr kumimoji="0" lang="es-ES_tradnl" b="0" i="0" u="none" strike="noStrike" kern="1200" cap="none" spc="0" normalizeH="0" baseline="0" noProof="0" dirty="0" smtClean="0">
                <a:ln>
                  <a:noFill/>
                </a:ln>
                <a:solidFill>
                  <a:schemeClr val="tx1"/>
                </a:solidFill>
                <a:effectLst/>
                <a:uLnTx/>
                <a:uFillTx/>
                <a:latin typeface="Arial Rounded MT Bold" pitchFamily="34" charset="0"/>
              </a:rPr>
              <a:t>} </a:t>
            </a:r>
            <a:r>
              <a:rPr kumimoji="0" lang="es-ES_tradnl" b="0" i="0" u="none" strike="noStrike" kern="1200" cap="none" spc="0" normalizeH="0" baseline="0" noProof="0" dirty="0" err="1" smtClean="0">
                <a:ln>
                  <a:noFill/>
                </a:ln>
                <a:solidFill>
                  <a:schemeClr val="tx1"/>
                </a:solidFill>
                <a:effectLst/>
                <a:uLnTx/>
                <a:uFillTx/>
                <a:latin typeface="Arial Rounded MT Bold" pitchFamily="34" charset="0"/>
              </a:rPr>
              <a:t>while</a:t>
            </a:r>
            <a:r>
              <a:rPr kumimoji="0" lang="es-ES_tradnl" b="0" i="0" u="none" strike="noStrike" kern="1200" cap="none" spc="0" normalizeH="0" baseline="0" noProof="0" dirty="0" smtClean="0">
                <a:ln>
                  <a:noFill/>
                </a:ln>
                <a:solidFill>
                  <a:schemeClr val="tx1"/>
                </a:solidFill>
                <a:effectLst/>
                <a:uLnTx/>
                <a:uFillTx/>
                <a:latin typeface="Arial Rounded MT Bold" pitchFamily="34" charset="0"/>
              </a:rPr>
              <a:t> (TRUE);</a:t>
            </a:r>
          </a:p>
        </p:txBody>
      </p:sp>
      <p:sp>
        <p:nvSpPr>
          <p:cNvPr id="3" name="Rectangle 2"/>
          <p:cNvSpPr txBox="1">
            <a:spLocks noChangeArrowheads="1"/>
          </p:cNvSpPr>
          <p:nvPr/>
        </p:nvSpPr>
        <p:spPr>
          <a:xfrm>
            <a:off x="0" y="304800"/>
            <a:ext cx="9906000" cy="6096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_tradnl" sz="4000" b="0" i="0" u="none" strike="noStrike" kern="1200" cap="all" spc="0" normalizeH="0" baseline="0" noProof="0" dirty="0" smtClean="0">
                <a:ln>
                  <a:noFill/>
                </a:ln>
                <a:solidFill>
                  <a:srgbClr val="C00000"/>
                </a:solidFill>
                <a:effectLst>
                  <a:reflection blurRad="12700" stA="48000" endA="300" endPos="55000" dir="5400000" sy="-90000" algn="bl" rotWithShape="0"/>
                </a:effectLst>
                <a:uLnTx/>
                <a:uFillTx/>
                <a:latin typeface="Algerian" pitchFamily="82" charset="0"/>
                <a:ea typeface="+mj-ea"/>
                <a:cs typeface="+mj-cs"/>
              </a:rPr>
              <a:t>Sincronización hardware (swap)</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s-AR" sz="4400" dirty="0" smtClean="0">
                <a:solidFill>
                  <a:srgbClr val="C00000"/>
                </a:solidFill>
                <a:latin typeface="Algerian" pitchFamily="82" charset="0"/>
              </a:rPr>
              <a:t>Semáforos</a:t>
            </a:r>
            <a:endParaRPr lang="en-US" sz="4400" dirty="0">
              <a:solidFill>
                <a:srgbClr val="C00000"/>
              </a:solidFill>
              <a:latin typeface="Algerian" pitchFamily="82" charset="0"/>
            </a:endParaRPr>
          </a:p>
        </p:txBody>
      </p:sp>
      <p:sp>
        <p:nvSpPr>
          <p:cNvPr id="6" name="Content Placeholder 2"/>
          <p:cNvSpPr txBox="1">
            <a:spLocks/>
          </p:cNvSpPr>
          <p:nvPr/>
        </p:nvSpPr>
        <p:spPr>
          <a:xfrm>
            <a:off x="330200" y="1295400"/>
            <a:ext cx="9328150" cy="51054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nSpc>
                <a:spcPct val="90000"/>
              </a:lnSpc>
            </a:pPr>
            <a:r>
              <a:rPr lang="es-ES" sz="2000" dirty="0">
                <a:solidFill>
                  <a:schemeClr val="tx1"/>
                </a:solidFill>
                <a:latin typeface="Arial Rounded MT Bold" pitchFamily="34" charset="0"/>
              </a:rPr>
              <a:t>Herramienta de sincronización que no requiere espera activa </a:t>
            </a:r>
            <a:endParaRPr lang="es-ES" sz="2000" i="1" dirty="0">
              <a:solidFill>
                <a:schemeClr val="tx1"/>
              </a:solidFill>
              <a:latin typeface="Arial Rounded MT Bold" pitchFamily="34" charset="0"/>
            </a:endParaRPr>
          </a:p>
          <a:p>
            <a:pPr>
              <a:lnSpc>
                <a:spcPct val="90000"/>
              </a:lnSpc>
            </a:pPr>
            <a:r>
              <a:rPr lang="es-ES" sz="2000" dirty="0">
                <a:solidFill>
                  <a:schemeClr val="tx1"/>
                </a:solidFill>
                <a:latin typeface="Arial Rounded MT Bold" pitchFamily="34" charset="0"/>
              </a:rPr>
              <a:t>Semáforo </a:t>
            </a:r>
            <a:r>
              <a:rPr lang="es-ES" sz="2000" i="1" dirty="0">
                <a:solidFill>
                  <a:schemeClr val="tx1"/>
                </a:solidFill>
                <a:latin typeface="Arial Rounded MT Bold" pitchFamily="34" charset="0"/>
              </a:rPr>
              <a:t>S</a:t>
            </a:r>
            <a:r>
              <a:rPr lang="es-ES" sz="2000" dirty="0">
                <a:solidFill>
                  <a:schemeClr val="tx1"/>
                </a:solidFill>
                <a:latin typeface="Arial Rounded MT Bold" pitchFamily="34" charset="0"/>
              </a:rPr>
              <a:t> – variable entera</a:t>
            </a:r>
          </a:p>
          <a:p>
            <a:pPr>
              <a:lnSpc>
                <a:spcPct val="90000"/>
              </a:lnSpc>
            </a:pPr>
            <a:r>
              <a:rPr lang="es-ES" sz="2000" dirty="0">
                <a:solidFill>
                  <a:schemeClr val="tx1"/>
                </a:solidFill>
                <a:latin typeface="Arial Rounded MT Bold" pitchFamily="34" charset="0"/>
              </a:rPr>
              <a:t>Dos operaciones estándar modifican S: </a:t>
            </a:r>
            <a:r>
              <a:rPr lang="es-ES" sz="2000" dirty="0" err="1">
                <a:solidFill>
                  <a:schemeClr val="tx1"/>
                </a:solidFill>
                <a:latin typeface="Arial Rounded MT Bold" pitchFamily="34" charset="0"/>
              </a:rPr>
              <a:t>wait</a:t>
            </a:r>
            <a:r>
              <a:rPr lang="es-ES" sz="2000" dirty="0">
                <a:solidFill>
                  <a:schemeClr val="tx1"/>
                </a:solidFill>
                <a:latin typeface="Arial Rounded MT Bold" pitchFamily="34" charset="0"/>
              </a:rPr>
              <a:t>() y </a:t>
            </a:r>
            <a:r>
              <a:rPr lang="es-ES" sz="2000" dirty="0" err="1">
                <a:solidFill>
                  <a:schemeClr val="tx1"/>
                </a:solidFill>
                <a:latin typeface="Arial Rounded MT Bold" pitchFamily="34" charset="0"/>
              </a:rPr>
              <a:t>signal</a:t>
            </a:r>
            <a:r>
              <a:rPr lang="es-ES" sz="2000" dirty="0" smtClean="0">
                <a:solidFill>
                  <a:schemeClr val="tx1"/>
                </a:solidFill>
                <a:latin typeface="Arial Rounded MT Bold" pitchFamily="34" charset="0"/>
              </a:rPr>
              <a:t>(). Además se lo inicializa.</a:t>
            </a:r>
          </a:p>
          <a:p>
            <a:pPr>
              <a:lnSpc>
                <a:spcPct val="90000"/>
              </a:lnSpc>
            </a:pPr>
            <a:r>
              <a:rPr lang="es-ES" sz="2000" dirty="0" smtClean="0">
                <a:solidFill>
                  <a:schemeClr val="tx1"/>
                </a:solidFill>
                <a:latin typeface="Arial Rounded MT Bold" pitchFamily="34" charset="0"/>
              </a:rPr>
              <a:t>Llamadas </a:t>
            </a:r>
            <a:r>
              <a:rPr lang="es-ES" sz="2000" dirty="0">
                <a:solidFill>
                  <a:schemeClr val="tx1"/>
                </a:solidFill>
                <a:latin typeface="Arial Rounded MT Bold" pitchFamily="34" charset="0"/>
              </a:rPr>
              <a:t>originalmente por </a:t>
            </a:r>
            <a:r>
              <a:rPr lang="es-ES" sz="2000" dirty="0" err="1">
                <a:solidFill>
                  <a:schemeClr val="tx1"/>
                </a:solidFill>
                <a:latin typeface="Arial Rounded MT Bold" pitchFamily="34" charset="0"/>
              </a:rPr>
              <a:t>Dijkstra</a:t>
            </a:r>
            <a:r>
              <a:rPr lang="es-ES" sz="2000" dirty="0">
                <a:solidFill>
                  <a:schemeClr val="tx1"/>
                </a:solidFill>
                <a:latin typeface="Arial Rounded MT Bold" pitchFamily="34" charset="0"/>
              </a:rPr>
              <a:t> P() y</a:t>
            </a:r>
            <a:r>
              <a:rPr lang="es-ES" sz="2000" i="1" dirty="0">
                <a:solidFill>
                  <a:schemeClr val="tx1"/>
                </a:solidFill>
                <a:latin typeface="Arial Rounded MT Bold" pitchFamily="34" charset="0"/>
              </a:rPr>
              <a:t> </a:t>
            </a:r>
            <a:r>
              <a:rPr lang="es-ES" sz="2000" dirty="0">
                <a:solidFill>
                  <a:schemeClr val="tx1"/>
                </a:solidFill>
                <a:latin typeface="Arial Rounded MT Bold" pitchFamily="34" charset="0"/>
              </a:rPr>
              <a:t>V()</a:t>
            </a:r>
          </a:p>
          <a:p>
            <a:pPr>
              <a:lnSpc>
                <a:spcPct val="90000"/>
              </a:lnSpc>
            </a:pPr>
            <a:r>
              <a:rPr lang="es-ES" sz="2000" dirty="0">
                <a:solidFill>
                  <a:schemeClr val="tx1"/>
                </a:solidFill>
                <a:latin typeface="Arial Rounded MT Bold" pitchFamily="34" charset="0"/>
              </a:rPr>
              <a:t>Sólo puede accederse al semáforo a través de las dos operaciones atómicas</a:t>
            </a:r>
          </a:p>
          <a:p>
            <a:pPr marL="0" indent="0">
              <a:lnSpc>
                <a:spcPct val="90000"/>
              </a:lnSpc>
              <a:buNone/>
            </a:pPr>
            <a:endParaRPr lang="es-ES" sz="2000" dirty="0" smtClean="0">
              <a:solidFill>
                <a:schemeClr val="tx1"/>
              </a:solidFill>
              <a:latin typeface="Arial Rounded MT Bold" pitchFamily="34" charset="0"/>
              <a:sym typeface="Symbol" pitchFamily="18" charset="2"/>
            </a:endParaRPr>
          </a:p>
          <a:p>
            <a:pPr marL="0" indent="0">
              <a:lnSpc>
                <a:spcPct val="90000"/>
              </a:lnSpc>
              <a:buNone/>
            </a:pPr>
            <a:r>
              <a:rPr lang="es-ES" sz="2000" dirty="0" err="1" smtClean="0">
                <a:solidFill>
                  <a:schemeClr val="tx1"/>
                </a:solidFill>
                <a:latin typeface="Arial Rounded MT Bold" pitchFamily="34" charset="0"/>
                <a:sym typeface="Symbol" pitchFamily="18" charset="2"/>
              </a:rPr>
              <a:t>wait</a:t>
            </a:r>
            <a:r>
              <a:rPr lang="es-ES" sz="2000" dirty="0" smtClean="0">
                <a:solidFill>
                  <a:schemeClr val="tx1"/>
                </a:solidFill>
                <a:latin typeface="Arial Rounded MT Bold" pitchFamily="34" charset="0"/>
                <a:sym typeface="Symbol" pitchFamily="18" charset="2"/>
              </a:rPr>
              <a:t> </a:t>
            </a:r>
            <a:r>
              <a:rPr lang="es-ES" sz="2000" dirty="0">
                <a:solidFill>
                  <a:schemeClr val="tx1"/>
                </a:solidFill>
                <a:latin typeface="Arial Rounded MT Bold" pitchFamily="34" charset="0"/>
                <a:sym typeface="Symbol" pitchFamily="18" charset="2"/>
              </a:rPr>
              <a:t>(S) </a:t>
            </a:r>
            <a:r>
              <a:rPr lang="es-ES" sz="2000" dirty="0" smtClean="0">
                <a:solidFill>
                  <a:schemeClr val="tx1"/>
                </a:solidFill>
                <a:latin typeface="Arial Rounded MT Bold" pitchFamily="34" charset="0"/>
                <a:sym typeface="Symbol" pitchFamily="18" charset="2"/>
              </a:rPr>
              <a:t>{</a:t>
            </a:r>
          </a:p>
          <a:p>
            <a:pPr marL="0" indent="0">
              <a:lnSpc>
                <a:spcPct val="90000"/>
              </a:lnSpc>
              <a:buNone/>
            </a:pPr>
            <a:r>
              <a:rPr lang="es-ES" sz="2000" dirty="0">
                <a:solidFill>
                  <a:schemeClr val="tx1"/>
                </a:solidFill>
                <a:latin typeface="Arial Rounded MT Bold" pitchFamily="34" charset="0"/>
                <a:sym typeface="Symbol" pitchFamily="18" charset="2"/>
              </a:rPr>
              <a:t> </a:t>
            </a:r>
            <a:r>
              <a:rPr lang="es-ES" sz="2000" dirty="0" smtClean="0">
                <a:solidFill>
                  <a:schemeClr val="tx1"/>
                </a:solidFill>
                <a:latin typeface="Arial Rounded MT Bold" pitchFamily="34" charset="0"/>
                <a:sym typeface="Symbol" pitchFamily="18" charset="2"/>
              </a:rPr>
              <a:t>    </a:t>
            </a:r>
            <a:r>
              <a:rPr lang="es-ES" sz="2000" dirty="0" err="1" smtClean="0">
                <a:solidFill>
                  <a:schemeClr val="tx1"/>
                </a:solidFill>
                <a:latin typeface="Arial Rounded MT Bold" pitchFamily="34" charset="0"/>
                <a:sym typeface="Symbol" pitchFamily="18" charset="2"/>
              </a:rPr>
              <a:t>if</a:t>
            </a:r>
            <a:r>
              <a:rPr lang="es-ES" sz="2000" dirty="0" smtClean="0">
                <a:solidFill>
                  <a:schemeClr val="tx1"/>
                </a:solidFill>
                <a:latin typeface="Arial Rounded MT Bold" pitchFamily="34" charset="0"/>
                <a:sym typeface="Symbol" pitchFamily="18" charset="2"/>
              </a:rPr>
              <a:t> (S </a:t>
            </a:r>
            <a:r>
              <a:rPr lang="es-ES" sz="2000" dirty="0">
                <a:solidFill>
                  <a:schemeClr val="tx1"/>
                </a:solidFill>
                <a:latin typeface="Arial Rounded MT Bold" pitchFamily="34" charset="0"/>
                <a:sym typeface="Symbol" pitchFamily="18" charset="2"/>
              </a:rPr>
              <a:t>&lt;= </a:t>
            </a:r>
            <a:r>
              <a:rPr lang="es-ES" sz="2000" dirty="0" smtClean="0">
                <a:solidFill>
                  <a:schemeClr val="tx1"/>
                </a:solidFill>
                <a:latin typeface="Arial Rounded MT Bold" pitchFamily="34" charset="0"/>
                <a:sym typeface="Symbol" pitchFamily="18" charset="2"/>
              </a:rPr>
              <a:t>0); </a:t>
            </a:r>
          </a:p>
          <a:p>
            <a:pPr marL="0" indent="0">
              <a:lnSpc>
                <a:spcPct val="90000"/>
              </a:lnSpc>
              <a:buNone/>
            </a:pPr>
            <a:r>
              <a:rPr lang="es-ES" sz="2000" dirty="0" smtClean="0">
                <a:solidFill>
                  <a:schemeClr val="tx1"/>
                </a:solidFill>
                <a:latin typeface="Arial Rounded MT Bold" pitchFamily="34" charset="0"/>
                <a:sym typeface="Symbol" pitchFamily="18" charset="2"/>
              </a:rPr>
              <a:t>     S--;</a:t>
            </a:r>
          </a:p>
          <a:p>
            <a:pPr marL="0" indent="0">
              <a:lnSpc>
                <a:spcPct val="90000"/>
              </a:lnSpc>
              <a:buNone/>
            </a:pPr>
            <a:r>
              <a:rPr lang="es-ES" sz="2000" dirty="0" smtClean="0">
                <a:solidFill>
                  <a:schemeClr val="tx1"/>
                </a:solidFill>
                <a:latin typeface="Arial Rounded MT Bold" pitchFamily="34" charset="0"/>
                <a:sym typeface="Symbol" pitchFamily="18" charset="2"/>
              </a:rPr>
              <a:t>}</a:t>
            </a:r>
          </a:p>
          <a:p>
            <a:endParaRPr lang="es-ES" sz="2000" dirty="0" smtClean="0">
              <a:solidFill>
                <a:schemeClr val="tx1"/>
              </a:solidFill>
              <a:latin typeface="Arial Rounded MT Bold" pitchFamily="34" charset="0"/>
            </a:endParaRPr>
          </a:p>
        </p:txBody>
      </p:sp>
      <p:sp>
        <p:nvSpPr>
          <p:cNvPr id="3" name="Rectángulo 2"/>
          <p:cNvSpPr/>
          <p:nvPr/>
        </p:nvSpPr>
        <p:spPr>
          <a:xfrm>
            <a:off x="5477592" y="4267201"/>
            <a:ext cx="3184779" cy="1585049"/>
          </a:xfrm>
          <a:prstGeom prst="rect">
            <a:avLst/>
          </a:prstGeom>
        </p:spPr>
        <p:txBody>
          <a:bodyPr wrap="square">
            <a:spAutoFit/>
          </a:bodyPr>
          <a:lstStyle/>
          <a:p>
            <a:pPr defTabSz="457200">
              <a:lnSpc>
                <a:spcPct val="90000"/>
              </a:lnSpc>
              <a:spcBef>
                <a:spcPts val="1000"/>
              </a:spcBef>
              <a:buClr>
                <a:schemeClr val="accent1"/>
              </a:buClr>
            </a:pPr>
            <a:r>
              <a:rPr lang="es-ES" sz="2000" dirty="0" err="1">
                <a:latin typeface="Arial Rounded MT Bold" pitchFamily="34" charset="0"/>
                <a:sym typeface="Symbol" pitchFamily="18" charset="2"/>
              </a:rPr>
              <a:t>signal</a:t>
            </a:r>
            <a:r>
              <a:rPr lang="es-ES" sz="2000" dirty="0">
                <a:latin typeface="Arial Rounded MT Bold" pitchFamily="34" charset="0"/>
                <a:sym typeface="Symbol" pitchFamily="18" charset="2"/>
              </a:rPr>
              <a:t> (S) </a:t>
            </a:r>
            <a:r>
              <a:rPr lang="es-ES" sz="2000" dirty="0" smtClean="0">
                <a:latin typeface="Arial Rounded MT Bold" pitchFamily="34" charset="0"/>
                <a:sym typeface="Symbol" pitchFamily="18" charset="2"/>
              </a:rPr>
              <a:t>{</a:t>
            </a:r>
          </a:p>
          <a:p>
            <a:pPr defTabSz="457200">
              <a:lnSpc>
                <a:spcPct val="90000"/>
              </a:lnSpc>
              <a:spcBef>
                <a:spcPts val="1000"/>
              </a:spcBef>
              <a:buClr>
                <a:schemeClr val="accent1"/>
              </a:buClr>
            </a:pPr>
            <a:r>
              <a:rPr lang="es-ES" sz="2000" dirty="0" smtClean="0">
                <a:latin typeface="Arial Rounded MT Bold" pitchFamily="34" charset="0"/>
                <a:sym typeface="Symbol" pitchFamily="18" charset="2"/>
              </a:rPr>
              <a:t>	</a:t>
            </a:r>
            <a:r>
              <a:rPr lang="es-ES" sz="2000" dirty="0" err="1" smtClean="0">
                <a:latin typeface="Arial Rounded MT Bold" pitchFamily="34" charset="0"/>
                <a:sym typeface="Symbol" pitchFamily="18" charset="2"/>
              </a:rPr>
              <a:t>if</a:t>
            </a:r>
            <a:r>
              <a:rPr lang="es-ES" sz="2000" dirty="0" smtClean="0">
                <a:latin typeface="Arial Rounded MT Bold" pitchFamily="34" charset="0"/>
                <a:sym typeface="Symbol" pitchFamily="18" charset="2"/>
              </a:rPr>
              <a:t>(S&gt;0) ;</a:t>
            </a:r>
            <a:endParaRPr lang="es-ES" sz="2000" dirty="0">
              <a:latin typeface="Arial Rounded MT Bold" pitchFamily="34" charset="0"/>
              <a:sym typeface="Symbol" pitchFamily="18" charset="2"/>
            </a:endParaRPr>
          </a:p>
          <a:p>
            <a:pPr defTabSz="457200">
              <a:lnSpc>
                <a:spcPct val="90000"/>
              </a:lnSpc>
              <a:spcBef>
                <a:spcPts val="1000"/>
              </a:spcBef>
              <a:buClr>
                <a:schemeClr val="accent1"/>
              </a:buClr>
            </a:pPr>
            <a:r>
              <a:rPr lang="es-ES" sz="2000" dirty="0">
                <a:latin typeface="Arial Rounded MT Bold" pitchFamily="34" charset="0"/>
                <a:sym typeface="Symbol" pitchFamily="18" charset="2"/>
              </a:rPr>
              <a:t>     S++;</a:t>
            </a:r>
          </a:p>
          <a:p>
            <a:pPr defTabSz="457200">
              <a:lnSpc>
                <a:spcPct val="90000"/>
              </a:lnSpc>
              <a:spcBef>
                <a:spcPts val="1000"/>
              </a:spcBef>
              <a:buClr>
                <a:schemeClr val="accent1"/>
              </a:buClr>
            </a:pPr>
            <a:r>
              <a:rPr lang="es-ES" sz="2000" dirty="0">
                <a:latin typeface="Arial Rounded MT Bold" pitchFamily="34" charset="0"/>
                <a:sym typeface="Symbol" pitchFamily="18" charset="2"/>
              </a:rPr>
              <a:t>}</a:t>
            </a:r>
            <a:endParaRPr lang="es-ES" sz="2000" dirty="0">
              <a:latin typeface="Arial Rounded MT Bold" pitchFamily="34" charset="0"/>
            </a:endParaRPr>
          </a:p>
        </p:txBody>
      </p:sp>
    </p:spTree>
    <p:extLst>
      <p:ext uri="{BB962C8B-B14F-4D97-AF65-F5344CB8AC3E}">
        <p14:creationId xmlns="" xmlns:p14="http://schemas.microsoft.com/office/powerpoint/2010/main" val="41976152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s-AR" sz="4400" dirty="0" smtClean="0">
                <a:solidFill>
                  <a:srgbClr val="C00000"/>
                </a:solidFill>
                <a:latin typeface="Algerian" pitchFamily="82" charset="0"/>
              </a:rPr>
              <a:t>Semáforos</a:t>
            </a:r>
            <a:endParaRPr lang="en-US" sz="4400" dirty="0">
              <a:solidFill>
                <a:srgbClr val="C00000"/>
              </a:solidFill>
              <a:latin typeface="Algerian" pitchFamily="82" charset="0"/>
            </a:endParaRPr>
          </a:p>
        </p:txBody>
      </p:sp>
      <p:sp>
        <p:nvSpPr>
          <p:cNvPr id="6" name="Content Placeholder 2"/>
          <p:cNvSpPr txBox="1">
            <a:spLocks/>
          </p:cNvSpPr>
          <p:nvPr/>
        </p:nvSpPr>
        <p:spPr>
          <a:xfrm>
            <a:off x="0" y="1219200"/>
            <a:ext cx="9906000" cy="51816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tabLst>
                <a:tab pos="2005013" algn="ctr"/>
                <a:tab pos="4518025" algn="ctr"/>
              </a:tabLst>
            </a:pPr>
            <a:r>
              <a:rPr lang="es-ES" sz="2000" dirty="0">
                <a:solidFill>
                  <a:schemeClr val="tx1"/>
                </a:solidFill>
                <a:latin typeface="Arial Rounded MT Bold" pitchFamily="34" charset="0"/>
              </a:rPr>
              <a:t>Semáforo de contador – el valor entero puede variar en un dominio no acotado</a:t>
            </a:r>
          </a:p>
          <a:p>
            <a:pPr>
              <a:tabLst>
                <a:tab pos="2005013" algn="ctr"/>
                <a:tab pos="4518025" algn="ctr"/>
              </a:tabLst>
            </a:pPr>
            <a:r>
              <a:rPr lang="es-ES" sz="2000" dirty="0">
                <a:solidFill>
                  <a:schemeClr val="tx1"/>
                </a:solidFill>
                <a:latin typeface="Arial Rounded MT Bold" pitchFamily="34" charset="0"/>
              </a:rPr>
              <a:t>Semáforo binario – el valor entero puede variar sólo entre 0 y </a:t>
            </a:r>
            <a:r>
              <a:rPr lang="es-ES" sz="2000" dirty="0" smtClean="0">
                <a:solidFill>
                  <a:schemeClr val="tx1"/>
                </a:solidFill>
                <a:latin typeface="Arial Rounded MT Bold" pitchFamily="34" charset="0"/>
              </a:rPr>
              <a:t>1, o bien entre dos estados (libre – ocupado)</a:t>
            </a:r>
            <a:endParaRPr lang="es-ES" sz="2000" dirty="0">
              <a:solidFill>
                <a:schemeClr val="tx1"/>
              </a:solidFill>
              <a:latin typeface="Arial Rounded MT Bold" pitchFamily="34" charset="0"/>
            </a:endParaRPr>
          </a:p>
          <a:p>
            <a:pPr>
              <a:tabLst>
                <a:tab pos="2005013" algn="ctr"/>
                <a:tab pos="4518025" algn="ctr"/>
              </a:tabLst>
            </a:pPr>
            <a:r>
              <a:rPr lang="es-ES" sz="2000" dirty="0" smtClean="0">
                <a:solidFill>
                  <a:schemeClr val="tx1"/>
                </a:solidFill>
                <a:latin typeface="Arial Rounded MT Bold" pitchFamily="34" charset="0"/>
                <a:sym typeface="MT Extra" pitchFamily="18" charset="2"/>
              </a:rPr>
              <a:t>Semáforo </a:t>
            </a:r>
            <a:r>
              <a:rPr lang="es-ES" sz="2000" dirty="0" err="1" smtClean="0">
                <a:solidFill>
                  <a:schemeClr val="tx1"/>
                </a:solidFill>
                <a:latin typeface="Arial Rounded MT Bold" pitchFamily="34" charset="0"/>
                <a:sym typeface="MT Extra" pitchFamily="18" charset="2"/>
              </a:rPr>
              <a:t>mutex</a:t>
            </a:r>
            <a:r>
              <a:rPr lang="es-ES" sz="2000" dirty="0" smtClean="0">
                <a:solidFill>
                  <a:schemeClr val="tx1"/>
                </a:solidFill>
                <a:latin typeface="Arial Rounded MT Bold" pitchFamily="34" charset="0"/>
                <a:sym typeface="MT Extra" pitchFamily="18" charset="2"/>
              </a:rPr>
              <a:t> – garantiza mutua exclusión. Es un caso particular del binario</a:t>
            </a:r>
            <a:endParaRPr lang="es-ES" sz="2000" dirty="0" smtClean="0">
              <a:solidFill>
                <a:schemeClr val="tx1"/>
              </a:solidFill>
              <a:latin typeface="Arial Rounded MT Bold" pitchFamily="34" charset="0"/>
            </a:endParaRPr>
          </a:p>
          <a:p>
            <a:pPr>
              <a:tabLst>
                <a:tab pos="2005013" algn="ctr"/>
                <a:tab pos="4518025" algn="ctr"/>
              </a:tabLst>
            </a:pPr>
            <a:r>
              <a:rPr lang="es-ES" sz="2000" dirty="0" smtClean="0">
                <a:solidFill>
                  <a:schemeClr val="tx1"/>
                </a:solidFill>
                <a:latin typeface="Arial Rounded MT Bold" pitchFamily="34" charset="0"/>
              </a:rPr>
              <a:t>Uso </a:t>
            </a:r>
            <a:r>
              <a:rPr lang="es-ES" sz="2000" dirty="0">
                <a:solidFill>
                  <a:schemeClr val="tx1"/>
                </a:solidFill>
                <a:latin typeface="Arial Rounded MT Bold" pitchFamily="34" charset="0"/>
              </a:rPr>
              <a:t>de semáforo para exclusión mutua</a:t>
            </a:r>
            <a:endParaRPr lang="es-ES" sz="2000" dirty="0">
              <a:solidFill>
                <a:schemeClr val="tx1"/>
              </a:solidFill>
              <a:latin typeface="Arial Rounded MT Bold" pitchFamily="34" charset="0"/>
              <a:sym typeface="MT Extra" pitchFamily="18" charset="2"/>
            </a:endParaRPr>
          </a:p>
          <a:p>
            <a:pPr marL="457200" lvl="1" indent="0">
              <a:buNone/>
              <a:tabLst>
                <a:tab pos="2005013" algn="ctr"/>
                <a:tab pos="4518025" algn="ctr"/>
              </a:tabLst>
            </a:pPr>
            <a:r>
              <a:rPr lang="es-ES" sz="2000" dirty="0" err="1">
                <a:solidFill>
                  <a:schemeClr val="tx1"/>
                </a:solidFill>
                <a:latin typeface="Arial Rounded MT Bold" pitchFamily="34" charset="0"/>
                <a:sym typeface="MT Extra" pitchFamily="18" charset="2"/>
              </a:rPr>
              <a:t>Semaphore</a:t>
            </a:r>
            <a:r>
              <a:rPr lang="es-ES" sz="2000" dirty="0">
                <a:solidFill>
                  <a:schemeClr val="tx1"/>
                </a:solidFill>
                <a:latin typeface="Arial Rounded MT Bold" pitchFamily="34" charset="0"/>
                <a:sym typeface="MT Extra" pitchFamily="18" charset="2"/>
              </a:rPr>
              <a:t> </a:t>
            </a:r>
            <a:r>
              <a:rPr lang="es-ES" sz="2000" dirty="0" smtClean="0">
                <a:solidFill>
                  <a:schemeClr val="tx1"/>
                </a:solidFill>
                <a:latin typeface="Arial Rounded MT Bold" pitchFamily="34" charset="0"/>
                <a:sym typeface="MT Extra" pitchFamily="18" charset="2"/>
              </a:rPr>
              <a:t>S = 1;    </a:t>
            </a:r>
            <a:r>
              <a:rPr lang="es-ES" sz="2000" dirty="0">
                <a:solidFill>
                  <a:schemeClr val="tx1"/>
                </a:solidFill>
                <a:latin typeface="Arial Rounded MT Bold" pitchFamily="34" charset="0"/>
                <a:sym typeface="MT Extra" pitchFamily="18" charset="2"/>
              </a:rPr>
              <a:t>//  inicializado a 1</a:t>
            </a:r>
          </a:p>
          <a:p>
            <a:pPr marL="457200" lvl="1" indent="0">
              <a:buNone/>
              <a:tabLst>
                <a:tab pos="2005013" algn="ctr"/>
                <a:tab pos="4518025" algn="ctr"/>
              </a:tabLst>
            </a:pPr>
            <a:r>
              <a:rPr lang="es-ES" sz="2000" dirty="0" err="1">
                <a:solidFill>
                  <a:schemeClr val="tx1"/>
                </a:solidFill>
                <a:latin typeface="Arial Rounded MT Bold" pitchFamily="34" charset="0"/>
                <a:sym typeface="MT Extra" pitchFamily="18" charset="2"/>
              </a:rPr>
              <a:t>wait</a:t>
            </a:r>
            <a:r>
              <a:rPr lang="es-ES" sz="2000" dirty="0">
                <a:solidFill>
                  <a:schemeClr val="tx1"/>
                </a:solidFill>
                <a:latin typeface="Arial Rounded MT Bold" pitchFamily="34" charset="0"/>
                <a:sym typeface="MT Extra" pitchFamily="18" charset="2"/>
              </a:rPr>
              <a:t> (S);</a:t>
            </a:r>
          </a:p>
          <a:p>
            <a:pPr lvl="1">
              <a:buNone/>
              <a:tabLst>
                <a:tab pos="2005013" algn="ctr"/>
                <a:tab pos="4518025" algn="ctr"/>
              </a:tabLst>
            </a:pPr>
            <a:r>
              <a:rPr lang="es-ES" sz="2000" dirty="0">
                <a:solidFill>
                  <a:schemeClr val="tx1"/>
                </a:solidFill>
                <a:latin typeface="Arial Rounded MT Bold" pitchFamily="34" charset="0"/>
                <a:sym typeface="MT Extra" pitchFamily="18" charset="2"/>
              </a:rPr>
              <a:t>    </a:t>
            </a:r>
            <a:r>
              <a:rPr lang="es-ES" sz="2000" b="1" dirty="0" smtClean="0">
                <a:solidFill>
                  <a:schemeClr val="tx1"/>
                </a:solidFill>
                <a:latin typeface="Arial Rounded MT Bold" pitchFamily="34" charset="0"/>
                <a:sym typeface="MT Extra" pitchFamily="18" charset="2"/>
              </a:rPr>
              <a:t>Sección </a:t>
            </a:r>
            <a:r>
              <a:rPr lang="es-ES" sz="2000" b="1" dirty="0">
                <a:solidFill>
                  <a:schemeClr val="tx1"/>
                </a:solidFill>
                <a:latin typeface="Arial Rounded MT Bold" pitchFamily="34" charset="0"/>
                <a:sym typeface="MT Extra" pitchFamily="18" charset="2"/>
              </a:rPr>
              <a:t>Crítica</a:t>
            </a:r>
          </a:p>
          <a:p>
            <a:pPr lvl="1">
              <a:buNone/>
              <a:tabLst>
                <a:tab pos="2005013" algn="ctr"/>
                <a:tab pos="4518025" algn="ctr"/>
              </a:tabLst>
            </a:pPr>
            <a:r>
              <a:rPr lang="es-ES" sz="2000" dirty="0" err="1" smtClean="0">
                <a:solidFill>
                  <a:schemeClr val="tx1"/>
                </a:solidFill>
                <a:latin typeface="Arial Rounded MT Bold" pitchFamily="34" charset="0"/>
                <a:sym typeface="MT Extra" pitchFamily="18" charset="2"/>
              </a:rPr>
              <a:t>signal</a:t>
            </a:r>
            <a:r>
              <a:rPr lang="es-ES" sz="2000" dirty="0" smtClean="0">
                <a:solidFill>
                  <a:schemeClr val="tx1"/>
                </a:solidFill>
                <a:latin typeface="Arial Rounded MT Bold" pitchFamily="34" charset="0"/>
                <a:sym typeface="MT Extra" pitchFamily="18" charset="2"/>
              </a:rPr>
              <a:t> </a:t>
            </a:r>
            <a:r>
              <a:rPr lang="es-ES" sz="2000" dirty="0">
                <a:solidFill>
                  <a:schemeClr val="tx1"/>
                </a:solidFill>
                <a:latin typeface="Arial Rounded MT Bold" pitchFamily="34" charset="0"/>
                <a:sym typeface="MT Extra" pitchFamily="18" charset="2"/>
              </a:rPr>
              <a:t>(S);</a:t>
            </a:r>
          </a:p>
          <a:p>
            <a:pPr>
              <a:lnSpc>
                <a:spcPct val="90000"/>
              </a:lnSpc>
              <a:buFont typeface="Wingdings 3" charset="2"/>
              <a:buNone/>
            </a:pPr>
            <a:endParaRPr lang="es-ES" sz="2000" dirty="0" smtClean="0">
              <a:solidFill>
                <a:schemeClr val="tx1"/>
              </a:solidFill>
              <a:latin typeface="Arial Rounded MT Bold" pitchFamily="34" charset="0"/>
            </a:endParaRPr>
          </a:p>
          <a:p>
            <a:endParaRPr lang="es-ES" sz="2000" dirty="0" smtClean="0">
              <a:solidFill>
                <a:schemeClr val="tx1"/>
              </a:solidFill>
              <a:latin typeface="Arial Rounded MT Bold" pitchFamily="34" charset="0"/>
            </a:endParaRPr>
          </a:p>
        </p:txBody>
      </p:sp>
    </p:spTree>
    <p:extLst>
      <p:ext uri="{BB962C8B-B14F-4D97-AF65-F5344CB8AC3E}">
        <p14:creationId xmlns="" xmlns:p14="http://schemas.microsoft.com/office/powerpoint/2010/main" val="25284073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0" y="457200"/>
            <a:ext cx="9906000" cy="838200"/>
          </a:xfrm>
        </p:spPr>
        <p:txBody>
          <a:bodyPr>
            <a:noAutofit/>
          </a:bodyPr>
          <a:lstStyle/>
          <a:p>
            <a:pPr algn="ctr" eaLnBrk="1" hangingPunct="1"/>
            <a:r>
              <a:rPr lang="es-ES_tradnl" dirty="0" smtClean="0">
                <a:solidFill>
                  <a:srgbClr val="C00000"/>
                </a:solidFill>
                <a:latin typeface="Algerian" pitchFamily="82" charset="0"/>
              </a:rPr>
              <a:t>Características de los semáforos</a:t>
            </a:r>
          </a:p>
        </p:txBody>
      </p:sp>
      <p:sp>
        <p:nvSpPr>
          <p:cNvPr id="5" name="4 Rectángulo"/>
          <p:cNvSpPr/>
          <p:nvPr/>
        </p:nvSpPr>
        <p:spPr>
          <a:xfrm>
            <a:off x="495300" y="1689080"/>
            <a:ext cx="8915400" cy="3416320"/>
          </a:xfrm>
          <a:prstGeom prst="rect">
            <a:avLst/>
          </a:prstGeom>
        </p:spPr>
        <p:txBody>
          <a:bodyPr wrap="square">
            <a:spAutoFit/>
          </a:bodyPr>
          <a:lstStyle/>
          <a:p>
            <a:pPr>
              <a:buClr>
                <a:srgbClr val="C00000"/>
              </a:buClr>
              <a:buFont typeface="Wingdings" pitchFamily="2" charset="2"/>
              <a:buChar char="v"/>
            </a:pPr>
            <a:r>
              <a:rPr lang="es-ES_tradnl" sz="2400" dirty="0" smtClean="0">
                <a:latin typeface="Arial Rounded MT Bold" pitchFamily="34" charset="0"/>
              </a:rPr>
              <a:t>Son independientes de la máquina</a:t>
            </a:r>
          </a:p>
          <a:p>
            <a:pPr>
              <a:buClr>
                <a:srgbClr val="C00000"/>
              </a:buClr>
              <a:buFont typeface="Wingdings" pitchFamily="2" charset="2"/>
              <a:buChar char="v"/>
            </a:pPr>
            <a:r>
              <a:rPr lang="es-ES_tradnl" sz="2400" dirty="0" smtClean="0">
                <a:latin typeface="Arial Rounded MT Bold" pitchFamily="34" charset="0"/>
              </a:rPr>
              <a:t>Son simples</a:t>
            </a:r>
          </a:p>
          <a:p>
            <a:pPr>
              <a:buClr>
                <a:srgbClr val="C00000"/>
              </a:buClr>
              <a:buFont typeface="Wingdings" pitchFamily="2" charset="2"/>
              <a:buChar char="v"/>
            </a:pPr>
            <a:r>
              <a:rPr lang="es-ES_tradnl" sz="2400" dirty="0" smtClean="0">
                <a:latin typeface="Arial Rounded MT Bold" pitchFamily="34" charset="0"/>
              </a:rPr>
              <a:t>Pueden trabajar con varios procesos</a:t>
            </a:r>
          </a:p>
          <a:p>
            <a:pPr>
              <a:buClr>
                <a:srgbClr val="C00000"/>
              </a:buClr>
              <a:buFont typeface="Wingdings" pitchFamily="2" charset="2"/>
              <a:buChar char="v"/>
            </a:pPr>
            <a:r>
              <a:rPr lang="es-ES_tradnl" sz="2400" dirty="0" smtClean="0">
                <a:latin typeface="Arial Rounded MT Bold" pitchFamily="34" charset="0"/>
              </a:rPr>
              <a:t>Pueden permitir que varios procesos entren en la sección crítica al mismo tiempo en caso de necesitarse esta posibilidad</a:t>
            </a:r>
          </a:p>
          <a:p>
            <a:pPr>
              <a:buClr>
                <a:srgbClr val="C00000"/>
              </a:buClr>
              <a:buFont typeface="Wingdings" pitchFamily="2" charset="2"/>
              <a:buChar char="v"/>
            </a:pPr>
            <a:r>
              <a:rPr lang="es-ES_tradnl" sz="2400" dirty="0" smtClean="0">
                <a:latin typeface="Arial Rounded MT Bold" pitchFamily="34" charset="0"/>
              </a:rPr>
              <a:t>Doble uso de los semáforos:</a:t>
            </a:r>
          </a:p>
          <a:p>
            <a:pPr lvl="1">
              <a:buClr>
                <a:srgbClr val="C00000"/>
              </a:buClr>
              <a:buFont typeface="Wingdings" pitchFamily="2" charset="2"/>
              <a:buChar char="v"/>
            </a:pPr>
            <a:r>
              <a:rPr lang="es-ES_tradnl" sz="2400" dirty="0" smtClean="0">
                <a:latin typeface="Arial Rounded MT Bold" pitchFamily="34" charset="0"/>
              </a:rPr>
              <a:t>Exclusión mutua</a:t>
            </a:r>
          </a:p>
          <a:p>
            <a:pPr lvl="1">
              <a:buClr>
                <a:srgbClr val="C00000"/>
              </a:buClr>
              <a:buFont typeface="Wingdings" pitchFamily="2" charset="2"/>
              <a:buChar char="v"/>
            </a:pPr>
            <a:r>
              <a:rPr lang="es-ES_tradnl" sz="2400" dirty="0" smtClean="0">
                <a:latin typeface="Arial Rounded MT Bold" pitchFamily="34" charset="0"/>
              </a:rPr>
              <a:t>Sincronización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AR" sz="4400" dirty="0" smtClean="0">
                <a:solidFill>
                  <a:srgbClr val="C00000"/>
                </a:solidFill>
                <a:latin typeface="Algerian" pitchFamily="82" charset="0"/>
              </a:rPr>
              <a:t>Temario</a:t>
            </a:r>
            <a:endParaRPr lang="es-AR" sz="4400" dirty="0">
              <a:solidFill>
                <a:srgbClr val="C00000"/>
              </a:solidFill>
              <a:latin typeface="Algerian" pitchFamily="82" charset="0"/>
            </a:endParaRPr>
          </a:p>
        </p:txBody>
      </p:sp>
      <p:sp>
        <p:nvSpPr>
          <p:cNvPr id="3" name="2 CuadroTexto"/>
          <p:cNvSpPr txBox="1"/>
          <p:nvPr/>
        </p:nvSpPr>
        <p:spPr>
          <a:xfrm>
            <a:off x="495300" y="1143001"/>
            <a:ext cx="8915400" cy="5324535"/>
          </a:xfrm>
          <a:prstGeom prst="rect">
            <a:avLst/>
          </a:prstGeom>
          <a:noFill/>
        </p:spPr>
        <p:txBody>
          <a:bodyPr wrap="square" rtlCol="0">
            <a:spAutoFit/>
          </a:bodyPr>
          <a:lstStyle/>
          <a:p>
            <a:pPr>
              <a:buFont typeface="Wingdings" pitchFamily="2" charset="2"/>
              <a:buChar char="v"/>
            </a:pPr>
            <a:r>
              <a:rPr lang="es-AR" sz="2800" dirty="0" smtClean="0">
                <a:solidFill>
                  <a:srgbClr val="C00000"/>
                </a:solidFill>
                <a:latin typeface="Algerian" pitchFamily="82" charset="0"/>
              </a:rPr>
              <a:t> </a:t>
            </a:r>
            <a:r>
              <a:rPr lang="es-AR" sz="2400" dirty="0" smtClean="0">
                <a:latin typeface="Algerian" pitchFamily="82" charset="0"/>
              </a:rPr>
              <a:t>Conceptos Claves.</a:t>
            </a:r>
          </a:p>
          <a:p>
            <a:pPr>
              <a:buFont typeface="Wingdings" pitchFamily="2" charset="2"/>
              <a:buChar char="v"/>
            </a:pPr>
            <a:r>
              <a:rPr lang="es-AR" sz="2400" dirty="0" smtClean="0">
                <a:solidFill>
                  <a:srgbClr val="C00000"/>
                </a:solidFill>
                <a:latin typeface="Algerian" pitchFamily="82" charset="0"/>
              </a:rPr>
              <a:t>  </a:t>
            </a:r>
            <a:r>
              <a:rPr lang="es-AR" sz="2400" dirty="0" smtClean="0">
                <a:latin typeface="Algerian" pitchFamily="82" charset="0"/>
              </a:rPr>
              <a:t>principios generales de la concurrencia.</a:t>
            </a:r>
          </a:p>
          <a:p>
            <a:pPr>
              <a:buFont typeface="Wingdings" pitchFamily="2" charset="2"/>
              <a:buChar char="v"/>
            </a:pPr>
            <a:r>
              <a:rPr lang="es-AR" sz="2400" dirty="0" smtClean="0">
                <a:solidFill>
                  <a:srgbClr val="C00000"/>
                </a:solidFill>
                <a:latin typeface="Algerian" pitchFamily="82" charset="0"/>
              </a:rPr>
              <a:t>  </a:t>
            </a:r>
            <a:r>
              <a:rPr lang="es-AR" sz="2400" dirty="0" smtClean="0">
                <a:latin typeface="Algerian" pitchFamily="82" charset="0"/>
              </a:rPr>
              <a:t>Condiciones de </a:t>
            </a:r>
            <a:r>
              <a:rPr lang="es-AR" sz="2400" dirty="0" err="1" smtClean="0">
                <a:latin typeface="Algerian" pitchFamily="82" charset="0"/>
              </a:rPr>
              <a:t>Bernstein</a:t>
            </a:r>
            <a:r>
              <a:rPr lang="es-AR" sz="2400" dirty="0" smtClean="0">
                <a:latin typeface="Algerian" pitchFamily="82" charset="0"/>
              </a:rPr>
              <a:t>.</a:t>
            </a:r>
          </a:p>
          <a:p>
            <a:pPr>
              <a:buFont typeface="Wingdings" pitchFamily="2" charset="2"/>
              <a:buChar char="v"/>
            </a:pPr>
            <a:r>
              <a:rPr lang="es-AR" sz="2400" dirty="0" smtClean="0">
                <a:solidFill>
                  <a:srgbClr val="C00000"/>
                </a:solidFill>
                <a:latin typeface="Algerian" pitchFamily="82" charset="0"/>
              </a:rPr>
              <a:t>  </a:t>
            </a:r>
            <a:r>
              <a:rPr lang="es-AR" sz="2400" dirty="0" smtClean="0">
                <a:latin typeface="Algerian" pitchFamily="82" charset="0"/>
              </a:rPr>
              <a:t>Sección crítica.</a:t>
            </a:r>
          </a:p>
          <a:p>
            <a:pPr>
              <a:buFont typeface="Wingdings" pitchFamily="2" charset="2"/>
              <a:buChar char="v"/>
            </a:pPr>
            <a:r>
              <a:rPr lang="es-AR" sz="2400" dirty="0" smtClean="0">
                <a:solidFill>
                  <a:srgbClr val="C00000"/>
                </a:solidFill>
                <a:latin typeface="Algerian" pitchFamily="82" charset="0"/>
              </a:rPr>
              <a:t>  </a:t>
            </a:r>
            <a:r>
              <a:rPr lang="es-AR" sz="2400" dirty="0" smtClean="0">
                <a:latin typeface="Algerian" pitchFamily="82" charset="0"/>
              </a:rPr>
              <a:t>Solución al problema de la sección critica.</a:t>
            </a:r>
          </a:p>
          <a:p>
            <a:pPr lvl="1">
              <a:buFont typeface="Wingdings" pitchFamily="2" charset="2"/>
              <a:buChar char="v"/>
            </a:pPr>
            <a:r>
              <a:rPr lang="es-AR" sz="2400" dirty="0" smtClean="0">
                <a:solidFill>
                  <a:srgbClr val="C00000"/>
                </a:solidFill>
                <a:latin typeface="Algerian" pitchFamily="82" charset="0"/>
              </a:rPr>
              <a:t>  </a:t>
            </a:r>
            <a:r>
              <a:rPr lang="es-AR" sz="2400" dirty="0" smtClean="0">
                <a:latin typeface="Algerian" pitchFamily="82" charset="0"/>
              </a:rPr>
              <a:t>Primer intento</a:t>
            </a:r>
          </a:p>
          <a:p>
            <a:pPr lvl="1">
              <a:buFont typeface="Wingdings" pitchFamily="2" charset="2"/>
              <a:buChar char="v"/>
            </a:pPr>
            <a:r>
              <a:rPr lang="es-AR" sz="2400" dirty="0" smtClean="0">
                <a:solidFill>
                  <a:srgbClr val="C00000"/>
                </a:solidFill>
                <a:latin typeface="Algerian" pitchFamily="82" charset="0"/>
              </a:rPr>
              <a:t>  </a:t>
            </a:r>
            <a:r>
              <a:rPr lang="es-AR" sz="2400" dirty="0" smtClean="0">
                <a:latin typeface="Algerian" pitchFamily="82" charset="0"/>
              </a:rPr>
              <a:t>Segundo intento</a:t>
            </a:r>
          </a:p>
          <a:p>
            <a:pPr>
              <a:buFont typeface="Wingdings" pitchFamily="2" charset="2"/>
              <a:buChar char="v"/>
            </a:pPr>
            <a:r>
              <a:rPr lang="es-AR" sz="2400" dirty="0" smtClean="0">
                <a:solidFill>
                  <a:srgbClr val="C00000"/>
                </a:solidFill>
                <a:latin typeface="Algerian" pitchFamily="82" charset="0"/>
              </a:rPr>
              <a:t> </a:t>
            </a:r>
            <a:r>
              <a:rPr lang="es-AR" sz="2400" dirty="0" smtClean="0">
                <a:latin typeface="Algerian" pitchFamily="82" charset="0"/>
              </a:rPr>
              <a:t>Solución de Peterson</a:t>
            </a:r>
          </a:p>
          <a:p>
            <a:pPr>
              <a:buFont typeface="Wingdings" pitchFamily="2" charset="2"/>
              <a:buChar char="v"/>
            </a:pPr>
            <a:r>
              <a:rPr lang="es-AR" sz="2400" dirty="0" smtClean="0">
                <a:solidFill>
                  <a:srgbClr val="C00000"/>
                </a:solidFill>
                <a:latin typeface="Algerian" pitchFamily="82" charset="0"/>
              </a:rPr>
              <a:t> </a:t>
            </a:r>
            <a:r>
              <a:rPr lang="es-AR" sz="2400" dirty="0" smtClean="0">
                <a:latin typeface="Algerian" pitchFamily="82" charset="0"/>
              </a:rPr>
              <a:t>Solución de </a:t>
            </a:r>
            <a:r>
              <a:rPr lang="es-AR" sz="2400" dirty="0" err="1" smtClean="0">
                <a:latin typeface="Algerian" pitchFamily="82" charset="0"/>
              </a:rPr>
              <a:t>Dekker</a:t>
            </a:r>
            <a:endParaRPr lang="es-AR" sz="2400" dirty="0" smtClean="0">
              <a:latin typeface="Algerian" pitchFamily="82" charset="0"/>
            </a:endParaRPr>
          </a:p>
          <a:p>
            <a:pPr>
              <a:buFont typeface="Wingdings" pitchFamily="2" charset="2"/>
              <a:buChar char="v"/>
            </a:pPr>
            <a:r>
              <a:rPr lang="es-AR" sz="2400" dirty="0" smtClean="0">
                <a:solidFill>
                  <a:srgbClr val="C00000"/>
                </a:solidFill>
                <a:latin typeface="Algerian" pitchFamily="82" charset="0"/>
              </a:rPr>
              <a:t> </a:t>
            </a:r>
            <a:r>
              <a:rPr lang="es-AR" sz="2400" dirty="0" smtClean="0">
                <a:latin typeface="Algerian" pitchFamily="82" charset="0"/>
              </a:rPr>
              <a:t>Hardware de sincronización</a:t>
            </a:r>
          </a:p>
          <a:p>
            <a:pPr>
              <a:buFont typeface="Wingdings" pitchFamily="2" charset="2"/>
              <a:buChar char="v"/>
            </a:pPr>
            <a:r>
              <a:rPr lang="es-AR" sz="2400" dirty="0" smtClean="0">
                <a:solidFill>
                  <a:srgbClr val="C00000"/>
                </a:solidFill>
                <a:latin typeface="Algerian" pitchFamily="82" charset="0"/>
              </a:rPr>
              <a:t> </a:t>
            </a:r>
            <a:r>
              <a:rPr lang="es-AR" sz="2400" dirty="0" smtClean="0">
                <a:latin typeface="Algerian" pitchFamily="82" charset="0"/>
              </a:rPr>
              <a:t>Test and Set</a:t>
            </a:r>
          </a:p>
          <a:p>
            <a:pPr>
              <a:buFont typeface="Wingdings" pitchFamily="2" charset="2"/>
              <a:buChar char="v"/>
            </a:pPr>
            <a:r>
              <a:rPr lang="es-AR" sz="2400" dirty="0" smtClean="0">
                <a:solidFill>
                  <a:srgbClr val="C00000"/>
                </a:solidFill>
                <a:latin typeface="Algerian" pitchFamily="82" charset="0"/>
              </a:rPr>
              <a:t> </a:t>
            </a:r>
            <a:r>
              <a:rPr lang="es-AR" sz="2400" dirty="0" smtClean="0">
                <a:latin typeface="Algerian" pitchFamily="82" charset="0"/>
              </a:rPr>
              <a:t>Semáforos</a:t>
            </a:r>
          </a:p>
          <a:p>
            <a:pPr>
              <a:buFont typeface="Wingdings" pitchFamily="2" charset="2"/>
              <a:buChar char="v"/>
            </a:pPr>
            <a:r>
              <a:rPr lang="es-AR" sz="2400" dirty="0" smtClean="0">
                <a:solidFill>
                  <a:srgbClr val="C00000"/>
                </a:solidFill>
                <a:latin typeface="Algerian" pitchFamily="82" charset="0"/>
              </a:rPr>
              <a:t> </a:t>
            </a:r>
            <a:r>
              <a:rPr lang="es-ES_tradnl" sz="2400" dirty="0" smtClean="0">
                <a:latin typeface="Algerian" pitchFamily="82" charset="0"/>
              </a:rPr>
              <a:t>Productor-consumidor</a:t>
            </a:r>
          </a:p>
          <a:p>
            <a:pPr>
              <a:buFont typeface="Wingdings" pitchFamily="2" charset="2"/>
              <a:buChar char="v"/>
            </a:pPr>
            <a:r>
              <a:rPr lang="es-ES_tradnl" sz="2400" dirty="0" smtClean="0">
                <a:solidFill>
                  <a:srgbClr val="C00000"/>
                </a:solidFill>
                <a:latin typeface="Algerian" pitchFamily="82" charset="0"/>
              </a:rPr>
              <a:t> </a:t>
            </a:r>
            <a:r>
              <a:rPr lang="es-ES_tradnl" sz="2400" dirty="0" smtClean="0">
                <a:latin typeface="Algerian" pitchFamily="82" charset="0"/>
              </a:rPr>
              <a:t>Comunicación con mensajes</a:t>
            </a:r>
            <a:endParaRPr lang="es-AR" sz="2400" dirty="0" smtClean="0">
              <a:latin typeface="Algerian" pitchFamily="82"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wiki.inf.utfsm.cl/images/9/9e/Productoconsumidormonitor.PNG"/>
          <p:cNvPicPr>
            <a:picLocks noChangeAspect="1" noChangeArrowheads="1"/>
          </p:cNvPicPr>
          <p:nvPr/>
        </p:nvPicPr>
        <p:blipFill>
          <a:blip r:embed="rId2" cstate="print"/>
          <a:srcRect/>
          <a:stretch>
            <a:fillRect/>
          </a:stretch>
        </p:blipFill>
        <p:spPr bwMode="auto">
          <a:xfrm>
            <a:off x="6769100" y="3629026"/>
            <a:ext cx="3095625" cy="3228975"/>
          </a:xfrm>
          <a:prstGeom prst="rect">
            <a:avLst/>
          </a:prstGeom>
          <a:noFill/>
        </p:spPr>
      </p:pic>
      <p:sp>
        <p:nvSpPr>
          <p:cNvPr id="3" name="2 Marcador de contenido"/>
          <p:cNvSpPr>
            <a:spLocks noGrp="1"/>
          </p:cNvSpPr>
          <p:nvPr>
            <p:ph idx="1"/>
          </p:nvPr>
        </p:nvSpPr>
        <p:spPr>
          <a:xfrm>
            <a:off x="0" y="1066801"/>
            <a:ext cx="9906000" cy="4922837"/>
          </a:xfrm>
        </p:spPr>
        <p:txBody>
          <a:bodyPr>
            <a:normAutofit lnSpcReduction="10000"/>
          </a:bodyPr>
          <a:lstStyle/>
          <a:p>
            <a:r>
              <a:rPr lang="es-ES_tradnl" sz="2600" dirty="0" smtClean="0">
                <a:solidFill>
                  <a:schemeClr val="tx1"/>
                </a:solidFill>
                <a:latin typeface="Arial Rounded MT Bold" pitchFamily="34" charset="0"/>
              </a:rPr>
              <a:t>Restricciones:</a:t>
            </a:r>
          </a:p>
          <a:p>
            <a:pPr lvl="1"/>
            <a:r>
              <a:rPr lang="es-ES_tradnl" sz="2600" dirty="0" smtClean="0">
                <a:solidFill>
                  <a:schemeClr val="tx1"/>
                </a:solidFill>
                <a:latin typeface="Arial Rounded MT Bold" pitchFamily="34" charset="0"/>
              </a:rPr>
              <a:t>El consumidor espera a que haya datos en el </a:t>
            </a:r>
            <a:r>
              <a:rPr lang="es-ES_tradnl" sz="2600" i="1" dirty="0" smtClean="0">
                <a:solidFill>
                  <a:schemeClr val="tx1"/>
                </a:solidFill>
                <a:latin typeface="Arial Rounded MT Bold" pitchFamily="34" charset="0"/>
              </a:rPr>
              <a:t>buffer</a:t>
            </a:r>
            <a:endParaRPr lang="es-ES_tradnl" sz="2600" dirty="0" smtClean="0">
              <a:solidFill>
                <a:schemeClr val="tx1"/>
              </a:solidFill>
              <a:latin typeface="Arial Rounded MT Bold" pitchFamily="34" charset="0"/>
            </a:endParaRPr>
          </a:p>
          <a:p>
            <a:pPr lvl="1"/>
            <a:r>
              <a:rPr lang="es-ES_tradnl" sz="2600" dirty="0" smtClean="0">
                <a:solidFill>
                  <a:schemeClr val="tx1"/>
                </a:solidFill>
                <a:latin typeface="Arial Rounded MT Bold" pitchFamily="34" charset="0"/>
              </a:rPr>
              <a:t>El productor espera a que haya </a:t>
            </a:r>
            <a:r>
              <a:rPr lang="es-ES_tradnl" sz="2600" i="1" dirty="0" smtClean="0">
                <a:solidFill>
                  <a:schemeClr val="tx1"/>
                </a:solidFill>
                <a:latin typeface="Arial Rounded MT Bold" pitchFamily="34" charset="0"/>
              </a:rPr>
              <a:t>buffers</a:t>
            </a:r>
            <a:r>
              <a:rPr lang="es-ES_tradnl" sz="2600" dirty="0" smtClean="0">
                <a:solidFill>
                  <a:schemeClr val="tx1"/>
                </a:solidFill>
                <a:latin typeface="Arial Rounded MT Bold" pitchFamily="34" charset="0"/>
              </a:rPr>
              <a:t> vacíos</a:t>
            </a:r>
          </a:p>
          <a:p>
            <a:pPr lvl="1"/>
            <a:r>
              <a:rPr lang="es-ES_tradnl" sz="2600" dirty="0" smtClean="0">
                <a:solidFill>
                  <a:schemeClr val="tx1"/>
                </a:solidFill>
                <a:latin typeface="Arial Rounded MT Bold" pitchFamily="34" charset="0"/>
              </a:rPr>
              <a:t>Sólo un único proceso puede manipular el </a:t>
            </a:r>
            <a:r>
              <a:rPr lang="es-ES_tradnl" sz="2600" i="1" dirty="0" smtClean="0">
                <a:solidFill>
                  <a:schemeClr val="tx1"/>
                </a:solidFill>
                <a:latin typeface="Arial Rounded MT Bold" pitchFamily="34" charset="0"/>
              </a:rPr>
              <a:t>buffer</a:t>
            </a:r>
            <a:r>
              <a:rPr lang="es-ES_tradnl" sz="2600" dirty="0" smtClean="0">
                <a:solidFill>
                  <a:schemeClr val="tx1"/>
                </a:solidFill>
                <a:latin typeface="Arial Rounded MT Bold" pitchFamily="34" charset="0"/>
              </a:rPr>
              <a:t> a la vez</a:t>
            </a:r>
          </a:p>
          <a:p>
            <a:r>
              <a:rPr lang="es-ES_tradnl" sz="2600" dirty="0" smtClean="0">
                <a:solidFill>
                  <a:schemeClr val="tx1"/>
                </a:solidFill>
                <a:latin typeface="Arial Rounded MT Bold" pitchFamily="34" charset="0"/>
              </a:rPr>
              <a:t>Semáforos:</a:t>
            </a:r>
          </a:p>
          <a:p>
            <a:pPr>
              <a:buNone/>
            </a:pPr>
            <a:r>
              <a:rPr lang="es-ES_tradnl" sz="2600" b="1" dirty="0" smtClean="0">
                <a:solidFill>
                  <a:schemeClr val="tx1"/>
                </a:solidFill>
                <a:latin typeface="Arial Rounded MT Bold" pitchFamily="34" charset="0"/>
              </a:rPr>
              <a:t>		</a:t>
            </a:r>
            <a:r>
              <a:rPr lang="es-ES_tradnl" sz="2600" b="1" dirty="0" err="1" smtClean="0">
                <a:solidFill>
                  <a:schemeClr val="tx1"/>
                </a:solidFill>
                <a:latin typeface="Arial Rounded MT Bold" pitchFamily="34" charset="0"/>
              </a:rPr>
              <a:t>smf_llenos</a:t>
            </a:r>
            <a:r>
              <a:rPr lang="es-ES_tradnl" sz="2600" b="1" dirty="0" smtClean="0">
                <a:solidFill>
                  <a:schemeClr val="tx1"/>
                </a:solidFill>
                <a:latin typeface="Arial Rounded MT Bold" pitchFamily="34" charset="0"/>
              </a:rPr>
              <a:t>, </a:t>
            </a:r>
            <a:r>
              <a:rPr lang="es-ES_tradnl" sz="2600" b="1" dirty="0" err="1" smtClean="0">
                <a:solidFill>
                  <a:schemeClr val="tx1"/>
                </a:solidFill>
                <a:latin typeface="Arial Rounded MT Bold" pitchFamily="34" charset="0"/>
              </a:rPr>
              <a:t>smf_vacíos</a:t>
            </a:r>
            <a:r>
              <a:rPr lang="es-ES_tradnl" sz="2600" b="1" dirty="0" smtClean="0">
                <a:solidFill>
                  <a:schemeClr val="tx1"/>
                </a:solidFill>
                <a:latin typeface="Arial Rounded MT Bold" pitchFamily="34" charset="0"/>
              </a:rPr>
              <a:t> y </a:t>
            </a:r>
            <a:r>
              <a:rPr lang="es-ES_tradnl" sz="2600" b="1" dirty="0" err="1" smtClean="0">
                <a:solidFill>
                  <a:schemeClr val="tx1"/>
                </a:solidFill>
                <a:latin typeface="Arial Rounded MT Bold" pitchFamily="34" charset="0"/>
              </a:rPr>
              <a:t>mutex</a:t>
            </a:r>
            <a:endParaRPr lang="es-ES_tradnl" sz="2600" b="1" dirty="0" smtClean="0">
              <a:solidFill>
                <a:schemeClr val="tx1"/>
              </a:solidFill>
              <a:latin typeface="Arial Rounded MT Bold" pitchFamily="34" charset="0"/>
            </a:endParaRPr>
          </a:p>
          <a:p>
            <a:r>
              <a:rPr lang="es-ES_tradnl" sz="2600" dirty="0" smtClean="0">
                <a:solidFill>
                  <a:schemeClr val="tx1"/>
                </a:solidFill>
                <a:latin typeface="Arial Rounded MT Bold" pitchFamily="34" charset="0"/>
              </a:rPr>
              <a:t>Valores iniciales: </a:t>
            </a:r>
          </a:p>
          <a:p>
            <a:pPr>
              <a:buNone/>
            </a:pPr>
            <a:r>
              <a:rPr lang="es-ES_tradnl" sz="2600" b="1" dirty="0" smtClean="0">
                <a:solidFill>
                  <a:schemeClr val="tx1"/>
                </a:solidFill>
                <a:latin typeface="Arial Rounded MT Bold" pitchFamily="34" charset="0"/>
              </a:rPr>
              <a:t>		</a:t>
            </a:r>
            <a:r>
              <a:rPr lang="es-ES_tradnl" sz="2600" b="1" dirty="0" err="1" smtClean="0">
                <a:solidFill>
                  <a:schemeClr val="tx1"/>
                </a:solidFill>
                <a:latin typeface="Arial Rounded MT Bold" pitchFamily="34" charset="0"/>
              </a:rPr>
              <a:t>smf_llenos</a:t>
            </a:r>
            <a:r>
              <a:rPr lang="es-ES_tradnl" sz="2600" b="1" dirty="0" smtClean="0">
                <a:solidFill>
                  <a:schemeClr val="tx1"/>
                </a:solidFill>
                <a:latin typeface="Arial Rounded MT Bold" pitchFamily="34" charset="0"/>
              </a:rPr>
              <a:t> = 0</a:t>
            </a:r>
          </a:p>
          <a:p>
            <a:pPr>
              <a:buNone/>
            </a:pPr>
            <a:r>
              <a:rPr lang="es-ES_tradnl" sz="2600" b="1" dirty="0" smtClean="0">
                <a:solidFill>
                  <a:schemeClr val="tx1"/>
                </a:solidFill>
                <a:latin typeface="Arial Rounded MT Bold" pitchFamily="34" charset="0"/>
              </a:rPr>
              <a:t>		</a:t>
            </a:r>
            <a:r>
              <a:rPr lang="es-ES_tradnl" sz="2600" b="1" dirty="0" err="1" smtClean="0">
                <a:solidFill>
                  <a:schemeClr val="tx1"/>
                </a:solidFill>
                <a:latin typeface="Arial Rounded MT Bold" pitchFamily="34" charset="0"/>
              </a:rPr>
              <a:t>smf_vacíos</a:t>
            </a:r>
            <a:r>
              <a:rPr lang="es-ES_tradnl" sz="2600" b="1" dirty="0" smtClean="0">
                <a:solidFill>
                  <a:schemeClr val="tx1"/>
                </a:solidFill>
                <a:latin typeface="Arial Rounded MT Bold" pitchFamily="34" charset="0"/>
              </a:rPr>
              <a:t> = </a:t>
            </a:r>
            <a:r>
              <a:rPr lang="es-ES_tradnl" sz="2600" b="1" dirty="0" err="1" smtClean="0">
                <a:solidFill>
                  <a:schemeClr val="tx1"/>
                </a:solidFill>
                <a:latin typeface="Arial Rounded MT Bold" pitchFamily="34" charset="0"/>
              </a:rPr>
              <a:t>número_de_buffers</a:t>
            </a:r>
            <a:endParaRPr lang="es-ES_tradnl" sz="2600" b="1" dirty="0" smtClean="0">
              <a:solidFill>
                <a:schemeClr val="tx1"/>
              </a:solidFill>
              <a:latin typeface="Arial Rounded MT Bold" pitchFamily="34" charset="0"/>
            </a:endParaRPr>
          </a:p>
          <a:p>
            <a:pPr>
              <a:buNone/>
            </a:pPr>
            <a:r>
              <a:rPr lang="es-ES_tradnl" sz="2600" b="1" dirty="0" smtClean="0">
                <a:solidFill>
                  <a:schemeClr val="tx1"/>
                </a:solidFill>
                <a:latin typeface="Arial Rounded MT Bold" pitchFamily="34" charset="0"/>
              </a:rPr>
              <a:t>		</a:t>
            </a:r>
            <a:r>
              <a:rPr lang="es-ES_tradnl" sz="2600" b="1" dirty="0" err="1" smtClean="0">
                <a:solidFill>
                  <a:schemeClr val="tx1"/>
                </a:solidFill>
                <a:latin typeface="Arial Rounded MT Bold" pitchFamily="34" charset="0"/>
              </a:rPr>
              <a:t>mutex</a:t>
            </a:r>
            <a:r>
              <a:rPr lang="es-ES_tradnl" sz="2600" b="1" dirty="0" smtClean="0">
                <a:solidFill>
                  <a:schemeClr val="tx1"/>
                </a:solidFill>
                <a:latin typeface="Arial Rounded MT Bold" pitchFamily="34" charset="0"/>
              </a:rPr>
              <a:t> = 1</a:t>
            </a:r>
          </a:p>
          <a:p>
            <a:endParaRPr lang="es-AR" dirty="0"/>
          </a:p>
        </p:txBody>
      </p:sp>
      <p:sp>
        <p:nvSpPr>
          <p:cNvPr id="4" name="Rectangle 2"/>
          <p:cNvSpPr>
            <a:spLocks noGrp="1" noChangeArrowheads="1"/>
          </p:cNvSpPr>
          <p:nvPr>
            <p:ph type="title"/>
          </p:nvPr>
        </p:nvSpPr>
        <p:spPr>
          <a:xfrm>
            <a:off x="660400" y="533400"/>
            <a:ext cx="8255000" cy="609600"/>
          </a:xfrm>
        </p:spPr>
        <p:txBody>
          <a:bodyPr>
            <a:noAutofit/>
          </a:bodyPr>
          <a:lstStyle/>
          <a:p>
            <a:pPr algn="ctr" eaLnBrk="1" hangingPunct="1"/>
            <a:r>
              <a:rPr lang="es-ES_tradnl" sz="4400" dirty="0" smtClean="0">
                <a:solidFill>
                  <a:srgbClr val="C00000"/>
                </a:solidFill>
                <a:latin typeface="Algerian" pitchFamily="82" charset="0"/>
              </a:rPr>
              <a:t>Productor-consumidor</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normAutofit/>
          </a:bodyPr>
          <a:lstStyle/>
          <a:p>
            <a:pPr eaLnBrk="1" hangingPunct="1"/>
            <a:r>
              <a:rPr lang="es-ES_tradnl" dirty="0" smtClean="0">
                <a:solidFill>
                  <a:srgbClr val="C00000"/>
                </a:solidFill>
                <a:latin typeface="Algerian" pitchFamily="82" charset="0"/>
              </a:rPr>
              <a:t>Productor			Consumidor</a:t>
            </a:r>
          </a:p>
        </p:txBody>
      </p:sp>
      <p:sp>
        <p:nvSpPr>
          <p:cNvPr id="37891" name="Rectangle 3"/>
          <p:cNvSpPr>
            <a:spLocks noGrp="1" noChangeArrowheads="1"/>
          </p:cNvSpPr>
          <p:nvPr>
            <p:ph type="body" sz="half" idx="1"/>
          </p:nvPr>
        </p:nvSpPr>
        <p:spPr>
          <a:xfrm>
            <a:off x="660400" y="1219200"/>
            <a:ext cx="4449102" cy="5334000"/>
          </a:xfrm>
        </p:spPr>
        <p:txBody>
          <a:bodyPr>
            <a:normAutofit/>
          </a:bodyPr>
          <a:lstStyle/>
          <a:p>
            <a:pPr eaLnBrk="1" hangingPunct="1">
              <a:buFont typeface="Wingdings" pitchFamily="2" charset="2"/>
              <a:buNone/>
            </a:pPr>
            <a:r>
              <a:rPr lang="es-ES_tradnl" sz="2400" dirty="0" smtClean="0">
                <a:solidFill>
                  <a:schemeClr val="tx1"/>
                </a:solidFill>
                <a:latin typeface="Arial Rounded MT Bold" pitchFamily="34" charset="0"/>
              </a:rPr>
              <a:t>P (</a:t>
            </a:r>
            <a:r>
              <a:rPr lang="es-ES_tradnl" sz="2400" dirty="0" err="1" smtClean="0">
                <a:solidFill>
                  <a:schemeClr val="tx1"/>
                </a:solidFill>
                <a:latin typeface="Arial Rounded MT Bold" pitchFamily="34" charset="0"/>
              </a:rPr>
              <a:t>smf_vacíos</a:t>
            </a:r>
            <a:r>
              <a:rPr lang="es-ES_tradnl" sz="2400" dirty="0" smtClean="0">
                <a:solidFill>
                  <a:schemeClr val="tx1"/>
                </a:solidFill>
                <a:latin typeface="Arial Rounded MT Bold" pitchFamily="34" charset="0"/>
              </a:rPr>
              <a:t>);</a:t>
            </a:r>
          </a:p>
          <a:p>
            <a:pPr eaLnBrk="1" hangingPunct="1">
              <a:buFont typeface="Wingdings" pitchFamily="2" charset="2"/>
              <a:buNone/>
            </a:pPr>
            <a:r>
              <a:rPr lang="es-ES_tradnl" sz="2400" dirty="0" smtClean="0">
                <a:solidFill>
                  <a:schemeClr val="tx1"/>
                </a:solidFill>
                <a:latin typeface="Arial Rounded MT Bold" pitchFamily="34" charset="0"/>
              </a:rPr>
              <a:t>P (</a:t>
            </a:r>
            <a:r>
              <a:rPr lang="es-ES_tradnl" sz="2400" dirty="0" err="1" smtClean="0">
                <a:solidFill>
                  <a:schemeClr val="tx1"/>
                </a:solidFill>
                <a:latin typeface="Arial Rounded MT Bold" pitchFamily="34" charset="0"/>
              </a:rPr>
              <a:t>mutex</a:t>
            </a:r>
            <a:r>
              <a:rPr lang="es-ES_tradnl" sz="2400" dirty="0" smtClean="0">
                <a:solidFill>
                  <a:schemeClr val="tx1"/>
                </a:solidFill>
                <a:latin typeface="Arial Rounded MT Bold" pitchFamily="34" charset="0"/>
              </a:rPr>
              <a:t>);</a:t>
            </a:r>
          </a:p>
          <a:p>
            <a:pPr eaLnBrk="1" hangingPunct="1">
              <a:buFont typeface="Wingdings" pitchFamily="2" charset="2"/>
              <a:buNone/>
            </a:pPr>
            <a:r>
              <a:rPr lang="es-ES_tradnl" sz="2400" i="1" dirty="0" smtClean="0">
                <a:solidFill>
                  <a:schemeClr val="tx1"/>
                </a:solidFill>
                <a:latin typeface="Arial Rounded MT Bold" pitchFamily="34" charset="0"/>
              </a:rPr>
              <a:t>    Produce un dato</a:t>
            </a:r>
            <a:r>
              <a:rPr lang="es-ES_tradnl" sz="2400" dirty="0" smtClean="0">
                <a:solidFill>
                  <a:schemeClr val="tx1"/>
                </a:solidFill>
                <a:latin typeface="Arial Rounded MT Bold" pitchFamily="34" charset="0"/>
              </a:rPr>
              <a:t>;</a:t>
            </a:r>
          </a:p>
          <a:p>
            <a:pPr eaLnBrk="1" hangingPunct="1">
              <a:buFont typeface="Wingdings" pitchFamily="2" charset="2"/>
              <a:buNone/>
            </a:pPr>
            <a:r>
              <a:rPr lang="es-ES_tradnl" sz="2400" dirty="0" smtClean="0">
                <a:solidFill>
                  <a:schemeClr val="tx1"/>
                </a:solidFill>
                <a:latin typeface="Arial Rounded MT Bold" pitchFamily="34" charset="0"/>
              </a:rPr>
              <a:t>V (</a:t>
            </a:r>
            <a:r>
              <a:rPr lang="es-ES_tradnl" sz="2400" dirty="0" err="1" smtClean="0">
                <a:solidFill>
                  <a:schemeClr val="tx1"/>
                </a:solidFill>
                <a:latin typeface="Arial Rounded MT Bold" pitchFamily="34" charset="0"/>
              </a:rPr>
              <a:t>mutex</a:t>
            </a:r>
            <a:r>
              <a:rPr lang="es-ES_tradnl" sz="2400" dirty="0" smtClean="0">
                <a:solidFill>
                  <a:schemeClr val="tx1"/>
                </a:solidFill>
                <a:latin typeface="Arial Rounded MT Bold" pitchFamily="34" charset="0"/>
              </a:rPr>
              <a:t>);</a:t>
            </a:r>
          </a:p>
          <a:p>
            <a:pPr eaLnBrk="1" hangingPunct="1">
              <a:buFont typeface="Wingdings" pitchFamily="2" charset="2"/>
              <a:buNone/>
            </a:pPr>
            <a:r>
              <a:rPr lang="es-ES_tradnl" sz="2400" dirty="0" smtClean="0">
                <a:solidFill>
                  <a:schemeClr val="tx1"/>
                </a:solidFill>
                <a:latin typeface="Arial Rounded MT Bold" pitchFamily="34" charset="0"/>
              </a:rPr>
              <a:t>V (</a:t>
            </a:r>
            <a:r>
              <a:rPr lang="es-ES_tradnl" sz="2400" dirty="0" err="1" smtClean="0">
                <a:solidFill>
                  <a:schemeClr val="tx1"/>
                </a:solidFill>
                <a:latin typeface="Arial Rounded MT Bold" pitchFamily="34" charset="0"/>
              </a:rPr>
              <a:t>smf_llenos</a:t>
            </a:r>
            <a:r>
              <a:rPr lang="es-ES_tradnl" sz="2400" dirty="0" smtClean="0">
                <a:solidFill>
                  <a:schemeClr val="tx1"/>
                </a:solidFill>
                <a:latin typeface="Arial Rounded MT Bold" pitchFamily="34" charset="0"/>
              </a:rPr>
              <a:t>);</a:t>
            </a:r>
          </a:p>
        </p:txBody>
      </p:sp>
      <p:sp>
        <p:nvSpPr>
          <p:cNvPr id="37892" name="Rectangle 4"/>
          <p:cNvSpPr>
            <a:spLocks noGrp="1" noChangeArrowheads="1"/>
          </p:cNvSpPr>
          <p:nvPr>
            <p:ph type="body" sz="half" idx="2"/>
          </p:nvPr>
        </p:nvSpPr>
        <p:spPr>
          <a:xfrm>
            <a:off x="5291799" y="1219200"/>
            <a:ext cx="4449101" cy="5334000"/>
          </a:xfrm>
        </p:spPr>
        <p:txBody>
          <a:bodyPr>
            <a:normAutofit/>
          </a:bodyPr>
          <a:lstStyle/>
          <a:p>
            <a:pPr algn="just" eaLnBrk="1" hangingPunct="1">
              <a:buFont typeface="Wingdings" pitchFamily="2" charset="2"/>
              <a:buNone/>
            </a:pPr>
            <a:r>
              <a:rPr lang="es-ES_tradnl" sz="2400" dirty="0" smtClean="0">
                <a:solidFill>
                  <a:schemeClr val="tx1"/>
                </a:solidFill>
                <a:latin typeface="Arial Rounded MT Bold" pitchFamily="34" charset="0"/>
              </a:rPr>
              <a:t>P (</a:t>
            </a:r>
            <a:r>
              <a:rPr lang="es-ES_tradnl" sz="2400" dirty="0" err="1" smtClean="0">
                <a:solidFill>
                  <a:schemeClr val="tx1"/>
                </a:solidFill>
                <a:latin typeface="Arial Rounded MT Bold" pitchFamily="34" charset="0"/>
              </a:rPr>
              <a:t>smf_llenos</a:t>
            </a:r>
            <a:r>
              <a:rPr lang="es-ES_tradnl" sz="2400" dirty="0" smtClean="0">
                <a:solidFill>
                  <a:schemeClr val="tx1"/>
                </a:solidFill>
                <a:latin typeface="Arial Rounded MT Bold" pitchFamily="34" charset="0"/>
              </a:rPr>
              <a:t>);</a:t>
            </a:r>
          </a:p>
          <a:p>
            <a:pPr algn="just" eaLnBrk="1" hangingPunct="1">
              <a:buFont typeface="Wingdings" pitchFamily="2" charset="2"/>
              <a:buNone/>
            </a:pPr>
            <a:r>
              <a:rPr lang="es-ES_tradnl" sz="2400" dirty="0" smtClean="0">
                <a:solidFill>
                  <a:schemeClr val="tx1"/>
                </a:solidFill>
                <a:latin typeface="Arial Rounded MT Bold" pitchFamily="34" charset="0"/>
              </a:rPr>
              <a:t>P (</a:t>
            </a:r>
            <a:r>
              <a:rPr lang="es-ES_tradnl" sz="2400" dirty="0" err="1" smtClean="0">
                <a:solidFill>
                  <a:schemeClr val="tx1"/>
                </a:solidFill>
                <a:latin typeface="Arial Rounded MT Bold" pitchFamily="34" charset="0"/>
              </a:rPr>
              <a:t>mutex</a:t>
            </a:r>
            <a:r>
              <a:rPr lang="es-ES_tradnl" sz="2400" dirty="0" smtClean="0">
                <a:solidFill>
                  <a:schemeClr val="tx1"/>
                </a:solidFill>
                <a:latin typeface="Arial Rounded MT Bold" pitchFamily="34" charset="0"/>
              </a:rPr>
              <a:t>);</a:t>
            </a:r>
          </a:p>
          <a:p>
            <a:pPr algn="just" eaLnBrk="1" hangingPunct="1">
              <a:buFont typeface="Wingdings" pitchFamily="2" charset="2"/>
              <a:buNone/>
            </a:pPr>
            <a:r>
              <a:rPr lang="es-ES_tradnl" sz="2400" i="1" dirty="0" smtClean="0">
                <a:solidFill>
                  <a:schemeClr val="tx1"/>
                </a:solidFill>
                <a:latin typeface="Arial Rounded MT Bold" pitchFamily="34" charset="0"/>
              </a:rPr>
              <a:t>    Consume el dato;</a:t>
            </a:r>
            <a:endParaRPr lang="es-ES_tradnl" sz="2400" dirty="0" smtClean="0">
              <a:solidFill>
                <a:schemeClr val="tx1"/>
              </a:solidFill>
              <a:latin typeface="Arial Rounded MT Bold" pitchFamily="34" charset="0"/>
            </a:endParaRPr>
          </a:p>
          <a:p>
            <a:pPr algn="just" eaLnBrk="1" hangingPunct="1">
              <a:buFont typeface="Wingdings" pitchFamily="2" charset="2"/>
              <a:buNone/>
            </a:pPr>
            <a:r>
              <a:rPr lang="es-ES_tradnl" sz="2400" dirty="0" smtClean="0">
                <a:solidFill>
                  <a:schemeClr val="tx1"/>
                </a:solidFill>
                <a:latin typeface="Arial Rounded MT Bold" pitchFamily="34" charset="0"/>
              </a:rPr>
              <a:t>V (</a:t>
            </a:r>
            <a:r>
              <a:rPr lang="es-ES_tradnl" sz="2400" dirty="0" err="1" smtClean="0">
                <a:solidFill>
                  <a:schemeClr val="tx1"/>
                </a:solidFill>
                <a:latin typeface="Arial Rounded MT Bold" pitchFamily="34" charset="0"/>
              </a:rPr>
              <a:t>mutex</a:t>
            </a:r>
            <a:r>
              <a:rPr lang="es-ES_tradnl" sz="2400" dirty="0" smtClean="0">
                <a:solidFill>
                  <a:schemeClr val="tx1"/>
                </a:solidFill>
                <a:latin typeface="Arial Rounded MT Bold" pitchFamily="34" charset="0"/>
              </a:rPr>
              <a:t>);</a:t>
            </a:r>
          </a:p>
          <a:p>
            <a:pPr algn="just" eaLnBrk="1" hangingPunct="1">
              <a:buFont typeface="Wingdings" pitchFamily="2" charset="2"/>
              <a:buNone/>
            </a:pPr>
            <a:r>
              <a:rPr lang="es-ES_tradnl" sz="2400" dirty="0" smtClean="0">
                <a:solidFill>
                  <a:schemeClr val="tx1"/>
                </a:solidFill>
                <a:latin typeface="Arial Rounded MT Bold" pitchFamily="34" charset="0"/>
              </a:rPr>
              <a:t>V (</a:t>
            </a:r>
            <a:r>
              <a:rPr lang="es-ES_tradnl" sz="2400" dirty="0" err="1" smtClean="0">
                <a:solidFill>
                  <a:schemeClr val="tx1"/>
                </a:solidFill>
                <a:latin typeface="Arial Rounded MT Bold" pitchFamily="34" charset="0"/>
              </a:rPr>
              <a:t>smf_vacíos</a:t>
            </a:r>
            <a:r>
              <a:rPr lang="es-ES_tradnl" sz="2400" dirty="0" smtClean="0">
                <a:solidFill>
                  <a:schemeClr val="tx1"/>
                </a:solidFill>
                <a:latin typeface="Arial Rounded MT Bold" pitchFamily="34" charset="0"/>
              </a:rPr>
              <a:t>);</a:t>
            </a:r>
          </a:p>
        </p:txBody>
      </p:sp>
      <p:sp>
        <p:nvSpPr>
          <p:cNvPr id="37893" name="Text Box 5"/>
          <p:cNvSpPr txBox="1">
            <a:spLocks noChangeArrowheads="1"/>
          </p:cNvSpPr>
          <p:nvPr/>
        </p:nvSpPr>
        <p:spPr bwMode="auto">
          <a:xfrm>
            <a:off x="0" y="4371810"/>
            <a:ext cx="9906000" cy="1354859"/>
          </a:xfrm>
          <a:prstGeom prst="rect">
            <a:avLst/>
          </a:prstGeom>
          <a:noFill/>
          <a:ln w="9525">
            <a:noFill/>
            <a:miter lim="800000"/>
            <a:headEnd/>
            <a:tailEnd/>
          </a:ln>
        </p:spPr>
        <p:txBody>
          <a:bodyPr wrap="square" lIns="92075" tIns="46038" rIns="92075" bIns="46038" anchor="ctr">
            <a:spAutoFit/>
          </a:bodyPr>
          <a:lstStyle/>
          <a:p>
            <a:pPr eaLnBrk="0" hangingPunct="0">
              <a:spcAft>
                <a:spcPts val="600"/>
              </a:spcAft>
            </a:pPr>
            <a:r>
              <a:rPr lang="es-ES_tradnl" sz="2400" dirty="0">
                <a:latin typeface="Arial Rounded MT Bold" pitchFamily="34" charset="0"/>
              </a:rPr>
              <a:t>¿Por qué el productor hace P(</a:t>
            </a:r>
            <a:r>
              <a:rPr lang="es-ES_tradnl" sz="2400" dirty="0" err="1">
                <a:latin typeface="Arial Rounded MT Bold" pitchFamily="34" charset="0"/>
              </a:rPr>
              <a:t>smf_vacíos</a:t>
            </a:r>
            <a:r>
              <a:rPr lang="es-ES_tradnl" sz="2400" dirty="0">
                <a:latin typeface="Arial Rounded MT Bold" pitchFamily="34" charset="0"/>
              </a:rPr>
              <a:t>) y V(</a:t>
            </a:r>
            <a:r>
              <a:rPr lang="es-ES_tradnl" sz="2400" dirty="0" err="1">
                <a:latin typeface="Arial Rounded MT Bold" pitchFamily="34" charset="0"/>
              </a:rPr>
              <a:t>smf_llenos</a:t>
            </a:r>
            <a:r>
              <a:rPr lang="es-ES_tradnl" sz="2400" dirty="0">
                <a:latin typeface="Arial Rounded MT Bold" pitchFamily="34" charset="0"/>
              </a:rPr>
              <a:t>)?</a:t>
            </a:r>
          </a:p>
          <a:p>
            <a:pPr eaLnBrk="0" hangingPunct="0">
              <a:spcAft>
                <a:spcPts val="600"/>
              </a:spcAft>
            </a:pPr>
            <a:r>
              <a:rPr lang="es-ES_tradnl" sz="2400" dirty="0">
                <a:latin typeface="Arial Rounded MT Bold" pitchFamily="34" charset="0"/>
              </a:rPr>
              <a:t>¿Es importante el orden en que se ejecutan las primitivas P y V?</a:t>
            </a:r>
          </a:p>
          <a:p>
            <a:pPr eaLnBrk="0" hangingPunct="0">
              <a:spcAft>
                <a:spcPts val="600"/>
              </a:spcAft>
            </a:pPr>
            <a:r>
              <a:rPr lang="es-ES_tradnl" sz="2400" dirty="0">
                <a:latin typeface="Arial Rounded MT Bold" pitchFamily="34" charset="0"/>
              </a:rPr>
              <a:t>¿Cómo podemos extender el problema si hay dos consumidores?</a:t>
            </a:r>
          </a:p>
        </p:txBody>
      </p:sp>
    </p:spTree>
  </p:cSld>
  <p:clrMapOvr>
    <a:masterClrMapping/>
  </p:clrMapOvr>
  <p:transition spd="med">
    <p:pull/>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330200" y="76200"/>
            <a:ext cx="9410700" cy="838200"/>
          </a:xfrm>
        </p:spPr>
        <p:txBody>
          <a:bodyPr>
            <a:normAutofit/>
          </a:bodyPr>
          <a:lstStyle/>
          <a:p>
            <a:pPr algn="ctr" eaLnBrk="1" hangingPunct="1"/>
            <a:r>
              <a:rPr lang="es-ES_tradnl" sz="4400" dirty="0" smtClean="0">
                <a:solidFill>
                  <a:srgbClr val="C00000"/>
                </a:solidFill>
                <a:latin typeface="Algerian" pitchFamily="82" charset="0"/>
              </a:rPr>
              <a:t>Comunicación con mensajes</a:t>
            </a:r>
          </a:p>
        </p:txBody>
      </p:sp>
      <p:sp>
        <p:nvSpPr>
          <p:cNvPr id="50179" name="Rectangle 3"/>
          <p:cNvSpPr>
            <a:spLocks noGrp="1" noChangeArrowheads="1"/>
          </p:cNvSpPr>
          <p:nvPr>
            <p:ph type="body" idx="1"/>
          </p:nvPr>
        </p:nvSpPr>
        <p:spPr>
          <a:xfrm>
            <a:off x="330200" y="1143001"/>
            <a:ext cx="9410700" cy="4525963"/>
          </a:xfrm>
        </p:spPr>
        <p:txBody>
          <a:bodyPr>
            <a:noAutofit/>
          </a:bodyPr>
          <a:lstStyle/>
          <a:p>
            <a:pPr eaLnBrk="1" hangingPunct="1">
              <a:lnSpc>
                <a:spcPct val="90000"/>
              </a:lnSpc>
            </a:pPr>
            <a:r>
              <a:rPr lang="es-ES_tradnl" sz="2000" dirty="0" smtClean="0">
                <a:solidFill>
                  <a:schemeClr val="tx1"/>
                </a:solidFill>
                <a:latin typeface="Arial Rounded MT Bold" pitchFamily="34" charset="0"/>
              </a:rPr>
              <a:t>Válido para comunicación </a:t>
            </a:r>
            <a:r>
              <a:rPr lang="es-ES_tradnl" sz="2000" dirty="0" err="1" smtClean="0">
                <a:solidFill>
                  <a:schemeClr val="tx1"/>
                </a:solidFill>
                <a:latin typeface="Arial Rounded MT Bold" pitchFamily="34" charset="0"/>
              </a:rPr>
              <a:t>intermáquina</a:t>
            </a:r>
            <a:endParaRPr lang="es-ES_tradnl" sz="2000" dirty="0" smtClean="0">
              <a:solidFill>
                <a:schemeClr val="tx1"/>
              </a:solidFill>
              <a:latin typeface="Arial Rounded MT Bold" pitchFamily="34" charset="0"/>
            </a:endParaRPr>
          </a:p>
          <a:p>
            <a:pPr eaLnBrk="1" hangingPunct="1">
              <a:lnSpc>
                <a:spcPct val="90000"/>
              </a:lnSpc>
            </a:pPr>
            <a:r>
              <a:rPr lang="es-ES_tradnl" sz="2000" dirty="0" smtClean="0">
                <a:solidFill>
                  <a:schemeClr val="tx1"/>
                </a:solidFill>
                <a:latin typeface="Arial Rounded MT Bold" pitchFamily="34" charset="0"/>
              </a:rPr>
              <a:t>Definición:</a:t>
            </a:r>
          </a:p>
          <a:p>
            <a:pPr lvl="1" eaLnBrk="1" hangingPunct="1">
              <a:lnSpc>
                <a:spcPct val="90000"/>
              </a:lnSpc>
            </a:pPr>
            <a:r>
              <a:rPr lang="es-ES_tradnl" sz="2000" dirty="0" smtClean="0">
                <a:solidFill>
                  <a:schemeClr val="tx1"/>
                </a:solidFill>
                <a:latin typeface="Arial Rounded MT Bold" pitchFamily="34" charset="0"/>
              </a:rPr>
              <a:t>Mensaje: parte de información que es pasada de un proceso a otro</a:t>
            </a:r>
          </a:p>
          <a:p>
            <a:pPr lvl="1" eaLnBrk="1" hangingPunct="1">
              <a:lnSpc>
                <a:spcPct val="90000"/>
              </a:lnSpc>
            </a:pPr>
            <a:r>
              <a:rPr lang="es-ES_tradnl" sz="2000" dirty="0" smtClean="0">
                <a:solidFill>
                  <a:schemeClr val="tx1"/>
                </a:solidFill>
                <a:latin typeface="Arial Rounded MT Bold" pitchFamily="34" charset="0"/>
              </a:rPr>
              <a:t>Buzón: lugar donde se depositan los mensajes desde el envío a la recepción</a:t>
            </a:r>
          </a:p>
          <a:p>
            <a:pPr eaLnBrk="1" hangingPunct="1">
              <a:lnSpc>
                <a:spcPct val="90000"/>
              </a:lnSpc>
            </a:pPr>
            <a:r>
              <a:rPr lang="es-ES_tradnl" sz="2000" dirty="0" smtClean="0">
                <a:solidFill>
                  <a:schemeClr val="tx1"/>
                </a:solidFill>
                <a:latin typeface="Arial Rounded MT Bold" pitchFamily="34" charset="0"/>
              </a:rPr>
              <a:t>Operaciones sobre mensajes:</a:t>
            </a:r>
          </a:p>
          <a:p>
            <a:pPr lvl="1" eaLnBrk="1" hangingPunct="1">
              <a:lnSpc>
                <a:spcPct val="90000"/>
              </a:lnSpc>
            </a:pPr>
            <a:r>
              <a:rPr lang="es-ES_tradnl" sz="2000" dirty="0" smtClean="0">
                <a:solidFill>
                  <a:schemeClr val="tx1"/>
                </a:solidFill>
                <a:latin typeface="Arial Rounded MT Bold" pitchFamily="34" charset="0"/>
              </a:rPr>
              <a:t>Enviar</a:t>
            </a:r>
          </a:p>
          <a:p>
            <a:pPr lvl="1" eaLnBrk="1" hangingPunct="1">
              <a:lnSpc>
                <a:spcPct val="90000"/>
              </a:lnSpc>
            </a:pPr>
            <a:r>
              <a:rPr lang="es-ES_tradnl" sz="2000" dirty="0" smtClean="0">
                <a:solidFill>
                  <a:schemeClr val="tx1"/>
                </a:solidFill>
                <a:latin typeface="Arial Rounded MT Bold" pitchFamily="34" charset="0"/>
              </a:rPr>
              <a:t>Recibir</a:t>
            </a:r>
          </a:p>
          <a:p>
            <a:pPr eaLnBrk="1" hangingPunct="1">
              <a:lnSpc>
                <a:spcPct val="90000"/>
              </a:lnSpc>
            </a:pPr>
            <a:r>
              <a:rPr lang="es-ES_tradnl" sz="2000" dirty="0" smtClean="0">
                <a:solidFill>
                  <a:schemeClr val="tx1"/>
                </a:solidFill>
                <a:latin typeface="Arial Rounded MT Bold" pitchFamily="34" charset="0"/>
              </a:rPr>
              <a:t>Métodos de comunicación</a:t>
            </a:r>
          </a:p>
          <a:p>
            <a:pPr lvl="1" eaLnBrk="1" hangingPunct="1">
              <a:lnSpc>
                <a:spcPct val="90000"/>
              </a:lnSpc>
            </a:pPr>
            <a:r>
              <a:rPr lang="es-ES_tradnl" sz="2000" dirty="0" smtClean="0">
                <a:solidFill>
                  <a:schemeClr val="tx1"/>
                </a:solidFill>
                <a:latin typeface="Arial Rounded MT Bold" pitchFamily="34" charset="0"/>
              </a:rPr>
              <a:t>Comunicación en un único sentido: los mensajes fluyen en un único sentido</a:t>
            </a:r>
          </a:p>
          <a:p>
            <a:pPr lvl="2" eaLnBrk="1" hangingPunct="1">
              <a:lnSpc>
                <a:spcPct val="90000"/>
              </a:lnSpc>
            </a:pPr>
            <a:r>
              <a:rPr lang="es-ES_tradnl" sz="2000" dirty="0" smtClean="0">
                <a:solidFill>
                  <a:schemeClr val="tx1"/>
                </a:solidFill>
                <a:latin typeface="Arial Rounded MT Bold" pitchFamily="34" charset="0"/>
              </a:rPr>
              <a:t>Ejemplos: Tuberías de UNIX, productor-consumidor y </a:t>
            </a:r>
            <a:r>
              <a:rPr lang="es-ES_tradnl" sz="2000" i="1" dirty="0" err="1" smtClean="0">
                <a:solidFill>
                  <a:schemeClr val="tx1"/>
                </a:solidFill>
                <a:latin typeface="Arial Rounded MT Bold" pitchFamily="34" charset="0"/>
              </a:rPr>
              <a:t>streams</a:t>
            </a:r>
            <a:endParaRPr lang="es-ES_tradnl" sz="2000" dirty="0" smtClean="0">
              <a:solidFill>
                <a:schemeClr val="tx1"/>
              </a:solidFill>
              <a:latin typeface="Arial Rounded MT Bold" pitchFamily="34" charset="0"/>
            </a:endParaRPr>
          </a:p>
          <a:p>
            <a:pPr lvl="1" eaLnBrk="1" hangingPunct="1">
              <a:lnSpc>
                <a:spcPct val="90000"/>
              </a:lnSpc>
            </a:pPr>
            <a:r>
              <a:rPr lang="es-ES_tradnl" sz="2000" dirty="0" smtClean="0">
                <a:solidFill>
                  <a:schemeClr val="tx1"/>
                </a:solidFill>
                <a:latin typeface="Arial Rounded MT Bold" pitchFamily="34" charset="0"/>
              </a:rPr>
              <a:t>Comunicación bidireccional: los mensajes fluyen en ambos sentidos</a:t>
            </a:r>
          </a:p>
          <a:p>
            <a:pPr lvl="2" eaLnBrk="1" hangingPunct="1">
              <a:lnSpc>
                <a:spcPct val="90000"/>
              </a:lnSpc>
            </a:pPr>
            <a:r>
              <a:rPr lang="es-ES_tradnl" sz="2000" dirty="0" smtClean="0">
                <a:solidFill>
                  <a:schemeClr val="tx1"/>
                </a:solidFill>
                <a:latin typeface="Arial Rounded MT Bold" pitchFamily="34" charset="0"/>
              </a:rPr>
              <a:t>Ejemplos: Llamadas a procedimientos remotos (</a:t>
            </a:r>
            <a:r>
              <a:rPr lang="es-ES_tradnl" sz="2000" dirty="0" err="1" smtClean="0">
                <a:solidFill>
                  <a:schemeClr val="tx1"/>
                </a:solidFill>
                <a:latin typeface="Arial Rounded MT Bold" pitchFamily="34" charset="0"/>
              </a:rPr>
              <a:t>RPC´s</a:t>
            </a:r>
            <a:r>
              <a:rPr lang="es-ES_tradnl" sz="2000" dirty="0" smtClean="0">
                <a:solidFill>
                  <a:schemeClr val="tx1"/>
                </a:solidFill>
                <a:latin typeface="Arial Rounded MT Bold" pitchFamily="34" charset="0"/>
              </a:rPr>
              <a:t>) o el modelo cliente-servidor</a:t>
            </a:r>
          </a:p>
        </p:txBody>
      </p:sp>
    </p:spTree>
  </p:cSld>
  <p:clrMapOvr>
    <a:masterClrMapping/>
  </p:clrMapOvr>
  <p:transition spd="med">
    <p:pull/>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5"/>
          <p:cNvSpPr>
            <a:spLocks noGrp="1" noChangeArrowheads="1"/>
          </p:cNvSpPr>
          <p:nvPr>
            <p:ph type="title"/>
          </p:nvPr>
        </p:nvSpPr>
        <p:spPr/>
        <p:txBody>
          <a:bodyPr>
            <a:normAutofit/>
          </a:bodyPr>
          <a:lstStyle/>
          <a:p>
            <a:pPr algn="ctr" eaLnBrk="1" hangingPunct="1"/>
            <a:r>
              <a:rPr lang="es-ES_tradnl" sz="4400" dirty="0" smtClean="0">
                <a:solidFill>
                  <a:srgbClr val="C00000"/>
                </a:solidFill>
                <a:latin typeface="Algerian" pitchFamily="82" charset="0"/>
              </a:rPr>
              <a:t>Ejemplos</a:t>
            </a:r>
          </a:p>
        </p:txBody>
      </p:sp>
      <p:sp>
        <p:nvSpPr>
          <p:cNvPr id="51203" name="Rectangle 6"/>
          <p:cNvSpPr>
            <a:spLocks noGrp="1" noChangeArrowheads="1"/>
          </p:cNvSpPr>
          <p:nvPr>
            <p:ph type="body" sz="half" idx="1"/>
          </p:nvPr>
        </p:nvSpPr>
        <p:spPr/>
        <p:txBody>
          <a:bodyPr>
            <a:normAutofit/>
          </a:bodyPr>
          <a:lstStyle/>
          <a:p>
            <a:pPr eaLnBrk="1" hangingPunct="1"/>
            <a:r>
              <a:rPr lang="es-ES_tradnl" sz="2000" dirty="0" smtClean="0">
                <a:solidFill>
                  <a:schemeClr val="tx1"/>
                </a:solidFill>
                <a:latin typeface="Arial Rounded MT Bold" pitchFamily="34" charset="0"/>
              </a:rPr>
              <a:t>Productor:</a:t>
            </a:r>
          </a:p>
          <a:p>
            <a:pPr lvl="1" eaLnBrk="1" hangingPunct="1">
              <a:buFont typeface="Wingdings" pitchFamily="2" charset="2"/>
              <a:buNone/>
            </a:pPr>
            <a:r>
              <a:rPr lang="es-ES_tradnl" sz="2000" dirty="0" err="1" smtClean="0">
                <a:solidFill>
                  <a:schemeClr val="tx1"/>
                </a:solidFill>
                <a:latin typeface="Arial Rounded MT Bold" pitchFamily="34" charset="0"/>
              </a:rPr>
              <a:t>int</a:t>
            </a:r>
            <a:r>
              <a:rPr lang="es-ES_tradnl" sz="2000" dirty="0" smtClean="0">
                <a:solidFill>
                  <a:schemeClr val="tx1"/>
                </a:solidFill>
                <a:latin typeface="Arial Rounded MT Bold" pitchFamily="34" charset="0"/>
              </a:rPr>
              <a:t> mensaje1[1000];</a:t>
            </a:r>
          </a:p>
          <a:p>
            <a:pPr lvl="1" eaLnBrk="1" hangingPunct="1">
              <a:buFont typeface="Wingdings" pitchFamily="2" charset="2"/>
              <a:buNone/>
            </a:pPr>
            <a:r>
              <a:rPr lang="es-ES_tradnl" sz="2000" dirty="0" err="1" smtClean="0">
                <a:solidFill>
                  <a:schemeClr val="tx1"/>
                </a:solidFill>
                <a:latin typeface="Arial Rounded MT Bold" pitchFamily="34" charset="0"/>
              </a:rPr>
              <a:t>while</a:t>
            </a:r>
            <a:r>
              <a:rPr lang="es-ES_tradnl" sz="2000" dirty="0" smtClean="0">
                <a:solidFill>
                  <a:schemeClr val="tx1"/>
                </a:solidFill>
                <a:latin typeface="Arial Rounded MT Bold" pitchFamily="34" charset="0"/>
              </a:rPr>
              <a:t> (1) </a:t>
            </a:r>
          </a:p>
          <a:p>
            <a:pPr lvl="1" eaLnBrk="1" hangingPunct="1">
              <a:buFont typeface="Wingdings" pitchFamily="2" charset="2"/>
              <a:buNone/>
            </a:pPr>
            <a:r>
              <a:rPr lang="es-ES_tradnl" sz="2000" dirty="0" smtClean="0">
                <a:solidFill>
                  <a:schemeClr val="tx1"/>
                </a:solidFill>
                <a:latin typeface="Arial Rounded MT Bold" pitchFamily="34" charset="0"/>
              </a:rPr>
              <a:t>{</a:t>
            </a:r>
          </a:p>
          <a:p>
            <a:pPr lvl="1" eaLnBrk="1" hangingPunct="1">
              <a:buFont typeface="Wingdings" pitchFamily="2" charset="2"/>
              <a:buNone/>
            </a:pPr>
            <a:r>
              <a:rPr lang="es-ES_tradnl" sz="2000" dirty="0" smtClean="0">
                <a:solidFill>
                  <a:schemeClr val="tx1"/>
                </a:solidFill>
                <a:latin typeface="Arial Rounded MT Bold" pitchFamily="34" charset="0"/>
              </a:rPr>
              <a:t>  --Preparamos el mensaje1--</a:t>
            </a:r>
          </a:p>
          <a:p>
            <a:pPr lvl="1" eaLnBrk="1" hangingPunct="1">
              <a:buFont typeface="Wingdings" pitchFamily="2" charset="2"/>
              <a:buNone/>
            </a:pPr>
            <a:r>
              <a:rPr lang="es-ES_tradnl" sz="2000" dirty="0" smtClean="0">
                <a:solidFill>
                  <a:schemeClr val="tx1"/>
                </a:solidFill>
                <a:latin typeface="Arial Rounded MT Bold" pitchFamily="34" charset="0"/>
              </a:rPr>
              <a:t>  enviar (mensaje1, buzón);</a:t>
            </a:r>
          </a:p>
          <a:p>
            <a:pPr lvl="1" eaLnBrk="1" hangingPunct="1">
              <a:buFont typeface="Wingdings" pitchFamily="2" charset="2"/>
              <a:buNone/>
            </a:pPr>
            <a:r>
              <a:rPr lang="es-ES_tradnl" sz="2000" dirty="0" smtClean="0">
                <a:solidFill>
                  <a:schemeClr val="tx1"/>
                </a:solidFill>
                <a:latin typeface="Arial Rounded MT Bold" pitchFamily="34" charset="0"/>
              </a:rPr>
              <a:t>}</a:t>
            </a:r>
          </a:p>
          <a:p>
            <a:pPr eaLnBrk="1" hangingPunct="1"/>
            <a:r>
              <a:rPr lang="es-ES_tradnl" sz="2000" dirty="0" smtClean="0">
                <a:solidFill>
                  <a:schemeClr val="tx1"/>
                </a:solidFill>
                <a:latin typeface="Arial Rounded MT Bold" pitchFamily="34" charset="0"/>
              </a:rPr>
              <a:t>Cliente:</a:t>
            </a:r>
          </a:p>
          <a:p>
            <a:pPr lvl="1" eaLnBrk="1" hangingPunct="1">
              <a:buFont typeface="Wingdings" pitchFamily="2" charset="2"/>
              <a:buNone/>
            </a:pPr>
            <a:r>
              <a:rPr lang="es-ES_tradnl" sz="2000" dirty="0" err="1" smtClean="0">
                <a:solidFill>
                  <a:schemeClr val="tx1"/>
                </a:solidFill>
                <a:latin typeface="Arial Rounded MT Bold" pitchFamily="34" charset="0"/>
              </a:rPr>
              <a:t>char</a:t>
            </a:r>
            <a:r>
              <a:rPr lang="es-ES_tradnl" sz="2000" dirty="0" smtClean="0">
                <a:solidFill>
                  <a:schemeClr val="tx1"/>
                </a:solidFill>
                <a:latin typeface="Arial Rounded MT Bold" pitchFamily="34" charset="0"/>
              </a:rPr>
              <a:t> </a:t>
            </a:r>
            <a:r>
              <a:rPr lang="es-ES_tradnl" sz="2000" dirty="0" err="1" smtClean="0">
                <a:solidFill>
                  <a:schemeClr val="tx1"/>
                </a:solidFill>
                <a:latin typeface="Arial Rounded MT Bold" pitchFamily="34" charset="0"/>
              </a:rPr>
              <a:t>resp</a:t>
            </a:r>
            <a:r>
              <a:rPr lang="es-ES_tradnl" sz="2000" dirty="0" smtClean="0">
                <a:solidFill>
                  <a:schemeClr val="tx1"/>
                </a:solidFill>
                <a:latin typeface="Arial Rounded MT Bold" pitchFamily="34" charset="0"/>
              </a:rPr>
              <a:t>[1000];</a:t>
            </a:r>
          </a:p>
          <a:p>
            <a:pPr lvl="1" eaLnBrk="1" hangingPunct="1">
              <a:buFont typeface="Wingdings" pitchFamily="2" charset="2"/>
              <a:buNone/>
            </a:pPr>
            <a:r>
              <a:rPr lang="es-ES_tradnl" sz="2000" dirty="0" err="1" smtClean="0">
                <a:solidFill>
                  <a:schemeClr val="tx1"/>
                </a:solidFill>
                <a:latin typeface="Arial Rounded MT Bold" pitchFamily="34" charset="0"/>
              </a:rPr>
              <a:t>envia</a:t>
            </a:r>
            <a:r>
              <a:rPr lang="es-ES_tradnl" sz="2000" dirty="0" smtClean="0">
                <a:solidFill>
                  <a:schemeClr val="tx1"/>
                </a:solidFill>
                <a:latin typeface="Arial Rounded MT Bold" pitchFamily="34" charset="0"/>
              </a:rPr>
              <a:t>(“leer </a:t>
            </a:r>
            <a:r>
              <a:rPr lang="es-ES_tradnl" sz="2000" dirty="0" err="1" smtClean="0">
                <a:solidFill>
                  <a:schemeClr val="tx1"/>
                </a:solidFill>
                <a:latin typeface="Arial Rounded MT Bold" pitchFamily="34" charset="0"/>
              </a:rPr>
              <a:t>vax</a:t>
            </a:r>
            <a:r>
              <a:rPr lang="es-ES_tradnl" sz="2000" dirty="0" smtClean="0">
                <a:solidFill>
                  <a:schemeClr val="tx1"/>
                </a:solidFill>
                <a:latin typeface="Arial Rounded MT Bold" pitchFamily="34" charset="0"/>
              </a:rPr>
              <a:t>”, buzon1);</a:t>
            </a:r>
          </a:p>
          <a:p>
            <a:pPr lvl="1" eaLnBrk="1" hangingPunct="1">
              <a:buFont typeface="Wingdings" pitchFamily="2" charset="2"/>
              <a:buNone/>
            </a:pPr>
            <a:r>
              <a:rPr lang="es-ES_tradnl" sz="2000" dirty="0" smtClean="0">
                <a:solidFill>
                  <a:schemeClr val="tx1"/>
                </a:solidFill>
                <a:latin typeface="Arial Rounded MT Bold" pitchFamily="34" charset="0"/>
              </a:rPr>
              <a:t>recibir (</a:t>
            </a:r>
            <a:r>
              <a:rPr lang="es-ES_tradnl" sz="2000" dirty="0" err="1" smtClean="0">
                <a:solidFill>
                  <a:schemeClr val="tx1"/>
                </a:solidFill>
                <a:latin typeface="Arial Rounded MT Bold" pitchFamily="34" charset="0"/>
              </a:rPr>
              <a:t>resp</a:t>
            </a:r>
            <a:r>
              <a:rPr lang="es-ES_tradnl" sz="2000" dirty="0" smtClean="0">
                <a:solidFill>
                  <a:schemeClr val="tx1"/>
                </a:solidFill>
                <a:latin typeface="Arial Rounded MT Bold" pitchFamily="34" charset="0"/>
              </a:rPr>
              <a:t>, buzon2);</a:t>
            </a:r>
          </a:p>
        </p:txBody>
      </p:sp>
      <p:sp>
        <p:nvSpPr>
          <p:cNvPr id="51204" name="Rectangle 7"/>
          <p:cNvSpPr>
            <a:spLocks noGrp="1" noChangeArrowheads="1"/>
          </p:cNvSpPr>
          <p:nvPr>
            <p:ph type="body" sz="half" idx="2"/>
          </p:nvPr>
        </p:nvSpPr>
        <p:spPr/>
        <p:txBody>
          <a:bodyPr>
            <a:normAutofit/>
          </a:bodyPr>
          <a:lstStyle/>
          <a:p>
            <a:pPr eaLnBrk="1" hangingPunct="1"/>
            <a:r>
              <a:rPr lang="es-ES_tradnl" sz="2000" dirty="0" smtClean="0">
                <a:solidFill>
                  <a:schemeClr val="tx1"/>
                </a:solidFill>
                <a:latin typeface="Arial Rounded MT Bold" pitchFamily="34" charset="0"/>
              </a:rPr>
              <a:t>Consumidor:</a:t>
            </a:r>
          </a:p>
          <a:p>
            <a:pPr lvl="1" eaLnBrk="1" hangingPunct="1">
              <a:buFont typeface="Wingdings" pitchFamily="2" charset="2"/>
              <a:buNone/>
            </a:pPr>
            <a:r>
              <a:rPr lang="es-ES_tradnl" sz="2000" dirty="0" err="1" smtClean="0">
                <a:solidFill>
                  <a:schemeClr val="tx1"/>
                </a:solidFill>
                <a:latin typeface="Arial Rounded MT Bold" pitchFamily="34" charset="0"/>
              </a:rPr>
              <a:t>int</a:t>
            </a:r>
            <a:r>
              <a:rPr lang="es-ES_tradnl" sz="2000" dirty="0" smtClean="0">
                <a:solidFill>
                  <a:schemeClr val="tx1"/>
                </a:solidFill>
                <a:latin typeface="Arial Rounded MT Bold" pitchFamily="34" charset="0"/>
              </a:rPr>
              <a:t> mensaje2[1000];</a:t>
            </a:r>
          </a:p>
          <a:p>
            <a:pPr lvl="1" eaLnBrk="1" hangingPunct="1">
              <a:buFont typeface="Wingdings" pitchFamily="2" charset="2"/>
              <a:buNone/>
            </a:pPr>
            <a:r>
              <a:rPr lang="es-ES_tradnl" sz="2000" dirty="0" err="1" smtClean="0">
                <a:solidFill>
                  <a:schemeClr val="tx1"/>
                </a:solidFill>
                <a:latin typeface="Arial Rounded MT Bold" pitchFamily="34" charset="0"/>
              </a:rPr>
              <a:t>while</a:t>
            </a:r>
            <a:r>
              <a:rPr lang="es-ES_tradnl" sz="2000" dirty="0" smtClean="0">
                <a:solidFill>
                  <a:schemeClr val="tx1"/>
                </a:solidFill>
                <a:latin typeface="Arial Rounded MT Bold" pitchFamily="34" charset="0"/>
              </a:rPr>
              <a:t> (1) </a:t>
            </a:r>
          </a:p>
          <a:p>
            <a:pPr lvl="1" eaLnBrk="1" hangingPunct="1">
              <a:buFont typeface="Wingdings" pitchFamily="2" charset="2"/>
              <a:buNone/>
            </a:pPr>
            <a:r>
              <a:rPr lang="es-ES_tradnl" sz="2000" dirty="0" smtClean="0">
                <a:solidFill>
                  <a:schemeClr val="tx1"/>
                </a:solidFill>
                <a:latin typeface="Arial Rounded MT Bold" pitchFamily="34" charset="0"/>
              </a:rPr>
              <a:t>{</a:t>
            </a:r>
          </a:p>
          <a:p>
            <a:pPr lvl="1" eaLnBrk="1" hangingPunct="1">
              <a:buFont typeface="Wingdings" pitchFamily="2" charset="2"/>
              <a:buNone/>
            </a:pPr>
            <a:r>
              <a:rPr lang="es-ES_tradnl" sz="2000" dirty="0" smtClean="0">
                <a:solidFill>
                  <a:schemeClr val="tx1"/>
                </a:solidFill>
                <a:latin typeface="Arial Rounded MT Bold" pitchFamily="34" charset="0"/>
              </a:rPr>
              <a:t>  recibir (mensaje2, buzón);</a:t>
            </a:r>
          </a:p>
          <a:p>
            <a:pPr lvl="1" eaLnBrk="1" hangingPunct="1">
              <a:buFont typeface="Wingdings" pitchFamily="2" charset="2"/>
              <a:buNone/>
            </a:pPr>
            <a:r>
              <a:rPr lang="es-ES_tradnl" sz="2000" dirty="0" smtClean="0">
                <a:solidFill>
                  <a:schemeClr val="tx1"/>
                </a:solidFill>
                <a:latin typeface="Arial Rounded MT Bold" pitchFamily="34" charset="0"/>
              </a:rPr>
              <a:t>  --Procesamos el mensaje2--</a:t>
            </a:r>
          </a:p>
          <a:p>
            <a:pPr lvl="1" eaLnBrk="1" hangingPunct="1">
              <a:buFont typeface="Wingdings" pitchFamily="2" charset="2"/>
              <a:buNone/>
            </a:pPr>
            <a:r>
              <a:rPr lang="es-ES_tradnl" sz="2000" dirty="0" smtClean="0">
                <a:solidFill>
                  <a:schemeClr val="tx1"/>
                </a:solidFill>
                <a:latin typeface="Arial Rounded MT Bold" pitchFamily="34" charset="0"/>
              </a:rPr>
              <a:t>}</a:t>
            </a:r>
          </a:p>
          <a:p>
            <a:pPr eaLnBrk="1" hangingPunct="1"/>
            <a:r>
              <a:rPr lang="es-ES_tradnl" sz="2000" dirty="0" smtClean="0">
                <a:solidFill>
                  <a:schemeClr val="tx1"/>
                </a:solidFill>
                <a:latin typeface="Arial Rounded MT Bold" pitchFamily="34" charset="0"/>
              </a:rPr>
              <a:t>Servidor:</a:t>
            </a:r>
          </a:p>
          <a:p>
            <a:pPr lvl="1" eaLnBrk="1" hangingPunct="1">
              <a:buFont typeface="Wingdings" pitchFamily="2" charset="2"/>
              <a:buNone/>
            </a:pPr>
            <a:r>
              <a:rPr lang="es-ES_tradnl" sz="2000" dirty="0" err="1" smtClean="0">
                <a:solidFill>
                  <a:schemeClr val="tx1"/>
                </a:solidFill>
                <a:latin typeface="Arial Rounded MT Bold" pitchFamily="34" charset="0"/>
              </a:rPr>
              <a:t>char</a:t>
            </a:r>
            <a:r>
              <a:rPr lang="es-ES_tradnl" sz="2000" dirty="0" smtClean="0">
                <a:solidFill>
                  <a:schemeClr val="tx1"/>
                </a:solidFill>
                <a:latin typeface="Arial Rounded MT Bold" pitchFamily="34" charset="0"/>
              </a:rPr>
              <a:t> orden[100];</a:t>
            </a:r>
          </a:p>
          <a:p>
            <a:pPr lvl="1" eaLnBrk="1" hangingPunct="1">
              <a:buFont typeface="Wingdings" pitchFamily="2" charset="2"/>
              <a:buNone/>
            </a:pPr>
            <a:r>
              <a:rPr lang="es-ES_tradnl" sz="2000" dirty="0" err="1" smtClean="0">
                <a:solidFill>
                  <a:schemeClr val="tx1"/>
                </a:solidFill>
                <a:latin typeface="Arial Rounded MT Bold" pitchFamily="34" charset="0"/>
              </a:rPr>
              <a:t>char</a:t>
            </a:r>
            <a:r>
              <a:rPr lang="es-ES_tradnl" sz="2000" dirty="0" smtClean="0">
                <a:solidFill>
                  <a:schemeClr val="tx1"/>
                </a:solidFill>
                <a:latin typeface="Arial Rounded MT Bold" pitchFamily="34" charset="0"/>
              </a:rPr>
              <a:t> </a:t>
            </a:r>
            <a:r>
              <a:rPr lang="es-ES_tradnl" sz="2000" dirty="0" err="1" smtClean="0">
                <a:solidFill>
                  <a:schemeClr val="tx1"/>
                </a:solidFill>
                <a:latin typeface="Arial Rounded MT Bold" pitchFamily="34" charset="0"/>
              </a:rPr>
              <a:t>resp</a:t>
            </a:r>
            <a:r>
              <a:rPr lang="es-ES_tradnl" sz="2000" dirty="0" smtClean="0">
                <a:solidFill>
                  <a:schemeClr val="tx1"/>
                </a:solidFill>
                <a:latin typeface="Arial Rounded MT Bold" pitchFamily="34" charset="0"/>
              </a:rPr>
              <a:t>[1000];</a:t>
            </a:r>
          </a:p>
          <a:p>
            <a:pPr lvl="1" eaLnBrk="1" hangingPunct="1">
              <a:buFont typeface="Wingdings" pitchFamily="2" charset="2"/>
              <a:buNone/>
            </a:pPr>
            <a:r>
              <a:rPr lang="es-ES_tradnl" sz="2000" dirty="0" smtClean="0">
                <a:solidFill>
                  <a:schemeClr val="tx1"/>
                </a:solidFill>
                <a:latin typeface="Arial Rounded MT Bold" pitchFamily="34" charset="0"/>
              </a:rPr>
              <a:t>recibir (orden, buzon1);</a:t>
            </a:r>
          </a:p>
          <a:p>
            <a:pPr lvl="1" eaLnBrk="1" hangingPunct="1">
              <a:buFont typeface="Wingdings" pitchFamily="2" charset="2"/>
              <a:buNone/>
            </a:pPr>
            <a:r>
              <a:rPr lang="es-ES_tradnl" sz="2000" dirty="0" smtClean="0">
                <a:solidFill>
                  <a:schemeClr val="tx1"/>
                </a:solidFill>
                <a:latin typeface="Arial Rounded MT Bold" pitchFamily="34" charset="0"/>
              </a:rPr>
              <a:t>enviar (</a:t>
            </a:r>
            <a:r>
              <a:rPr lang="es-ES_tradnl" sz="2000" dirty="0" err="1" smtClean="0">
                <a:solidFill>
                  <a:schemeClr val="tx1"/>
                </a:solidFill>
                <a:latin typeface="Arial Rounded MT Bold" pitchFamily="34" charset="0"/>
              </a:rPr>
              <a:t>resp</a:t>
            </a:r>
            <a:r>
              <a:rPr lang="es-ES_tradnl" sz="2000" dirty="0" smtClean="0">
                <a:solidFill>
                  <a:schemeClr val="tx1"/>
                </a:solidFill>
                <a:latin typeface="Arial Rounded MT Bold" pitchFamily="34" charset="0"/>
              </a:rPr>
              <a:t>, buzon2);</a:t>
            </a:r>
          </a:p>
        </p:txBody>
      </p:sp>
    </p:spTree>
  </p:cSld>
  <p:clrMapOvr>
    <a:masterClrMapping/>
  </p:clrMapOvr>
  <p:transition spd="med">
    <p:pull/>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normAutofit/>
          </a:bodyPr>
          <a:lstStyle/>
          <a:p>
            <a:pPr algn="ctr" eaLnBrk="1" hangingPunct="1"/>
            <a:r>
              <a:rPr lang="es-ES_tradnl" sz="4400" dirty="0" smtClean="0">
                <a:solidFill>
                  <a:srgbClr val="C00000"/>
                </a:solidFill>
                <a:latin typeface="Algerian" pitchFamily="82" charset="0"/>
              </a:rPr>
              <a:t>¿Por qué utilizar mensajes?</a:t>
            </a:r>
          </a:p>
        </p:txBody>
      </p:sp>
      <p:sp>
        <p:nvSpPr>
          <p:cNvPr id="52227" name="Rectangle 3"/>
          <p:cNvSpPr>
            <a:spLocks noGrp="1" noChangeArrowheads="1"/>
          </p:cNvSpPr>
          <p:nvPr>
            <p:ph type="body" idx="1"/>
          </p:nvPr>
        </p:nvSpPr>
        <p:spPr/>
        <p:txBody>
          <a:bodyPr>
            <a:normAutofit/>
          </a:bodyPr>
          <a:lstStyle/>
          <a:p>
            <a:pPr eaLnBrk="1" hangingPunct="1"/>
            <a:r>
              <a:rPr lang="es-ES_tradnl" sz="2400" dirty="0" smtClean="0">
                <a:solidFill>
                  <a:schemeClr val="tx1"/>
                </a:solidFill>
                <a:latin typeface="Arial Rounded MT Bold" pitchFamily="34" charset="0"/>
              </a:rPr>
              <a:t>Muchas aplicaciones responden a este esquema</a:t>
            </a:r>
          </a:p>
          <a:p>
            <a:pPr eaLnBrk="1" hangingPunct="1"/>
            <a:r>
              <a:rPr lang="es-ES_tradnl" sz="2400" dirty="0" smtClean="0">
                <a:solidFill>
                  <a:schemeClr val="tx1"/>
                </a:solidFill>
                <a:latin typeface="Arial Rounded MT Bold" pitchFamily="34" charset="0"/>
              </a:rPr>
              <a:t>Las partes que se comunican pueden ser completamente independientes.</a:t>
            </a:r>
          </a:p>
          <a:p>
            <a:pPr eaLnBrk="1" hangingPunct="1"/>
            <a:r>
              <a:rPr lang="es-ES_tradnl" sz="2400" dirty="0" smtClean="0">
                <a:solidFill>
                  <a:schemeClr val="tx1"/>
                </a:solidFill>
                <a:latin typeface="Arial Rounded MT Bold" pitchFamily="34" charset="0"/>
              </a:rPr>
              <a:t>Ventajas:</a:t>
            </a:r>
          </a:p>
          <a:p>
            <a:pPr lvl="1" eaLnBrk="1" hangingPunct="1"/>
            <a:r>
              <a:rPr lang="es-ES_tradnl" sz="2400" dirty="0" smtClean="0">
                <a:solidFill>
                  <a:schemeClr val="tx1"/>
                </a:solidFill>
                <a:latin typeface="Arial Rounded MT Bold" pitchFamily="34" charset="0"/>
              </a:rPr>
              <a:t>Es más difícil que se produzcan errores</a:t>
            </a:r>
          </a:p>
          <a:p>
            <a:pPr lvl="1" eaLnBrk="1" hangingPunct="1"/>
            <a:r>
              <a:rPr lang="es-ES_tradnl" sz="2400" dirty="0" smtClean="0">
                <a:solidFill>
                  <a:schemeClr val="tx1"/>
                </a:solidFill>
                <a:latin typeface="Arial Rounded MT Bold" pitchFamily="34" charset="0"/>
              </a:rPr>
              <a:t>Permite que los procesos no confíen entre sí</a:t>
            </a:r>
          </a:p>
          <a:p>
            <a:pPr lvl="1" eaLnBrk="1" hangingPunct="1"/>
            <a:r>
              <a:rPr lang="es-ES_tradnl" sz="2400" dirty="0" smtClean="0">
                <a:solidFill>
                  <a:schemeClr val="tx1"/>
                </a:solidFill>
                <a:latin typeface="Arial Rounded MT Bold" pitchFamily="34" charset="0"/>
              </a:rPr>
              <a:t>Las aplicaciones pueden ser escritas por programadores y en tiempos diferentes</a:t>
            </a:r>
          </a:p>
          <a:p>
            <a:pPr lvl="1" eaLnBrk="1" hangingPunct="1"/>
            <a:r>
              <a:rPr lang="es-ES_tradnl" sz="2400" dirty="0" smtClean="0">
                <a:solidFill>
                  <a:schemeClr val="tx1"/>
                </a:solidFill>
                <a:latin typeface="Arial Rounded MT Bold" pitchFamily="34" charset="0"/>
              </a:rPr>
              <a:t>Los procesos pueden correr en diferentes procesadores, conectados a través de una red</a:t>
            </a:r>
          </a:p>
        </p:txBody>
      </p:sp>
    </p:spTree>
  </p:cSld>
  <p:clrMapOvr>
    <a:masterClrMapping/>
  </p:clrMapOvr>
  <p:transition spd="med">
    <p:pull/>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0" y="152400"/>
            <a:ext cx="9740900" cy="838200"/>
          </a:xfrm>
        </p:spPr>
        <p:txBody>
          <a:bodyPr>
            <a:noAutofit/>
          </a:bodyPr>
          <a:lstStyle/>
          <a:p>
            <a:pPr algn="ctr" eaLnBrk="1" hangingPunct="1"/>
            <a:r>
              <a:rPr lang="es-ES_tradnl" sz="4000" dirty="0" smtClean="0">
                <a:solidFill>
                  <a:srgbClr val="C00000"/>
                </a:solidFill>
                <a:latin typeface="Algerian" pitchFamily="82" charset="0"/>
              </a:rPr>
              <a:t>Implementación de los mensajes</a:t>
            </a:r>
          </a:p>
        </p:txBody>
      </p:sp>
      <p:sp>
        <p:nvSpPr>
          <p:cNvPr id="53251" name="Rectangle 3"/>
          <p:cNvSpPr>
            <a:spLocks noGrp="1" noChangeArrowheads="1"/>
          </p:cNvSpPr>
          <p:nvPr>
            <p:ph type="body" idx="1"/>
          </p:nvPr>
        </p:nvSpPr>
        <p:spPr>
          <a:xfrm>
            <a:off x="660400" y="914400"/>
            <a:ext cx="9080500" cy="5683250"/>
          </a:xfrm>
        </p:spPr>
        <p:txBody>
          <a:bodyPr>
            <a:normAutofit fontScale="92500" lnSpcReduction="10000"/>
          </a:bodyPr>
          <a:lstStyle/>
          <a:p>
            <a:pPr eaLnBrk="1" hangingPunct="1">
              <a:lnSpc>
                <a:spcPct val="90000"/>
              </a:lnSpc>
            </a:pPr>
            <a:r>
              <a:rPr lang="es-ES_tradnl" sz="2000" dirty="0" smtClean="0">
                <a:solidFill>
                  <a:schemeClr val="tx1"/>
                </a:solidFill>
                <a:latin typeface="Arial Rounded MT Bold" pitchFamily="34" charset="0"/>
              </a:rPr>
              <a:t>Nombres</a:t>
            </a:r>
          </a:p>
          <a:p>
            <a:pPr lvl="1">
              <a:lnSpc>
                <a:spcPct val="90000"/>
              </a:lnSpc>
            </a:pPr>
            <a:r>
              <a:rPr lang="es-ES_tradnl" sz="2000" dirty="0" smtClean="0">
                <a:solidFill>
                  <a:schemeClr val="tx1"/>
                </a:solidFill>
                <a:latin typeface="Arial Rounded MT Bold" pitchFamily="34" charset="0"/>
              </a:rPr>
              <a:t>Comunicación simétrica:</a:t>
            </a:r>
            <a:r>
              <a:rPr lang="es-AR" sz="2000" dirty="0" smtClean="0"/>
              <a:t>Todos los procesos pueden enviar o recibir. También llamada bidireccional para el caso de dos procesos.</a:t>
            </a:r>
            <a:endParaRPr lang="es-ES_tradnl" sz="2000" dirty="0" smtClean="0">
              <a:solidFill>
                <a:schemeClr val="tx1"/>
              </a:solidFill>
              <a:latin typeface="Arial Rounded MT Bold" pitchFamily="34" charset="0"/>
            </a:endParaRPr>
          </a:p>
          <a:p>
            <a:pPr lvl="1">
              <a:lnSpc>
                <a:spcPct val="90000"/>
              </a:lnSpc>
            </a:pPr>
            <a:r>
              <a:rPr lang="es-ES_tradnl" sz="2000" dirty="0" smtClean="0">
                <a:solidFill>
                  <a:schemeClr val="tx1"/>
                </a:solidFill>
                <a:latin typeface="Arial Rounded MT Bold" pitchFamily="34" charset="0"/>
              </a:rPr>
              <a:t>Comunicación asimétrica:</a:t>
            </a:r>
            <a:r>
              <a:rPr lang="es-AR" sz="2000" dirty="0" smtClean="0"/>
              <a:t>Un proceso puede enviar, los demás procesos solo reciben. También llamada unidireccional. </a:t>
            </a:r>
            <a:endParaRPr lang="es-ES_tradnl" sz="2000" dirty="0" smtClean="0">
              <a:solidFill>
                <a:schemeClr val="tx1"/>
              </a:solidFill>
              <a:latin typeface="Arial Rounded MT Bold" pitchFamily="34" charset="0"/>
            </a:endParaRPr>
          </a:p>
          <a:p>
            <a:pPr eaLnBrk="1" hangingPunct="1">
              <a:lnSpc>
                <a:spcPct val="90000"/>
              </a:lnSpc>
            </a:pPr>
            <a:r>
              <a:rPr lang="es-ES_tradnl" sz="2000" dirty="0" smtClean="0">
                <a:solidFill>
                  <a:schemeClr val="tx1"/>
                </a:solidFill>
                <a:latin typeface="Arial Rounded MT Bold" pitchFamily="34" charset="0"/>
              </a:rPr>
              <a:t>Copiado</a:t>
            </a:r>
          </a:p>
          <a:p>
            <a:pPr lvl="1" eaLnBrk="1" hangingPunct="1">
              <a:lnSpc>
                <a:spcPct val="90000"/>
              </a:lnSpc>
            </a:pPr>
            <a:r>
              <a:rPr lang="es-ES_tradnl" sz="2000" dirty="0" smtClean="0">
                <a:solidFill>
                  <a:schemeClr val="tx1"/>
                </a:solidFill>
                <a:latin typeface="Arial Rounded MT Bold" pitchFamily="34" charset="0"/>
              </a:rPr>
              <a:t>Paso por valor: es lento y obligatorio en sistemas sin memoria compartida</a:t>
            </a:r>
          </a:p>
          <a:p>
            <a:pPr lvl="1" eaLnBrk="1" hangingPunct="1">
              <a:lnSpc>
                <a:spcPct val="90000"/>
              </a:lnSpc>
            </a:pPr>
            <a:r>
              <a:rPr lang="es-ES_tradnl" sz="2000" dirty="0" smtClean="0">
                <a:solidFill>
                  <a:schemeClr val="tx1"/>
                </a:solidFill>
                <a:latin typeface="Arial Rounded MT Bold" pitchFamily="34" charset="0"/>
              </a:rPr>
              <a:t>Paso por referencia: es rápido pero hay problemas con su modificación </a:t>
            </a:r>
          </a:p>
          <a:p>
            <a:pPr lvl="1" eaLnBrk="1" hangingPunct="1">
              <a:lnSpc>
                <a:spcPct val="90000"/>
              </a:lnSpc>
            </a:pPr>
            <a:r>
              <a:rPr lang="es-ES_tradnl" sz="2000" dirty="0" smtClean="0">
                <a:solidFill>
                  <a:schemeClr val="tx1"/>
                </a:solidFill>
                <a:latin typeface="Arial Rounded MT Bold" pitchFamily="34" charset="0"/>
              </a:rPr>
              <a:t>Híbrido: </a:t>
            </a:r>
            <a:r>
              <a:rPr lang="es-ES_tradnl" sz="2000" dirty="0" err="1" smtClean="0">
                <a:solidFill>
                  <a:schemeClr val="tx1"/>
                </a:solidFill>
                <a:latin typeface="Arial Rounded MT Bold" pitchFamily="34" charset="0"/>
              </a:rPr>
              <a:t>copy_on_write</a:t>
            </a:r>
            <a:r>
              <a:rPr lang="es-ES_tradnl" sz="2000" dirty="0" smtClean="0">
                <a:solidFill>
                  <a:schemeClr val="tx1"/>
                </a:solidFill>
                <a:latin typeface="Arial Rounded MT Bold" pitchFamily="34" charset="0"/>
              </a:rPr>
              <a:t> (COW)</a:t>
            </a:r>
          </a:p>
          <a:p>
            <a:pPr eaLnBrk="1" hangingPunct="1">
              <a:lnSpc>
                <a:spcPct val="90000"/>
              </a:lnSpc>
            </a:pPr>
            <a:r>
              <a:rPr lang="es-ES_tradnl" sz="2000" dirty="0" smtClean="0">
                <a:solidFill>
                  <a:schemeClr val="tx1"/>
                </a:solidFill>
                <a:latin typeface="Arial Rounded MT Bold" pitchFamily="34" charset="0"/>
              </a:rPr>
              <a:t>Bloqueo versus no bloqueo</a:t>
            </a:r>
          </a:p>
          <a:p>
            <a:pPr lvl="1" eaLnBrk="1" hangingPunct="1">
              <a:lnSpc>
                <a:spcPct val="90000"/>
              </a:lnSpc>
            </a:pPr>
            <a:r>
              <a:rPr lang="es-ES_tradnl" sz="2000" dirty="0" smtClean="0">
                <a:solidFill>
                  <a:schemeClr val="tx1"/>
                </a:solidFill>
                <a:latin typeface="Arial Rounded MT Bold" pitchFamily="34" charset="0"/>
              </a:rPr>
              <a:t>Enviar y recibir pueden ser bloqueantes o no</a:t>
            </a:r>
          </a:p>
          <a:p>
            <a:pPr lvl="1" eaLnBrk="1" hangingPunct="1">
              <a:lnSpc>
                <a:spcPct val="90000"/>
              </a:lnSpc>
            </a:pPr>
            <a:r>
              <a:rPr lang="es-ES_tradnl" sz="2000" dirty="0" smtClean="0">
                <a:solidFill>
                  <a:schemeClr val="tx1"/>
                </a:solidFill>
                <a:latin typeface="Arial Rounded MT Bold" pitchFamily="34" charset="0"/>
              </a:rPr>
              <a:t>Formas de espera en un buzón:</a:t>
            </a:r>
          </a:p>
          <a:p>
            <a:pPr lvl="2" eaLnBrk="1" hangingPunct="1">
              <a:lnSpc>
                <a:spcPct val="90000"/>
              </a:lnSpc>
            </a:pPr>
            <a:r>
              <a:rPr lang="es-ES_tradnl" sz="1800" dirty="0" smtClean="0">
                <a:solidFill>
                  <a:schemeClr val="tx1"/>
                </a:solidFill>
                <a:latin typeface="Arial Rounded MT Bold" pitchFamily="34" charset="0"/>
              </a:rPr>
              <a:t>Varios procesos pueden esperar en un buzón</a:t>
            </a:r>
          </a:p>
          <a:p>
            <a:pPr lvl="2" eaLnBrk="1" hangingPunct="1">
              <a:lnSpc>
                <a:spcPct val="90000"/>
              </a:lnSpc>
            </a:pPr>
            <a:r>
              <a:rPr lang="es-ES_tradnl" sz="1800" dirty="0" smtClean="0">
                <a:solidFill>
                  <a:schemeClr val="tx1"/>
                </a:solidFill>
                <a:latin typeface="Arial Rounded MT Bold" pitchFamily="34" charset="0"/>
              </a:rPr>
              <a:t>Un proceso puede esperar en varios buzones</a:t>
            </a:r>
          </a:p>
          <a:p>
            <a:pPr eaLnBrk="1" hangingPunct="1">
              <a:lnSpc>
                <a:spcPct val="90000"/>
              </a:lnSpc>
            </a:pPr>
            <a:r>
              <a:rPr lang="es-ES_tradnl" sz="2000" dirty="0" smtClean="0">
                <a:solidFill>
                  <a:schemeClr val="tx1"/>
                </a:solidFill>
                <a:latin typeface="Arial Rounded MT Bold" pitchFamily="34" charset="0"/>
              </a:rPr>
              <a:t>Longitud</a:t>
            </a:r>
          </a:p>
          <a:p>
            <a:pPr lvl="1" eaLnBrk="1" hangingPunct="1">
              <a:lnSpc>
                <a:spcPct val="90000"/>
              </a:lnSpc>
            </a:pPr>
            <a:r>
              <a:rPr lang="es-ES_tradnl" sz="2000" dirty="0" smtClean="0">
                <a:solidFill>
                  <a:schemeClr val="tx1"/>
                </a:solidFill>
                <a:latin typeface="Arial Rounded MT Bold" pitchFamily="34" charset="0"/>
              </a:rPr>
              <a:t>Mensajes de longitud fija</a:t>
            </a:r>
          </a:p>
          <a:p>
            <a:pPr lvl="1" eaLnBrk="1" hangingPunct="1">
              <a:lnSpc>
                <a:spcPct val="90000"/>
              </a:lnSpc>
            </a:pPr>
            <a:r>
              <a:rPr lang="es-ES_tradnl" sz="2000" dirty="0" smtClean="0">
                <a:solidFill>
                  <a:schemeClr val="tx1"/>
                </a:solidFill>
                <a:latin typeface="Arial Rounded MT Bold" pitchFamily="34" charset="0"/>
              </a:rPr>
              <a:t>Mensajes de longitud variable</a:t>
            </a:r>
          </a:p>
        </p:txBody>
      </p:sp>
    </p:spTree>
  </p:cSld>
  <p:clrMapOvr>
    <a:masterClrMapping/>
  </p:clrMapOvr>
  <p:transition spd="med">
    <p:pull/>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58767" y="304800"/>
            <a:ext cx="6273800" cy="1569660"/>
          </a:xfrm>
          <a:prstGeom prst="rect">
            <a:avLst/>
          </a:prstGeom>
          <a:noFill/>
        </p:spPr>
        <p:txBody>
          <a:bodyPr wrap="square" lIns="91440" tIns="45720" rIns="91440" bIns="45720">
            <a:spAutoFit/>
          </a:bodyPr>
          <a:lstStyle/>
          <a:p>
            <a:pPr algn="ctr"/>
            <a:r>
              <a:rPr lang="en-US" sz="9600" dirty="0">
                <a:ln w="17780" cmpd="sng">
                  <a:solidFill>
                    <a:srgbClr val="FFFFFF"/>
                  </a:solidFill>
                  <a:prstDash val="solid"/>
                  <a:miter lim="800000"/>
                </a:ln>
                <a:solidFill>
                  <a:srgbClr val="00B050"/>
                </a:solidFill>
                <a:latin typeface="Forte" pitchFamily="66" charset="0"/>
              </a:rPr>
              <a:t>¿</a:t>
            </a:r>
            <a:r>
              <a:rPr lang="en-US" sz="9600" cap="none" spc="0" dirty="0" smtClean="0">
                <a:ln w="17780" cmpd="sng">
                  <a:solidFill>
                    <a:srgbClr val="FFFFFF"/>
                  </a:solidFill>
                  <a:prstDash val="solid"/>
                  <a:miter lim="800000"/>
                </a:ln>
                <a:solidFill>
                  <a:srgbClr val="00B050"/>
                </a:solidFill>
                <a:latin typeface="Forte" pitchFamily="66" charset="0"/>
              </a:rPr>
              <a:t>DUDAS ?</a:t>
            </a:r>
            <a:endParaRPr lang="en-US" sz="9600" cap="none" spc="0" dirty="0">
              <a:ln w="17780" cmpd="sng">
                <a:solidFill>
                  <a:srgbClr val="FFFFFF"/>
                </a:solidFill>
                <a:prstDash val="solid"/>
                <a:miter lim="800000"/>
              </a:ln>
              <a:solidFill>
                <a:srgbClr val="00B050"/>
              </a:solidFill>
              <a:latin typeface="Forte" pitchFamily="66" charset="0"/>
            </a:endParaRPr>
          </a:p>
        </p:txBody>
      </p:sp>
      <p:pic>
        <p:nvPicPr>
          <p:cNvPr id="2" name="Imagen 1"/>
          <p:cNvPicPr>
            <a:picLocks noChangeAspect="1"/>
          </p:cNvPicPr>
          <p:nvPr/>
        </p:nvPicPr>
        <p:blipFill>
          <a:blip r:embed="rId2" cstate="print"/>
          <a:stretch>
            <a:fillRect/>
          </a:stretch>
        </p:blipFill>
        <p:spPr>
          <a:xfrm>
            <a:off x="1858767" y="1867204"/>
            <a:ext cx="6686550" cy="4610559"/>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AR" dirty="0" smtClean="0">
                <a:solidFill>
                  <a:srgbClr val="C00000"/>
                </a:solidFill>
                <a:latin typeface="Algerian" pitchFamily="82" charset="0"/>
              </a:rPr>
              <a:t>Conceptos Claves.</a:t>
            </a:r>
            <a:endParaRPr lang="es-AR" dirty="0">
              <a:solidFill>
                <a:srgbClr val="C00000"/>
              </a:solidFill>
            </a:endParaRPr>
          </a:p>
        </p:txBody>
      </p:sp>
      <p:sp>
        <p:nvSpPr>
          <p:cNvPr id="3" name="2 CuadroTexto"/>
          <p:cNvSpPr txBox="1"/>
          <p:nvPr/>
        </p:nvSpPr>
        <p:spPr>
          <a:xfrm>
            <a:off x="330200" y="1371600"/>
            <a:ext cx="4953000" cy="5016758"/>
          </a:xfrm>
          <a:prstGeom prst="rect">
            <a:avLst/>
          </a:prstGeom>
          <a:noFill/>
        </p:spPr>
        <p:txBody>
          <a:bodyPr wrap="square" rtlCol="0">
            <a:spAutoFit/>
          </a:bodyPr>
          <a:lstStyle/>
          <a:p>
            <a:r>
              <a:rPr lang="es-AR" sz="3200" dirty="0" smtClean="0">
                <a:latin typeface="Algerian" pitchFamily="82" charset="0"/>
              </a:rPr>
              <a:t>Multiprogramación</a:t>
            </a:r>
          </a:p>
          <a:p>
            <a:endParaRPr lang="es-AR" sz="3200" dirty="0" smtClean="0">
              <a:latin typeface="Algerian" pitchFamily="82" charset="0"/>
            </a:endParaRPr>
          </a:p>
          <a:p>
            <a:endParaRPr lang="es-AR" sz="3200" dirty="0" smtClean="0">
              <a:latin typeface="Algerian" pitchFamily="82" charset="0"/>
            </a:endParaRPr>
          </a:p>
          <a:p>
            <a:endParaRPr lang="es-AR" sz="3200" dirty="0" smtClean="0">
              <a:latin typeface="Algerian" pitchFamily="82" charset="0"/>
            </a:endParaRPr>
          </a:p>
          <a:p>
            <a:r>
              <a:rPr lang="es-AR" sz="3200" dirty="0" smtClean="0">
                <a:latin typeface="Algerian" pitchFamily="82" charset="0"/>
              </a:rPr>
              <a:t>Multiprocesamiento</a:t>
            </a:r>
          </a:p>
          <a:p>
            <a:endParaRPr lang="es-AR" sz="3200" dirty="0" smtClean="0">
              <a:latin typeface="Algerian" pitchFamily="82" charset="0"/>
            </a:endParaRPr>
          </a:p>
          <a:p>
            <a:endParaRPr lang="es-AR" sz="3200" dirty="0" smtClean="0">
              <a:latin typeface="Algerian" pitchFamily="82" charset="0"/>
            </a:endParaRPr>
          </a:p>
          <a:p>
            <a:endParaRPr lang="es-AR" sz="3200" dirty="0" smtClean="0">
              <a:latin typeface="Algerian" pitchFamily="82" charset="0"/>
            </a:endParaRPr>
          </a:p>
          <a:p>
            <a:r>
              <a:rPr lang="es-AR" sz="3200" dirty="0" smtClean="0">
                <a:latin typeface="Algerian" pitchFamily="82" charset="0"/>
              </a:rPr>
              <a:t>Procesamiento distribuido.</a:t>
            </a:r>
            <a:endParaRPr lang="es-AR" sz="3200" dirty="0">
              <a:latin typeface="Algerian" pitchFamily="82" charset="0"/>
            </a:endParaRPr>
          </a:p>
        </p:txBody>
      </p:sp>
      <p:sp>
        <p:nvSpPr>
          <p:cNvPr id="4" name="3 CuadroTexto"/>
          <p:cNvSpPr txBox="1"/>
          <p:nvPr/>
        </p:nvSpPr>
        <p:spPr>
          <a:xfrm>
            <a:off x="5613400" y="1447800"/>
            <a:ext cx="4044950" cy="1569660"/>
          </a:xfrm>
          <a:prstGeom prst="rect">
            <a:avLst/>
          </a:prstGeom>
          <a:noFill/>
        </p:spPr>
        <p:txBody>
          <a:bodyPr wrap="square" rtlCol="0">
            <a:spAutoFit/>
          </a:bodyPr>
          <a:lstStyle/>
          <a:p>
            <a:r>
              <a:rPr lang="es-AR" sz="2400" dirty="0" smtClean="0">
                <a:latin typeface="Arial Rounded MT Bold" pitchFamily="34" charset="0"/>
              </a:rPr>
              <a:t>Consiste en la gestión de varios procesos dentro de un sistemas monoprocesador</a:t>
            </a:r>
            <a:endParaRPr lang="es-AR" sz="2400" dirty="0">
              <a:latin typeface="Arial Rounded MT Bold" pitchFamily="34" charset="0"/>
            </a:endParaRPr>
          </a:p>
        </p:txBody>
      </p:sp>
      <p:sp>
        <p:nvSpPr>
          <p:cNvPr id="5" name="4 CuadroTexto"/>
          <p:cNvSpPr txBox="1"/>
          <p:nvPr/>
        </p:nvSpPr>
        <p:spPr>
          <a:xfrm>
            <a:off x="5613400" y="3230940"/>
            <a:ext cx="4044950" cy="1569660"/>
          </a:xfrm>
          <a:prstGeom prst="rect">
            <a:avLst/>
          </a:prstGeom>
          <a:noFill/>
        </p:spPr>
        <p:txBody>
          <a:bodyPr wrap="square" rtlCol="0">
            <a:spAutoFit/>
          </a:bodyPr>
          <a:lstStyle/>
          <a:p>
            <a:r>
              <a:rPr lang="es-AR" sz="2400" dirty="0" smtClean="0">
                <a:latin typeface="Arial Rounded MT Bold" pitchFamily="34" charset="0"/>
              </a:rPr>
              <a:t>Consiste en la gestión de varios procesos, dentro de un sistema multiprocesador.</a:t>
            </a:r>
            <a:endParaRPr lang="es-AR" sz="2400" dirty="0">
              <a:latin typeface="Arial Rounded MT Bold" pitchFamily="34" charset="0"/>
            </a:endParaRPr>
          </a:p>
        </p:txBody>
      </p:sp>
      <p:sp>
        <p:nvSpPr>
          <p:cNvPr id="6" name="5 CuadroTexto"/>
          <p:cNvSpPr txBox="1"/>
          <p:nvPr/>
        </p:nvSpPr>
        <p:spPr>
          <a:xfrm>
            <a:off x="5613400" y="4983540"/>
            <a:ext cx="4044950" cy="1323439"/>
          </a:xfrm>
          <a:prstGeom prst="rect">
            <a:avLst/>
          </a:prstGeom>
          <a:noFill/>
        </p:spPr>
        <p:txBody>
          <a:bodyPr wrap="square" rtlCol="0">
            <a:spAutoFit/>
          </a:bodyPr>
          <a:lstStyle/>
          <a:p>
            <a:r>
              <a:rPr lang="es-AR" sz="2000" dirty="0" smtClean="0">
                <a:latin typeface="Arial Rounded MT Bold" pitchFamily="34" charset="0"/>
              </a:rPr>
              <a:t>Consiste en la gestión de varios procesos, ejecutándose en sistemas de computadores múltiples y distribuidas</a:t>
            </a:r>
            <a:endParaRPr lang="es-AR" sz="2000" dirty="0">
              <a:latin typeface="Arial Rounded MT Bold"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i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ox(i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ox(in)">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1 Título"/>
          <p:cNvSpPr>
            <a:spLocks noGrp="1"/>
          </p:cNvSpPr>
          <p:nvPr>
            <p:ph type="title"/>
          </p:nvPr>
        </p:nvSpPr>
        <p:spPr>
          <a:xfrm>
            <a:off x="326898" y="457200"/>
            <a:ext cx="9410700" cy="841248"/>
          </a:xfrm>
        </p:spPr>
        <p:txBody>
          <a:bodyPr/>
          <a:lstStyle/>
          <a:p>
            <a:pPr algn="ctr"/>
            <a:r>
              <a:rPr lang="es-AR" dirty="0" smtClean="0">
                <a:solidFill>
                  <a:srgbClr val="C00000"/>
                </a:solidFill>
                <a:latin typeface="Algerian" pitchFamily="82" charset="0"/>
              </a:rPr>
              <a:t>Conceptos Claves.</a:t>
            </a:r>
            <a:endParaRPr lang="es-AR" dirty="0">
              <a:solidFill>
                <a:srgbClr val="C00000"/>
              </a:solidFill>
            </a:endParaRPr>
          </a:p>
        </p:txBody>
      </p:sp>
      <p:sp>
        <p:nvSpPr>
          <p:cNvPr id="4" name="3 CuadroTexto"/>
          <p:cNvSpPr txBox="1"/>
          <p:nvPr/>
        </p:nvSpPr>
        <p:spPr>
          <a:xfrm>
            <a:off x="577850" y="1295400"/>
            <a:ext cx="8337550" cy="707886"/>
          </a:xfrm>
          <a:prstGeom prst="rect">
            <a:avLst/>
          </a:prstGeom>
          <a:noFill/>
        </p:spPr>
        <p:txBody>
          <a:bodyPr wrap="square" rtlCol="0">
            <a:spAutoFit/>
          </a:bodyPr>
          <a:lstStyle/>
          <a:p>
            <a:r>
              <a:rPr lang="es-AR" sz="4000" dirty="0" smtClean="0">
                <a:latin typeface="Algerian" pitchFamily="82" charset="0"/>
              </a:rPr>
              <a:t>Que es la concurrencia?</a:t>
            </a:r>
            <a:endParaRPr lang="es-AR" sz="4000" dirty="0">
              <a:latin typeface="Algerian" pitchFamily="82" charset="0"/>
            </a:endParaRPr>
          </a:p>
        </p:txBody>
      </p:sp>
      <p:sp>
        <p:nvSpPr>
          <p:cNvPr id="5" name="4 CuadroTexto"/>
          <p:cNvSpPr txBox="1"/>
          <p:nvPr/>
        </p:nvSpPr>
        <p:spPr>
          <a:xfrm>
            <a:off x="0" y="1981200"/>
            <a:ext cx="9906000" cy="1569660"/>
          </a:xfrm>
          <a:prstGeom prst="rect">
            <a:avLst/>
          </a:prstGeom>
          <a:noFill/>
        </p:spPr>
        <p:txBody>
          <a:bodyPr wrap="square" rtlCol="0">
            <a:spAutoFit/>
          </a:bodyPr>
          <a:lstStyle/>
          <a:p>
            <a:pPr>
              <a:buFont typeface="Wingdings" pitchFamily="2" charset="2"/>
              <a:buChar char="v"/>
            </a:pPr>
            <a:r>
              <a:rPr lang="es-AR" sz="2400" dirty="0" smtClean="0">
                <a:latin typeface="Arial Rounded MT Bold" pitchFamily="34" charset="0"/>
              </a:rPr>
              <a:t> Dos o más procesos decimos que son concurrentes, paralelos, o que se ejecutan concurrentemente, cuando son procesados al mismo tiempo, es decir, que para ejecutar uno de ellos, no hace falta que se haya ejecutado otro.</a:t>
            </a:r>
            <a:endParaRPr lang="es-AR" sz="2400" dirty="0">
              <a:latin typeface="Arial Rounded MT Bold" pitchFamily="34" charset="0"/>
            </a:endParaRPr>
          </a:p>
        </p:txBody>
      </p:sp>
      <p:sp>
        <p:nvSpPr>
          <p:cNvPr id="8" name="7 CuadroTexto"/>
          <p:cNvSpPr txBox="1"/>
          <p:nvPr/>
        </p:nvSpPr>
        <p:spPr>
          <a:xfrm>
            <a:off x="0" y="3505200"/>
            <a:ext cx="9906000" cy="1938992"/>
          </a:xfrm>
          <a:prstGeom prst="rect">
            <a:avLst/>
          </a:prstGeom>
          <a:noFill/>
        </p:spPr>
        <p:txBody>
          <a:bodyPr wrap="square" rtlCol="0">
            <a:spAutoFit/>
          </a:bodyPr>
          <a:lstStyle/>
          <a:p>
            <a:pPr>
              <a:buFont typeface="Wingdings" pitchFamily="2" charset="2"/>
              <a:buChar char="v"/>
            </a:pPr>
            <a:r>
              <a:rPr lang="es-AR" sz="2000" dirty="0" smtClean="0">
                <a:latin typeface="Arial Rounded MT Bold" pitchFamily="34" charset="0"/>
              </a:rPr>
              <a:t> </a:t>
            </a:r>
            <a:r>
              <a:rPr lang="es-AR" sz="2400" dirty="0" smtClean="0">
                <a:latin typeface="Arial Rounded MT Bold" pitchFamily="34" charset="0"/>
              </a:rPr>
              <a:t>Cuando tenemos un solo procesador se producirá un intercalado de las instrucciones de ambos procesos, de tal forma que tendremos la sensación de que hay un paralelismo en el sistema (concurrencia, ejecución simultánea de más de un proceso).</a:t>
            </a:r>
            <a:endParaRPr lang="es-AR" sz="2400" dirty="0">
              <a:latin typeface="Arial Rounded MT Bold" pitchFamily="34" charset="0"/>
            </a:endParaRPr>
          </a:p>
        </p:txBody>
      </p:sp>
      <p:sp>
        <p:nvSpPr>
          <p:cNvPr id="10" name="9 CuadroTexto"/>
          <p:cNvSpPr txBox="1"/>
          <p:nvPr/>
        </p:nvSpPr>
        <p:spPr>
          <a:xfrm>
            <a:off x="0" y="5562601"/>
            <a:ext cx="9906000" cy="1323439"/>
          </a:xfrm>
          <a:prstGeom prst="rect">
            <a:avLst/>
          </a:prstGeom>
          <a:noFill/>
        </p:spPr>
        <p:txBody>
          <a:bodyPr wrap="square" rtlCol="0">
            <a:spAutoFit/>
          </a:bodyPr>
          <a:lstStyle/>
          <a:p>
            <a:r>
              <a:rPr lang="es-AR" sz="4000" dirty="0" smtClean="0">
                <a:latin typeface="Algerian" pitchFamily="82" charset="0"/>
              </a:rPr>
              <a:t>Pero que pasa si dos procesos comparten variables?</a:t>
            </a:r>
            <a:endParaRPr lang="es-AR" sz="4000" dirty="0">
              <a:latin typeface="Algerian" pitchFamily="8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ox(i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ox(in)">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906000" cy="838200"/>
          </a:xfrm>
        </p:spPr>
        <p:txBody>
          <a:bodyPr>
            <a:normAutofit fontScale="90000"/>
          </a:bodyPr>
          <a:lstStyle/>
          <a:p>
            <a:r>
              <a:rPr lang="es-AR" dirty="0" smtClean="0">
                <a:solidFill>
                  <a:srgbClr val="C00000"/>
                </a:solidFill>
                <a:latin typeface="Algerian" pitchFamily="82" charset="0"/>
              </a:rPr>
              <a:t>principios generales de la concurrencia.</a:t>
            </a:r>
            <a:endParaRPr lang="en-US" dirty="0">
              <a:solidFill>
                <a:srgbClr val="C00000"/>
              </a:solidFill>
            </a:endParaRPr>
          </a:p>
        </p:txBody>
      </p:sp>
      <p:sp>
        <p:nvSpPr>
          <p:cNvPr id="3" name="Content Placeholder 2"/>
          <p:cNvSpPr>
            <a:spLocks noGrp="1"/>
          </p:cNvSpPr>
          <p:nvPr>
            <p:ph idx="1"/>
          </p:nvPr>
        </p:nvSpPr>
        <p:spPr>
          <a:xfrm>
            <a:off x="577850" y="4876800"/>
            <a:ext cx="8667750" cy="1676400"/>
          </a:xfrm>
        </p:spPr>
        <p:txBody>
          <a:bodyPr>
            <a:normAutofit fontScale="85000" lnSpcReduction="20000"/>
          </a:bodyPr>
          <a:lstStyle/>
          <a:p>
            <a:r>
              <a:rPr lang="es-ES" dirty="0" smtClean="0">
                <a:solidFill>
                  <a:schemeClr val="tx1"/>
                </a:solidFill>
              </a:rPr>
              <a:t>Recursos </a:t>
            </a:r>
            <a:r>
              <a:rPr lang="es-ES" dirty="0">
                <a:solidFill>
                  <a:schemeClr val="tx1"/>
                </a:solidFill>
              </a:rPr>
              <a:t>críticos</a:t>
            </a:r>
          </a:p>
          <a:p>
            <a:r>
              <a:rPr lang="es-ES" dirty="0" smtClean="0">
                <a:solidFill>
                  <a:schemeClr val="tx1"/>
                </a:solidFill>
              </a:rPr>
              <a:t>Región crítica</a:t>
            </a:r>
            <a:endParaRPr lang="es-ES" dirty="0">
              <a:solidFill>
                <a:schemeClr val="tx1"/>
              </a:solidFill>
            </a:endParaRPr>
          </a:p>
          <a:p>
            <a:r>
              <a:rPr lang="es-ES" dirty="0" smtClean="0">
                <a:solidFill>
                  <a:schemeClr val="tx1"/>
                </a:solidFill>
              </a:rPr>
              <a:t>Condición de carrera: </a:t>
            </a:r>
            <a:r>
              <a:rPr lang="es-AR" dirty="0" smtClean="0"/>
              <a:t>El </a:t>
            </a:r>
            <a:r>
              <a:rPr lang="es-AR" dirty="0"/>
              <a:t>resultado de la ejecución de los procesos depende del </a:t>
            </a:r>
            <a:r>
              <a:rPr lang="es-AR" dirty="0" smtClean="0"/>
              <a:t>orden</a:t>
            </a:r>
            <a:endParaRPr lang="es-ES" dirty="0">
              <a:solidFill>
                <a:schemeClr val="tx1"/>
              </a:solidFill>
            </a:endParaRPr>
          </a:p>
        </p:txBody>
      </p:sp>
      <p:graphicFrame>
        <p:nvGraphicFramePr>
          <p:cNvPr id="6" name="3 Marcador de contenido"/>
          <p:cNvGraphicFramePr>
            <a:graphicFrameLocks/>
          </p:cNvGraphicFramePr>
          <p:nvPr>
            <p:extLst>
              <p:ext uri="{D42A27DB-BD31-4B8C-83A1-F6EECF244321}">
                <p14:modId xmlns="" xmlns:p14="http://schemas.microsoft.com/office/powerpoint/2010/main" val="1574641684"/>
              </p:ext>
            </p:extLst>
          </p:nvPr>
        </p:nvGraphicFramePr>
        <p:xfrm>
          <a:off x="2136593" y="1524000"/>
          <a:ext cx="4160520" cy="3055716"/>
        </p:xfrm>
        <a:graphic>
          <a:graphicData uri="http://schemas.openxmlformats.org/drawingml/2006/table">
            <a:tbl>
              <a:tblPr firstRow="1" bandRow="1">
                <a:tableStyleId>{5C22544A-7EE6-4342-B048-85BDC9FD1C3A}</a:tableStyleId>
              </a:tblPr>
              <a:tblGrid>
                <a:gridCol w="2080260"/>
                <a:gridCol w="2080260"/>
              </a:tblGrid>
              <a:tr h="888962">
                <a:tc>
                  <a:txBody>
                    <a:bodyPr/>
                    <a:lstStyle/>
                    <a:p>
                      <a:r>
                        <a:rPr lang="es-ES" dirty="0" smtClean="0">
                          <a:solidFill>
                            <a:schemeClr val="bg2">
                              <a:lumMod val="50000"/>
                            </a:schemeClr>
                          </a:solidFill>
                        </a:rPr>
                        <a:t>Proceso 1</a:t>
                      </a:r>
                      <a:endParaRPr lang="es-ES" dirty="0">
                        <a:solidFill>
                          <a:schemeClr val="bg2">
                            <a:lumMod val="50000"/>
                          </a:schemeClr>
                        </a:solidFill>
                      </a:endParaRPr>
                    </a:p>
                  </a:txBody>
                  <a:tcPr marL="99060" marR="99060">
                    <a:solidFill>
                      <a:schemeClr val="bg2">
                        <a:lumMod val="40000"/>
                        <a:lumOff val="60000"/>
                      </a:schemeClr>
                    </a:solidFill>
                  </a:tcPr>
                </a:tc>
                <a:tc>
                  <a:txBody>
                    <a:bodyPr/>
                    <a:lstStyle/>
                    <a:p>
                      <a:r>
                        <a:rPr lang="es-ES" smtClean="0">
                          <a:solidFill>
                            <a:schemeClr val="bg2">
                              <a:lumMod val="50000"/>
                            </a:schemeClr>
                          </a:solidFill>
                        </a:rPr>
                        <a:t>Proceso2</a:t>
                      </a:r>
                      <a:endParaRPr lang="es-ES">
                        <a:solidFill>
                          <a:schemeClr val="bg2">
                            <a:lumMod val="50000"/>
                          </a:schemeClr>
                        </a:solidFill>
                      </a:endParaRPr>
                    </a:p>
                  </a:txBody>
                  <a:tcPr marL="99060" marR="99060">
                    <a:solidFill>
                      <a:schemeClr val="bg2">
                        <a:lumMod val="40000"/>
                        <a:lumOff val="60000"/>
                      </a:schemeClr>
                    </a:solidFill>
                  </a:tcPr>
                </a:tc>
              </a:tr>
              <a:tr h="1277792">
                <a:tc>
                  <a:txBody>
                    <a:bodyPr/>
                    <a:lstStyle/>
                    <a:p>
                      <a:r>
                        <a:rPr lang="es-ES" dirty="0" smtClean="0"/>
                        <a:t>x=</a:t>
                      </a:r>
                      <a:r>
                        <a:rPr lang="es-ES" baseline="0" dirty="0" smtClean="0"/>
                        <a:t> 1</a:t>
                      </a:r>
                    </a:p>
                    <a:p>
                      <a:r>
                        <a:rPr lang="es-ES" baseline="0" dirty="0" smtClean="0"/>
                        <a:t>x=  x+1</a:t>
                      </a:r>
                    </a:p>
                    <a:p>
                      <a:r>
                        <a:rPr lang="es-ES" baseline="0" dirty="0" err="1" smtClean="0"/>
                        <a:t>Print</a:t>
                      </a:r>
                      <a:r>
                        <a:rPr lang="es-ES" baseline="0" dirty="0" smtClean="0"/>
                        <a:t> x</a:t>
                      </a:r>
                      <a:endParaRPr lang="es-ES" dirty="0"/>
                    </a:p>
                  </a:txBody>
                  <a:tcPr marL="99060" marR="99060">
                    <a:solidFill>
                      <a:schemeClr val="bg2">
                        <a:lumMod val="40000"/>
                        <a:lumOff val="60000"/>
                      </a:schemeClr>
                    </a:solidFill>
                  </a:tcPr>
                </a:tc>
                <a:tc>
                  <a:txBody>
                    <a:bodyPr/>
                    <a:lstStyle/>
                    <a:p>
                      <a:r>
                        <a:rPr lang="es-ES" smtClean="0"/>
                        <a:t>x=</a:t>
                      </a:r>
                      <a:r>
                        <a:rPr lang="es-ES" baseline="0" smtClean="0"/>
                        <a:t> 10</a:t>
                      </a:r>
                    </a:p>
                    <a:p>
                      <a:r>
                        <a:rPr lang="es-ES" baseline="0" smtClean="0"/>
                        <a:t>x=  x*2</a:t>
                      </a:r>
                    </a:p>
                    <a:p>
                      <a:r>
                        <a:rPr lang="es-ES" baseline="0" smtClean="0"/>
                        <a:t>Print x</a:t>
                      </a:r>
                      <a:endParaRPr lang="es-ES" smtClean="0"/>
                    </a:p>
                    <a:p>
                      <a:endParaRPr lang="es-ES"/>
                    </a:p>
                  </a:txBody>
                  <a:tcPr marL="99060" marR="99060">
                    <a:solidFill>
                      <a:schemeClr val="bg2">
                        <a:lumMod val="40000"/>
                        <a:lumOff val="60000"/>
                      </a:schemeClr>
                    </a:solidFill>
                  </a:tcPr>
                </a:tc>
              </a:tr>
              <a:tr h="888962">
                <a:tc gridSpan="2">
                  <a:txBody>
                    <a:bodyPr/>
                    <a:lstStyle/>
                    <a:p>
                      <a:r>
                        <a:rPr lang="es-ES" dirty="0" smtClean="0"/>
                        <a:t>Resultados obtenidos:</a:t>
                      </a:r>
                      <a:endParaRPr lang="es-ES" dirty="0"/>
                    </a:p>
                  </a:txBody>
                  <a:tcPr marL="99060" marR="99060"/>
                </a:tc>
                <a:tc hMerge="1">
                  <a:txBody>
                    <a:bodyPr/>
                    <a:lstStyle/>
                    <a:p>
                      <a:endParaRPr lang="es-ES"/>
                    </a:p>
                  </a:txBody>
                  <a:tcPr/>
                </a:tc>
              </a:tr>
            </a:tbl>
          </a:graphicData>
        </a:graphic>
      </p:graphicFrame>
    </p:spTree>
    <p:extLst>
      <p:ext uri="{BB962C8B-B14F-4D97-AF65-F5344CB8AC3E}">
        <p14:creationId xmlns="" xmlns:p14="http://schemas.microsoft.com/office/powerpoint/2010/main" val="757278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AR" sz="4400" dirty="0" smtClean="0">
                <a:solidFill>
                  <a:srgbClr val="C00000"/>
                </a:solidFill>
                <a:latin typeface="Algerian" pitchFamily="82" charset="0"/>
              </a:rPr>
              <a:t>Condiciones de </a:t>
            </a:r>
            <a:r>
              <a:rPr lang="es-AR" sz="4400" dirty="0" err="1" smtClean="0">
                <a:solidFill>
                  <a:srgbClr val="C00000"/>
                </a:solidFill>
                <a:latin typeface="Algerian" pitchFamily="82" charset="0"/>
              </a:rPr>
              <a:t>Bernstein</a:t>
            </a:r>
            <a:endParaRPr lang="en-US" sz="4400" dirty="0">
              <a:solidFill>
                <a:srgbClr val="C00000"/>
              </a:solidFill>
              <a:latin typeface="Algerian" pitchFamily="82" charset="0"/>
            </a:endParaRPr>
          </a:p>
        </p:txBody>
      </p:sp>
      <p:sp>
        <p:nvSpPr>
          <p:cNvPr id="6" name="Content Placeholder 2"/>
          <p:cNvSpPr txBox="1">
            <a:spLocks/>
          </p:cNvSpPr>
          <p:nvPr/>
        </p:nvSpPr>
        <p:spPr>
          <a:xfrm>
            <a:off x="495300" y="1447800"/>
            <a:ext cx="9245600" cy="4648200"/>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s-ES" sz="2400" dirty="0" smtClean="0">
                <a:latin typeface="Arial Rounded MT Bold" pitchFamily="34" charset="0"/>
              </a:rPr>
              <a:t>Vamos a distinguir entre 3 tipos de procesos: Independientes, Cooperativos y Competitivos</a:t>
            </a:r>
          </a:p>
          <a:p>
            <a:r>
              <a:rPr lang="es-ES" sz="2400" dirty="0" smtClean="0">
                <a:latin typeface="Arial Rounded MT Bold" pitchFamily="34" charset="0"/>
              </a:rPr>
              <a:t>Determinan </a:t>
            </a:r>
            <a:r>
              <a:rPr lang="es-ES" sz="2400" dirty="0">
                <a:latin typeface="Arial Rounded MT Bold" pitchFamily="34" charset="0"/>
              </a:rPr>
              <a:t>si dos procesos </a:t>
            </a:r>
            <a:r>
              <a:rPr lang="es-ES" sz="2400" dirty="0" smtClean="0">
                <a:latin typeface="Arial Rounded MT Bold" pitchFamily="34" charset="0"/>
              </a:rPr>
              <a:t>se pueden </a:t>
            </a:r>
            <a:r>
              <a:rPr lang="es-ES" sz="2400" dirty="0">
                <a:latin typeface="Arial Rounded MT Bold" pitchFamily="34" charset="0"/>
              </a:rPr>
              <a:t>ejecutar </a:t>
            </a:r>
            <a:r>
              <a:rPr lang="es-ES" sz="2400" dirty="0" smtClean="0">
                <a:latin typeface="Arial Rounded MT Bold" pitchFamily="34" charset="0"/>
              </a:rPr>
              <a:t>concurrentemente.</a:t>
            </a:r>
          </a:p>
          <a:p>
            <a:r>
              <a:rPr lang="es-ES" sz="2400" dirty="0" smtClean="0">
                <a:solidFill>
                  <a:schemeClr val="tx1"/>
                </a:solidFill>
                <a:latin typeface="Arial Rounded MT Bold" pitchFamily="34" charset="0"/>
              </a:rPr>
              <a:t>Dados dos procesos A y B, sus conjuntos de lectura se definen como R y sus conjuntos de escritura como W.</a:t>
            </a:r>
          </a:p>
          <a:p>
            <a:r>
              <a:rPr lang="es-ES" sz="2400" dirty="0">
                <a:latin typeface="Arial Rounded MT Bold" pitchFamily="34" charset="0"/>
              </a:rPr>
              <a:t>Dos procesos se </a:t>
            </a:r>
            <a:r>
              <a:rPr lang="es-ES" sz="2400" dirty="0" smtClean="0">
                <a:latin typeface="Arial Rounded MT Bold" pitchFamily="34" charset="0"/>
              </a:rPr>
              <a:t>pueden ejecutar </a:t>
            </a:r>
            <a:r>
              <a:rPr lang="es-ES" sz="2400" dirty="0">
                <a:latin typeface="Arial Rounded MT Bold" pitchFamily="34" charset="0"/>
              </a:rPr>
              <a:t>de forma </a:t>
            </a:r>
            <a:r>
              <a:rPr lang="es-ES" sz="2400" dirty="0" smtClean="0">
                <a:latin typeface="Arial Rounded MT Bold" pitchFamily="34" charset="0"/>
              </a:rPr>
              <a:t>concurrente, sin preocuparnos por sincronizarlos, si cumple: </a:t>
            </a:r>
          </a:p>
          <a:p>
            <a:pPr lvl="1"/>
            <a:r>
              <a:rPr lang="es-ES" sz="2400" dirty="0" err="1" smtClean="0">
                <a:solidFill>
                  <a:schemeClr val="tx1"/>
                </a:solidFill>
                <a:latin typeface="Arial Rounded MT Bold" pitchFamily="34" charset="0"/>
              </a:rPr>
              <a:t>Wa</a:t>
            </a:r>
            <a:r>
              <a:rPr lang="es-ES" sz="2400" dirty="0" smtClean="0">
                <a:solidFill>
                  <a:schemeClr val="tx1"/>
                </a:solidFill>
                <a:latin typeface="Arial Rounded MT Bold" pitchFamily="34" charset="0"/>
              </a:rPr>
              <a:t> </a:t>
            </a:r>
            <a:r>
              <a:rPr lang="es-ES" sz="2400" dirty="0">
                <a:latin typeface="Arial Rounded MT Bold" pitchFamily="34" charset="0"/>
              </a:rPr>
              <a:t>∩</a:t>
            </a:r>
            <a:r>
              <a:rPr lang="es-ES" sz="2400" dirty="0" smtClean="0">
                <a:solidFill>
                  <a:schemeClr val="tx1"/>
                </a:solidFill>
                <a:latin typeface="Arial Rounded MT Bold" pitchFamily="34" charset="0"/>
              </a:rPr>
              <a:t> Wb = { }</a:t>
            </a:r>
          </a:p>
          <a:p>
            <a:pPr lvl="1"/>
            <a:r>
              <a:rPr lang="es-ES" sz="2400" dirty="0" err="1" smtClean="0">
                <a:solidFill>
                  <a:schemeClr val="tx1"/>
                </a:solidFill>
                <a:latin typeface="Arial Rounded MT Bold" pitchFamily="34" charset="0"/>
              </a:rPr>
              <a:t>Wa</a:t>
            </a:r>
            <a:r>
              <a:rPr lang="es-ES" sz="2400" dirty="0" smtClean="0">
                <a:solidFill>
                  <a:schemeClr val="tx1"/>
                </a:solidFill>
                <a:latin typeface="Arial Rounded MT Bold" pitchFamily="34" charset="0"/>
              </a:rPr>
              <a:t> </a:t>
            </a:r>
            <a:r>
              <a:rPr lang="es-ES" sz="2400" dirty="0">
                <a:latin typeface="Arial Rounded MT Bold" pitchFamily="34" charset="0"/>
              </a:rPr>
              <a:t>∩</a:t>
            </a:r>
            <a:r>
              <a:rPr lang="es-ES" sz="2400" dirty="0" smtClean="0">
                <a:solidFill>
                  <a:schemeClr val="tx1"/>
                </a:solidFill>
                <a:latin typeface="Arial Rounded MT Bold" pitchFamily="34" charset="0"/>
              </a:rPr>
              <a:t> Rb = { }</a:t>
            </a:r>
          </a:p>
          <a:p>
            <a:pPr lvl="1"/>
            <a:r>
              <a:rPr lang="es-ES" sz="2400" dirty="0" smtClean="0">
                <a:solidFill>
                  <a:schemeClr val="tx1"/>
                </a:solidFill>
                <a:latin typeface="Arial Rounded MT Bold" pitchFamily="34" charset="0"/>
              </a:rPr>
              <a:t>Ra </a:t>
            </a:r>
            <a:r>
              <a:rPr lang="es-ES" sz="2400" dirty="0">
                <a:latin typeface="Arial Rounded MT Bold" pitchFamily="34" charset="0"/>
              </a:rPr>
              <a:t>∩</a:t>
            </a:r>
            <a:r>
              <a:rPr lang="es-ES" sz="2400" dirty="0" smtClean="0">
                <a:solidFill>
                  <a:schemeClr val="tx1"/>
                </a:solidFill>
                <a:latin typeface="Arial Rounded MT Bold" pitchFamily="34" charset="0"/>
              </a:rPr>
              <a:t> Wb = { }</a:t>
            </a:r>
          </a:p>
          <a:p>
            <a:endParaRPr lang="es-ES" sz="2000" dirty="0" smtClean="0">
              <a:solidFill>
                <a:schemeClr val="tx1"/>
              </a:solidFill>
            </a:endParaRPr>
          </a:p>
          <a:p>
            <a:endParaRPr lang="es-ES" dirty="0" smtClean="0">
              <a:solidFill>
                <a:schemeClr val="tx1"/>
              </a:solidFill>
            </a:endParaRPr>
          </a:p>
          <a:p>
            <a:endParaRPr lang="es-ES" dirty="0" smtClean="0">
              <a:solidFill>
                <a:schemeClr val="tx1"/>
              </a:solidFill>
            </a:endParaRPr>
          </a:p>
        </p:txBody>
      </p:sp>
    </p:spTree>
    <p:extLst>
      <p:ext uri="{BB962C8B-B14F-4D97-AF65-F5344CB8AC3E}">
        <p14:creationId xmlns="" xmlns:p14="http://schemas.microsoft.com/office/powerpoint/2010/main" val="11210331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s-AR" sz="4400" dirty="0" smtClean="0">
                <a:solidFill>
                  <a:srgbClr val="C00000"/>
                </a:solidFill>
                <a:latin typeface="Algerian" pitchFamily="82" charset="0"/>
              </a:rPr>
              <a:t>Sección crítica</a:t>
            </a:r>
            <a:endParaRPr lang="en-US" sz="4400" dirty="0">
              <a:solidFill>
                <a:srgbClr val="C00000"/>
              </a:solidFill>
              <a:latin typeface="Algerian" pitchFamily="82" charset="0"/>
            </a:endParaRPr>
          </a:p>
        </p:txBody>
      </p:sp>
      <p:sp>
        <p:nvSpPr>
          <p:cNvPr id="3" name="Content Placeholder 2"/>
          <p:cNvSpPr>
            <a:spLocks noGrp="1"/>
          </p:cNvSpPr>
          <p:nvPr>
            <p:ph idx="1"/>
          </p:nvPr>
        </p:nvSpPr>
        <p:spPr>
          <a:xfrm>
            <a:off x="0" y="1219200"/>
            <a:ext cx="9906000" cy="4724400"/>
          </a:xfrm>
        </p:spPr>
        <p:txBody>
          <a:bodyPr>
            <a:noAutofit/>
          </a:bodyPr>
          <a:lstStyle/>
          <a:p>
            <a:r>
              <a:rPr lang="es-ES" sz="2400" dirty="0">
                <a:solidFill>
                  <a:schemeClr val="tx1"/>
                </a:solidFill>
                <a:latin typeface="Arial Rounded MT Bold" pitchFamily="34" charset="0"/>
              </a:rPr>
              <a:t>Cada proceso posee un fragmento de código, denominado </a:t>
            </a:r>
            <a:r>
              <a:rPr lang="es-ES" sz="2400" b="1" dirty="0">
                <a:solidFill>
                  <a:schemeClr val="tx1"/>
                </a:solidFill>
                <a:latin typeface="Arial Rounded MT Bold" pitchFamily="34" charset="0"/>
              </a:rPr>
              <a:t>sección crítica</a:t>
            </a:r>
            <a:r>
              <a:rPr lang="es-ES" sz="2400" dirty="0">
                <a:solidFill>
                  <a:schemeClr val="tx1"/>
                </a:solidFill>
                <a:latin typeface="Arial Rounded MT Bold" pitchFamily="34" charset="0"/>
              </a:rPr>
              <a:t>, que no debe intercalarse con las secciones críticas de los demás procesos</a:t>
            </a:r>
          </a:p>
          <a:p>
            <a:r>
              <a:rPr lang="es-ES" sz="2400" dirty="0">
                <a:solidFill>
                  <a:schemeClr val="tx1"/>
                </a:solidFill>
                <a:latin typeface="Arial Rounded MT Bold" pitchFamily="34" charset="0"/>
              </a:rPr>
              <a:t>En las secciones críticas de los procesos se encuentra el código que accede y/o modifica los datos compartidos</a:t>
            </a:r>
          </a:p>
          <a:p>
            <a:r>
              <a:rPr lang="es-ES" sz="2400" dirty="0">
                <a:solidFill>
                  <a:schemeClr val="tx1"/>
                </a:solidFill>
                <a:latin typeface="Arial Rounded MT Bold" pitchFamily="34" charset="0"/>
              </a:rPr>
              <a:t>La ejecución de las secciones críticas debe ser </a:t>
            </a:r>
            <a:r>
              <a:rPr lang="es-ES" sz="2400" b="1" dirty="0">
                <a:solidFill>
                  <a:schemeClr val="tx1"/>
                </a:solidFill>
                <a:latin typeface="Arial Rounded MT Bold" pitchFamily="34" charset="0"/>
              </a:rPr>
              <a:t>mutuamente exclusiva</a:t>
            </a:r>
            <a:r>
              <a:rPr lang="es-ES" sz="2400" dirty="0">
                <a:solidFill>
                  <a:schemeClr val="tx1"/>
                </a:solidFill>
                <a:latin typeface="Arial Rounded MT Bold" pitchFamily="34" charset="0"/>
              </a:rPr>
              <a:t> para evitar inconsistencia de datos</a:t>
            </a:r>
          </a:p>
          <a:p>
            <a:r>
              <a:rPr lang="es-ES" sz="2400" dirty="0">
                <a:solidFill>
                  <a:schemeClr val="tx1"/>
                </a:solidFill>
                <a:latin typeface="Arial Rounded MT Bold" pitchFamily="34" charset="0"/>
              </a:rPr>
              <a:t>El problema de la sección crítica consiste en diseñar un protocolo que los procesos pueden usar para conseguir la exclusión mutua de las secciones críticas.</a:t>
            </a:r>
          </a:p>
          <a:p>
            <a:r>
              <a:rPr lang="es-ES" sz="2400" dirty="0">
                <a:solidFill>
                  <a:schemeClr val="tx1"/>
                </a:solidFill>
                <a:latin typeface="Arial Rounded MT Bold" pitchFamily="34" charset="0"/>
              </a:rPr>
              <a:t>El protocolo consta de:</a:t>
            </a:r>
          </a:p>
          <a:p>
            <a:pPr lvl="1"/>
            <a:r>
              <a:rPr lang="es-ES" sz="2400" b="1" dirty="0">
                <a:solidFill>
                  <a:schemeClr val="tx1"/>
                </a:solidFill>
                <a:latin typeface="Arial Rounded MT Bold" pitchFamily="34" charset="0"/>
              </a:rPr>
              <a:t>Sección de ingreso</a:t>
            </a:r>
            <a:r>
              <a:rPr lang="es-ES" sz="2400" dirty="0">
                <a:solidFill>
                  <a:schemeClr val="tx1"/>
                </a:solidFill>
                <a:latin typeface="Arial Rounded MT Bold" pitchFamily="34" charset="0"/>
              </a:rPr>
              <a:t>: </a:t>
            </a:r>
            <a:r>
              <a:rPr lang="es-ES" sz="2000" dirty="0">
                <a:solidFill>
                  <a:schemeClr val="tx1"/>
                </a:solidFill>
                <a:latin typeface="Arial Rounded MT Bold" pitchFamily="34" charset="0"/>
              </a:rPr>
              <a:t>solicita permiso para ingresar en la SC</a:t>
            </a:r>
          </a:p>
          <a:p>
            <a:pPr lvl="1"/>
            <a:r>
              <a:rPr lang="es-ES" sz="2400" b="1" dirty="0">
                <a:solidFill>
                  <a:schemeClr val="tx1"/>
                </a:solidFill>
                <a:latin typeface="Arial Rounded MT Bold" pitchFamily="34" charset="0"/>
              </a:rPr>
              <a:t>Sección de egreso</a:t>
            </a:r>
            <a:r>
              <a:rPr lang="es-ES" sz="2400" dirty="0">
                <a:solidFill>
                  <a:schemeClr val="tx1"/>
                </a:solidFill>
                <a:latin typeface="Arial Rounded MT Bold" pitchFamily="34" charset="0"/>
              </a:rPr>
              <a:t>: </a:t>
            </a:r>
            <a:r>
              <a:rPr lang="es-ES" sz="2000" dirty="0">
                <a:solidFill>
                  <a:schemeClr val="tx1"/>
                </a:solidFill>
                <a:latin typeface="Arial Rounded MT Bold" pitchFamily="34" charset="0"/>
              </a:rPr>
              <a:t>anuncia la salida de la SC</a:t>
            </a:r>
          </a:p>
        </p:txBody>
      </p:sp>
    </p:spTree>
    <p:extLst>
      <p:ext uri="{BB962C8B-B14F-4D97-AF65-F5344CB8AC3E}">
        <p14:creationId xmlns="" xmlns:p14="http://schemas.microsoft.com/office/powerpoint/2010/main" val="15728797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s-AR" sz="4400" dirty="0" smtClean="0">
                <a:solidFill>
                  <a:srgbClr val="C00000"/>
                </a:solidFill>
                <a:latin typeface="Algerian" pitchFamily="82" charset="0"/>
              </a:rPr>
              <a:t>Solución al problema</a:t>
            </a:r>
            <a:endParaRPr lang="en-US" sz="4400" dirty="0">
              <a:solidFill>
                <a:srgbClr val="C00000"/>
              </a:solidFill>
              <a:latin typeface="Algerian" pitchFamily="82" charset="0"/>
            </a:endParaRPr>
          </a:p>
        </p:txBody>
      </p:sp>
      <p:sp>
        <p:nvSpPr>
          <p:cNvPr id="3" name="Content Placeholder 2"/>
          <p:cNvSpPr>
            <a:spLocks noGrp="1"/>
          </p:cNvSpPr>
          <p:nvPr>
            <p:ph idx="1"/>
          </p:nvPr>
        </p:nvSpPr>
        <p:spPr>
          <a:xfrm>
            <a:off x="0" y="1143000"/>
            <a:ext cx="9906000" cy="5334000"/>
          </a:xfrm>
        </p:spPr>
        <p:txBody>
          <a:bodyPr>
            <a:normAutofit fontScale="25000" lnSpcReduction="20000"/>
          </a:bodyPr>
          <a:lstStyle/>
          <a:p>
            <a:pPr>
              <a:lnSpc>
                <a:spcPct val="120000"/>
              </a:lnSpc>
              <a:buNone/>
              <a:defRPr/>
            </a:pPr>
            <a:r>
              <a:rPr lang="es-ES" sz="8000" b="1" dirty="0" smtClean="0">
                <a:solidFill>
                  <a:schemeClr val="tx1"/>
                </a:solidFill>
                <a:latin typeface="Arial Rounded MT Bold" pitchFamily="34" charset="0"/>
              </a:rPr>
              <a:t>1.	Exclusión </a:t>
            </a:r>
            <a:r>
              <a:rPr lang="es-ES" sz="8000" b="1" dirty="0">
                <a:solidFill>
                  <a:schemeClr val="tx1"/>
                </a:solidFill>
                <a:latin typeface="Arial Rounded MT Bold" pitchFamily="34" charset="0"/>
              </a:rPr>
              <a:t>Mutua </a:t>
            </a:r>
            <a:r>
              <a:rPr lang="es-ES" sz="8000" dirty="0">
                <a:solidFill>
                  <a:schemeClr val="tx1"/>
                </a:solidFill>
                <a:latin typeface="Arial Rounded MT Bold" pitchFamily="34" charset="0"/>
              </a:rPr>
              <a:t>– Si el proceso P</a:t>
            </a:r>
            <a:r>
              <a:rPr lang="es-ES" sz="8000" baseline="-25000" dirty="0">
                <a:solidFill>
                  <a:schemeClr val="tx1"/>
                </a:solidFill>
                <a:latin typeface="Arial Rounded MT Bold" pitchFamily="34" charset="0"/>
              </a:rPr>
              <a:t>i</a:t>
            </a:r>
            <a:r>
              <a:rPr lang="es-ES" sz="8000" dirty="0">
                <a:solidFill>
                  <a:schemeClr val="tx1"/>
                </a:solidFill>
                <a:latin typeface="Arial Rounded MT Bold" pitchFamily="34" charset="0"/>
              </a:rPr>
              <a:t> está ejecutando su sección crítica, ningún otro proceso puede estar ejecutando su sección </a:t>
            </a:r>
            <a:r>
              <a:rPr lang="es-ES" sz="8000" dirty="0" smtClean="0">
                <a:solidFill>
                  <a:schemeClr val="tx1"/>
                </a:solidFill>
                <a:latin typeface="Arial Rounded MT Bold" pitchFamily="34" charset="0"/>
              </a:rPr>
              <a:t>crítica</a:t>
            </a:r>
            <a:endParaRPr lang="es-ES" sz="8000" dirty="0">
              <a:solidFill>
                <a:schemeClr val="tx1"/>
              </a:solidFill>
              <a:latin typeface="Arial Rounded MT Bold" pitchFamily="34" charset="0"/>
            </a:endParaRPr>
          </a:p>
          <a:p>
            <a:pPr>
              <a:lnSpc>
                <a:spcPct val="120000"/>
              </a:lnSpc>
              <a:buNone/>
              <a:defRPr/>
            </a:pPr>
            <a:r>
              <a:rPr lang="es-ES" sz="8000" b="1" dirty="0" smtClean="0">
                <a:solidFill>
                  <a:schemeClr val="tx1"/>
                </a:solidFill>
                <a:latin typeface="Arial Rounded MT Bold" pitchFamily="34" charset="0"/>
              </a:rPr>
              <a:t>2</a:t>
            </a:r>
            <a:r>
              <a:rPr lang="es-ES" sz="8000" b="1" dirty="0">
                <a:solidFill>
                  <a:schemeClr val="tx1"/>
                </a:solidFill>
                <a:latin typeface="Arial Rounded MT Bold" pitchFamily="34" charset="0"/>
              </a:rPr>
              <a:t>.	Progreso </a:t>
            </a:r>
            <a:r>
              <a:rPr lang="es-ES" sz="8000" dirty="0">
                <a:solidFill>
                  <a:schemeClr val="tx1"/>
                </a:solidFill>
                <a:latin typeface="Arial Rounded MT Bold" pitchFamily="34" charset="0"/>
              </a:rPr>
              <a:t>– </a:t>
            </a:r>
            <a:r>
              <a:rPr lang="es-ES" sz="8000" dirty="0" smtClean="0">
                <a:solidFill>
                  <a:schemeClr val="tx1"/>
                </a:solidFill>
                <a:latin typeface="Arial Rounded MT Bold" pitchFamily="34" charset="0"/>
              </a:rPr>
              <a:t> Los procesos que no están en su SC (sección critica)ni tiene interés en entrar, NO PUEDEN EVITAR que otros procesos si quieren entrar lo hagan.</a:t>
            </a:r>
            <a:endParaRPr lang="es-ES" sz="8000" dirty="0">
              <a:solidFill>
                <a:schemeClr val="tx1"/>
              </a:solidFill>
              <a:latin typeface="Arial Rounded MT Bold" pitchFamily="34" charset="0"/>
            </a:endParaRPr>
          </a:p>
          <a:p>
            <a:pPr>
              <a:lnSpc>
                <a:spcPct val="120000"/>
              </a:lnSpc>
              <a:buNone/>
              <a:defRPr/>
            </a:pPr>
            <a:r>
              <a:rPr lang="es-ES" sz="8000" b="1" dirty="0">
                <a:solidFill>
                  <a:schemeClr val="tx1"/>
                </a:solidFill>
                <a:latin typeface="Arial Rounded MT Bold" pitchFamily="34" charset="0"/>
              </a:rPr>
              <a:t>3.	Espera limitada </a:t>
            </a:r>
            <a:r>
              <a:rPr lang="es-ES" sz="8000" dirty="0">
                <a:solidFill>
                  <a:schemeClr val="tx1"/>
                </a:solidFill>
                <a:latin typeface="Arial Rounded MT Bold" pitchFamily="34" charset="0"/>
              </a:rPr>
              <a:t>-  Hay un límite para el número de veces que otros procesos pueden entrar a sus secciones críticas después de que un proceso ha solicitado entrar en su sección crítica y antes de que se le otorgue la autorización para hacerlo</a:t>
            </a:r>
          </a:p>
          <a:p>
            <a:pPr marL="800100" lvl="1" indent="-342900">
              <a:lnSpc>
                <a:spcPct val="120000"/>
              </a:lnSpc>
              <a:buSzPct val="125000"/>
              <a:buFont typeface="Wingdings 2" pitchFamily="18" charset="2"/>
              <a:buChar char=""/>
              <a:defRPr/>
            </a:pPr>
            <a:r>
              <a:rPr lang="es-ES" sz="6400" dirty="0">
                <a:solidFill>
                  <a:schemeClr val="tx1"/>
                </a:solidFill>
                <a:latin typeface="Arial Rounded MT Bold" pitchFamily="34" charset="0"/>
              </a:rPr>
              <a:t>Asumimos que cada proceso se ejecuta con velocidad </a:t>
            </a:r>
            <a:r>
              <a:rPr lang="es-ES" sz="6400" dirty="0">
                <a:solidFill>
                  <a:schemeClr val="tx1"/>
                </a:solidFill>
                <a:latin typeface="Arial Rounded MT Bold" pitchFamily="34" charset="0"/>
                <a:sym typeface="Symbol" pitchFamily="18" charset="2"/>
              </a:rPr>
              <a:t></a:t>
            </a:r>
            <a:r>
              <a:rPr lang="es-ES" sz="6400" dirty="0">
                <a:solidFill>
                  <a:schemeClr val="tx1"/>
                </a:solidFill>
                <a:latin typeface="Arial Rounded MT Bold" pitchFamily="34" charset="0"/>
              </a:rPr>
              <a:t> 0 </a:t>
            </a:r>
          </a:p>
          <a:p>
            <a:pPr marL="800100" lvl="1" indent="-342900">
              <a:lnSpc>
                <a:spcPct val="120000"/>
              </a:lnSpc>
              <a:buSzPct val="125000"/>
              <a:buFont typeface="Wingdings 2" pitchFamily="18" charset="2"/>
              <a:buChar char=""/>
              <a:defRPr/>
            </a:pPr>
            <a:r>
              <a:rPr lang="es-ES" sz="6400" dirty="0">
                <a:solidFill>
                  <a:schemeClr val="tx1"/>
                </a:solidFill>
                <a:latin typeface="Arial Rounded MT Bold" pitchFamily="34" charset="0"/>
              </a:rPr>
              <a:t>No hacemos supuestos acerca de las velocidades relativas de los N procesos</a:t>
            </a:r>
          </a:p>
          <a:p>
            <a:pPr marL="400050">
              <a:lnSpc>
                <a:spcPct val="120000"/>
              </a:lnSpc>
              <a:buSzPct val="125000"/>
              <a:buNone/>
              <a:defRPr/>
            </a:pPr>
            <a:r>
              <a:rPr lang="es-ES" sz="8000" b="1" dirty="0" smtClean="0">
                <a:solidFill>
                  <a:schemeClr val="tx1"/>
                </a:solidFill>
                <a:latin typeface="Arial Rounded MT Bold" pitchFamily="34" charset="0"/>
              </a:rPr>
              <a:t>4.  Velocidad </a:t>
            </a:r>
            <a:r>
              <a:rPr lang="es-ES" sz="8000" b="1" dirty="0">
                <a:solidFill>
                  <a:schemeClr val="tx1"/>
                </a:solidFill>
                <a:latin typeface="Arial Rounded MT Bold" pitchFamily="34" charset="0"/>
              </a:rPr>
              <a:t>de los procesos: </a:t>
            </a:r>
            <a:r>
              <a:rPr lang="es-ES" sz="8000" dirty="0">
                <a:solidFill>
                  <a:schemeClr val="tx1"/>
                </a:solidFill>
                <a:latin typeface="Arial Rounded MT Bold" pitchFamily="34" charset="0"/>
              </a:rPr>
              <a:t>El algoritmo debe funcionar aunque los procesos utilicen período prolongado la región crítica o por un período corto, </a:t>
            </a:r>
            <a:r>
              <a:rPr lang="es-ES" sz="8000" dirty="0" smtClean="0">
                <a:solidFill>
                  <a:schemeClr val="tx1"/>
                </a:solidFill>
                <a:latin typeface="Arial Rounded MT Bold" pitchFamily="34" charset="0"/>
              </a:rPr>
              <a:t>muchas </a:t>
            </a:r>
            <a:r>
              <a:rPr lang="es-ES" sz="8000" dirty="0">
                <a:solidFill>
                  <a:schemeClr val="tx1"/>
                </a:solidFill>
                <a:latin typeface="Arial Rounded MT Bold" pitchFamily="34" charset="0"/>
              </a:rPr>
              <a:t>veces o pocas veces</a:t>
            </a:r>
            <a:r>
              <a:rPr lang="es-ES" sz="8000" dirty="0" smtClean="0">
                <a:solidFill>
                  <a:schemeClr val="tx1"/>
                </a:solidFill>
                <a:latin typeface="Arial Rounded MT Bold" pitchFamily="34" charset="0"/>
              </a:rPr>
              <a:t>.</a:t>
            </a:r>
          </a:p>
          <a:p>
            <a:pPr marL="400050">
              <a:lnSpc>
                <a:spcPct val="120000"/>
              </a:lnSpc>
              <a:buSzPct val="125000"/>
              <a:buNone/>
              <a:defRPr/>
            </a:pPr>
            <a:r>
              <a:rPr lang="es-ES" sz="8000" dirty="0" smtClean="0">
                <a:solidFill>
                  <a:schemeClr val="tx1"/>
                </a:solidFill>
                <a:latin typeface="Arial Rounded MT Bold" pitchFamily="34" charset="0"/>
              </a:rPr>
              <a:t> </a:t>
            </a:r>
            <a:r>
              <a:rPr lang="es-ES" sz="8000" b="1" dirty="0" smtClean="0">
                <a:solidFill>
                  <a:schemeClr val="tx1"/>
                </a:solidFill>
                <a:latin typeface="Arial Rounded MT Bold" pitchFamily="34" charset="0"/>
              </a:rPr>
              <a:t>Una solución por SW fue el algoritmo de DEKKER de la exclusión mutua.  Varios intentos.</a:t>
            </a:r>
          </a:p>
          <a:p>
            <a:pPr marL="400050">
              <a:lnSpc>
                <a:spcPct val="120000"/>
              </a:lnSpc>
              <a:buSzPct val="125000"/>
              <a:buNone/>
              <a:defRPr/>
            </a:pPr>
            <a:endParaRPr lang="es-ES" sz="8000" dirty="0" smtClean="0">
              <a:solidFill>
                <a:schemeClr val="tx1"/>
              </a:solidFill>
              <a:latin typeface="Arial Rounded MT Bold" pitchFamily="34" charset="0"/>
            </a:endParaRPr>
          </a:p>
          <a:p>
            <a:pPr marL="400050">
              <a:lnSpc>
                <a:spcPct val="120000"/>
              </a:lnSpc>
              <a:buSzPct val="125000"/>
              <a:buNone/>
              <a:defRPr/>
            </a:pPr>
            <a:endParaRPr lang="es-ES" sz="8000" dirty="0" smtClean="0">
              <a:solidFill>
                <a:schemeClr val="tx1"/>
              </a:solidFill>
              <a:latin typeface="Arial Rounded MT Bold" pitchFamily="34" charset="0"/>
            </a:endParaRPr>
          </a:p>
          <a:p>
            <a:pPr marL="400050">
              <a:lnSpc>
                <a:spcPct val="120000"/>
              </a:lnSpc>
              <a:buSzPct val="125000"/>
              <a:buNone/>
              <a:defRPr/>
            </a:pPr>
            <a:endParaRPr lang="es-ES" sz="8000" dirty="0" smtClean="0">
              <a:solidFill>
                <a:schemeClr val="tx1"/>
              </a:solidFill>
              <a:latin typeface="Arial Rounded MT Bold" pitchFamily="34" charset="0"/>
            </a:endParaRPr>
          </a:p>
          <a:p>
            <a:pPr marL="400050">
              <a:lnSpc>
                <a:spcPct val="120000"/>
              </a:lnSpc>
              <a:buSzPct val="125000"/>
              <a:buNone/>
              <a:defRPr/>
            </a:pPr>
            <a:endParaRPr lang="es-ES" sz="8000" dirty="0">
              <a:solidFill>
                <a:schemeClr val="tx1"/>
              </a:solidFill>
              <a:latin typeface="Arial Rounded MT Bold" pitchFamily="34" charset="0"/>
            </a:endParaRPr>
          </a:p>
        </p:txBody>
      </p:sp>
    </p:spTree>
    <p:extLst>
      <p:ext uri="{BB962C8B-B14F-4D97-AF65-F5344CB8AC3E}">
        <p14:creationId xmlns="" xmlns:p14="http://schemas.microsoft.com/office/powerpoint/2010/main" val="14047177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s-AR" sz="4400" dirty="0" smtClean="0">
                <a:solidFill>
                  <a:srgbClr val="C00000"/>
                </a:solidFill>
                <a:latin typeface="Algerian" pitchFamily="82" charset="0"/>
              </a:rPr>
              <a:t>Primer intento</a:t>
            </a:r>
            <a:endParaRPr lang="en-US" sz="4400" dirty="0">
              <a:solidFill>
                <a:srgbClr val="C00000"/>
              </a:solidFill>
              <a:latin typeface="Algerian" pitchFamily="82" charset="0"/>
            </a:endParaRPr>
          </a:p>
        </p:txBody>
      </p:sp>
      <p:sp>
        <p:nvSpPr>
          <p:cNvPr id="3" name="Content Placeholder 2"/>
          <p:cNvSpPr>
            <a:spLocks noGrp="1"/>
          </p:cNvSpPr>
          <p:nvPr>
            <p:ph idx="1"/>
          </p:nvPr>
        </p:nvSpPr>
        <p:spPr>
          <a:xfrm>
            <a:off x="5200650" y="1295400"/>
            <a:ext cx="4127500" cy="3216378"/>
          </a:xfrm>
        </p:spPr>
        <p:txBody>
          <a:bodyPr>
            <a:normAutofit fontScale="92500" lnSpcReduction="10000"/>
          </a:bodyPr>
          <a:lstStyle/>
          <a:p>
            <a:pPr>
              <a:lnSpc>
                <a:spcPct val="90000"/>
              </a:lnSpc>
              <a:buNone/>
            </a:pPr>
            <a:r>
              <a:rPr lang="es-ES" sz="2400" b="1" dirty="0" smtClean="0">
                <a:solidFill>
                  <a:srgbClr val="C00000"/>
                </a:solidFill>
                <a:latin typeface="Arial Rounded MT Bold" pitchFamily="34" charset="0"/>
              </a:rPr>
              <a:t>Proceso 1</a:t>
            </a:r>
          </a:p>
          <a:p>
            <a:pPr>
              <a:lnSpc>
                <a:spcPct val="90000"/>
              </a:lnSpc>
              <a:buNone/>
            </a:pPr>
            <a:endParaRPr lang="es-ES" sz="2900" dirty="0" smtClean="0">
              <a:solidFill>
                <a:schemeClr val="tx1"/>
              </a:solidFill>
              <a:latin typeface="Arial Rounded MT Bold" pitchFamily="34" charset="0"/>
            </a:endParaRPr>
          </a:p>
          <a:p>
            <a:pPr>
              <a:lnSpc>
                <a:spcPct val="90000"/>
              </a:lnSpc>
              <a:buNone/>
            </a:pPr>
            <a:r>
              <a:rPr lang="es-ES" sz="2400" dirty="0" err="1" smtClean="0">
                <a:solidFill>
                  <a:schemeClr val="tx1"/>
                </a:solidFill>
                <a:latin typeface="Arial Rounded MT Bold" pitchFamily="34" charset="0"/>
              </a:rPr>
              <a:t>while</a:t>
            </a:r>
            <a:r>
              <a:rPr lang="es-ES" sz="2400" dirty="0" smtClean="0">
                <a:solidFill>
                  <a:schemeClr val="tx1"/>
                </a:solidFill>
                <a:latin typeface="Arial Rounded MT Bold" pitchFamily="34" charset="0"/>
              </a:rPr>
              <a:t> </a:t>
            </a:r>
            <a:r>
              <a:rPr lang="es-ES" sz="2400" dirty="0">
                <a:solidFill>
                  <a:schemeClr val="tx1"/>
                </a:solidFill>
                <a:latin typeface="Arial Rounded MT Bold" pitchFamily="34" charset="0"/>
              </a:rPr>
              <a:t>(true)</a:t>
            </a:r>
          </a:p>
          <a:p>
            <a:pPr>
              <a:lnSpc>
                <a:spcPct val="90000"/>
              </a:lnSpc>
              <a:buNone/>
            </a:pPr>
            <a:r>
              <a:rPr lang="es-ES" sz="2400" dirty="0">
                <a:solidFill>
                  <a:schemeClr val="tx1"/>
                </a:solidFill>
                <a:latin typeface="Arial Rounded MT Bold" pitchFamily="34" charset="0"/>
              </a:rPr>
              <a:t>{</a:t>
            </a:r>
          </a:p>
          <a:p>
            <a:pPr>
              <a:lnSpc>
                <a:spcPct val="90000"/>
              </a:lnSpc>
              <a:buNone/>
            </a:pPr>
            <a:r>
              <a:rPr lang="es-ES" sz="2400" dirty="0">
                <a:solidFill>
                  <a:schemeClr val="tx1"/>
                </a:solidFill>
                <a:latin typeface="Arial Rounded MT Bold" pitchFamily="34" charset="0"/>
              </a:rPr>
              <a:t>	</a:t>
            </a:r>
            <a:r>
              <a:rPr lang="es-ES" sz="2400" dirty="0" err="1">
                <a:solidFill>
                  <a:schemeClr val="tx1"/>
                </a:solidFill>
                <a:latin typeface="Arial Rounded MT Bold" pitchFamily="34" charset="0"/>
              </a:rPr>
              <a:t>while</a:t>
            </a:r>
            <a:r>
              <a:rPr lang="es-ES" sz="2400" dirty="0">
                <a:solidFill>
                  <a:schemeClr val="tx1"/>
                </a:solidFill>
                <a:latin typeface="Arial Rounded MT Bold" pitchFamily="34" charset="0"/>
              </a:rPr>
              <a:t> (turno </a:t>
            </a:r>
            <a:r>
              <a:rPr lang="es-ES" sz="2400" dirty="0" smtClean="0">
                <a:solidFill>
                  <a:schemeClr val="tx1"/>
                </a:solidFill>
                <a:latin typeface="Arial Rounded MT Bold" pitchFamily="34" charset="0"/>
                <a:sym typeface="Symbol" pitchFamily="18" charset="2"/>
              </a:rPr>
              <a:t>!=</a:t>
            </a:r>
            <a:r>
              <a:rPr lang="es-ES" sz="2400" dirty="0" smtClean="0">
                <a:solidFill>
                  <a:schemeClr val="tx1"/>
                </a:solidFill>
                <a:latin typeface="Arial Rounded MT Bold" pitchFamily="34" charset="0"/>
              </a:rPr>
              <a:t> </a:t>
            </a:r>
            <a:r>
              <a:rPr lang="es-ES" sz="2400" dirty="0">
                <a:solidFill>
                  <a:schemeClr val="tx1"/>
                </a:solidFill>
                <a:latin typeface="Arial Rounded MT Bold" pitchFamily="34" charset="0"/>
              </a:rPr>
              <a:t>1</a:t>
            </a:r>
            <a:r>
              <a:rPr lang="es-ES" sz="2400" dirty="0" smtClean="0">
                <a:solidFill>
                  <a:schemeClr val="tx1"/>
                </a:solidFill>
                <a:latin typeface="Arial Rounded MT Bold" pitchFamily="34" charset="0"/>
              </a:rPr>
              <a:t>);</a:t>
            </a:r>
            <a:endParaRPr lang="es-ES" sz="2400" dirty="0">
              <a:solidFill>
                <a:schemeClr val="tx1"/>
              </a:solidFill>
              <a:latin typeface="Arial Rounded MT Bold" pitchFamily="34" charset="0"/>
            </a:endParaRPr>
          </a:p>
          <a:p>
            <a:pPr>
              <a:lnSpc>
                <a:spcPct val="90000"/>
              </a:lnSpc>
              <a:buNone/>
            </a:pPr>
            <a:r>
              <a:rPr lang="es-ES" sz="2400" dirty="0">
                <a:solidFill>
                  <a:schemeClr val="tx1"/>
                </a:solidFill>
                <a:latin typeface="Arial Rounded MT Bold" pitchFamily="34" charset="0"/>
              </a:rPr>
              <a:t>	</a:t>
            </a:r>
            <a:r>
              <a:rPr lang="es-ES" sz="2400" b="1" dirty="0" smtClean="0">
                <a:solidFill>
                  <a:schemeClr val="tx1"/>
                </a:solidFill>
                <a:latin typeface="Arial Rounded MT Bold" pitchFamily="34" charset="0"/>
              </a:rPr>
              <a:t>SECCIÓN </a:t>
            </a:r>
            <a:r>
              <a:rPr lang="es-ES" sz="2400" b="1" dirty="0">
                <a:solidFill>
                  <a:schemeClr val="tx1"/>
                </a:solidFill>
                <a:latin typeface="Arial Rounded MT Bold" pitchFamily="34" charset="0"/>
              </a:rPr>
              <a:t>CRÍTICA</a:t>
            </a:r>
          </a:p>
          <a:p>
            <a:pPr>
              <a:lnSpc>
                <a:spcPct val="90000"/>
              </a:lnSpc>
              <a:buNone/>
            </a:pPr>
            <a:r>
              <a:rPr lang="es-ES" sz="2400" dirty="0">
                <a:solidFill>
                  <a:schemeClr val="tx1"/>
                </a:solidFill>
                <a:latin typeface="Arial Rounded MT Bold" pitchFamily="34" charset="0"/>
              </a:rPr>
              <a:t>	turno = </a:t>
            </a:r>
            <a:r>
              <a:rPr lang="es-ES" sz="2400" dirty="0" smtClean="0">
                <a:solidFill>
                  <a:schemeClr val="tx1"/>
                </a:solidFill>
                <a:latin typeface="Arial Rounded MT Bold" pitchFamily="34" charset="0"/>
              </a:rPr>
              <a:t>0;</a:t>
            </a:r>
            <a:endParaRPr lang="es-ES" sz="2400" dirty="0">
              <a:solidFill>
                <a:schemeClr val="tx1"/>
              </a:solidFill>
              <a:latin typeface="Arial Rounded MT Bold" pitchFamily="34" charset="0"/>
            </a:endParaRPr>
          </a:p>
          <a:p>
            <a:pPr>
              <a:lnSpc>
                <a:spcPct val="90000"/>
              </a:lnSpc>
              <a:buNone/>
            </a:pPr>
            <a:r>
              <a:rPr lang="es-ES" sz="2400" dirty="0">
                <a:solidFill>
                  <a:schemeClr val="tx1"/>
                </a:solidFill>
                <a:latin typeface="Arial Rounded MT Bold" pitchFamily="34" charset="0"/>
              </a:rPr>
              <a:t>	</a:t>
            </a:r>
            <a:r>
              <a:rPr lang="es-ES" sz="2400" dirty="0" smtClean="0">
                <a:solidFill>
                  <a:schemeClr val="tx1"/>
                </a:solidFill>
                <a:latin typeface="Arial Rounded MT Bold" pitchFamily="34" charset="0"/>
              </a:rPr>
              <a:t>SECCIÓN RESTANTE</a:t>
            </a:r>
            <a:endParaRPr lang="es-ES" sz="2400" dirty="0">
              <a:solidFill>
                <a:schemeClr val="tx1"/>
              </a:solidFill>
              <a:latin typeface="Arial Rounded MT Bold" pitchFamily="34" charset="0"/>
            </a:endParaRPr>
          </a:p>
          <a:p>
            <a:pPr>
              <a:lnSpc>
                <a:spcPct val="90000"/>
              </a:lnSpc>
              <a:buNone/>
            </a:pPr>
            <a:r>
              <a:rPr lang="es-ES" sz="2400" dirty="0">
                <a:solidFill>
                  <a:schemeClr val="tx1"/>
                </a:solidFill>
                <a:latin typeface="Arial Rounded MT Bold" pitchFamily="34" charset="0"/>
              </a:rPr>
              <a:t>}</a:t>
            </a:r>
          </a:p>
          <a:p>
            <a:endParaRPr lang="es-ES" dirty="0" smtClean="0">
              <a:solidFill>
                <a:schemeClr val="tx1"/>
              </a:solidFill>
            </a:endParaRPr>
          </a:p>
        </p:txBody>
      </p:sp>
      <p:sp>
        <p:nvSpPr>
          <p:cNvPr id="5" name="Content Placeholder 2"/>
          <p:cNvSpPr txBox="1">
            <a:spLocks/>
          </p:cNvSpPr>
          <p:nvPr/>
        </p:nvSpPr>
        <p:spPr>
          <a:xfrm>
            <a:off x="412750" y="1371600"/>
            <a:ext cx="4210050" cy="3216378"/>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nSpc>
                <a:spcPct val="90000"/>
              </a:lnSpc>
              <a:buFont typeface="Wingdings 3" charset="2"/>
              <a:buNone/>
            </a:pPr>
            <a:r>
              <a:rPr lang="es-ES" sz="2600" b="1" dirty="0" smtClean="0">
                <a:solidFill>
                  <a:srgbClr val="C00000"/>
                </a:solidFill>
                <a:latin typeface="Arial Rounded MT Bold" pitchFamily="34" charset="0"/>
              </a:rPr>
              <a:t>Proceso 0</a:t>
            </a:r>
          </a:p>
          <a:p>
            <a:pPr>
              <a:lnSpc>
                <a:spcPct val="90000"/>
              </a:lnSpc>
              <a:buFont typeface="Wingdings 3" charset="2"/>
              <a:buNone/>
            </a:pPr>
            <a:endParaRPr lang="es-ES" sz="2600" dirty="0" smtClean="0">
              <a:solidFill>
                <a:schemeClr val="tx1"/>
              </a:solidFill>
              <a:latin typeface="Arial Rounded MT Bold" pitchFamily="34" charset="0"/>
            </a:endParaRPr>
          </a:p>
          <a:p>
            <a:pPr>
              <a:lnSpc>
                <a:spcPct val="90000"/>
              </a:lnSpc>
              <a:buFont typeface="Wingdings 3" charset="2"/>
              <a:buNone/>
            </a:pPr>
            <a:r>
              <a:rPr lang="es-ES" sz="2600" dirty="0" err="1" smtClean="0">
                <a:solidFill>
                  <a:schemeClr val="tx1"/>
                </a:solidFill>
                <a:latin typeface="Arial Rounded MT Bold" pitchFamily="34" charset="0"/>
              </a:rPr>
              <a:t>while</a:t>
            </a:r>
            <a:r>
              <a:rPr lang="es-ES" sz="2600" dirty="0" smtClean="0">
                <a:solidFill>
                  <a:schemeClr val="tx1"/>
                </a:solidFill>
                <a:latin typeface="Arial Rounded MT Bold" pitchFamily="34" charset="0"/>
              </a:rPr>
              <a:t> (true)</a:t>
            </a:r>
          </a:p>
          <a:p>
            <a:pPr>
              <a:lnSpc>
                <a:spcPct val="90000"/>
              </a:lnSpc>
              <a:buFont typeface="Wingdings 3" charset="2"/>
              <a:buNone/>
            </a:pPr>
            <a:r>
              <a:rPr lang="es-ES" sz="2600" dirty="0" smtClean="0">
                <a:solidFill>
                  <a:schemeClr val="tx1"/>
                </a:solidFill>
                <a:latin typeface="Arial Rounded MT Bold" pitchFamily="34" charset="0"/>
              </a:rPr>
              <a:t>{</a:t>
            </a:r>
          </a:p>
          <a:p>
            <a:pPr>
              <a:lnSpc>
                <a:spcPct val="90000"/>
              </a:lnSpc>
              <a:buFont typeface="Wingdings 3" charset="2"/>
              <a:buNone/>
            </a:pPr>
            <a:r>
              <a:rPr lang="es-ES" sz="2600" dirty="0" smtClean="0">
                <a:solidFill>
                  <a:schemeClr val="tx1"/>
                </a:solidFill>
                <a:latin typeface="Arial Rounded MT Bold" pitchFamily="34" charset="0"/>
              </a:rPr>
              <a:t>	</a:t>
            </a:r>
            <a:r>
              <a:rPr lang="es-ES" sz="2600" dirty="0" err="1" smtClean="0">
                <a:solidFill>
                  <a:schemeClr val="tx1"/>
                </a:solidFill>
                <a:latin typeface="Arial Rounded MT Bold" pitchFamily="34" charset="0"/>
              </a:rPr>
              <a:t>while</a:t>
            </a:r>
            <a:r>
              <a:rPr lang="es-ES" sz="2600" dirty="0" smtClean="0">
                <a:solidFill>
                  <a:schemeClr val="tx1"/>
                </a:solidFill>
                <a:latin typeface="Arial Rounded MT Bold" pitchFamily="34" charset="0"/>
              </a:rPr>
              <a:t> (turno </a:t>
            </a:r>
            <a:r>
              <a:rPr lang="es-ES" sz="2600" dirty="0" smtClean="0">
                <a:solidFill>
                  <a:schemeClr val="tx1"/>
                </a:solidFill>
                <a:latin typeface="Arial Rounded MT Bold" pitchFamily="34" charset="0"/>
                <a:sym typeface="Symbol" pitchFamily="18" charset="2"/>
              </a:rPr>
              <a:t>!=</a:t>
            </a:r>
            <a:r>
              <a:rPr lang="es-ES" sz="2600" dirty="0" smtClean="0">
                <a:solidFill>
                  <a:schemeClr val="tx1"/>
                </a:solidFill>
                <a:latin typeface="Arial Rounded MT Bold" pitchFamily="34" charset="0"/>
              </a:rPr>
              <a:t> 0);</a:t>
            </a:r>
          </a:p>
          <a:p>
            <a:pPr>
              <a:lnSpc>
                <a:spcPct val="90000"/>
              </a:lnSpc>
              <a:buFont typeface="Wingdings 3" charset="2"/>
              <a:buNone/>
            </a:pPr>
            <a:r>
              <a:rPr lang="es-ES" sz="2600" dirty="0" smtClean="0">
                <a:solidFill>
                  <a:schemeClr val="tx1"/>
                </a:solidFill>
                <a:latin typeface="Arial Rounded MT Bold" pitchFamily="34" charset="0"/>
              </a:rPr>
              <a:t>	</a:t>
            </a:r>
            <a:r>
              <a:rPr lang="es-ES" sz="2600" b="1" dirty="0" smtClean="0">
                <a:solidFill>
                  <a:schemeClr val="tx1"/>
                </a:solidFill>
                <a:latin typeface="Arial Rounded MT Bold" pitchFamily="34" charset="0"/>
              </a:rPr>
              <a:t>SECCIÓN CRÍTICA</a:t>
            </a:r>
          </a:p>
          <a:p>
            <a:pPr>
              <a:lnSpc>
                <a:spcPct val="90000"/>
              </a:lnSpc>
              <a:buFont typeface="Wingdings 3" charset="2"/>
              <a:buNone/>
            </a:pPr>
            <a:r>
              <a:rPr lang="es-ES" sz="2600" dirty="0" smtClean="0">
                <a:solidFill>
                  <a:schemeClr val="tx1"/>
                </a:solidFill>
                <a:latin typeface="Arial Rounded MT Bold" pitchFamily="34" charset="0"/>
              </a:rPr>
              <a:t>	turno = 1;</a:t>
            </a:r>
          </a:p>
          <a:p>
            <a:pPr>
              <a:lnSpc>
                <a:spcPct val="90000"/>
              </a:lnSpc>
              <a:buFont typeface="Wingdings 3" charset="2"/>
              <a:buNone/>
            </a:pPr>
            <a:r>
              <a:rPr lang="es-ES" sz="2600" dirty="0" smtClean="0">
                <a:solidFill>
                  <a:schemeClr val="tx1"/>
                </a:solidFill>
                <a:latin typeface="Arial Rounded MT Bold" pitchFamily="34" charset="0"/>
              </a:rPr>
              <a:t>	SECCIÓN RESTANTE</a:t>
            </a:r>
          </a:p>
          <a:p>
            <a:pPr>
              <a:lnSpc>
                <a:spcPct val="90000"/>
              </a:lnSpc>
              <a:buFont typeface="Wingdings 3" charset="2"/>
              <a:buNone/>
            </a:pPr>
            <a:r>
              <a:rPr lang="es-ES" sz="2600" dirty="0" smtClean="0">
                <a:solidFill>
                  <a:schemeClr val="tx1"/>
                </a:solidFill>
                <a:latin typeface="Arial Rounded MT Bold" pitchFamily="34" charset="0"/>
              </a:rPr>
              <a:t>}</a:t>
            </a:r>
          </a:p>
          <a:p>
            <a:endParaRPr lang="es-ES" dirty="0" smtClean="0">
              <a:solidFill>
                <a:schemeClr val="tx1"/>
              </a:solidFill>
            </a:endParaRPr>
          </a:p>
        </p:txBody>
      </p:sp>
      <p:sp>
        <p:nvSpPr>
          <p:cNvPr id="6" name="Content Placeholder 2"/>
          <p:cNvSpPr txBox="1">
            <a:spLocks/>
          </p:cNvSpPr>
          <p:nvPr/>
        </p:nvSpPr>
        <p:spPr>
          <a:xfrm>
            <a:off x="412750" y="4648201"/>
            <a:ext cx="8915400" cy="17526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nSpc>
                <a:spcPct val="90000"/>
              </a:lnSpc>
              <a:spcBef>
                <a:spcPct val="35000"/>
              </a:spcBef>
              <a:buClr>
                <a:srgbClr val="993300"/>
              </a:buClr>
              <a:buSzPct val="90000"/>
              <a:buFont typeface="Monotype Sorts" pitchFamily="2" charset="2"/>
              <a:buChar char="n"/>
              <a:tabLst>
                <a:tab pos="744538" algn="l"/>
                <a:tab pos="1025525" algn="l"/>
                <a:tab pos="1260475" algn="l"/>
              </a:tabLst>
            </a:pPr>
            <a:r>
              <a:rPr kumimoji="1" lang="es-ES" sz="2400" dirty="0">
                <a:latin typeface="Arial Rounded MT Bold" pitchFamily="34" charset="0"/>
              </a:rPr>
              <a:t>Satisface la exclusión </a:t>
            </a:r>
            <a:r>
              <a:rPr kumimoji="1" lang="es-ES" sz="2400" dirty="0" smtClean="0">
                <a:latin typeface="Arial Rounded MT Bold" pitchFamily="34" charset="0"/>
              </a:rPr>
              <a:t>mutua</a:t>
            </a:r>
            <a:endParaRPr kumimoji="1" lang="es-ES" sz="2400" dirty="0">
              <a:latin typeface="Arial Rounded MT Bold" pitchFamily="34" charset="0"/>
            </a:endParaRPr>
          </a:p>
          <a:p>
            <a:pPr>
              <a:lnSpc>
                <a:spcPct val="90000"/>
              </a:lnSpc>
              <a:spcBef>
                <a:spcPct val="35000"/>
              </a:spcBef>
              <a:buClr>
                <a:srgbClr val="993300"/>
              </a:buClr>
              <a:buSzPct val="90000"/>
              <a:buFont typeface="Monotype Sorts" pitchFamily="2" charset="2"/>
              <a:buChar char="n"/>
              <a:tabLst>
                <a:tab pos="744538" algn="l"/>
                <a:tab pos="1025525" algn="l"/>
                <a:tab pos="1260475" algn="l"/>
              </a:tabLst>
            </a:pPr>
            <a:r>
              <a:rPr kumimoji="1" lang="es-ES" sz="2400" dirty="0">
                <a:latin typeface="Arial Rounded MT Bold" pitchFamily="34" charset="0"/>
              </a:rPr>
              <a:t>No cumple la condición de </a:t>
            </a:r>
            <a:r>
              <a:rPr kumimoji="1" lang="es-ES" sz="2400" dirty="0" smtClean="0">
                <a:latin typeface="Arial Rounded MT Bold" pitchFamily="34" charset="0"/>
              </a:rPr>
              <a:t>progreso</a:t>
            </a:r>
            <a:endParaRPr kumimoji="1" lang="es-ES" sz="2400" dirty="0">
              <a:latin typeface="Arial Rounded MT Bold" pitchFamily="34" charset="0"/>
            </a:endParaRPr>
          </a:p>
          <a:p>
            <a:pPr>
              <a:lnSpc>
                <a:spcPct val="90000"/>
              </a:lnSpc>
              <a:spcBef>
                <a:spcPct val="35000"/>
              </a:spcBef>
              <a:buClr>
                <a:srgbClr val="993300"/>
              </a:buClr>
              <a:buSzPct val="90000"/>
              <a:buFont typeface="Monotype Sorts" pitchFamily="2" charset="2"/>
              <a:buChar char="n"/>
              <a:tabLst>
                <a:tab pos="744538" algn="l"/>
                <a:tab pos="1025525" algn="l"/>
                <a:tab pos="1260475" algn="l"/>
              </a:tabLst>
            </a:pPr>
            <a:r>
              <a:rPr kumimoji="1" lang="es-ES" sz="2400" dirty="0">
                <a:latin typeface="Arial Rounded MT Bold" pitchFamily="34" charset="0"/>
              </a:rPr>
              <a:t>Requiere una alternancia estricta de los procesos en la ejecución de la sección crítica</a:t>
            </a:r>
          </a:p>
          <a:p>
            <a:pPr>
              <a:lnSpc>
                <a:spcPct val="90000"/>
              </a:lnSpc>
              <a:buFont typeface="Wingdings 3" charset="2"/>
              <a:buNone/>
            </a:pPr>
            <a:endParaRPr lang="es-ES" dirty="0" smtClean="0">
              <a:solidFill>
                <a:schemeClr val="tx1"/>
              </a:solidFill>
            </a:endParaRPr>
          </a:p>
          <a:p>
            <a:endParaRPr lang="es-ES" dirty="0" smtClean="0">
              <a:solidFill>
                <a:schemeClr val="tx1"/>
              </a:solidFill>
            </a:endParaRPr>
          </a:p>
        </p:txBody>
      </p:sp>
    </p:spTree>
    <p:extLst>
      <p:ext uri="{BB962C8B-B14F-4D97-AF65-F5344CB8AC3E}">
        <p14:creationId xmlns="" xmlns:p14="http://schemas.microsoft.com/office/powerpoint/2010/main" val="3710180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Viajes">
  <a:themeElements>
    <a:clrScheme name="Viajes">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Viajes">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Viajes">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Trek</Template>
  <TotalTime>3012</TotalTime>
  <Words>1560</Words>
  <Application>Microsoft Office PowerPoint</Application>
  <PresentationFormat>A4 (210 x 297 mm)</PresentationFormat>
  <Paragraphs>352</Paragraphs>
  <Slides>26</Slides>
  <Notes>0</Notes>
  <HiddenSlides>0</HiddenSlides>
  <MMClips>0</MMClips>
  <ScaleCrop>false</ScaleCrop>
  <HeadingPairs>
    <vt:vector size="4" baseType="variant">
      <vt:variant>
        <vt:lpstr>Tema</vt:lpstr>
      </vt:variant>
      <vt:variant>
        <vt:i4>1</vt:i4>
      </vt:variant>
      <vt:variant>
        <vt:lpstr>Títulos de diapositiva</vt:lpstr>
      </vt:variant>
      <vt:variant>
        <vt:i4>26</vt:i4>
      </vt:variant>
    </vt:vector>
  </HeadingPairs>
  <TitlesOfParts>
    <vt:vector size="27" baseType="lpstr">
      <vt:lpstr>Viajes</vt:lpstr>
      <vt:lpstr>Sincronización de Procesos</vt:lpstr>
      <vt:lpstr>Temario</vt:lpstr>
      <vt:lpstr>Conceptos Claves.</vt:lpstr>
      <vt:lpstr>Conceptos Claves.</vt:lpstr>
      <vt:lpstr>principios generales de la concurrencia.</vt:lpstr>
      <vt:lpstr>Condiciones de Bernstein</vt:lpstr>
      <vt:lpstr>Sección crítica</vt:lpstr>
      <vt:lpstr>Solución al problema</vt:lpstr>
      <vt:lpstr>Primer intento</vt:lpstr>
      <vt:lpstr>Segundo intento</vt:lpstr>
      <vt:lpstr>Solución de Dekker</vt:lpstr>
      <vt:lpstr>Solución de Peterson</vt:lpstr>
      <vt:lpstr>Diapositiva 13</vt:lpstr>
      <vt:lpstr>Hardware de sincronización</vt:lpstr>
      <vt:lpstr>Test and Set</vt:lpstr>
      <vt:lpstr>Diapositiva 16</vt:lpstr>
      <vt:lpstr>Semáforos</vt:lpstr>
      <vt:lpstr>Semáforos</vt:lpstr>
      <vt:lpstr>Características de los semáforos</vt:lpstr>
      <vt:lpstr>Productor-consumidor</vt:lpstr>
      <vt:lpstr>Productor   Consumidor</vt:lpstr>
      <vt:lpstr>Comunicación con mensajes</vt:lpstr>
      <vt:lpstr>Ejemplos</vt:lpstr>
      <vt:lpstr>¿Por qué utilizar mensajes?</vt:lpstr>
      <vt:lpstr>Implementación de los mensajes</vt:lpstr>
      <vt:lpstr>Diapositiva 26</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Sistemas Operativos UTN</dc:title>
  <dc:creator>Graciela</dc:creator>
  <cp:lastModifiedBy>Marcela05</cp:lastModifiedBy>
  <cp:revision>136</cp:revision>
  <dcterms:created xsi:type="dcterms:W3CDTF">2013-03-20T22:59:11Z</dcterms:created>
  <dcterms:modified xsi:type="dcterms:W3CDTF">2015-10-02T23:46:37Z</dcterms:modified>
</cp:coreProperties>
</file>