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1" autoAdjust="0"/>
    <p:restoredTop sz="94660"/>
  </p:normalViewPr>
  <p:slideViewPr>
    <p:cSldViewPr>
      <p:cViewPr varScale="1">
        <p:scale>
          <a:sx n="65" d="100"/>
          <a:sy n="65" d="100"/>
        </p:scale>
        <p:origin x="-1392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57212" y="5349903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412750" y="4853412"/>
            <a:ext cx="916305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12750" y="3886200"/>
            <a:ext cx="916305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915400" y="6473952"/>
            <a:ext cx="822198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429500" y="549277"/>
            <a:ext cx="19812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549277"/>
            <a:ext cx="67691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79850" y="76201"/>
            <a:ext cx="31369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915400" y="6473952"/>
            <a:ext cx="822198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57212" y="3444903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412750" y="1676400"/>
            <a:ext cx="916305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95515" y="2947086"/>
            <a:ext cx="94107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26898" y="457200"/>
            <a:ext cx="94107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30200" y="1600200"/>
            <a:ext cx="45402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7053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30200" y="5410200"/>
            <a:ext cx="932815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4898" y="666750"/>
            <a:ext cx="4648102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5032111" y="666750"/>
            <a:ext cx="464992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304898" y="1316038"/>
            <a:ext cx="4648102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5036124" y="1316038"/>
            <a:ext cx="4645914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915400" y="6477000"/>
            <a:ext cx="825500" cy="24688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57212" y="6019801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26898" y="457200"/>
            <a:ext cx="94107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57212" y="5849118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95300" y="5486400"/>
            <a:ext cx="916305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95300" y="609600"/>
            <a:ext cx="3259006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872971" y="609600"/>
            <a:ext cx="5785379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797300" y="616634"/>
            <a:ext cx="54483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412750" y="4993760"/>
            <a:ext cx="635635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412750" y="5533218"/>
            <a:ext cx="635635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57212" y="1050899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30200" y="1554163"/>
            <a:ext cx="94107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7016750" y="76201"/>
            <a:ext cx="272415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02/10/2015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76201"/>
            <a:ext cx="36322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915400" y="6477001"/>
            <a:ext cx="8255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30200" y="457200"/>
            <a:ext cx="94107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57212" y="1050899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57212" y="1057987"/>
            <a:ext cx="9348788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6506" y="2204864"/>
            <a:ext cx="8734821" cy="2232248"/>
          </a:xfrm>
        </p:spPr>
        <p:txBody>
          <a:bodyPr>
            <a:noAutofit/>
          </a:bodyPr>
          <a:lstStyle/>
          <a:p>
            <a:pPr algn="ctr"/>
            <a:r>
              <a:rPr lang="es-AR" sz="6000" cap="none" dirty="0" smtClean="0">
                <a:solidFill>
                  <a:srgbClr val="FF0000"/>
                </a:solidFill>
                <a:latin typeface="Algerian" pitchFamily="82" charset="0"/>
              </a:rPr>
              <a:t>Hebras / Hilos </a:t>
            </a:r>
            <a:endParaRPr lang="es-AR" sz="6000" cap="none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15589" y="44624"/>
            <a:ext cx="9387109" cy="523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Funcionalidad de los hilos.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10" name="9 Elipse"/>
          <p:cNvSpPr/>
          <p:nvPr/>
        </p:nvSpPr>
        <p:spPr bwMode="auto">
          <a:xfrm>
            <a:off x="2300705" y="3172287"/>
            <a:ext cx="1326147" cy="39604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456723" y="3255329"/>
            <a:ext cx="113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Preparado</a:t>
            </a:r>
          </a:p>
        </p:txBody>
      </p:sp>
      <p:sp>
        <p:nvSpPr>
          <p:cNvPr id="12" name="11 Elipse"/>
          <p:cNvSpPr/>
          <p:nvPr/>
        </p:nvSpPr>
        <p:spPr bwMode="auto">
          <a:xfrm>
            <a:off x="4133909" y="1912147"/>
            <a:ext cx="1365152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367935" y="202016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Bloqueado</a:t>
            </a:r>
            <a:endParaRPr lang="es-AR" sz="1200" dirty="0"/>
          </a:p>
        </p:txBody>
      </p:sp>
      <p:sp>
        <p:nvSpPr>
          <p:cNvPr id="14" name="13 Elipse"/>
          <p:cNvSpPr/>
          <p:nvPr/>
        </p:nvSpPr>
        <p:spPr bwMode="auto">
          <a:xfrm>
            <a:off x="6630186" y="3028271"/>
            <a:ext cx="1365152" cy="5400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825208" y="3136284"/>
            <a:ext cx="113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Ejecución</a:t>
            </a:r>
            <a:endParaRPr lang="es-AR" sz="1200" dirty="0"/>
          </a:p>
        </p:txBody>
      </p:sp>
      <p:sp>
        <p:nvSpPr>
          <p:cNvPr id="16" name="15 Elipse"/>
          <p:cNvSpPr/>
          <p:nvPr/>
        </p:nvSpPr>
        <p:spPr bwMode="auto">
          <a:xfrm>
            <a:off x="818541" y="1804135"/>
            <a:ext cx="1638182" cy="7560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16 Elipse"/>
          <p:cNvSpPr/>
          <p:nvPr/>
        </p:nvSpPr>
        <p:spPr bwMode="auto">
          <a:xfrm>
            <a:off x="7371269" y="1660119"/>
            <a:ext cx="1560173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130575" y="2020160"/>
            <a:ext cx="1131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i="1" dirty="0" smtClean="0"/>
              <a:t>Nuevo</a:t>
            </a:r>
            <a:endParaRPr lang="es-AR" sz="1200" b="1" i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7683303" y="1912148"/>
            <a:ext cx="1014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i="1" dirty="0" smtClean="0"/>
              <a:t>Finalizado</a:t>
            </a:r>
            <a:endParaRPr lang="es-AR" sz="1200" b="1" i="1" dirty="0"/>
          </a:p>
        </p:txBody>
      </p:sp>
      <p:cxnSp>
        <p:nvCxnSpPr>
          <p:cNvPr id="20" name="19 Conector recto de flecha"/>
          <p:cNvCxnSpPr/>
          <p:nvPr/>
        </p:nvCxnSpPr>
        <p:spPr bwMode="auto">
          <a:xfrm flipV="1">
            <a:off x="3509840" y="3532327"/>
            <a:ext cx="3237360" cy="3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20 Conector recto de flecha"/>
          <p:cNvCxnSpPr/>
          <p:nvPr/>
        </p:nvCxnSpPr>
        <p:spPr bwMode="auto">
          <a:xfrm flipH="1">
            <a:off x="3470835" y="3172287"/>
            <a:ext cx="31203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21 Conector recto de flecha"/>
          <p:cNvCxnSpPr>
            <a:stCxn id="14" idx="1"/>
            <a:endCxn id="12" idx="6"/>
          </p:cNvCxnSpPr>
          <p:nvPr/>
        </p:nvCxnSpPr>
        <p:spPr bwMode="auto">
          <a:xfrm flipH="1" flipV="1">
            <a:off x="5499061" y="2164175"/>
            <a:ext cx="1331047" cy="943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22 Conector recto de flecha"/>
          <p:cNvCxnSpPr>
            <a:stCxn id="12" idx="3"/>
          </p:cNvCxnSpPr>
          <p:nvPr/>
        </p:nvCxnSpPr>
        <p:spPr bwMode="auto">
          <a:xfrm flipH="1">
            <a:off x="3158801" y="2342387"/>
            <a:ext cx="1175030" cy="793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23 Conector recto de flecha"/>
          <p:cNvCxnSpPr>
            <a:stCxn id="14" idx="0"/>
            <a:endCxn id="17" idx="4"/>
          </p:cNvCxnSpPr>
          <p:nvPr/>
        </p:nvCxnSpPr>
        <p:spPr bwMode="auto">
          <a:xfrm flipV="1">
            <a:off x="7312762" y="2452207"/>
            <a:ext cx="838593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24 Conector recto de flecha"/>
          <p:cNvCxnSpPr>
            <a:stCxn id="16" idx="4"/>
          </p:cNvCxnSpPr>
          <p:nvPr/>
        </p:nvCxnSpPr>
        <p:spPr bwMode="auto">
          <a:xfrm>
            <a:off x="1637632" y="2560219"/>
            <a:ext cx="975108" cy="612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CuadroTexto"/>
          <p:cNvSpPr txBox="1"/>
          <p:nvPr/>
        </p:nvSpPr>
        <p:spPr>
          <a:xfrm>
            <a:off x="740532" y="2848252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Admitido</a:t>
            </a:r>
            <a:endParaRPr lang="es-AR" sz="14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094905" y="3640340"/>
            <a:ext cx="206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Planificado</a:t>
            </a:r>
            <a:endParaRPr lang="es-AR" sz="14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055900" y="2848252"/>
            <a:ext cx="2184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Temporizado</a:t>
            </a:r>
            <a:endParaRPr lang="es-AR" sz="1400" b="1" dirty="0"/>
          </a:p>
        </p:txBody>
      </p:sp>
      <p:sp>
        <p:nvSpPr>
          <p:cNvPr id="29" name="28 CuadroTexto"/>
          <p:cNvSpPr txBox="1"/>
          <p:nvPr/>
        </p:nvSpPr>
        <p:spPr>
          <a:xfrm rot="2367313">
            <a:off x="5431777" y="2215618"/>
            <a:ext cx="212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Espera por un evento</a:t>
            </a:r>
            <a:endParaRPr lang="es-AR" sz="1400" b="1" dirty="0"/>
          </a:p>
        </p:txBody>
      </p:sp>
      <p:sp>
        <p:nvSpPr>
          <p:cNvPr id="30" name="29 CuadroTexto"/>
          <p:cNvSpPr txBox="1"/>
          <p:nvPr/>
        </p:nvSpPr>
        <p:spPr>
          <a:xfrm rot="19288695">
            <a:off x="2670189" y="2340713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Sucede evento</a:t>
            </a:r>
            <a:endParaRPr lang="es-AR" sz="14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761312" y="2776244"/>
            <a:ext cx="85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Salida</a:t>
            </a:r>
            <a:endParaRPr lang="es-AR" sz="14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62523" y="980729"/>
            <a:ext cx="826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Estados de un hilo.</a:t>
            </a:r>
            <a:endParaRPr lang="es-AR" sz="2400" dirty="0">
              <a:latin typeface="Arial Rounded MT Bold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62523" y="4149080"/>
            <a:ext cx="8502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Estados que no existen en un hilo son los suspendidos, dado que todos los hilos comporten el espacio de direcciones. Por lo cual el que estará suspendido será el proceso.</a:t>
            </a:r>
          </a:p>
          <a:p>
            <a:pPr lvl="1"/>
            <a:endParaRPr lang="es-AR" sz="2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15589" y="44624"/>
            <a:ext cx="9387109" cy="523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Funcionalidad de los hilos.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62523" y="764704"/>
            <a:ext cx="89709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Arial Rounded MT Bold" pitchFamily="34" charset="0"/>
              </a:rPr>
              <a:t>Ejemplos reales de </a:t>
            </a:r>
            <a:r>
              <a:rPr lang="es-AR" sz="2400" dirty="0" err="1" smtClean="0">
                <a:latin typeface="Arial Rounded MT Bold" pitchFamily="34" charset="0"/>
              </a:rPr>
              <a:t>Multihilos</a:t>
            </a:r>
            <a:r>
              <a:rPr lang="es-AR" sz="2400" dirty="0" smtClean="0">
                <a:latin typeface="Arial Rounded MT Bold" pitchFamily="34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Un explorador WEB puede tener una hebra para mostrar imágenes y textos mientras que otra hebra recupera datos de la red.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Un procesador de texto puede tener una hebra para mostrar gráficos, otra hebra para responder las pulsaciones del teclado del usuario y una tercera hebra para corrector ortográficos y gramatical que se ejecuta en segundo plano.</a:t>
            </a:r>
          </a:p>
          <a:p>
            <a:pPr>
              <a:buFont typeface="Wingdings" pitchFamily="2" charset="2"/>
              <a:buChar char="Ø"/>
            </a:pPr>
            <a:endParaRPr lang="es-AR" sz="2400" dirty="0">
              <a:latin typeface="Arial Rounded MT Bold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97" y="4077073"/>
            <a:ext cx="8736971" cy="225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0489" y="260649"/>
            <a:ext cx="9283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dirty="0" smtClean="0">
                <a:solidFill>
                  <a:srgbClr val="FF0000"/>
                </a:solidFill>
                <a:latin typeface="Algerian" pitchFamily="82" charset="0"/>
              </a:rPr>
              <a:t>Hilos a Nivel </a:t>
            </a:r>
            <a:r>
              <a:rPr lang="es-AR" sz="3200" dirty="0" err="1" smtClean="0">
                <a:solidFill>
                  <a:srgbClr val="FF0000"/>
                </a:solidFill>
                <a:latin typeface="Algerian" pitchFamily="82" charset="0"/>
              </a:rPr>
              <a:t>Kernel</a:t>
            </a:r>
            <a:r>
              <a:rPr lang="es-AR" sz="3200" dirty="0" smtClean="0">
                <a:solidFill>
                  <a:srgbClr val="FF0000"/>
                </a:solidFill>
                <a:latin typeface="Algerian" pitchFamily="82" charset="0"/>
              </a:rPr>
              <a:t> a Nivel de Usuario</a:t>
            </a:r>
            <a:endParaRPr lang="es-AR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06506" y="1052737"/>
            <a:ext cx="413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Arial Rounded MT Bold" pitchFamily="34" charset="0"/>
              </a:rPr>
              <a:t>Hilos Nivel </a:t>
            </a:r>
            <a:r>
              <a:rPr lang="es-AR" sz="2400" b="1" dirty="0" err="1" smtClean="0">
                <a:latin typeface="Arial Rounded MT Bold" pitchFamily="34" charset="0"/>
              </a:rPr>
              <a:t>Kernel</a:t>
            </a:r>
            <a:r>
              <a:rPr lang="es-AR" sz="2400" b="1" dirty="0" smtClean="0">
                <a:latin typeface="Arial Rounded MT Bold" pitchFamily="34" charset="0"/>
              </a:rPr>
              <a:t> o Núcleo:</a:t>
            </a:r>
          </a:p>
          <a:p>
            <a:endParaRPr lang="es-AR" sz="2400" b="1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400" b="1" dirty="0" smtClean="0">
                <a:latin typeface="Arial Rounded MT Bold" pitchFamily="34" charset="0"/>
              </a:rPr>
              <a:t> </a:t>
            </a:r>
            <a:r>
              <a:rPr lang="es-AR" sz="2400" dirty="0" smtClean="0">
                <a:latin typeface="Arial Rounded MT Bold" pitchFamily="34" charset="0"/>
              </a:rPr>
              <a:t>Estos se comportan como procesos.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Son planificados por el núcleo o </a:t>
            </a:r>
            <a:r>
              <a:rPr lang="es-AR" sz="2400" dirty="0" err="1" smtClean="0">
                <a:latin typeface="Arial Rounded MT Bold" pitchFamily="34" charset="0"/>
              </a:rPr>
              <a:t>Kernel</a:t>
            </a:r>
            <a:r>
              <a:rPr lang="es-AR" sz="2400" dirty="0" smtClean="0">
                <a:latin typeface="Arial Rounded MT Bold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Participan en la planificación general del SO.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Requieren cambio de modo</a:t>
            </a:r>
          </a:p>
          <a:p>
            <a:pPr>
              <a:buFont typeface="Wingdings" pitchFamily="2" charset="2"/>
              <a:buChar char="Ø"/>
            </a:pPr>
            <a:endParaRPr lang="es-AR" sz="2400" dirty="0">
              <a:latin typeface="Arial Rounded MT Bold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265035" y="1064926"/>
            <a:ext cx="4134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Arial Rounded MT Bold" pitchFamily="34" charset="0"/>
              </a:rPr>
              <a:t>Hilos Nivel Usuario:</a:t>
            </a:r>
          </a:p>
          <a:p>
            <a:endParaRPr lang="es-AR" sz="2400" b="1" dirty="0" smtClean="0">
              <a:latin typeface="Arial Rounded MT Bold" pitchFamily="34" charset="0"/>
            </a:endParaRPr>
          </a:p>
          <a:p>
            <a:endParaRPr lang="es-AR" sz="2400" b="1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400" b="1" dirty="0" smtClean="0">
                <a:latin typeface="Arial Rounded MT Bold" pitchFamily="34" charset="0"/>
              </a:rPr>
              <a:t> </a:t>
            </a:r>
            <a:r>
              <a:rPr lang="es-AR" sz="2400" dirty="0" smtClean="0">
                <a:latin typeface="Arial Rounded MT Bold" pitchFamily="34" charset="0"/>
              </a:rPr>
              <a:t>Son manejados por la biblioteca de hilos.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El </a:t>
            </a:r>
            <a:r>
              <a:rPr lang="es-AR" sz="2400" dirty="0" err="1" smtClean="0">
                <a:latin typeface="Arial Rounded MT Bold" pitchFamily="34" charset="0"/>
              </a:rPr>
              <a:t>Kernel</a:t>
            </a:r>
            <a:r>
              <a:rPr lang="es-AR" sz="2400" dirty="0" smtClean="0">
                <a:latin typeface="Arial Rounded MT Bold" pitchFamily="34" charset="0"/>
              </a:rPr>
              <a:t> no tiene conocimiento de ellos y su actividad.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Se comunican entre ellos.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No existe un cambio de modo.</a:t>
            </a:r>
            <a:endParaRPr lang="es-AR" sz="24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1"/>
          <p:cNvSpPr>
            <a:spLocks noChangeArrowheads="1"/>
          </p:cNvSpPr>
          <p:nvPr/>
        </p:nvSpPr>
        <p:spPr bwMode="auto">
          <a:xfrm>
            <a:off x="4426059" y="3387056"/>
            <a:ext cx="1078309" cy="817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3941079" y="5166643"/>
            <a:ext cx="3752585" cy="1011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93562" y="3307682"/>
            <a:ext cx="668999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03926" y="3263231"/>
            <a:ext cx="1960563" cy="9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kérnel (sistema operativo)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1887" y="2772694"/>
            <a:ext cx="1821260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usuario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878247" y="2586956"/>
            <a:ext cx="4363111" cy="704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Proceso de usuario gestiona y planifica los múltiples hilos</a:t>
            </a: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4818172" y="3517231"/>
            <a:ext cx="354277" cy="546100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4964353" y="3274344"/>
            <a:ext cx="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 flipV="1">
            <a:off x="3939358" y="2039269"/>
            <a:ext cx="920089" cy="544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>
            <a:off x="3626356" y="1388394"/>
            <a:ext cx="354277" cy="530225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4878364" y="2007518"/>
            <a:ext cx="17198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4757979" y="1340769"/>
            <a:ext cx="354277" cy="530225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4878364" y="2039269"/>
            <a:ext cx="763588" cy="544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5660870" y="1339182"/>
            <a:ext cx="354277" cy="530225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374465" y="5374607"/>
            <a:ext cx="1284684" cy="674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4981551" y="4893593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913679" y="5382543"/>
            <a:ext cx="1284685" cy="67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867928" y="5573044"/>
            <a:ext cx="669071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CPU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1543689" y="4903119"/>
            <a:ext cx="668999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862651" y="5060281"/>
            <a:ext cx="1182032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Hardware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3886044" y="4396706"/>
            <a:ext cx="2591726" cy="500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Planificador del SO</a:t>
            </a: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V="1">
            <a:off x="4971233" y="4195093"/>
            <a:ext cx="0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4" name="23 Rectángulo"/>
          <p:cNvSpPr/>
          <p:nvPr/>
        </p:nvSpPr>
        <p:spPr>
          <a:xfrm>
            <a:off x="584515" y="188641"/>
            <a:ext cx="8892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smtClean="0">
                <a:solidFill>
                  <a:srgbClr val="FF0000"/>
                </a:solidFill>
                <a:latin typeface="Algerian" pitchFamily="82" charset="0"/>
              </a:rPr>
              <a:t>Hilos a nivel usuario (un CPU con dos núcleos)</a:t>
            </a:r>
            <a:endParaRPr lang="es-AR" sz="36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"/>
          <p:cNvSpPr>
            <a:spLocks noChangeArrowheads="1"/>
          </p:cNvSpPr>
          <p:nvPr/>
        </p:nvSpPr>
        <p:spPr bwMode="auto">
          <a:xfrm>
            <a:off x="5830094" y="3022601"/>
            <a:ext cx="1078310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3" name="Oval 23"/>
          <p:cNvSpPr>
            <a:spLocks noChangeArrowheads="1"/>
          </p:cNvSpPr>
          <p:nvPr/>
        </p:nvSpPr>
        <p:spPr bwMode="auto">
          <a:xfrm>
            <a:off x="4309798" y="3032126"/>
            <a:ext cx="1078310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24520" y="4926014"/>
            <a:ext cx="1979480" cy="1011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425708" y="2663826"/>
            <a:ext cx="668999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36071" y="2749550"/>
            <a:ext cx="1960563" cy="9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kérnel (sistema operativo)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9251" y="2259013"/>
            <a:ext cx="1960563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usuario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38027" y="3160713"/>
            <a:ext cx="266567" cy="627062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327114" y="2311400"/>
            <a:ext cx="15478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639999" y="1500189"/>
            <a:ext cx="285485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6153414" y="1435100"/>
            <a:ext cx="268288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57908" y="5133975"/>
            <a:ext cx="1284684" cy="67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4987396" y="3905250"/>
            <a:ext cx="677598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551371" y="5332413"/>
            <a:ext cx="669071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CPU</a:t>
            </a: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6248004" y="3111500"/>
            <a:ext cx="285485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4787900" y="2365375"/>
            <a:ext cx="15479" cy="768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417109" y="4692651"/>
            <a:ext cx="668999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18874" y="4849813"/>
            <a:ext cx="1182032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Hardware</a:t>
            </a: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5654676" y="3881438"/>
            <a:ext cx="643202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647796" y="4684713"/>
            <a:ext cx="0" cy="449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361392" y="4186238"/>
            <a:ext cx="2591727" cy="500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Planificador del SO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93582" y="273050"/>
            <a:ext cx="8923998" cy="7937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Hilos a nivel </a:t>
            </a:r>
            <a:r>
              <a:rPr kumimoji="0" lang="es-ES" sz="36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kernel</a:t>
            </a:r>
            <a:r>
              <a:rPr kumimoji="0" lang="es-ES" sz="36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 (con un CPU con un solo núcleo)</a:t>
            </a:r>
            <a:endParaRPr kumimoji="0" lang="es-ES" sz="36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8"/>
          <p:cNvSpPr>
            <a:spLocks noChangeArrowheads="1"/>
          </p:cNvSpPr>
          <p:nvPr/>
        </p:nvSpPr>
        <p:spPr bwMode="auto">
          <a:xfrm>
            <a:off x="4309798" y="3032126"/>
            <a:ext cx="1078310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3" name="Oval 29"/>
          <p:cNvSpPr>
            <a:spLocks noChangeArrowheads="1"/>
          </p:cNvSpPr>
          <p:nvPr/>
        </p:nvSpPr>
        <p:spPr bwMode="auto">
          <a:xfrm>
            <a:off x="5881688" y="2974976"/>
            <a:ext cx="1078310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90422" y="4845050"/>
            <a:ext cx="3752585" cy="1011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425708" y="2574926"/>
            <a:ext cx="668999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36071" y="2546350"/>
            <a:ext cx="1960563" cy="9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kérnel (sistema operativo)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9251" y="2055813"/>
            <a:ext cx="1960563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usuario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701911" y="3105151"/>
            <a:ext cx="302683" cy="627063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6414823" y="2190750"/>
            <a:ext cx="13758" cy="833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4657196" y="1500189"/>
            <a:ext cx="268288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>
            <a:off x="6275520" y="1435100"/>
            <a:ext cx="266567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223809" y="5053014"/>
            <a:ext cx="1284685" cy="674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4830895" y="4572001"/>
            <a:ext cx="0" cy="481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763022" y="5060950"/>
            <a:ext cx="1284684" cy="67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717271" y="5251451"/>
            <a:ext cx="669071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CPU</a:t>
            </a:r>
          </a:p>
        </p:txBody>
      </p:sp>
      <p:sp>
        <p:nvSpPr>
          <p:cNvPr id="16" name="Freeform 20"/>
          <p:cNvSpPr>
            <a:spLocks/>
          </p:cNvSpPr>
          <p:nvPr/>
        </p:nvSpPr>
        <p:spPr bwMode="auto">
          <a:xfrm>
            <a:off x="6230806" y="3055939"/>
            <a:ext cx="268288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H="1" flipV="1">
            <a:off x="6473296" y="4578350"/>
            <a:ext cx="17198" cy="465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4787900" y="2276476"/>
            <a:ext cx="32677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1417109" y="4692651"/>
            <a:ext cx="668999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718874" y="4849813"/>
            <a:ext cx="1182032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Hardware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4854972" y="3825875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6411384" y="3800475"/>
            <a:ext cx="17198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361392" y="4186238"/>
            <a:ext cx="2591727" cy="500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Planificador del SO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93582" y="273050"/>
            <a:ext cx="8923998" cy="7937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Hilos a nivel </a:t>
            </a:r>
            <a:r>
              <a:rPr kumimoji="0" lang="es-ES" sz="3600" b="0" i="0" u="none" strike="noStrike" kern="1200" cap="all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kernel</a:t>
            </a:r>
            <a:r>
              <a:rPr kumimoji="0" lang="es-ES" sz="36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 (con un CPU con doble núcleo)</a:t>
            </a:r>
            <a:endParaRPr kumimoji="0" lang="es-ES" sz="36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26631"/>
          <a:stretch>
            <a:fillRect/>
          </a:stretch>
        </p:blipFill>
        <p:spPr>
          <a:xfrm>
            <a:off x="350838" y="1196752"/>
            <a:ext cx="9126935" cy="5112568"/>
          </a:xfrm>
          <a:prstGeom prst="rect">
            <a:avLst/>
          </a:prstGeom>
          <a:noFill/>
          <a:ln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8673" y="333375"/>
            <a:ext cx="9161331" cy="6413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Múltiples hilos en un único procesador</a:t>
            </a:r>
            <a:endParaRPr kumimoji="0" lang="es-ES" sz="30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6463" y="260648"/>
            <a:ext cx="9555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  <a:latin typeface="Algerian" pitchFamily="82" charset="0"/>
              </a:rPr>
              <a:t>Ventajas y desventajas entre los </a:t>
            </a:r>
            <a:r>
              <a:rPr lang="es-AR" sz="2800" dirty="0" err="1" smtClean="0">
                <a:solidFill>
                  <a:srgbClr val="FF0000"/>
                </a:solidFill>
                <a:latin typeface="Algerian" pitchFamily="82" charset="0"/>
              </a:rPr>
              <a:t>ULTs</a:t>
            </a:r>
            <a:r>
              <a:rPr lang="es-AR" sz="2800" dirty="0" smtClean="0">
                <a:solidFill>
                  <a:srgbClr val="FF0000"/>
                </a:solidFill>
                <a:latin typeface="Algerian" pitchFamily="82" charset="0"/>
              </a:rPr>
              <a:t> y KLTS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50489" y="1052736"/>
            <a:ext cx="8892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Arial Rounded MT Bold" pitchFamily="34" charset="0"/>
              </a:rPr>
              <a:t>Ventajas </a:t>
            </a:r>
            <a:r>
              <a:rPr lang="es-AR" sz="2400" b="1" dirty="0" err="1" smtClean="0">
                <a:latin typeface="Arial Rounded MT Bold" pitchFamily="34" charset="0"/>
              </a:rPr>
              <a:t>ULTs</a:t>
            </a:r>
            <a:r>
              <a:rPr lang="es-AR" sz="2400" b="1" dirty="0" smtClean="0">
                <a:latin typeface="Arial Rounded MT Bold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Simple Administración: un cambio de hilo no requiere privilegios de cambio de modo.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Simple representación:  para planificarlos no requiere del SO si no de la biblioteca de hilos.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Son rápidos y eficientes</a:t>
            </a:r>
            <a:endParaRPr lang="es-AR" sz="2400" dirty="0">
              <a:latin typeface="Arial Rounded MT Bold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0489" y="3640956"/>
            <a:ext cx="8892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Arial Rounded MT Bold" pitchFamily="34" charset="0"/>
              </a:rPr>
              <a:t>Desventajas </a:t>
            </a:r>
            <a:r>
              <a:rPr lang="es-AR" sz="2400" b="1" dirty="0" err="1" smtClean="0">
                <a:latin typeface="Arial Rounded MT Bold" pitchFamily="34" charset="0"/>
              </a:rPr>
              <a:t>ULTs</a:t>
            </a:r>
            <a:r>
              <a:rPr lang="es-AR" sz="2400" b="1" dirty="0" smtClean="0">
                <a:latin typeface="Arial Rounded MT Bold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El bloqueo de un hilo  de usuarios, produce una llamada al SO bloqueante, por lo cual se bloquea todo el proceso por completo.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Todos los hilos de usuarios se  ejecutan en un único procesador.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6463" y="260648"/>
            <a:ext cx="9555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  <a:latin typeface="Algerian" pitchFamily="82" charset="0"/>
              </a:rPr>
              <a:t>Ventajas y desventajas entre los </a:t>
            </a:r>
            <a:r>
              <a:rPr lang="es-AR" sz="2800" dirty="0" err="1" smtClean="0">
                <a:solidFill>
                  <a:srgbClr val="FF0000"/>
                </a:solidFill>
                <a:latin typeface="Algerian" pitchFamily="82" charset="0"/>
              </a:rPr>
              <a:t>ULTs</a:t>
            </a:r>
            <a:r>
              <a:rPr lang="es-AR" sz="2800" dirty="0" smtClean="0">
                <a:solidFill>
                  <a:srgbClr val="FF0000"/>
                </a:solidFill>
                <a:latin typeface="Algerian" pitchFamily="82" charset="0"/>
              </a:rPr>
              <a:t> y KLTS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50489" y="1052737"/>
            <a:ext cx="8892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Arial Rounded MT Bold" pitchFamily="34" charset="0"/>
              </a:rPr>
              <a:t>Ventajas </a:t>
            </a:r>
            <a:r>
              <a:rPr lang="es-AR" sz="2400" b="1" dirty="0" err="1" smtClean="0">
                <a:latin typeface="Arial Rounded MT Bold" pitchFamily="34" charset="0"/>
              </a:rPr>
              <a:t>KLTs</a:t>
            </a:r>
            <a:r>
              <a:rPr lang="es-AR" sz="2400" b="1" dirty="0" smtClean="0">
                <a:latin typeface="Arial Rounded MT Bold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Se pueden ejecutar en multiprocesadores.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50489" y="2204864"/>
            <a:ext cx="8892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latin typeface="Arial Rounded MT Bold" pitchFamily="34" charset="0"/>
              </a:rPr>
              <a:t>Desventajas </a:t>
            </a:r>
            <a:r>
              <a:rPr lang="es-AR" sz="2400" b="1" dirty="0" err="1" smtClean="0">
                <a:latin typeface="Arial Rounded MT Bold" pitchFamily="34" charset="0"/>
              </a:rPr>
              <a:t>KLTs</a:t>
            </a:r>
            <a:r>
              <a:rPr lang="es-AR" sz="2400" b="1" dirty="0" smtClean="0">
                <a:latin typeface="Arial Rounded MT Bold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requiere de cambio de modos y cambios de contextos.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Son mas lentos e ineficientes.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72480" y="4077074"/>
            <a:ext cx="8736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>
                <a:solidFill>
                  <a:srgbClr val="FF0000"/>
                </a:solidFill>
                <a:latin typeface="Algerian" pitchFamily="82" charset="0"/>
              </a:rPr>
              <a:t>Modelos </a:t>
            </a:r>
            <a:r>
              <a:rPr lang="es-AR" sz="2800" dirty="0" err="1" smtClean="0">
                <a:solidFill>
                  <a:srgbClr val="FF0000"/>
                </a:solidFill>
                <a:latin typeface="Algerian" pitchFamily="82" charset="0"/>
              </a:rPr>
              <a:t>Multihebras</a:t>
            </a:r>
            <a:endParaRPr lang="es-AR" sz="2800" dirty="0" smtClean="0">
              <a:solidFill>
                <a:srgbClr val="FF0000"/>
              </a:solidFill>
              <a:latin typeface="Algerian" pitchFamily="82" charset="0"/>
            </a:endParaRPr>
          </a:p>
          <a:p>
            <a:endParaRPr lang="es-AR" sz="2800" dirty="0">
              <a:latin typeface="Arial Rounded MT Bold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84515" y="4869161"/>
            <a:ext cx="8112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s-AR" sz="2800" dirty="0" smtClean="0">
                <a:latin typeface="Arial Rounded MT Bold" pitchFamily="34" charset="0"/>
              </a:rPr>
              <a:t>Muchos a uno</a:t>
            </a:r>
          </a:p>
          <a:p>
            <a:pPr lvl="1">
              <a:buFont typeface="Wingdings" pitchFamily="2" charset="2"/>
              <a:buChar char="Ø"/>
            </a:pPr>
            <a:r>
              <a:rPr lang="es-AR" sz="2800" dirty="0" smtClean="0">
                <a:latin typeface="Arial Rounded MT Bold" pitchFamily="34" charset="0"/>
              </a:rPr>
              <a:t>Uno a uno</a:t>
            </a:r>
          </a:p>
          <a:p>
            <a:pPr lvl="1">
              <a:buFont typeface="Wingdings" pitchFamily="2" charset="2"/>
              <a:buChar char="Ø"/>
            </a:pPr>
            <a:r>
              <a:rPr lang="es-AR" sz="2800" dirty="0" smtClean="0">
                <a:latin typeface="Arial Rounded MT Bold" pitchFamily="34" charset="0"/>
              </a:rPr>
              <a:t>Muchos a Muchos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8767" y="2291388"/>
            <a:ext cx="62738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Forte" pitchFamily="66" charset="0"/>
              </a:rPr>
              <a:t>¿</a:t>
            </a:r>
            <a:r>
              <a:rPr lang="en-US" sz="9600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latin typeface="Forte" pitchFamily="66" charset="0"/>
              </a:rPr>
              <a:t>DUDAS ?</a:t>
            </a:r>
            <a:endParaRPr lang="en-US" sz="960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4472" y="980728"/>
            <a:ext cx="951705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800" dirty="0" smtClean="0">
                <a:solidFill>
                  <a:srgbClr val="FF0000"/>
                </a:solidFill>
              </a:rPr>
              <a:t> </a:t>
            </a: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Procesos e Hilos.</a:t>
            </a:r>
          </a:p>
          <a:p>
            <a:pPr>
              <a:buFont typeface="Wingdings" pitchFamily="2" charset="2"/>
              <a:buChar char="Ø"/>
            </a:pP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 Estructura de un hilo.</a:t>
            </a:r>
          </a:p>
          <a:p>
            <a:pPr>
              <a:buFont typeface="Wingdings" pitchFamily="2" charset="2"/>
              <a:buChar char="Ø"/>
            </a:pP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s-AR" sz="3600" dirty="0" err="1" smtClean="0">
                <a:solidFill>
                  <a:srgbClr val="FF0000"/>
                </a:solidFill>
                <a:latin typeface="Algerian" pitchFamily="82" charset="0"/>
              </a:rPr>
              <a:t>Multihilo</a:t>
            </a: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 Funcionalidad de los Hilos.</a:t>
            </a:r>
          </a:p>
          <a:p>
            <a:pPr>
              <a:buFont typeface="Wingdings" pitchFamily="2" charset="2"/>
              <a:buChar char="Ø"/>
            </a:pP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 Hilos a Nivel </a:t>
            </a:r>
            <a:r>
              <a:rPr lang="es-AR" sz="3600" dirty="0" err="1" smtClean="0">
                <a:solidFill>
                  <a:srgbClr val="FF0000"/>
                </a:solidFill>
                <a:latin typeface="Algerian" pitchFamily="82" charset="0"/>
              </a:rPr>
              <a:t>Kernel</a:t>
            </a: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 a Nivel de Usuario</a:t>
            </a:r>
          </a:p>
          <a:p>
            <a:pPr>
              <a:buFont typeface="Wingdings" pitchFamily="2" charset="2"/>
              <a:buChar char="Ø"/>
            </a:pP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Ventajas y </a:t>
            </a:r>
            <a:r>
              <a:rPr lang="es-AR" sz="3600" dirty="0" err="1" smtClean="0">
                <a:solidFill>
                  <a:srgbClr val="FF0000"/>
                </a:solidFill>
                <a:latin typeface="Algerian" pitchFamily="82" charset="0"/>
              </a:rPr>
              <a:t>dEsventajas</a:t>
            </a: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 entre los </a:t>
            </a:r>
            <a:r>
              <a:rPr lang="es-AR" sz="3600" dirty="0" err="1" smtClean="0">
                <a:solidFill>
                  <a:srgbClr val="FF0000"/>
                </a:solidFill>
                <a:latin typeface="Algerian" pitchFamily="82" charset="0"/>
              </a:rPr>
              <a:t>ULTs</a:t>
            </a: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 y KLTS</a:t>
            </a:r>
          </a:p>
          <a:p>
            <a:pPr>
              <a:buFont typeface="Wingdings" pitchFamily="2" charset="2"/>
              <a:buChar char="Ø"/>
            </a:pPr>
            <a:r>
              <a:rPr lang="es-AR" sz="3600" dirty="0" smtClean="0">
                <a:solidFill>
                  <a:srgbClr val="FF0000"/>
                </a:solidFill>
                <a:latin typeface="Algerian" pitchFamily="82" charset="0"/>
              </a:rPr>
              <a:t> Modelos </a:t>
            </a:r>
            <a:r>
              <a:rPr lang="es-AR" sz="3600" dirty="0" err="1" smtClean="0">
                <a:solidFill>
                  <a:srgbClr val="FF0000"/>
                </a:solidFill>
                <a:latin typeface="Algerian" pitchFamily="82" charset="0"/>
              </a:rPr>
              <a:t>Miltihebras</a:t>
            </a:r>
            <a:endParaRPr lang="es-AR" sz="3600" dirty="0" smtClean="0">
              <a:solidFill>
                <a:srgbClr val="FF0000"/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§"/>
            </a:pPr>
            <a:endParaRPr lang="es-AR" sz="2800" dirty="0" smtClean="0">
              <a:solidFill>
                <a:srgbClr val="FF0000"/>
              </a:solidFill>
              <a:latin typeface="Algerian" pitchFamily="82" charset="0"/>
            </a:endParaRPr>
          </a:p>
          <a:p>
            <a:endParaRPr lang="es-AR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286593" y="332657"/>
            <a:ext cx="7020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rgbClr val="FF0000"/>
                </a:solidFill>
                <a:latin typeface="Algerian" pitchFamily="82" charset="0"/>
              </a:rPr>
              <a:t>temario</a:t>
            </a:r>
            <a:endParaRPr lang="es-AR" sz="3200" b="1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0489" y="188640"/>
            <a:ext cx="9387109" cy="523528"/>
          </a:xfrm>
        </p:spPr>
        <p:txBody>
          <a:bodyPr>
            <a:noAutofit/>
          </a:bodyPr>
          <a:lstStyle/>
          <a:p>
            <a:pPr algn="ctr"/>
            <a:r>
              <a:rPr lang="es-AR" sz="6000" cap="none" dirty="0" smtClean="0">
                <a:solidFill>
                  <a:srgbClr val="FF0000"/>
                </a:solidFill>
                <a:latin typeface="Algerian" pitchFamily="82" charset="0"/>
              </a:rPr>
              <a:t>Procesos e Hilos</a:t>
            </a:r>
            <a:endParaRPr lang="es-AR" sz="6000" cap="none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28498" y="908720"/>
            <a:ext cx="8814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</a:t>
            </a:r>
            <a:r>
              <a:rPr lang="es-AR" sz="2400" b="1" dirty="0" smtClean="0">
                <a:latin typeface="Arial Rounded MT Bold" pitchFamily="34" charset="0"/>
              </a:rPr>
              <a:t>Un Proceso Tradicional (o proceso Pesado) tiene un espacio de Direcciones y  una sola Hebra de control.</a:t>
            </a:r>
            <a:endParaRPr lang="es-AR" sz="2400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Una Hebra es una unidad básica de utilización de la CPU.</a:t>
            </a:r>
          </a:p>
          <a:p>
            <a:r>
              <a:rPr lang="es-AR" sz="2400" dirty="0" smtClean="0">
                <a:latin typeface="Arial Rounded MT Bold" pitchFamily="34" charset="0"/>
              </a:rPr>
              <a:t> Comprende:</a:t>
            </a:r>
          </a:p>
          <a:p>
            <a:pPr lvl="1">
              <a:buFont typeface="Wingdings" pitchFamily="2" charset="2"/>
              <a:buChar char="§"/>
            </a:pPr>
            <a:r>
              <a:rPr lang="es-AR" sz="2400" dirty="0" smtClean="0">
                <a:latin typeface="Arial Rounded MT Bold" pitchFamily="34" charset="0"/>
              </a:rPr>
              <a:t> ID de Hebra</a:t>
            </a:r>
          </a:p>
          <a:p>
            <a:pPr lvl="1">
              <a:buFont typeface="Wingdings" pitchFamily="2" charset="2"/>
              <a:buChar char="§"/>
            </a:pPr>
            <a:r>
              <a:rPr lang="es-AR" sz="2400" dirty="0" smtClean="0">
                <a:latin typeface="Arial Rounded MT Bold" pitchFamily="34" charset="0"/>
              </a:rPr>
              <a:t> Contador de Programa.</a:t>
            </a:r>
          </a:p>
          <a:p>
            <a:pPr lvl="1">
              <a:buFont typeface="Wingdings" pitchFamily="2" charset="2"/>
              <a:buChar char="§"/>
            </a:pPr>
            <a:r>
              <a:rPr lang="es-AR" sz="2400" dirty="0" smtClean="0">
                <a:latin typeface="Arial Rounded MT Bold" pitchFamily="34" charset="0"/>
              </a:rPr>
              <a:t> Conjunto de Registros </a:t>
            </a:r>
          </a:p>
          <a:p>
            <a:pPr lvl="1">
              <a:buFont typeface="Wingdings" pitchFamily="2" charset="2"/>
              <a:buChar char="§"/>
            </a:pPr>
            <a:r>
              <a:rPr lang="es-AR" sz="2400" dirty="0" smtClean="0">
                <a:latin typeface="Arial Rounded MT Bold" pitchFamily="34" charset="0"/>
              </a:rPr>
              <a:t>  Pila.</a:t>
            </a:r>
          </a:p>
          <a:p>
            <a:r>
              <a:rPr lang="es-AR" sz="2400" dirty="0" smtClean="0">
                <a:latin typeface="Arial Rounded MT Bold" pitchFamily="34" charset="0"/>
              </a:rPr>
              <a:t>Comparte con otras Hebras que pertenecen al mismo procesos:</a:t>
            </a:r>
          </a:p>
          <a:p>
            <a:pPr lvl="1">
              <a:buFont typeface="Wingdings" pitchFamily="2" charset="2"/>
              <a:buChar char="§"/>
            </a:pPr>
            <a:r>
              <a:rPr lang="es-AR" sz="2400" dirty="0" smtClean="0">
                <a:latin typeface="Arial Rounded MT Bold" pitchFamily="34" charset="0"/>
              </a:rPr>
              <a:t> Sección de Código.</a:t>
            </a:r>
          </a:p>
          <a:p>
            <a:pPr lvl="1">
              <a:buFont typeface="Wingdings" pitchFamily="2" charset="2"/>
              <a:buChar char="§"/>
            </a:pPr>
            <a:r>
              <a:rPr lang="es-AR" sz="2400" dirty="0" smtClean="0">
                <a:latin typeface="Arial Rounded MT Bold" pitchFamily="34" charset="0"/>
              </a:rPr>
              <a:t> Sección de Datos.</a:t>
            </a:r>
          </a:p>
          <a:p>
            <a:pPr lvl="1">
              <a:buFont typeface="Wingdings" pitchFamily="2" charset="2"/>
              <a:buChar char="§"/>
            </a:pPr>
            <a:r>
              <a:rPr lang="es-AR" sz="2400" dirty="0" smtClean="0">
                <a:latin typeface="Arial Rounded MT Bold" pitchFamily="34" charset="0"/>
              </a:rPr>
              <a:t> Recursos del S.O (archivos Abiertos- señales)</a:t>
            </a:r>
          </a:p>
          <a:p>
            <a:pPr>
              <a:buFont typeface="Wingdings" pitchFamily="2" charset="2"/>
              <a:buChar char="Ø"/>
            </a:pPr>
            <a:endParaRPr lang="es-AR" sz="2400" dirty="0">
              <a:latin typeface="Arial Rounded MT Bold" pitchFamily="34" charset="0"/>
            </a:endParaRPr>
          </a:p>
        </p:txBody>
      </p:sp>
      <p:pic>
        <p:nvPicPr>
          <p:cNvPr id="6" name="Picture 7" descr="2-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5035" y="2348881"/>
            <a:ext cx="4290477" cy="1884363"/>
          </a:xfrm>
          <a:prstGeom prst="rect">
            <a:avLst/>
          </a:prstGeom>
          <a:noFill/>
        </p:spPr>
      </p:pic>
      <p:cxnSp>
        <p:nvCxnSpPr>
          <p:cNvPr id="8" name="7 Conector recto de flecha"/>
          <p:cNvCxnSpPr/>
          <p:nvPr/>
        </p:nvCxnSpPr>
        <p:spPr>
          <a:xfrm flipV="1">
            <a:off x="2222697" y="4005064"/>
            <a:ext cx="3042338" cy="14400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50489" y="44624"/>
            <a:ext cx="9387109" cy="523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Procesos e Hilos</a:t>
            </a:r>
            <a:endParaRPr kumimoji="0" lang="es-AR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392" t="11746" r="392" b="11746"/>
          <a:stretch>
            <a:fillRect/>
          </a:stretch>
        </p:blipFill>
        <p:spPr bwMode="auto">
          <a:xfrm>
            <a:off x="990600" y="1676400"/>
            <a:ext cx="8419751" cy="4495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6" name="Rectángulo 5"/>
          <p:cNvSpPr/>
          <p:nvPr/>
        </p:nvSpPr>
        <p:spPr>
          <a:xfrm>
            <a:off x="185008" y="1874293"/>
            <a:ext cx="139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PCB</a:t>
            </a:r>
            <a:endParaRPr lang="es-ES" sz="54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7" name="Rectángulo 5"/>
          <p:cNvSpPr/>
          <p:nvPr/>
        </p:nvSpPr>
        <p:spPr>
          <a:xfrm>
            <a:off x="5754977" y="1196752"/>
            <a:ext cx="139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PCB</a:t>
            </a:r>
            <a:endParaRPr lang="es-ES" sz="54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9" name="Rectángulo 7"/>
          <p:cNvSpPr/>
          <p:nvPr/>
        </p:nvSpPr>
        <p:spPr>
          <a:xfrm>
            <a:off x="5163265" y="2564904"/>
            <a:ext cx="10263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T</a:t>
            </a:r>
            <a:r>
              <a:rPr lang="es-ES" sz="40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CB</a:t>
            </a:r>
            <a:endParaRPr lang="es-ES" sz="40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10" name="Rectángulo 7"/>
          <p:cNvSpPr/>
          <p:nvPr/>
        </p:nvSpPr>
        <p:spPr>
          <a:xfrm>
            <a:off x="7433259" y="2564904"/>
            <a:ext cx="10263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T</a:t>
            </a:r>
            <a:r>
              <a:rPr lang="es-ES" sz="40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CB</a:t>
            </a:r>
            <a:endParaRPr lang="es-ES" sz="40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11" name="Rectángulo 7"/>
          <p:cNvSpPr/>
          <p:nvPr/>
        </p:nvSpPr>
        <p:spPr>
          <a:xfrm>
            <a:off x="6282908" y="2564904"/>
            <a:ext cx="10263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T</a:t>
            </a:r>
            <a:r>
              <a:rPr lang="es-ES" sz="40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CB</a:t>
            </a:r>
            <a:endParaRPr lang="es-ES" sz="40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50489" y="44624"/>
            <a:ext cx="9387109" cy="523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6506" y="1659573"/>
            <a:ext cx="86589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Los hilos son procesos livianos. Un proceso puede tener varios hilos.</a:t>
            </a:r>
          </a:p>
          <a:p>
            <a:pPr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G</a:t>
            </a:r>
            <a:r>
              <a:rPr lang="es-ES" sz="2400" dirty="0" err="1" smtClean="0">
                <a:latin typeface="Arial Rounded MT Bold" pitchFamily="34" charset="0"/>
              </a:rPr>
              <a:t>eneralmente</a:t>
            </a:r>
            <a:r>
              <a:rPr lang="es-ES" sz="2400" dirty="0" smtClean="0">
                <a:latin typeface="Arial Rounded MT Bold" pitchFamily="34" charset="0"/>
              </a:rPr>
              <a:t>, un hilo sólo puede pertenecer a una tarea.</a:t>
            </a:r>
          </a:p>
          <a:p>
            <a:pPr>
              <a:buFont typeface="Wingdings" pitchFamily="2" charset="2"/>
              <a:buChar char="Ø"/>
            </a:pPr>
            <a:r>
              <a:rPr lang="es-ES" sz="2400" dirty="0" smtClean="0">
                <a:latin typeface="Arial Rounded MT Bold" pitchFamily="34" charset="0"/>
              </a:rPr>
              <a:t> Comparten el mismo espacio de direcciones entre los hilos de un mismo proceso.</a:t>
            </a:r>
            <a:endParaRPr lang="es-AR" sz="2400" dirty="0" smtClean="0">
              <a:latin typeface="Arial Rounded MT 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sz="2400" dirty="0" smtClean="0">
                <a:latin typeface="Arial Rounded MT Bold" pitchFamily="34" charset="0"/>
              </a:rPr>
              <a:t>Al compartir recursos, pueden comunicarse sin usar ningún mecanismo de comunicación inter-proceso del SO</a:t>
            </a:r>
          </a:p>
          <a:p>
            <a:pPr>
              <a:buFont typeface="Wingdings" pitchFamily="2" charset="2"/>
              <a:buChar char="Ø"/>
            </a:pPr>
            <a:r>
              <a:rPr lang="es-ES" sz="2400" dirty="0" smtClean="0">
                <a:latin typeface="Arial Rounded MT Bold" pitchFamily="34" charset="0"/>
              </a:rPr>
              <a:t>La comunicación de contexto es más rápida</a:t>
            </a:r>
          </a:p>
          <a:p>
            <a:pPr>
              <a:buFont typeface="Wingdings" pitchFamily="2" charset="2"/>
              <a:buChar char="Ø"/>
            </a:pPr>
            <a:r>
              <a:rPr lang="es-ES" sz="2400" dirty="0" smtClean="0">
                <a:latin typeface="Arial Rounded MT Bold" pitchFamily="34" charset="0"/>
              </a:rPr>
              <a:t>No hay protección entre hilos. Un hilo puede escribir en la pila de otro hilo del mismo proceso</a:t>
            </a:r>
          </a:p>
          <a:p>
            <a:pPr>
              <a:buFont typeface="Wingdings" pitchFamily="2" charset="2"/>
              <a:buChar char="Ø"/>
            </a:pPr>
            <a:endParaRPr lang="es-AR" sz="2400" dirty="0" smtClean="0">
              <a:latin typeface="Arial Rounded MT Bold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15589" y="197024"/>
            <a:ext cx="9387109" cy="523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Procesos e Hilos</a:t>
            </a:r>
            <a:endParaRPr kumimoji="0" lang="es-AR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515589" y="197024"/>
            <a:ext cx="9387109" cy="523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Estructura de</a:t>
            </a:r>
            <a:r>
              <a:rPr kumimoji="0" lang="es-AR" sz="4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 un </a:t>
            </a:r>
            <a:r>
              <a:rPr kumimoji="0" lang="es-A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 hilo</a:t>
            </a:r>
            <a:endParaRPr kumimoji="0" lang="es-AR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091267" y="1340769"/>
          <a:ext cx="5723467" cy="1362075"/>
        </p:xfrm>
        <a:graphic>
          <a:graphicData uri="http://schemas.openxmlformats.org/drawingml/2006/table">
            <a:tbl>
              <a:tblPr/>
              <a:tblGrid>
                <a:gridCol w="5723467"/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i="0" u="none" strike="noStrike" dirty="0">
                          <a:solidFill>
                            <a:srgbClr val="000000"/>
                          </a:solidFill>
                          <a:latin typeface="Arial Rounded MT Bold"/>
                        </a:rPr>
                        <a:t>Lo que hereda del Padre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Arial Rounded MT Bold"/>
                        </a:rPr>
                        <a:t>Area de Datos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 dirty="0">
                          <a:solidFill>
                            <a:srgbClr val="000000"/>
                          </a:solidFill>
                          <a:latin typeface="Arial Rounded MT Bold"/>
                        </a:rPr>
                        <a:t>Archivos  Abiertos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 dirty="0">
                          <a:solidFill>
                            <a:srgbClr val="000000"/>
                          </a:solidFill>
                          <a:latin typeface="Arial Rounded MT Bold"/>
                        </a:rPr>
                        <a:t>Espacio de direcciones (Memoria)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091267" y="2999582"/>
          <a:ext cx="5723467" cy="2733675"/>
        </p:xfrm>
        <a:graphic>
          <a:graphicData uri="http://schemas.openxmlformats.org/drawingml/2006/table">
            <a:tbl>
              <a:tblPr/>
              <a:tblGrid>
                <a:gridCol w="5723467"/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i="0" u="none" strike="noStrike" dirty="0">
                          <a:solidFill>
                            <a:srgbClr val="000000"/>
                          </a:solidFill>
                          <a:latin typeface="Arial Rounded MT Bold"/>
                        </a:rPr>
                        <a:t>Hilo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Arial Rounded MT Bold"/>
                        </a:rPr>
                        <a:t>TID (Identificador del Hilo)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Arial Rounded MT Bold"/>
                        </a:rPr>
                        <a:t>PID (identificador del Padre)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Arial Rounded MT Bold"/>
                        </a:rPr>
                        <a:t>PC (Contador programa)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Arial Rounded MT Bold"/>
                        </a:rPr>
                        <a:t> Conjunto de Registros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Arial Rounded MT Bold"/>
                        </a:rPr>
                        <a:t>Pila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>
                          <a:solidFill>
                            <a:srgbClr val="000000"/>
                          </a:solidFill>
                          <a:latin typeface="Arial Rounded MT Bold"/>
                        </a:rPr>
                        <a:t>TCB (Bloque de control del Hilo)</a:t>
                      </a: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 dirty="0">
                          <a:solidFill>
                            <a:srgbClr val="000000"/>
                          </a:solidFill>
                          <a:latin typeface="Arial Rounded MT Bold"/>
                        </a:rPr>
                        <a:t>Estado de </a:t>
                      </a:r>
                      <a:r>
                        <a:rPr lang="es-AR" sz="2000" b="0" i="0" u="none" strike="noStrike" dirty="0" smtClean="0">
                          <a:solidFill>
                            <a:srgbClr val="000000"/>
                          </a:solidFill>
                          <a:latin typeface="Arial Rounded MT Bold"/>
                        </a:rPr>
                        <a:t>Ejecución 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latin typeface="Arial Rounded MT Bold"/>
                      </a:endParaRPr>
                    </a:p>
                  </a:txBody>
                  <a:tcPr marL="10319" marR="10319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15589" y="44624"/>
            <a:ext cx="9387109" cy="523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Multihilo</a:t>
            </a:r>
            <a:endParaRPr kumimoji="0" lang="es-AR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300704" y="2498528"/>
            <a:ext cx="1071430" cy="1512887"/>
            <a:chOff x="1344" y="1111"/>
            <a:chExt cx="623" cy="953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345" y="1111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5" name="Freeform 12"/>
            <p:cNvSpPr>
              <a:spLocks/>
            </p:cNvSpPr>
            <p:nvPr/>
          </p:nvSpPr>
          <p:spPr bwMode="auto">
            <a:xfrm>
              <a:off x="1639" y="1207"/>
              <a:ext cx="101" cy="43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0" y="7"/>
                </a:cxn>
                <a:cxn ang="0">
                  <a:pos x="86" y="16"/>
                </a:cxn>
                <a:cxn ang="0">
                  <a:pos x="98" y="29"/>
                </a:cxn>
                <a:cxn ang="0">
                  <a:pos x="100" y="38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8" y="79"/>
                </a:cxn>
                <a:cxn ang="0">
                  <a:pos x="64" y="98"/>
                </a:cxn>
                <a:cxn ang="0">
                  <a:pos x="45" y="120"/>
                </a:cxn>
                <a:cxn ang="0">
                  <a:pos x="28" y="139"/>
                </a:cxn>
                <a:cxn ang="0">
                  <a:pos x="14" y="161"/>
                </a:cxn>
                <a:cxn ang="0">
                  <a:pos x="3" y="177"/>
                </a:cxn>
                <a:cxn ang="0">
                  <a:pos x="0" y="193"/>
                </a:cxn>
                <a:cxn ang="0">
                  <a:pos x="5" y="202"/>
                </a:cxn>
                <a:cxn ang="0">
                  <a:pos x="17" y="208"/>
                </a:cxn>
                <a:cxn ang="0">
                  <a:pos x="31" y="215"/>
                </a:cxn>
                <a:cxn ang="0">
                  <a:pos x="50" y="218"/>
                </a:cxn>
                <a:cxn ang="0">
                  <a:pos x="67" y="221"/>
                </a:cxn>
                <a:cxn ang="0">
                  <a:pos x="84" y="224"/>
                </a:cxn>
                <a:cxn ang="0">
                  <a:pos x="95" y="230"/>
                </a:cxn>
                <a:cxn ang="0">
                  <a:pos x="98" y="240"/>
                </a:cxn>
                <a:cxn ang="0">
                  <a:pos x="95" y="252"/>
                </a:cxn>
                <a:cxn ang="0">
                  <a:pos x="84" y="271"/>
                </a:cxn>
                <a:cxn ang="0">
                  <a:pos x="70" y="290"/>
                </a:cxn>
                <a:cxn ang="0">
                  <a:pos x="53" y="312"/>
                </a:cxn>
                <a:cxn ang="0">
                  <a:pos x="33" y="331"/>
                </a:cxn>
                <a:cxn ang="0">
                  <a:pos x="19" y="350"/>
                </a:cxn>
                <a:cxn ang="0">
                  <a:pos x="5" y="369"/>
                </a:cxn>
                <a:cxn ang="0">
                  <a:pos x="0" y="382"/>
                </a:cxn>
                <a:cxn ang="0">
                  <a:pos x="0" y="394"/>
                </a:cxn>
                <a:cxn ang="0">
                  <a:pos x="3" y="404"/>
                </a:cxn>
                <a:cxn ang="0">
                  <a:pos x="14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70" y="7"/>
                  </a:lnTo>
                  <a:lnTo>
                    <a:pt x="86" y="16"/>
                  </a:lnTo>
                  <a:lnTo>
                    <a:pt x="98" y="29"/>
                  </a:lnTo>
                  <a:lnTo>
                    <a:pt x="100" y="38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8" y="79"/>
                  </a:lnTo>
                  <a:lnTo>
                    <a:pt x="64" y="98"/>
                  </a:lnTo>
                  <a:lnTo>
                    <a:pt x="45" y="120"/>
                  </a:lnTo>
                  <a:lnTo>
                    <a:pt x="28" y="139"/>
                  </a:lnTo>
                  <a:lnTo>
                    <a:pt x="14" y="161"/>
                  </a:lnTo>
                  <a:lnTo>
                    <a:pt x="3" y="177"/>
                  </a:lnTo>
                  <a:lnTo>
                    <a:pt x="0" y="193"/>
                  </a:lnTo>
                  <a:lnTo>
                    <a:pt x="5" y="202"/>
                  </a:lnTo>
                  <a:lnTo>
                    <a:pt x="17" y="208"/>
                  </a:lnTo>
                  <a:lnTo>
                    <a:pt x="31" y="215"/>
                  </a:lnTo>
                  <a:lnTo>
                    <a:pt x="50" y="218"/>
                  </a:lnTo>
                  <a:lnTo>
                    <a:pt x="67" y="221"/>
                  </a:lnTo>
                  <a:lnTo>
                    <a:pt x="84" y="224"/>
                  </a:lnTo>
                  <a:lnTo>
                    <a:pt x="95" y="230"/>
                  </a:lnTo>
                  <a:lnTo>
                    <a:pt x="98" y="240"/>
                  </a:lnTo>
                  <a:lnTo>
                    <a:pt x="95" y="252"/>
                  </a:lnTo>
                  <a:lnTo>
                    <a:pt x="84" y="271"/>
                  </a:lnTo>
                  <a:lnTo>
                    <a:pt x="70" y="290"/>
                  </a:lnTo>
                  <a:lnTo>
                    <a:pt x="53" y="312"/>
                  </a:lnTo>
                  <a:lnTo>
                    <a:pt x="33" y="331"/>
                  </a:lnTo>
                  <a:lnTo>
                    <a:pt x="19" y="350"/>
                  </a:lnTo>
                  <a:lnTo>
                    <a:pt x="5" y="369"/>
                  </a:lnTo>
                  <a:lnTo>
                    <a:pt x="0" y="382"/>
                  </a:lnTo>
                  <a:lnTo>
                    <a:pt x="0" y="394"/>
                  </a:lnTo>
                  <a:lnTo>
                    <a:pt x="3" y="404"/>
                  </a:lnTo>
                  <a:lnTo>
                    <a:pt x="14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1344" y="1734"/>
              <a:ext cx="62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s-MX" sz="1400">
                  <a:effectLst/>
                  <a:latin typeface="Arial" pitchFamily="34" charset="0"/>
                </a:rPr>
                <a:t>un proceso</a:t>
              </a:r>
            </a:p>
            <a:p>
              <a:r>
                <a:rPr lang="es-MX" sz="1400">
                  <a:effectLst/>
                  <a:latin typeface="Arial" pitchFamily="34" charset="0"/>
                </a:rPr>
                <a:t>un hilo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188001" y="4786139"/>
            <a:ext cx="2782623" cy="1498600"/>
            <a:chOff x="697" y="2737"/>
            <a:chExt cx="1618" cy="94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97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93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938" y="2831"/>
              <a:ext cx="101" cy="43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71" y="6"/>
                </a:cxn>
                <a:cxn ang="0">
                  <a:pos x="89" y="16"/>
                </a:cxn>
                <a:cxn ang="0">
                  <a:pos x="96" y="27"/>
                </a:cxn>
                <a:cxn ang="0">
                  <a:pos x="100" y="37"/>
                </a:cxn>
                <a:cxn ang="0">
                  <a:pos x="96" y="47"/>
                </a:cxn>
                <a:cxn ang="0">
                  <a:pos x="89" y="63"/>
                </a:cxn>
                <a:cxn ang="0">
                  <a:pos x="79" y="79"/>
                </a:cxn>
                <a:cxn ang="0">
                  <a:pos x="46" y="121"/>
                </a:cxn>
                <a:cxn ang="0">
                  <a:pos x="32" y="141"/>
                </a:cxn>
                <a:cxn ang="0">
                  <a:pos x="18" y="162"/>
                </a:cxn>
                <a:cxn ang="0">
                  <a:pos x="7" y="178"/>
                </a:cxn>
                <a:cxn ang="0">
                  <a:pos x="4" y="194"/>
                </a:cxn>
                <a:cxn ang="0">
                  <a:pos x="7" y="204"/>
                </a:cxn>
                <a:cxn ang="0">
                  <a:pos x="18" y="209"/>
                </a:cxn>
                <a:cxn ang="0">
                  <a:pos x="32" y="215"/>
                </a:cxn>
                <a:cxn ang="0">
                  <a:pos x="50" y="220"/>
                </a:cxn>
                <a:cxn ang="0">
                  <a:pos x="68" y="220"/>
                </a:cxn>
                <a:cxn ang="0">
                  <a:pos x="82" y="225"/>
                </a:cxn>
                <a:cxn ang="0">
                  <a:pos x="93" y="230"/>
                </a:cxn>
                <a:cxn ang="0">
                  <a:pos x="96" y="241"/>
                </a:cxn>
                <a:cxn ang="0">
                  <a:pos x="93" y="256"/>
                </a:cxn>
                <a:cxn ang="0">
                  <a:pos x="82" y="272"/>
                </a:cxn>
                <a:cxn ang="0">
                  <a:pos x="68" y="293"/>
                </a:cxn>
                <a:cxn ang="0">
                  <a:pos x="54" y="314"/>
                </a:cxn>
                <a:cxn ang="0">
                  <a:pos x="22" y="356"/>
                </a:cxn>
                <a:cxn ang="0">
                  <a:pos x="11" y="371"/>
                </a:cxn>
                <a:cxn ang="0">
                  <a:pos x="4" y="387"/>
                </a:cxn>
                <a:cxn ang="0">
                  <a:pos x="0" y="397"/>
                </a:cxn>
                <a:cxn ang="0">
                  <a:pos x="4" y="408"/>
                </a:cxn>
                <a:cxn ang="0">
                  <a:pos x="11" y="418"/>
                </a:cxn>
                <a:cxn ang="0">
                  <a:pos x="29" y="429"/>
                </a:cxn>
                <a:cxn ang="0">
                  <a:pos x="50" y="434"/>
                </a:cxn>
              </a:cxnLst>
              <a:rect l="0" t="0" r="r" b="b"/>
              <a:pathLst>
                <a:path w="101" h="435">
                  <a:moveTo>
                    <a:pt x="50" y="0"/>
                  </a:moveTo>
                  <a:lnTo>
                    <a:pt x="71" y="6"/>
                  </a:lnTo>
                  <a:lnTo>
                    <a:pt x="89" y="16"/>
                  </a:lnTo>
                  <a:lnTo>
                    <a:pt x="96" y="27"/>
                  </a:lnTo>
                  <a:lnTo>
                    <a:pt x="100" y="37"/>
                  </a:lnTo>
                  <a:lnTo>
                    <a:pt x="96" y="47"/>
                  </a:lnTo>
                  <a:lnTo>
                    <a:pt x="89" y="63"/>
                  </a:lnTo>
                  <a:lnTo>
                    <a:pt x="79" y="79"/>
                  </a:lnTo>
                  <a:lnTo>
                    <a:pt x="46" y="121"/>
                  </a:lnTo>
                  <a:lnTo>
                    <a:pt x="32" y="141"/>
                  </a:lnTo>
                  <a:lnTo>
                    <a:pt x="18" y="162"/>
                  </a:lnTo>
                  <a:lnTo>
                    <a:pt x="7" y="178"/>
                  </a:lnTo>
                  <a:lnTo>
                    <a:pt x="4" y="194"/>
                  </a:lnTo>
                  <a:lnTo>
                    <a:pt x="7" y="204"/>
                  </a:lnTo>
                  <a:lnTo>
                    <a:pt x="18" y="209"/>
                  </a:lnTo>
                  <a:lnTo>
                    <a:pt x="32" y="215"/>
                  </a:lnTo>
                  <a:lnTo>
                    <a:pt x="50" y="220"/>
                  </a:lnTo>
                  <a:lnTo>
                    <a:pt x="68" y="220"/>
                  </a:lnTo>
                  <a:lnTo>
                    <a:pt x="82" y="225"/>
                  </a:lnTo>
                  <a:lnTo>
                    <a:pt x="93" y="230"/>
                  </a:lnTo>
                  <a:lnTo>
                    <a:pt x="96" y="241"/>
                  </a:lnTo>
                  <a:lnTo>
                    <a:pt x="93" y="256"/>
                  </a:lnTo>
                  <a:lnTo>
                    <a:pt x="82" y="272"/>
                  </a:lnTo>
                  <a:lnTo>
                    <a:pt x="68" y="293"/>
                  </a:lnTo>
                  <a:lnTo>
                    <a:pt x="54" y="314"/>
                  </a:lnTo>
                  <a:lnTo>
                    <a:pt x="22" y="356"/>
                  </a:lnTo>
                  <a:lnTo>
                    <a:pt x="11" y="371"/>
                  </a:lnTo>
                  <a:lnTo>
                    <a:pt x="4" y="387"/>
                  </a:lnTo>
                  <a:lnTo>
                    <a:pt x="0" y="397"/>
                  </a:lnTo>
                  <a:lnTo>
                    <a:pt x="4" y="408"/>
                  </a:lnTo>
                  <a:lnTo>
                    <a:pt x="11" y="418"/>
                  </a:lnTo>
                  <a:lnTo>
                    <a:pt x="29" y="429"/>
                  </a:lnTo>
                  <a:lnTo>
                    <a:pt x="50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942" y="2831"/>
              <a:ext cx="101" cy="43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0" y="6"/>
                </a:cxn>
                <a:cxn ang="0">
                  <a:pos x="86" y="16"/>
                </a:cxn>
                <a:cxn ang="0">
                  <a:pos x="94" y="21"/>
                </a:cxn>
                <a:cxn ang="0">
                  <a:pos x="98" y="27"/>
                </a:cxn>
                <a:cxn ang="0">
                  <a:pos x="100" y="37"/>
                </a:cxn>
                <a:cxn ang="0">
                  <a:pos x="98" y="47"/>
                </a:cxn>
                <a:cxn ang="0">
                  <a:pos x="96" y="53"/>
                </a:cxn>
                <a:cxn ang="0">
                  <a:pos x="92" y="63"/>
                </a:cxn>
                <a:cxn ang="0">
                  <a:pos x="79" y="79"/>
                </a:cxn>
                <a:cxn ang="0">
                  <a:pos x="64" y="100"/>
                </a:cxn>
                <a:cxn ang="0">
                  <a:pos x="47" y="121"/>
                </a:cxn>
                <a:cxn ang="0">
                  <a:pos x="30" y="141"/>
                </a:cxn>
                <a:cxn ang="0">
                  <a:pos x="15" y="162"/>
                </a:cxn>
                <a:cxn ang="0">
                  <a:pos x="6" y="178"/>
                </a:cxn>
                <a:cxn ang="0">
                  <a:pos x="4" y="188"/>
                </a:cxn>
                <a:cxn ang="0">
                  <a:pos x="2" y="194"/>
                </a:cxn>
                <a:cxn ang="0">
                  <a:pos x="4" y="199"/>
                </a:cxn>
                <a:cxn ang="0">
                  <a:pos x="6" y="204"/>
                </a:cxn>
                <a:cxn ang="0">
                  <a:pos x="17" y="209"/>
                </a:cxn>
                <a:cxn ang="0">
                  <a:pos x="32" y="215"/>
                </a:cxn>
                <a:cxn ang="0">
                  <a:pos x="51" y="220"/>
                </a:cxn>
                <a:cxn ang="0">
                  <a:pos x="68" y="220"/>
                </a:cxn>
                <a:cxn ang="0">
                  <a:pos x="83" y="225"/>
                </a:cxn>
                <a:cxn ang="0">
                  <a:pos x="94" y="230"/>
                </a:cxn>
                <a:cxn ang="0">
                  <a:pos x="96" y="235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4" y="256"/>
                </a:cxn>
                <a:cxn ang="0">
                  <a:pos x="85" y="272"/>
                </a:cxn>
                <a:cxn ang="0">
                  <a:pos x="70" y="293"/>
                </a:cxn>
                <a:cxn ang="0">
                  <a:pos x="53" y="314"/>
                </a:cxn>
                <a:cxn ang="0">
                  <a:pos x="36" y="335"/>
                </a:cxn>
                <a:cxn ang="0">
                  <a:pos x="21" y="356"/>
                </a:cxn>
                <a:cxn ang="0">
                  <a:pos x="8" y="371"/>
                </a:cxn>
                <a:cxn ang="0">
                  <a:pos x="4" y="382"/>
                </a:cxn>
                <a:cxn ang="0">
                  <a:pos x="2" y="387"/>
                </a:cxn>
                <a:cxn ang="0">
                  <a:pos x="0" y="397"/>
                </a:cxn>
                <a:cxn ang="0">
                  <a:pos x="2" y="408"/>
                </a:cxn>
                <a:cxn ang="0">
                  <a:pos x="8" y="413"/>
                </a:cxn>
                <a:cxn ang="0">
                  <a:pos x="13" y="418"/>
                </a:cxn>
                <a:cxn ang="0">
                  <a:pos x="30" y="429"/>
                </a:cxn>
                <a:cxn ang="0">
                  <a:pos x="51" y="434"/>
                </a:cxn>
              </a:cxnLst>
              <a:rect l="0" t="0" r="r" b="b"/>
              <a:pathLst>
                <a:path w="101" h="435">
                  <a:moveTo>
                    <a:pt x="51" y="0"/>
                  </a:moveTo>
                  <a:lnTo>
                    <a:pt x="70" y="6"/>
                  </a:lnTo>
                  <a:lnTo>
                    <a:pt x="86" y="16"/>
                  </a:lnTo>
                  <a:lnTo>
                    <a:pt x="94" y="21"/>
                  </a:lnTo>
                  <a:lnTo>
                    <a:pt x="98" y="27"/>
                  </a:lnTo>
                  <a:lnTo>
                    <a:pt x="100" y="37"/>
                  </a:lnTo>
                  <a:lnTo>
                    <a:pt x="98" y="47"/>
                  </a:lnTo>
                  <a:lnTo>
                    <a:pt x="96" y="53"/>
                  </a:lnTo>
                  <a:lnTo>
                    <a:pt x="92" y="63"/>
                  </a:lnTo>
                  <a:lnTo>
                    <a:pt x="79" y="79"/>
                  </a:lnTo>
                  <a:lnTo>
                    <a:pt x="64" y="100"/>
                  </a:lnTo>
                  <a:lnTo>
                    <a:pt x="47" y="121"/>
                  </a:lnTo>
                  <a:lnTo>
                    <a:pt x="30" y="141"/>
                  </a:lnTo>
                  <a:lnTo>
                    <a:pt x="15" y="162"/>
                  </a:lnTo>
                  <a:lnTo>
                    <a:pt x="6" y="178"/>
                  </a:lnTo>
                  <a:lnTo>
                    <a:pt x="4" y="188"/>
                  </a:lnTo>
                  <a:lnTo>
                    <a:pt x="2" y="194"/>
                  </a:lnTo>
                  <a:lnTo>
                    <a:pt x="4" y="199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32" y="215"/>
                  </a:lnTo>
                  <a:lnTo>
                    <a:pt x="51" y="220"/>
                  </a:lnTo>
                  <a:lnTo>
                    <a:pt x="68" y="220"/>
                  </a:lnTo>
                  <a:lnTo>
                    <a:pt x="83" y="225"/>
                  </a:lnTo>
                  <a:lnTo>
                    <a:pt x="94" y="230"/>
                  </a:lnTo>
                  <a:lnTo>
                    <a:pt x="96" y="235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4" y="256"/>
                  </a:lnTo>
                  <a:lnTo>
                    <a:pt x="85" y="272"/>
                  </a:lnTo>
                  <a:lnTo>
                    <a:pt x="70" y="293"/>
                  </a:lnTo>
                  <a:lnTo>
                    <a:pt x="53" y="314"/>
                  </a:lnTo>
                  <a:lnTo>
                    <a:pt x="36" y="335"/>
                  </a:lnTo>
                  <a:lnTo>
                    <a:pt x="21" y="356"/>
                  </a:lnTo>
                  <a:lnTo>
                    <a:pt x="8" y="371"/>
                  </a:lnTo>
                  <a:lnTo>
                    <a:pt x="4" y="382"/>
                  </a:lnTo>
                  <a:lnTo>
                    <a:pt x="2" y="387"/>
                  </a:lnTo>
                  <a:lnTo>
                    <a:pt x="0" y="397"/>
                  </a:lnTo>
                  <a:lnTo>
                    <a:pt x="2" y="408"/>
                  </a:lnTo>
                  <a:lnTo>
                    <a:pt x="8" y="413"/>
                  </a:lnTo>
                  <a:lnTo>
                    <a:pt x="13" y="418"/>
                  </a:lnTo>
                  <a:lnTo>
                    <a:pt x="30" y="429"/>
                  </a:lnTo>
                  <a:lnTo>
                    <a:pt x="51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1056" y="3351"/>
              <a:ext cx="9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1400">
                  <a:effectLst/>
                  <a:latin typeface="Arial" pitchFamily="34" charset="0"/>
                </a:rPr>
                <a:t>varios procesos</a:t>
              </a:r>
            </a:p>
            <a:p>
              <a:pPr algn="ctr"/>
              <a:r>
                <a:rPr lang="es-MX" sz="1400">
                  <a:effectLst/>
                  <a:latin typeface="Arial" pitchFamily="34" charset="0"/>
                </a:rPr>
                <a:t>un hilo por proceso</a:t>
              </a:r>
            </a:p>
          </p:txBody>
        </p: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5745449" y="4786140"/>
            <a:ext cx="2748227" cy="1512887"/>
            <a:chOff x="3347" y="2737"/>
            <a:chExt cx="1598" cy="953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3347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323" y="2737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4377" y="2831"/>
              <a:ext cx="100" cy="43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85" y="16"/>
                </a:cxn>
                <a:cxn ang="0">
                  <a:pos x="99" y="27"/>
                </a:cxn>
                <a:cxn ang="0">
                  <a:pos x="99" y="47"/>
                </a:cxn>
                <a:cxn ang="0">
                  <a:pos x="92" y="63"/>
                </a:cxn>
                <a:cxn ang="0">
                  <a:pos x="78" y="79"/>
                </a:cxn>
                <a:cxn ang="0">
                  <a:pos x="49" y="121"/>
                </a:cxn>
                <a:cxn ang="0">
                  <a:pos x="14" y="162"/>
                </a:cxn>
                <a:cxn ang="0">
                  <a:pos x="7" y="178"/>
                </a:cxn>
                <a:cxn ang="0">
                  <a:pos x="0" y="194"/>
                </a:cxn>
                <a:cxn ang="0">
                  <a:pos x="7" y="204"/>
                </a:cxn>
                <a:cxn ang="0">
                  <a:pos x="14" y="209"/>
                </a:cxn>
                <a:cxn ang="0">
                  <a:pos x="49" y="220"/>
                </a:cxn>
                <a:cxn ang="0">
                  <a:pos x="85" y="225"/>
                </a:cxn>
                <a:cxn ang="0">
                  <a:pos x="92" y="230"/>
                </a:cxn>
                <a:cxn ang="0">
                  <a:pos x="99" y="241"/>
                </a:cxn>
                <a:cxn ang="0">
                  <a:pos x="92" y="256"/>
                </a:cxn>
                <a:cxn ang="0">
                  <a:pos x="85" y="272"/>
                </a:cxn>
                <a:cxn ang="0">
                  <a:pos x="49" y="314"/>
                </a:cxn>
                <a:cxn ang="0">
                  <a:pos x="21" y="356"/>
                </a:cxn>
                <a:cxn ang="0">
                  <a:pos x="7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14" y="418"/>
                </a:cxn>
                <a:cxn ang="0">
                  <a:pos x="49" y="434"/>
                </a:cxn>
              </a:cxnLst>
              <a:rect l="0" t="0" r="r" b="b"/>
              <a:pathLst>
                <a:path w="100" h="435">
                  <a:moveTo>
                    <a:pt x="49" y="0"/>
                  </a:moveTo>
                  <a:lnTo>
                    <a:pt x="85" y="16"/>
                  </a:lnTo>
                  <a:lnTo>
                    <a:pt x="99" y="27"/>
                  </a:lnTo>
                  <a:lnTo>
                    <a:pt x="99" y="47"/>
                  </a:lnTo>
                  <a:lnTo>
                    <a:pt x="92" y="63"/>
                  </a:lnTo>
                  <a:lnTo>
                    <a:pt x="78" y="79"/>
                  </a:lnTo>
                  <a:lnTo>
                    <a:pt x="49" y="121"/>
                  </a:lnTo>
                  <a:lnTo>
                    <a:pt x="14" y="162"/>
                  </a:lnTo>
                  <a:lnTo>
                    <a:pt x="7" y="178"/>
                  </a:lnTo>
                  <a:lnTo>
                    <a:pt x="0" y="194"/>
                  </a:lnTo>
                  <a:lnTo>
                    <a:pt x="7" y="204"/>
                  </a:lnTo>
                  <a:lnTo>
                    <a:pt x="14" y="209"/>
                  </a:lnTo>
                  <a:lnTo>
                    <a:pt x="49" y="220"/>
                  </a:lnTo>
                  <a:lnTo>
                    <a:pt x="85" y="225"/>
                  </a:lnTo>
                  <a:lnTo>
                    <a:pt x="92" y="230"/>
                  </a:lnTo>
                  <a:lnTo>
                    <a:pt x="99" y="241"/>
                  </a:lnTo>
                  <a:lnTo>
                    <a:pt x="92" y="256"/>
                  </a:lnTo>
                  <a:lnTo>
                    <a:pt x="85" y="272"/>
                  </a:lnTo>
                  <a:lnTo>
                    <a:pt x="49" y="314"/>
                  </a:lnTo>
                  <a:lnTo>
                    <a:pt x="21" y="356"/>
                  </a:lnTo>
                  <a:lnTo>
                    <a:pt x="7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4" y="418"/>
                  </a:lnTo>
                  <a:lnTo>
                    <a:pt x="49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404" y="2831"/>
              <a:ext cx="93" cy="4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65" y="6"/>
                </a:cxn>
                <a:cxn ang="0">
                  <a:pos x="87" y="16"/>
                </a:cxn>
                <a:cxn ang="0">
                  <a:pos x="92" y="27"/>
                </a:cxn>
                <a:cxn ang="0">
                  <a:pos x="92" y="47"/>
                </a:cxn>
                <a:cxn ang="0">
                  <a:pos x="87" y="63"/>
                </a:cxn>
                <a:cxn ang="0">
                  <a:pos x="76" y="79"/>
                </a:cxn>
                <a:cxn ang="0">
                  <a:pos x="44" y="121"/>
                </a:cxn>
                <a:cxn ang="0">
                  <a:pos x="17" y="162"/>
                </a:cxn>
                <a:cxn ang="0">
                  <a:pos x="6" y="178"/>
                </a:cxn>
                <a:cxn ang="0">
                  <a:pos x="0" y="194"/>
                </a:cxn>
                <a:cxn ang="0">
                  <a:pos x="6" y="204"/>
                </a:cxn>
                <a:cxn ang="0">
                  <a:pos x="17" y="209"/>
                </a:cxn>
                <a:cxn ang="0">
                  <a:pos x="49" y="220"/>
                </a:cxn>
                <a:cxn ang="0">
                  <a:pos x="76" y="225"/>
                </a:cxn>
                <a:cxn ang="0">
                  <a:pos x="87" y="230"/>
                </a:cxn>
                <a:cxn ang="0">
                  <a:pos x="92" y="241"/>
                </a:cxn>
                <a:cxn ang="0">
                  <a:pos x="87" y="256"/>
                </a:cxn>
                <a:cxn ang="0">
                  <a:pos x="81" y="272"/>
                </a:cxn>
                <a:cxn ang="0">
                  <a:pos x="49" y="314"/>
                </a:cxn>
                <a:cxn ang="0">
                  <a:pos x="17" y="356"/>
                </a:cxn>
                <a:cxn ang="0">
                  <a:pos x="6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6" y="418"/>
                </a:cxn>
                <a:cxn ang="0">
                  <a:pos x="22" y="429"/>
                </a:cxn>
                <a:cxn ang="0">
                  <a:pos x="44" y="434"/>
                </a:cxn>
              </a:cxnLst>
              <a:rect l="0" t="0" r="r" b="b"/>
              <a:pathLst>
                <a:path w="93" h="435">
                  <a:moveTo>
                    <a:pt x="44" y="0"/>
                  </a:moveTo>
                  <a:lnTo>
                    <a:pt x="65" y="6"/>
                  </a:lnTo>
                  <a:lnTo>
                    <a:pt x="87" y="16"/>
                  </a:lnTo>
                  <a:lnTo>
                    <a:pt x="92" y="27"/>
                  </a:lnTo>
                  <a:lnTo>
                    <a:pt x="92" y="47"/>
                  </a:lnTo>
                  <a:lnTo>
                    <a:pt x="87" y="63"/>
                  </a:lnTo>
                  <a:lnTo>
                    <a:pt x="76" y="79"/>
                  </a:lnTo>
                  <a:lnTo>
                    <a:pt x="44" y="121"/>
                  </a:lnTo>
                  <a:lnTo>
                    <a:pt x="17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49" y="220"/>
                  </a:lnTo>
                  <a:lnTo>
                    <a:pt x="76" y="225"/>
                  </a:lnTo>
                  <a:lnTo>
                    <a:pt x="87" y="230"/>
                  </a:lnTo>
                  <a:lnTo>
                    <a:pt x="92" y="241"/>
                  </a:lnTo>
                  <a:lnTo>
                    <a:pt x="87" y="256"/>
                  </a:lnTo>
                  <a:lnTo>
                    <a:pt x="81" y="272"/>
                  </a:lnTo>
                  <a:lnTo>
                    <a:pt x="49" y="314"/>
                  </a:lnTo>
                  <a:lnTo>
                    <a:pt x="17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2" y="429"/>
                  </a:lnTo>
                  <a:lnTo>
                    <a:pt x="44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596" y="2831"/>
              <a:ext cx="93" cy="43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9" y="6"/>
                </a:cxn>
                <a:cxn ang="0">
                  <a:pos x="86" y="16"/>
                </a:cxn>
                <a:cxn ang="0">
                  <a:pos x="92" y="27"/>
                </a:cxn>
                <a:cxn ang="0">
                  <a:pos x="92" y="47"/>
                </a:cxn>
                <a:cxn ang="0">
                  <a:pos x="86" y="63"/>
                </a:cxn>
                <a:cxn ang="0">
                  <a:pos x="74" y="79"/>
                </a:cxn>
                <a:cxn ang="0">
                  <a:pos x="46" y="121"/>
                </a:cxn>
                <a:cxn ang="0">
                  <a:pos x="12" y="162"/>
                </a:cxn>
                <a:cxn ang="0">
                  <a:pos x="6" y="178"/>
                </a:cxn>
                <a:cxn ang="0">
                  <a:pos x="0" y="194"/>
                </a:cxn>
                <a:cxn ang="0">
                  <a:pos x="6" y="204"/>
                </a:cxn>
                <a:cxn ang="0">
                  <a:pos x="17" y="209"/>
                </a:cxn>
                <a:cxn ang="0">
                  <a:pos x="46" y="220"/>
                </a:cxn>
                <a:cxn ang="0">
                  <a:pos x="80" y="225"/>
                </a:cxn>
                <a:cxn ang="0">
                  <a:pos x="86" y="230"/>
                </a:cxn>
                <a:cxn ang="0">
                  <a:pos x="92" y="241"/>
                </a:cxn>
                <a:cxn ang="0">
                  <a:pos x="86" y="256"/>
                </a:cxn>
                <a:cxn ang="0">
                  <a:pos x="80" y="272"/>
                </a:cxn>
                <a:cxn ang="0">
                  <a:pos x="46" y="314"/>
                </a:cxn>
                <a:cxn ang="0">
                  <a:pos x="17" y="356"/>
                </a:cxn>
                <a:cxn ang="0">
                  <a:pos x="6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6" y="418"/>
                </a:cxn>
                <a:cxn ang="0">
                  <a:pos x="23" y="429"/>
                </a:cxn>
                <a:cxn ang="0">
                  <a:pos x="46" y="434"/>
                </a:cxn>
              </a:cxnLst>
              <a:rect l="0" t="0" r="r" b="b"/>
              <a:pathLst>
                <a:path w="93" h="435">
                  <a:moveTo>
                    <a:pt x="46" y="0"/>
                  </a:moveTo>
                  <a:lnTo>
                    <a:pt x="69" y="6"/>
                  </a:lnTo>
                  <a:lnTo>
                    <a:pt x="86" y="16"/>
                  </a:lnTo>
                  <a:lnTo>
                    <a:pt x="92" y="27"/>
                  </a:lnTo>
                  <a:lnTo>
                    <a:pt x="92" y="47"/>
                  </a:lnTo>
                  <a:lnTo>
                    <a:pt x="86" y="63"/>
                  </a:lnTo>
                  <a:lnTo>
                    <a:pt x="74" y="79"/>
                  </a:lnTo>
                  <a:lnTo>
                    <a:pt x="46" y="121"/>
                  </a:lnTo>
                  <a:lnTo>
                    <a:pt x="12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7" y="209"/>
                  </a:lnTo>
                  <a:lnTo>
                    <a:pt x="46" y="220"/>
                  </a:lnTo>
                  <a:lnTo>
                    <a:pt x="80" y="225"/>
                  </a:lnTo>
                  <a:lnTo>
                    <a:pt x="86" y="230"/>
                  </a:lnTo>
                  <a:lnTo>
                    <a:pt x="92" y="241"/>
                  </a:lnTo>
                  <a:lnTo>
                    <a:pt x="86" y="256"/>
                  </a:lnTo>
                  <a:lnTo>
                    <a:pt x="80" y="272"/>
                  </a:lnTo>
                  <a:lnTo>
                    <a:pt x="46" y="314"/>
                  </a:lnTo>
                  <a:lnTo>
                    <a:pt x="17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3" y="429"/>
                  </a:lnTo>
                  <a:lnTo>
                    <a:pt x="46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789" y="2831"/>
              <a:ext cx="97" cy="4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84" y="16"/>
                </a:cxn>
                <a:cxn ang="0">
                  <a:pos x="96" y="27"/>
                </a:cxn>
                <a:cxn ang="0">
                  <a:pos x="96" y="47"/>
                </a:cxn>
                <a:cxn ang="0">
                  <a:pos x="90" y="63"/>
                </a:cxn>
                <a:cxn ang="0">
                  <a:pos x="78" y="79"/>
                </a:cxn>
                <a:cxn ang="0">
                  <a:pos x="42" y="121"/>
                </a:cxn>
                <a:cxn ang="0">
                  <a:pos x="12" y="162"/>
                </a:cxn>
                <a:cxn ang="0">
                  <a:pos x="6" y="178"/>
                </a:cxn>
                <a:cxn ang="0">
                  <a:pos x="0" y="194"/>
                </a:cxn>
                <a:cxn ang="0">
                  <a:pos x="6" y="204"/>
                </a:cxn>
                <a:cxn ang="0">
                  <a:pos x="18" y="209"/>
                </a:cxn>
                <a:cxn ang="0">
                  <a:pos x="48" y="220"/>
                </a:cxn>
                <a:cxn ang="0">
                  <a:pos x="84" y="225"/>
                </a:cxn>
                <a:cxn ang="0">
                  <a:pos x="90" y="230"/>
                </a:cxn>
                <a:cxn ang="0">
                  <a:pos x="96" y="241"/>
                </a:cxn>
                <a:cxn ang="0">
                  <a:pos x="90" y="256"/>
                </a:cxn>
                <a:cxn ang="0">
                  <a:pos x="84" y="272"/>
                </a:cxn>
                <a:cxn ang="0">
                  <a:pos x="48" y="314"/>
                </a:cxn>
                <a:cxn ang="0">
                  <a:pos x="18" y="356"/>
                </a:cxn>
                <a:cxn ang="0">
                  <a:pos x="6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6" y="418"/>
                </a:cxn>
                <a:cxn ang="0">
                  <a:pos x="24" y="429"/>
                </a:cxn>
                <a:cxn ang="0">
                  <a:pos x="48" y="434"/>
                </a:cxn>
              </a:cxnLst>
              <a:rect l="0" t="0" r="r" b="b"/>
              <a:pathLst>
                <a:path w="97" h="435">
                  <a:moveTo>
                    <a:pt x="48" y="0"/>
                  </a:moveTo>
                  <a:lnTo>
                    <a:pt x="84" y="16"/>
                  </a:lnTo>
                  <a:lnTo>
                    <a:pt x="96" y="27"/>
                  </a:lnTo>
                  <a:lnTo>
                    <a:pt x="96" y="47"/>
                  </a:lnTo>
                  <a:lnTo>
                    <a:pt x="90" y="63"/>
                  </a:lnTo>
                  <a:lnTo>
                    <a:pt x="78" y="79"/>
                  </a:lnTo>
                  <a:lnTo>
                    <a:pt x="42" y="121"/>
                  </a:lnTo>
                  <a:lnTo>
                    <a:pt x="12" y="162"/>
                  </a:lnTo>
                  <a:lnTo>
                    <a:pt x="6" y="178"/>
                  </a:lnTo>
                  <a:lnTo>
                    <a:pt x="0" y="194"/>
                  </a:lnTo>
                  <a:lnTo>
                    <a:pt x="6" y="204"/>
                  </a:lnTo>
                  <a:lnTo>
                    <a:pt x="18" y="209"/>
                  </a:lnTo>
                  <a:lnTo>
                    <a:pt x="48" y="220"/>
                  </a:lnTo>
                  <a:lnTo>
                    <a:pt x="84" y="225"/>
                  </a:lnTo>
                  <a:lnTo>
                    <a:pt x="90" y="230"/>
                  </a:lnTo>
                  <a:lnTo>
                    <a:pt x="96" y="241"/>
                  </a:lnTo>
                  <a:lnTo>
                    <a:pt x="90" y="256"/>
                  </a:lnTo>
                  <a:lnTo>
                    <a:pt x="84" y="272"/>
                  </a:lnTo>
                  <a:lnTo>
                    <a:pt x="48" y="314"/>
                  </a:lnTo>
                  <a:lnTo>
                    <a:pt x="18" y="356"/>
                  </a:lnTo>
                  <a:lnTo>
                    <a:pt x="6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6" y="418"/>
                  </a:lnTo>
                  <a:lnTo>
                    <a:pt x="24" y="429"/>
                  </a:lnTo>
                  <a:lnTo>
                    <a:pt x="48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759" y="2831"/>
              <a:ext cx="101" cy="43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93" y="16"/>
                </a:cxn>
                <a:cxn ang="0">
                  <a:pos x="100" y="27"/>
                </a:cxn>
                <a:cxn ang="0">
                  <a:pos x="100" y="47"/>
                </a:cxn>
                <a:cxn ang="0">
                  <a:pos x="93" y="63"/>
                </a:cxn>
                <a:cxn ang="0">
                  <a:pos x="85" y="79"/>
                </a:cxn>
                <a:cxn ang="0">
                  <a:pos x="46" y="121"/>
                </a:cxn>
                <a:cxn ang="0">
                  <a:pos x="16" y="162"/>
                </a:cxn>
                <a:cxn ang="0">
                  <a:pos x="8" y="178"/>
                </a:cxn>
                <a:cxn ang="0">
                  <a:pos x="0" y="194"/>
                </a:cxn>
                <a:cxn ang="0">
                  <a:pos x="8" y="204"/>
                </a:cxn>
                <a:cxn ang="0">
                  <a:pos x="16" y="209"/>
                </a:cxn>
                <a:cxn ang="0">
                  <a:pos x="54" y="220"/>
                </a:cxn>
                <a:cxn ang="0">
                  <a:pos x="85" y="225"/>
                </a:cxn>
                <a:cxn ang="0">
                  <a:pos x="93" y="230"/>
                </a:cxn>
                <a:cxn ang="0">
                  <a:pos x="100" y="241"/>
                </a:cxn>
                <a:cxn ang="0">
                  <a:pos x="100" y="256"/>
                </a:cxn>
                <a:cxn ang="0">
                  <a:pos x="85" y="272"/>
                </a:cxn>
                <a:cxn ang="0">
                  <a:pos x="54" y="314"/>
                </a:cxn>
                <a:cxn ang="0">
                  <a:pos x="16" y="356"/>
                </a:cxn>
                <a:cxn ang="0">
                  <a:pos x="8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16" y="418"/>
                </a:cxn>
                <a:cxn ang="0">
                  <a:pos x="54" y="434"/>
                </a:cxn>
              </a:cxnLst>
              <a:rect l="0" t="0" r="r" b="b"/>
              <a:pathLst>
                <a:path w="101" h="435">
                  <a:moveTo>
                    <a:pt x="54" y="0"/>
                  </a:moveTo>
                  <a:lnTo>
                    <a:pt x="93" y="16"/>
                  </a:lnTo>
                  <a:lnTo>
                    <a:pt x="100" y="27"/>
                  </a:lnTo>
                  <a:lnTo>
                    <a:pt x="100" y="47"/>
                  </a:lnTo>
                  <a:lnTo>
                    <a:pt x="93" y="63"/>
                  </a:lnTo>
                  <a:lnTo>
                    <a:pt x="85" y="79"/>
                  </a:lnTo>
                  <a:lnTo>
                    <a:pt x="46" y="121"/>
                  </a:lnTo>
                  <a:lnTo>
                    <a:pt x="16" y="162"/>
                  </a:lnTo>
                  <a:lnTo>
                    <a:pt x="8" y="178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16" y="209"/>
                  </a:lnTo>
                  <a:lnTo>
                    <a:pt x="54" y="220"/>
                  </a:lnTo>
                  <a:lnTo>
                    <a:pt x="85" y="225"/>
                  </a:lnTo>
                  <a:lnTo>
                    <a:pt x="93" y="230"/>
                  </a:lnTo>
                  <a:lnTo>
                    <a:pt x="100" y="241"/>
                  </a:lnTo>
                  <a:lnTo>
                    <a:pt x="100" y="256"/>
                  </a:lnTo>
                  <a:lnTo>
                    <a:pt x="85" y="272"/>
                  </a:lnTo>
                  <a:lnTo>
                    <a:pt x="54" y="314"/>
                  </a:lnTo>
                  <a:lnTo>
                    <a:pt x="16" y="356"/>
                  </a:lnTo>
                  <a:lnTo>
                    <a:pt x="8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6" y="418"/>
                  </a:lnTo>
                  <a:lnTo>
                    <a:pt x="54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571" y="2831"/>
              <a:ext cx="98" cy="435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2" y="16"/>
                </a:cxn>
                <a:cxn ang="0">
                  <a:pos x="97" y="27"/>
                </a:cxn>
                <a:cxn ang="0">
                  <a:pos x="97" y="47"/>
                </a:cxn>
                <a:cxn ang="0">
                  <a:pos x="89" y="63"/>
                </a:cxn>
                <a:cxn ang="0">
                  <a:pos x="82" y="79"/>
                </a:cxn>
                <a:cxn ang="0">
                  <a:pos x="45" y="121"/>
                </a:cxn>
                <a:cxn ang="0">
                  <a:pos x="15" y="162"/>
                </a:cxn>
                <a:cxn ang="0">
                  <a:pos x="8" y="178"/>
                </a:cxn>
                <a:cxn ang="0">
                  <a:pos x="0" y="194"/>
                </a:cxn>
                <a:cxn ang="0">
                  <a:pos x="8" y="204"/>
                </a:cxn>
                <a:cxn ang="0">
                  <a:pos x="15" y="209"/>
                </a:cxn>
                <a:cxn ang="0">
                  <a:pos x="52" y="220"/>
                </a:cxn>
                <a:cxn ang="0">
                  <a:pos x="82" y="225"/>
                </a:cxn>
                <a:cxn ang="0">
                  <a:pos x="89" y="230"/>
                </a:cxn>
                <a:cxn ang="0">
                  <a:pos x="97" y="241"/>
                </a:cxn>
                <a:cxn ang="0">
                  <a:pos x="97" y="256"/>
                </a:cxn>
                <a:cxn ang="0">
                  <a:pos x="82" y="272"/>
                </a:cxn>
                <a:cxn ang="0">
                  <a:pos x="52" y="314"/>
                </a:cxn>
                <a:cxn ang="0">
                  <a:pos x="15" y="356"/>
                </a:cxn>
                <a:cxn ang="0">
                  <a:pos x="8" y="371"/>
                </a:cxn>
                <a:cxn ang="0">
                  <a:pos x="0" y="387"/>
                </a:cxn>
                <a:cxn ang="0">
                  <a:pos x="0" y="408"/>
                </a:cxn>
                <a:cxn ang="0">
                  <a:pos x="15" y="418"/>
                </a:cxn>
                <a:cxn ang="0">
                  <a:pos x="45" y="434"/>
                </a:cxn>
              </a:cxnLst>
              <a:rect l="0" t="0" r="r" b="b"/>
              <a:pathLst>
                <a:path w="98" h="435">
                  <a:moveTo>
                    <a:pt x="45" y="0"/>
                  </a:moveTo>
                  <a:lnTo>
                    <a:pt x="82" y="16"/>
                  </a:lnTo>
                  <a:lnTo>
                    <a:pt x="97" y="27"/>
                  </a:lnTo>
                  <a:lnTo>
                    <a:pt x="97" y="47"/>
                  </a:lnTo>
                  <a:lnTo>
                    <a:pt x="89" y="63"/>
                  </a:lnTo>
                  <a:lnTo>
                    <a:pt x="82" y="79"/>
                  </a:lnTo>
                  <a:lnTo>
                    <a:pt x="45" y="121"/>
                  </a:lnTo>
                  <a:lnTo>
                    <a:pt x="15" y="162"/>
                  </a:lnTo>
                  <a:lnTo>
                    <a:pt x="8" y="178"/>
                  </a:lnTo>
                  <a:lnTo>
                    <a:pt x="0" y="194"/>
                  </a:lnTo>
                  <a:lnTo>
                    <a:pt x="8" y="204"/>
                  </a:lnTo>
                  <a:lnTo>
                    <a:pt x="15" y="209"/>
                  </a:lnTo>
                  <a:lnTo>
                    <a:pt x="52" y="220"/>
                  </a:lnTo>
                  <a:lnTo>
                    <a:pt x="82" y="225"/>
                  </a:lnTo>
                  <a:lnTo>
                    <a:pt x="89" y="230"/>
                  </a:lnTo>
                  <a:lnTo>
                    <a:pt x="97" y="241"/>
                  </a:lnTo>
                  <a:lnTo>
                    <a:pt x="97" y="256"/>
                  </a:lnTo>
                  <a:lnTo>
                    <a:pt x="82" y="272"/>
                  </a:lnTo>
                  <a:lnTo>
                    <a:pt x="52" y="314"/>
                  </a:lnTo>
                  <a:lnTo>
                    <a:pt x="15" y="356"/>
                  </a:lnTo>
                  <a:lnTo>
                    <a:pt x="8" y="371"/>
                  </a:lnTo>
                  <a:lnTo>
                    <a:pt x="0" y="387"/>
                  </a:lnTo>
                  <a:lnTo>
                    <a:pt x="0" y="408"/>
                  </a:lnTo>
                  <a:lnTo>
                    <a:pt x="15" y="418"/>
                  </a:lnTo>
                  <a:lnTo>
                    <a:pt x="45" y="434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576" y="3360"/>
              <a:ext cx="12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1400">
                  <a:effectLst/>
                  <a:latin typeface="Arial" pitchFamily="34" charset="0"/>
                </a:rPr>
                <a:t>varios procesos</a:t>
              </a:r>
            </a:p>
            <a:p>
              <a:pPr algn="ctr"/>
              <a:r>
                <a:rPr lang="es-MX" sz="1400">
                  <a:effectLst/>
                  <a:latin typeface="Arial" pitchFamily="34" charset="0"/>
                </a:rPr>
                <a:t>varios hilos por proceso</a:t>
              </a:r>
            </a:p>
          </p:txBody>
        </p: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6416165" y="2426520"/>
            <a:ext cx="1083469" cy="1512887"/>
            <a:chOff x="3737" y="1111"/>
            <a:chExt cx="630" cy="953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3745" y="1111"/>
              <a:ext cx="622" cy="622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3992" y="1207"/>
              <a:ext cx="99" cy="43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72" y="7"/>
                </a:cxn>
                <a:cxn ang="0">
                  <a:pos x="85" y="16"/>
                </a:cxn>
                <a:cxn ang="0">
                  <a:pos x="98" y="29"/>
                </a:cxn>
                <a:cxn ang="0">
                  <a:pos x="98" y="48"/>
                </a:cxn>
                <a:cxn ang="0">
                  <a:pos x="92" y="60"/>
                </a:cxn>
                <a:cxn ang="0">
                  <a:pos x="79" y="79"/>
                </a:cxn>
                <a:cxn ang="0">
                  <a:pos x="46" y="120"/>
                </a:cxn>
                <a:cxn ang="0">
                  <a:pos x="13" y="161"/>
                </a:cxn>
                <a:cxn ang="0">
                  <a:pos x="7" y="177"/>
                </a:cxn>
                <a:cxn ang="0">
                  <a:pos x="0" y="193"/>
                </a:cxn>
                <a:cxn ang="0">
                  <a:pos x="7" y="202"/>
                </a:cxn>
                <a:cxn ang="0">
                  <a:pos x="13" y="208"/>
                </a:cxn>
                <a:cxn ang="0">
                  <a:pos x="53" y="218"/>
                </a:cxn>
                <a:cxn ang="0">
                  <a:pos x="85" y="224"/>
                </a:cxn>
                <a:cxn ang="0">
                  <a:pos x="92" y="230"/>
                </a:cxn>
                <a:cxn ang="0">
                  <a:pos x="98" y="240"/>
                </a:cxn>
                <a:cxn ang="0">
                  <a:pos x="92" y="252"/>
                </a:cxn>
                <a:cxn ang="0">
                  <a:pos x="85" y="271"/>
                </a:cxn>
                <a:cxn ang="0">
                  <a:pos x="53" y="312"/>
                </a:cxn>
                <a:cxn ang="0">
                  <a:pos x="20" y="350"/>
                </a:cxn>
                <a:cxn ang="0">
                  <a:pos x="7" y="369"/>
                </a:cxn>
                <a:cxn ang="0">
                  <a:pos x="0" y="382"/>
                </a:cxn>
                <a:cxn ang="0">
                  <a:pos x="0" y="404"/>
                </a:cxn>
                <a:cxn ang="0">
                  <a:pos x="13" y="416"/>
                </a:cxn>
                <a:cxn ang="0">
                  <a:pos x="26" y="426"/>
                </a:cxn>
                <a:cxn ang="0">
                  <a:pos x="46" y="432"/>
                </a:cxn>
              </a:cxnLst>
              <a:rect l="0" t="0" r="r" b="b"/>
              <a:pathLst>
                <a:path w="99" h="433">
                  <a:moveTo>
                    <a:pt x="46" y="0"/>
                  </a:moveTo>
                  <a:lnTo>
                    <a:pt x="72" y="7"/>
                  </a:lnTo>
                  <a:lnTo>
                    <a:pt x="85" y="16"/>
                  </a:lnTo>
                  <a:lnTo>
                    <a:pt x="98" y="29"/>
                  </a:lnTo>
                  <a:lnTo>
                    <a:pt x="98" y="48"/>
                  </a:lnTo>
                  <a:lnTo>
                    <a:pt x="92" y="60"/>
                  </a:lnTo>
                  <a:lnTo>
                    <a:pt x="79" y="79"/>
                  </a:lnTo>
                  <a:lnTo>
                    <a:pt x="46" y="120"/>
                  </a:lnTo>
                  <a:lnTo>
                    <a:pt x="13" y="161"/>
                  </a:lnTo>
                  <a:lnTo>
                    <a:pt x="7" y="177"/>
                  </a:lnTo>
                  <a:lnTo>
                    <a:pt x="0" y="193"/>
                  </a:lnTo>
                  <a:lnTo>
                    <a:pt x="7" y="202"/>
                  </a:lnTo>
                  <a:lnTo>
                    <a:pt x="13" y="208"/>
                  </a:lnTo>
                  <a:lnTo>
                    <a:pt x="53" y="218"/>
                  </a:lnTo>
                  <a:lnTo>
                    <a:pt x="85" y="224"/>
                  </a:lnTo>
                  <a:lnTo>
                    <a:pt x="92" y="230"/>
                  </a:lnTo>
                  <a:lnTo>
                    <a:pt x="98" y="240"/>
                  </a:lnTo>
                  <a:lnTo>
                    <a:pt x="92" y="252"/>
                  </a:lnTo>
                  <a:lnTo>
                    <a:pt x="85" y="271"/>
                  </a:lnTo>
                  <a:lnTo>
                    <a:pt x="53" y="312"/>
                  </a:lnTo>
                  <a:lnTo>
                    <a:pt x="20" y="350"/>
                  </a:lnTo>
                  <a:lnTo>
                    <a:pt x="7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3" y="416"/>
                  </a:lnTo>
                  <a:lnTo>
                    <a:pt x="26" y="426"/>
                  </a:lnTo>
                  <a:lnTo>
                    <a:pt x="46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737" y="1734"/>
              <a:ext cx="6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1400">
                  <a:effectLst/>
                  <a:latin typeface="Arial" pitchFamily="34" charset="0"/>
                </a:rPr>
                <a:t>un proceso</a:t>
              </a:r>
            </a:p>
            <a:p>
              <a:pPr algn="ctr"/>
              <a:r>
                <a:rPr lang="es-MX" sz="1400">
                  <a:effectLst/>
                  <a:latin typeface="Arial" pitchFamily="34" charset="0"/>
                </a:rPr>
                <a:t>varios hilos</a:t>
              </a: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799" y="1207"/>
              <a:ext cx="101" cy="43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9" y="7"/>
                </a:cxn>
                <a:cxn ang="0">
                  <a:pos x="87" y="16"/>
                </a:cxn>
                <a:cxn ang="0">
                  <a:pos x="100" y="29"/>
                </a:cxn>
                <a:cxn ang="0">
                  <a:pos x="100" y="48"/>
                </a:cxn>
                <a:cxn ang="0">
                  <a:pos x="94" y="60"/>
                </a:cxn>
                <a:cxn ang="0">
                  <a:pos x="81" y="79"/>
                </a:cxn>
                <a:cxn ang="0">
                  <a:pos x="44" y="120"/>
                </a:cxn>
                <a:cxn ang="0">
                  <a:pos x="12" y="161"/>
                </a:cxn>
                <a:cxn ang="0">
                  <a:pos x="6" y="177"/>
                </a:cxn>
                <a:cxn ang="0">
                  <a:pos x="0" y="193"/>
                </a:cxn>
                <a:cxn ang="0">
                  <a:pos x="6" y="202"/>
                </a:cxn>
                <a:cxn ang="0">
                  <a:pos x="19" y="208"/>
                </a:cxn>
                <a:cxn ang="0">
                  <a:pos x="50" y="218"/>
                </a:cxn>
                <a:cxn ang="0">
                  <a:pos x="87" y="224"/>
                </a:cxn>
                <a:cxn ang="0">
                  <a:pos x="94" y="230"/>
                </a:cxn>
                <a:cxn ang="0">
                  <a:pos x="100" y="240"/>
                </a:cxn>
                <a:cxn ang="0">
                  <a:pos x="94" y="252"/>
                </a:cxn>
                <a:cxn ang="0">
                  <a:pos x="87" y="271"/>
                </a:cxn>
                <a:cxn ang="0">
                  <a:pos x="50" y="312"/>
                </a:cxn>
                <a:cxn ang="0">
                  <a:pos x="19" y="350"/>
                </a:cxn>
                <a:cxn ang="0">
                  <a:pos x="6" y="369"/>
                </a:cxn>
                <a:cxn ang="0">
                  <a:pos x="0" y="382"/>
                </a:cxn>
                <a:cxn ang="0">
                  <a:pos x="0" y="404"/>
                </a:cxn>
                <a:cxn ang="0">
                  <a:pos x="12" y="416"/>
                </a:cxn>
                <a:cxn ang="0">
                  <a:pos x="31" y="426"/>
                </a:cxn>
                <a:cxn ang="0">
                  <a:pos x="50" y="432"/>
                </a:cxn>
              </a:cxnLst>
              <a:rect l="0" t="0" r="r" b="b"/>
              <a:pathLst>
                <a:path w="101" h="433">
                  <a:moveTo>
                    <a:pt x="50" y="0"/>
                  </a:moveTo>
                  <a:lnTo>
                    <a:pt x="69" y="7"/>
                  </a:lnTo>
                  <a:lnTo>
                    <a:pt x="87" y="16"/>
                  </a:lnTo>
                  <a:lnTo>
                    <a:pt x="100" y="29"/>
                  </a:lnTo>
                  <a:lnTo>
                    <a:pt x="100" y="48"/>
                  </a:lnTo>
                  <a:lnTo>
                    <a:pt x="94" y="60"/>
                  </a:lnTo>
                  <a:lnTo>
                    <a:pt x="81" y="79"/>
                  </a:lnTo>
                  <a:lnTo>
                    <a:pt x="44" y="120"/>
                  </a:lnTo>
                  <a:lnTo>
                    <a:pt x="12" y="161"/>
                  </a:lnTo>
                  <a:lnTo>
                    <a:pt x="6" y="177"/>
                  </a:lnTo>
                  <a:lnTo>
                    <a:pt x="0" y="193"/>
                  </a:lnTo>
                  <a:lnTo>
                    <a:pt x="6" y="202"/>
                  </a:lnTo>
                  <a:lnTo>
                    <a:pt x="19" y="208"/>
                  </a:lnTo>
                  <a:lnTo>
                    <a:pt x="50" y="218"/>
                  </a:lnTo>
                  <a:lnTo>
                    <a:pt x="87" y="224"/>
                  </a:lnTo>
                  <a:lnTo>
                    <a:pt x="94" y="230"/>
                  </a:lnTo>
                  <a:lnTo>
                    <a:pt x="100" y="240"/>
                  </a:lnTo>
                  <a:lnTo>
                    <a:pt x="94" y="252"/>
                  </a:lnTo>
                  <a:lnTo>
                    <a:pt x="87" y="271"/>
                  </a:lnTo>
                  <a:lnTo>
                    <a:pt x="50" y="312"/>
                  </a:lnTo>
                  <a:lnTo>
                    <a:pt x="19" y="350"/>
                  </a:lnTo>
                  <a:lnTo>
                    <a:pt x="6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2" y="416"/>
                  </a:lnTo>
                  <a:lnTo>
                    <a:pt x="31" y="426"/>
                  </a:lnTo>
                  <a:lnTo>
                    <a:pt x="50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186" y="1207"/>
              <a:ext cx="97" cy="433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9" y="7"/>
                </a:cxn>
                <a:cxn ang="0">
                  <a:pos x="82" y="16"/>
                </a:cxn>
                <a:cxn ang="0">
                  <a:pos x="96" y="29"/>
                </a:cxn>
                <a:cxn ang="0">
                  <a:pos x="96" y="48"/>
                </a:cxn>
                <a:cxn ang="0">
                  <a:pos x="89" y="60"/>
                </a:cxn>
                <a:cxn ang="0">
                  <a:pos x="76" y="79"/>
                </a:cxn>
                <a:cxn ang="0">
                  <a:pos x="48" y="120"/>
                </a:cxn>
                <a:cxn ang="0">
                  <a:pos x="14" y="161"/>
                </a:cxn>
                <a:cxn ang="0">
                  <a:pos x="7" y="177"/>
                </a:cxn>
                <a:cxn ang="0">
                  <a:pos x="0" y="193"/>
                </a:cxn>
                <a:cxn ang="0">
                  <a:pos x="7" y="202"/>
                </a:cxn>
                <a:cxn ang="0">
                  <a:pos x="14" y="208"/>
                </a:cxn>
                <a:cxn ang="0">
                  <a:pos x="48" y="218"/>
                </a:cxn>
                <a:cxn ang="0">
                  <a:pos x="82" y="224"/>
                </a:cxn>
                <a:cxn ang="0">
                  <a:pos x="89" y="230"/>
                </a:cxn>
                <a:cxn ang="0">
                  <a:pos x="96" y="240"/>
                </a:cxn>
                <a:cxn ang="0">
                  <a:pos x="89" y="252"/>
                </a:cxn>
                <a:cxn ang="0">
                  <a:pos x="82" y="271"/>
                </a:cxn>
                <a:cxn ang="0">
                  <a:pos x="48" y="312"/>
                </a:cxn>
                <a:cxn ang="0">
                  <a:pos x="21" y="350"/>
                </a:cxn>
                <a:cxn ang="0">
                  <a:pos x="7" y="369"/>
                </a:cxn>
                <a:cxn ang="0">
                  <a:pos x="0" y="382"/>
                </a:cxn>
                <a:cxn ang="0">
                  <a:pos x="0" y="404"/>
                </a:cxn>
                <a:cxn ang="0">
                  <a:pos x="14" y="416"/>
                </a:cxn>
                <a:cxn ang="0">
                  <a:pos x="28" y="426"/>
                </a:cxn>
                <a:cxn ang="0">
                  <a:pos x="48" y="432"/>
                </a:cxn>
              </a:cxnLst>
              <a:rect l="0" t="0" r="r" b="b"/>
              <a:pathLst>
                <a:path w="97" h="433">
                  <a:moveTo>
                    <a:pt x="48" y="0"/>
                  </a:moveTo>
                  <a:lnTo>
                    <a:pt x="69" y="7"/>
                  </a:lnTo>
                  <a:lnTo>
                    <a:pt x="82" y="16"/>
                  </a:lnTo>
                  <a:lnTo>
                    <a:pt x="96" y="29"/>
                  </a:lnTo>
                  <a:lnTo>
                    <a:pt x="96" y="48"/>
                  </a:lnTo>
                  <a:lnTo>
                    <a:pt x="89" y="60"/>
                  </a:lnTo>
                  <a:lnTo>
                    <a:pt x="76" y="79"/>
                  </a:lnTo>
                  <a:lnTo>
                    <a:pt x="48" y="120"/>
                  </a:lnTo>
                  <a:lnTo>
                    <a:pt x="14" y="161"/>
                  </a:lnTo>
                  <a:lnTo>
                    <a:pt x="7" y="177"/>
                  </a:lnTo>
                  <a:lnTo>
                    <a:pt x="0" y="193"/>
                  </a:lnTo>
                  <a:lnTo>
                    <a:pt x="7" y="202"/>
                  </a:lnTo>
                  <a:lnTo>
                    <a:pt x="14" y="208"/>
                  </a:lnTo>
                  <a:lnTo>
                    <a:pt x="48" y="218"/>
                  </a:lnTo>
                  <a:lnTo>
                    <a:pt x="82" y="224"/>
                  </a:lnTo>
                  <a:lnTo>
                    <a:pt x="89" y="230"/>
                  </a:lnTo>
                  <a:lnTo>
                    <a:pt x="96" y="240"/>
                  </a:lnTo>
                  <a:lnTo>
                    <a:pt x="89" y="252"/>
                  </a:lnTo>
                  <a:lnTo>
                    <a:pt x="82" y="271"/>
                  </a:lnTo>
                  <a:lnTo>
                    <a:pt x="48" y="312"/>
                  </a:lnTo>
                  <a:lnTo>
                    <a:pt x="21" y="350"/>
                  </a:lnTo>
                  <a:lnTo>
                    <a:pt x="7" y="369"/>
                  </a:lnTo>
                  <a:lnTo>
                    <a:pt x="0" y="382"/>
                  </a:lnTo>
                  <a:lnTo>
                    <a:pt x="0" y="404"/>
                  </a:lnTo>
                  <a:lnTo>
                    <a:pt x="14" y="416"/>
                  </a:lnTo>
                  <a:lnTo>
                    <a:pt x="28" y="426"/>
                  </a:lnTo>
                  <a:lnTo>
                    <a:pt x="48" y="432"/>
                  </a:lnTo>
                </a:path>
              </a:pathLst>
            </a:custGeom>
            <a:noFill/>
            <a:ln w="25399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s-AR"/>
            </a:p>
          </p:txBody>
        </p:sp>
      </p:grpSp>
      <p:cxnSp>
        <p:nvCxnSpPr>
          <p:cNvPr id="30" name="29 Conector recto"/>
          <p:cNvCxnSpPr/>
          <p:nvPr/>
        </p:nvCxnSpPr>
        <p:spPr>
          <a:xfrm>
            <a:off x="4796983" y="2420888"/>
            <a:ext cx="0" cy="424847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H="1">
            <a:off x="818541" y="4077072"/>
            <a:ext cx="8190910" cy="7200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506506" y="908721"/>
            <a:ext cx="8814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Arial Rounded MT Bold" pitchFamily="34" charset="0"/>
              </a:rPr>
              <a:t>El termino </a:t>
            </a:r>
            <a:r>
              <a:rPr lang="es-AR" sz="2400" dirty="0" err="1" smtClean="0">
                <a:latin typeface="Arial Rounded MT Bold" pitchFamily="34" charset="0"/>
              </a:rPr>
              <a:t>multihilo</a:t>
            </a:r>
            <a:r>
              <a:rPr lang="es-AR" sz="2400" dirty="0" smtClean="0">
                <a:latin typeface="Arial Rounded MT Bold" pitchFamily="34" charset="0"/>
              </a:rPr>
              <a:t> hace referencia a la capacidad de un SO para mantener varios hilos de ejecución dentro de un mismo procesos</a:t>
            </a:r>
            <a:endParaRPr lang="es-AR" sz="2400" dirty="0">
              <a:latin typeface="Arial Rounded MT Bold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272480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 Rounded MT Bold" pitchFamily="34" charset="0"/>
              </a:rPr>
              <a:t>DOS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1598627" y="42930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 Rounded MT Bold" pitchFamily="34" charset="0"/>
              </a:rPr>
              <a:t>Unix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4796983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 Rounded MT Bold" pitchFamily="34" charset="0"/>
              </a:rPr>
              <a:t>Java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5499061" y="4283804"/>
            <a:ext cx="31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latin typeface="Arial Rounded MT Bold" pitchFamily="34" charset="0"/>
              </a:rPr>
              <a:t>Windows- </a:t>
            </a:r>
            <a:r>
              <a:rPr lang="es-AR" dirty="0" err="1" smtClean="0">
                <a:latin typeface="Arial Rounded MT Bold" pitchFamily="34" charset="0"/>
              </a:rPr>
              <a:t>Solaris</a:t>
            </a:r>
            <a:r>
              <a:rPr lang="es-AR" dirty="0" smtClean="0">
                <a:latin typeface="Arial Rounded MT Bold" pitchFamily="34" charset="0"/>
              </a:rPr>
              <a:t>-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73150" y="2225676"/>
            <a:ext cx="2271845" cy="3082925"/>
          </a:xfrm>
          <a:prstGeom prst="rect">
            <a:avLst/>
          </a:prstGeom>
          <a:solidFill>
            <a:srgbClr val="CCFFFF"/>
          </a:solidFill>
          <a:ln w="12699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486937" y="2135188"/>
            <a:ext cx="4263363" cy="3808412"/>
          </a:xfrm>
          <a:prstGeom prst="rect">
            <a:avLst/>
          </a:prstGeom>
          <a:solidFill>
            <a:srgbClr val="CCFFFF"/>
          </a:solidFill>
          <a:ln w="12699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25439" y="3678239"/>
            <a:ext cx="658680" cy="181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625439" y="3043239"/>
            <a:ext cx="658680" cy="54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81526" y="4857751"/>
            <a:ext cx="849577" cy="72231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81526" y="3859213"/>
            <a:ext cx="849577" cy="72231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00829" y="2862264"/>
            <a:ext cx="660400" cy="190182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56917" y="3043238"/>
            <a:ext cx="849577" cy="722312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356917" y="4041776"/>
            <a:ext cx="849577" cy="722313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400829" y="3767138"/>
            <a:ext cx="66212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625440" y="4584700"/>
            <a:ext cx="662119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530851" y="2951163"/>
            <a:ext cx="851297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6382147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527410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530851" y="5583238"/>
            <a:ext cx="851297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604697" y="2978150"/>
            <a:ext cx="705321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Bloque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control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hilo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644274" y="3948113"/>
            <a:ext cx="564257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usuario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513394" y="3132138"/>
            <a:ext cx="564257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usuario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719329" y="4856163"/>
            <a:ext cx="500137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kernel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86821" y="4040188"/>
            <a:ext cx="519373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Kernel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588058" y="4856163"/>
            <a:ext cx="769441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Espacio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direcciones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usuario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66027" y="4040188"/>
            <a:ext cx="769441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Espacio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direcciones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usuario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597367" y="3948113"/>
            <a:ext cx="718145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Bloque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control 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proceso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435286" y="3132138"/>
            <a:ext cx="782265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Bloque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 control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proceso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5527410" y="2678114"/>
            <a:ext cx="448841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MX" sz="1200">
                <a:effectLst/>
                <a:latin typeface="Arial" pitchFamily="34" charset="0"/>
              </a:rPr>
              <a:t>Hilo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196770" y="2224089"/>
            <a:ext cx="193001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1600">
                <a:effectLst/>
                <a:latin typeface="Arial" pitchFamily="34" charset="0"/>
              </a:rPr>
              <a:t>Modelo de proceso</a:t>
            </a:r>
          </a:p>
          <a:p>
            <a:pPr algn="ctr"/>
            <a:r>
              <a:rPr lang="es-MX" sz="1600">
                <a:effectLst/>
                <a:latin typeface="Arial" pitchFamily="34" charset="0"/>
              </a:rPr>
              <a:t>de un solo hilo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461854" y="2133601"/>
            <a:ext cx="193001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1600">
                <a:effectLst/>
                <a:latin typeface="Arial" pitchFamily="34" charset="0"/>
              </a:rPr>
              <a:t>Modelo de proceso</a:t>
            </a:r>
          </a:p>
          <a:p>
            <a:pPr algn="ctr"/>
            <a:r>
              <a:rPr lang="es-MX" sz="1600">
                <a:effectLst/>
                <a:latin typeface="Arial" pitchFamily="34" charset="0"/>
              </a:rPr>
              <a:t>multihilos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6667633" y="3678239"/>
            <a:ext cx="660400" cy="181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6667633" y="3043239"/>
            <a:ext cx="660400" cy="54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6667634" y="4584700"/>
            <a:ext cx="662119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6573045" y="2951163"/>
            <a:ext cx="851297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7424341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6571325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6573045" y="5583238"/>
            <a:ext cx="851297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6648611" y="2978150"/>
            <a:ext cx="705321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Bloque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control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hilo</a:t>
            </a:r>
          </a:p>
        </p:txBody>
      </p:sp>
      <p:sp>
        <p:nvSpPr>
          <p:cNvPr id="37" name="Rectangle 38"/>
          <p:cNvSpPr>
            <a:spLocks noChangeArrowheads="1"/>
          </p:cNvSpPr>
          <p:nvPr/>
        </p:nvSpPr>
        <p:spPr bwMode="auto">
          <a:xfrm>
            <a:off x="6683887" y="3948113"/>
            <a:ext cx="564257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usuario</a:t>
            </a: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761523" y="4856163"/>
            <a:ext cx="500137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kernel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6571324" y="2678114"/>
            <a:ext cx="448841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MX" sz="1200">
                <a:effectLst/>
                <a:latin typeface="Arial" pitchFamily="34" charset="0"/>
              </a:rPr>
              <a:t>Hilo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7711546" y="3678239"/>
            <a:ext cx="658681" cy="181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7711546" y="3043239"/>
            <a:ext cx="658681" cy="541337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7711546" y="4584700"/>
            <a:ext cx="66212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7616958" y="2951163"/>
            <a:ext cx="851296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8468254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7613518" y="2952750"/>
            <a:ext cx="0" cy="2630488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7616958" y="5583238"/>
            <a:ext cx="851296" cy="0"/>
          </a:xfrm>
          <a:prstGeom prst="line">
            <a:avLst/>
          </a:prstGeom>
          <a:noFill/>
          <a:ln w="12699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7692524" y="2978150"/>
            <a:ext cx="705321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Bloque de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control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 hilo</a:t>
            </a: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7730381" y="3948113"/>
            <a:ext cx="564257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usuario</a:t>
            </a:r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7807156" y="4856163"/>
            <a:ext cx="500137" cy="5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900">
                <a:effectLst/>
                <a:latin typeface="Arial" pitchFamily="34" charset="0"/>
              </a:rPr>
              <a:t>Stack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del</a:t>
            </a:r>
          </a:p>
          <a:p>
            <a:pPr algn="ctr"/>
            <a:r>
              <a:rPr lang="es-MX" sz="900">
                <a:effectLst/>
                <a:latin typeface="Arial" pitchFamily="34" charset="0"/>
              </a:rPr>
              <a:t>kernel</a:t>
            </a:r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7613518" y="2678114"/>
            <a:ext cx="448841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s-MX" sz="1200">
                <a:effectLst/>
                <a:latin typeface="Arial" pitchFamily="34" charset="0"/>
              </a:rPr>
              <a:t>Hilo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72480" y="188640"/>
            <a:ext cx="920502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 smtClean="0">
                <a:solidFill>
                  <a:srgbClr val="FF0000"/>
                </a:solidFill>
                <a:latin typeface="Algerian" pitchFamily="82" charset="0"/>
              </a:rPr>
              <a:t>Modelos</a:t>
            </a:r>
            <a:r>
              <a:rPr lang="en-US" sz="4400" dirty="0" smtClean="0">
                <a:solidFill>
                  <a:srgbClr val="FF0000"/>
                </a:solidFill>
                <a:latin typeface="Algerian" pitchFamily="82" charset="0"/>
              </a:rPr>
              <a:t> de </a:t>
            </a:r>
            <a:r>
              <a:rPr lang="en-US" sz="4400" dirty="0" err="1" smtClean="0">
                <a:solidFill>
                  <a:srgbClr val="FF0000"/>
                </a:solidFill>
                <a:latin typeface="Algerian" pitchFamily="82" charset="0"/>
              </a:rPr>
              <a:t>procesos</a:t>
            </a:r>
            <a:r>
              <a:rPr lang="en-US" sz="4400" dirty="0" smtClean="0">
                <a:solidFill>
                  <a:srgbClr val="FF0000"/>
                </a:solidFill>
                <a:latin typeface="Algerian" pitchFamily="82" charset="0"/>
              </a:rPr>
              <a:t> de un solo </a:t>
            </a:r>
            <a:r>
              <a:rPr lang="en-US" sz="4400" dirty="0" err="1" smtClean="0">
                <a:solidFill>
                  <a:srgbClr val="FF0000"/>
                </a:solidFill>
                <a:latin typeface="Algerian" pitchFamily="82" charset="0"/>
              </a:rPr>
              <a:t>hilo</a:t>
            </a:r>
            <a:r>
              <a:rPr lang="en-US" sz="4400" dirty="0" smtClean="0">
                <a:solidFill>
                  <a:srgbClr val="FF0000"/>
                </a:solidFill>
                <a:latin typeface="Algerian" pitchFamily="82" charset="0"/>
              </a:rPr>
              <a:t> y de </a:t>
            </a:r>
            <a:r>
              <a:rPr lang="en-US" sz="4400" dirty="0" err="1" smtClean="0">
                <a:solidFill>
                  <a:srgbClr val="FF0000"/>
                </a:solidFill>
                <a:latin typeface="Algerian" pitchFamily="82" charset="0"/>
              </a:rPr>
              <a:t>muchos</a:t>
            </a:r>
            <a:r>
              <a:rPr lang="en-US" sz="4400" dirty="0" smtClean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Algerian" pitchFamily="82" charset="0"/>
              </a:rPr>
              <a:t>hilos</a:t>
            </a:r>
            <a:endParaRPr lang="es-AR" sz="44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15589" y="44624"/>
            <a:ext cx="9387109" cy="523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Funcionalidad de los hilos.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28497" y="908720"/>
            <a:ext cx="897099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Arial Rounded MT Bold" pitchFamily="34" charset="0"/>
              </a:rPr>
              <a:t>Los hilos poseen estados de ejecución y pueden sincronizarse entre ellos.</a:t>
            </a:r>
          </a:p>
          <a:p>
            <a:r>
              <a:rPr lang="es-AR" sz="2400" dirty="0" smtClean="0">
                <a:latin typeface="Arial Rounded MT Bold" pitchFamily="34" charset="0"/>
              </a:rPr>
              <a:t>Los hilos comparten: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El estados.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Los recursos.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residen en el mismo espacio de direcciones.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Tiene acceso a los mismo datos.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Un contexto de hilo que se almacena cuando no esta en ejecución.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Variables locales por hilo.</a:t>
            </a:r>
          </a:p>
          <a:p>
            <a:r>
              <a:rPr lang="es-AR" sz="2800" b="1" dirty="0" smtClean="0">
                <a:latin typeface="Arial Rounded MT Bold" pitchFamily="34" charset="0"/>
              </a:rPr>
              <a:t>Ventajas de la programación </a:t>
            </a:r>
            <a:r>
              <a:rPr lang="es-AR" sz="2800" b="1" dirty="0" err="1" smtClean="0">
                <a:latin typeface="Arial Rounded MT Bold" pitchFamily="34" charset="0"/>
              </a:rPr>
              <a:t>multihebras</a:t>
            </a:r>
            <a:r>
              <a:rPr lang="es-AR" sz="2800" b="1" dirty="0" smtClean="0">
                <a:latin typeface="Arial Rounded MT Bold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Capacidad de Respuesta.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Compartición de recursos.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Economía.</a:t>
            </a:r>
          </a:p>
          <a:p>
            <a:pPr lvl="1">
              <a:buFont typeface="Wingdings" pitchFamily="2" charset="2"/>
              <a:buChar char="Ø"/>
            </a:pPr>
            <a:r>
              <a:rPr lang="es-AR" sz="2400" dirty="0" smtClean="0">
                <a:latin typeface="Arial Rounded MT Bold" pitchFamily="34" charset="0"/>
              </a:rPr>
              <a:t> Utilización sobre arquitecturas multiprocesador.</a:t>
            </a:r>
          </a:p>
          <a:p>
            <a:pPr lvl="1">
              <a:buFont typeface="Wingdings" pitchFamily="2" charset="2"/>
              <a:buChar char="Ø"/>
            </a:pPr>
            <a:endParaRPr lang="es-AR" sz="2400" dirty="0" smtClean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288</TotalTime>
  <Words>948</Words>
  <Application>Microsoft Office PowerPoint</Application>
  <PresentationFormat>A4 (210 x 297 mm)</PresentationFormat>
  <Paragraphs>204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Viajes</vt:lpstr>
      <vt:lpstr>Hebras / Hilos </vt:lpstr>
      <vt:lpstr>Diapositiva 2</vt:lpstr>
      <vt:lpstr>Procesos e Hilos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Hilos – SMP – micronúcleos</dc:title>
  <dc:creator>Marcela05</dc:creator>
  <cp:lastModifiedBy>Marcela05</cp:lastModifiedBy>
  <cp:revision>34</cp:revision>
  <dcterms:created xsi:type="dcterms:W3CDTF">2015-04-19T22:57:17Z</dcterms:created>
  <dcterms:modified xsi:type="dcterms:W3CDTF">2015-10-02T23:45:37Z</dcterms:modified>
</cp:coreProperties>
</file>