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67" r:id="rId2"/>
    <p:sldId id="353" r:id="rId3"/>
    <p:sldId id="351" r:id="rId4"/>
    <p:sldId id="270" r:id="rId5"/>
    <p:sldId id="269" r:id="rId6"/>
    <p:sldId id="347" r:id="rId7"/>
    <p:sldId id="348" r:id="rId8"/>
    <p:sldId id="312" r:id="rId9"/>
    <p:sldId id="314" r:id="rId10"/>
    <p:sldId id="315" r:id="rId11"/>
    <p:sldId id="316" r:id="rId12"/>
    <p:sldId id="271" r:id="rId13"/>
    <p:sldId id="273" r:id="rId14"/>
    <p:sldId id="274" r:id="rId15"/>
    <p:sldId id="275" r:id="rId16"/>
    <p:sldId id="276" r:id="rId17"/>
    <p:sldId id="318" r:id="rId18"/>
    <p:sldId id="319" r:id="rId19"/>
    <p:sldId id="320" r:id="rId20"/>
    <p:sldId id="334" r:id="rId21"/>
    <p:sldId id="321" r:id="rId22"/>
    <p:sldId id="322" r:id="rId23"/>
    <p:sldId id="323" r:id="rId24"/>
    <p:sldId id="324" r:id="rId25"/>
    <p:sldId id="35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5" r:id="rId36"/>
    <p:sldId id="337" r:id="rId37"/>
    <p:sldId id="295" r:id="rId38"/>
    <p:sldId id="336" r:id="rId39"/>
    <p:sldId id="296" r:id="rId40"/>
    <p:sldId id="352" r:id="rId41"/>
    <p:sldId id="313" r:id="rId42"/>
    <p:sldId id="317" r:id="rId43"/>
    <p:sldId id="298" r:id="rId44"/>
    <p:sldId id="297" r:id="rId45"/>
    <p:sldId id="338" r:id="rId46"/>
    <p:sldId id="339" r:id="rId47"/>
    <p:sldId id="345" r:id="rId48"/>
    <p:sldId id="340" r:id="rId49"/>
    <p:sldId id="341" r:id="rId50"/>
    <p:sldId id="342" r:id="rId51"/>
    <p:sldId id="343" r:id="rId52"/>
    <p:sldId id="344" r:id="rId53"/>
    <p:sldId id="346" r:id="rId54"/>
    <p:sldId id="349" r:id="rId55"/>
    <p:sldId id="299" r:id="rId56"/>
    <p:sldId id="350" r:id="rId57"/>
  </p:sldIdLst>
  <p:sldSz cx="9144000" cy="6858000" type="screen4x3"/>
  <p:notesSz cx="6858000" cy="9144000"/>
  <p:defaultTextStyle>
    <a:defPPr>
      <a:defRPr lang="es-ES_tradnl"/>
    </a:defPPr>
    <a:lvl1pPr algn="ctr" rtl="0" fontAlgn="base">
      <a:spcBef>
        <a:spcPct val="0"/>
      </a:spcBef>
      <a:spcAft>
        <a:spcPct val="0"/>
      </a:spcAft>
      <a:defRPr sz="2600" kern="1200">
        <a:solidFill>
          <a:schemeClr val="bg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600" kern="1200">
        <a:solidFill>
          <a:schemeClr val="bg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600" kern="1200">
        <a:solidFill>
          <a:schemeClr val="bg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600" kern="1200">
        <a:solidFill>
          <a:schemeClr val="bg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600" kern="1200">
        <a:solidFill>
          <a:schemeClr val="bg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bg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bg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bg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bg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CCFF33"/>
    <a:srgbClr val="6699FF"/>
    <a:srgbClr val="00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50" autoAdjust="0"/>
    <p:restoredTop sz="94660"/>
  </p:normalViewPr>
  <p:slideViewPr>
    <p:cSldViewPr showGuides="1">
      <p:cViewPr>
        <p:scale>
          <a:sx n="60" d="100"/>
          <a:sy n="60" d="100"/>
        </p:scale>
        <p:origin x="-786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D9E74F-E642-48CE-8113-ACAD0D44275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796458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699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3661C0C-6AB0-4B15-9946-572E0323C9C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846818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3511D923-A31A-4840-BF24-DA09E11E9AD8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831B1D18-8425-4C1C-B8D6-2DEA98F68B0F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10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8B6CD9BE-EB6D-4137-B247-14CB23BDDDCD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11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845A964F-98D9-4B5A-8152-E1525639B192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12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536F7674-74F3-4EAA-A7C8-5E4BAF59264C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13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_tradnl" altLang="es-ES" smtClean="0"/>
              <a:t>Me falta un tema</a:t>
            </a:r>
          </a:p>
          <a:p>
            <a:pPr eaLnBrk="1" hangingPunct="1"/>
            <a:endParaRPr lang="es-ES_tradnl" alt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12539CED-FF2F-4536-99DF-3FA88CE76920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14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4492145B-5BD9-4208-9FFE-7DE8DD11C7E7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15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41A98E16-51AB-4B7E-A9A9-5A4A69616FDD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16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2B36224C-53EF-4425-B4C9-BC1B8729A602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35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EFEC7B22-C5DE-4858-8014-F807D0A7A65C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36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5FFF099F-6BDB-4FB1-BEF4-B4D45C7BC8AB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37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0B90361F-51BD-4EF2-9637-CC45FE1FE26D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A5334325-D933-43F4-9612-0FE7DFFFBDF0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38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EEB4B57F-C581-41A1-B6D2-0C245F6CF41E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39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AFA822A4-B289-40F4-8981-22F199AA65C5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40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1663A7D6-7290-40D0-A8DC-B161AEB7D618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41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E199E2C5-DCA4-41C2-BFF7-9E5DDA11207B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42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20F0E5AD-10AE-49A8-BF43-415262714961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43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0ED61F5A-E7F1-49E3-8A7E-4760AEDEEC81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44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AA01F3F3-EDA7-4997-B8F7-FD7A996C6EBE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32515991-16B2-4906-846A-BCD457006CB9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3832DB1B-C94E-4088-A973-1854D3695AEE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47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2B9E33AA-5446-4E55-BDD9-E1D1F2544E40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95B68C35-6B1D-4C73-B884-6702DB188726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48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2B661A12-D21F-41D5-B682-3F86CC0A476A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49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D9192D7A-E534-4CEB-AF56-91341B69940C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50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20B43943-824F-4F23-A922-AC3098788D0B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51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FBEFDA22-BD59-41F4-B96B-B2A68F610BB4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52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7FDA56EA-6625-446E-BB04-C7AF6F1C5A49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53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2AE1418C-2042-4EC4-B957-0816D97E8E9E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54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49291EF2-CCDF-4073-9D07-13118F5A2FF9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55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0D3FD3B4-A1D9-4AE8-8FC5-4764484313C3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56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774D461D-3A91-4827-8B2E-1BD86C36B510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375C738A-022B-45A9-8121-CD1630550AC3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B402BBF8-935B-4C2F-A30A-32C53586E850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6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EBACE96B-5AC6-48A4-989A-73C83D0684AD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7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DED3F6C9-B8F8-4D39-B977-0BF9AE91E235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8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endParaRPr lang="es-ES" alt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fld id="{33E3587B-CF86-4884-BDA3-BED81C5EBB48}" type="slidenum">
              <a:rPr lang="es-ES_tradnl" altLang="es-ES" sz="1200" smtClean="0">
                <a:solidFill>
                  <a:schemeClr val="tx1"/>
                </a:solidFill>
              </a:rPr>
              <a:pPr eaLnBrk="1" hangingPunct="1"/>
              <a:t>9</a:t>
            </a:fld>
            <a:endParaRPr lang="es-ES_tradnl" altLang="es-ES" sz="1200" smtClean="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9138F7-A2C0-453C-8CE9-46DE0D408C6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07080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A84A-AA65-4C35-9134-9D4DCE3BF9D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36775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2E7BB-9EB7-46D8-8A18-BC49D5CD91DC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3546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BCF8C7-BABD-4B7C-A85B-4BAE0851DDAB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47873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6CDA1-B893-45FF-BD34-579C418A295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389732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80D45-5CA3-42CF-AE01-CA1B23FE64F5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203071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B8A1F-F047-40CA-BA36-FE0A0D754CB1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6786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55EEE-BB4D-4EF2-B0EA-9744ED44C74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426375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994A0-9B6A-4153-91BD-4574F513361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65577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43E14-3314-4535-97C9-88312C39505D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40098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1324F-ECA2-43A2-9D8E-1095A032D70E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xmlns="" val="102235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 smtClean="0"/>
              <a:t>Haga clic para modificar el estilo de título del patrón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 smtClean="0"/>
              <a:t>Haga clic para modificar el estilo de texto del patrón</a:t>
            </a:r>
          </a:p>
          <a:p>
            <a:pPr lvl="1"/>
            <a:r>
              <a:rPr lang="es-ES_tradnl" altLang="es-ES" smtClean="0"/>
              <a:t>Segundo nivel</a:t>
            </a:r>
          </a:p>
          <a:p>
            <a:pPr lvl="2"/>
            <a:r>
              <a:rPr lang="es-ES_tradnl" altLang="es-ES" smtClean="0"/>
              <a:t>Tercer nivel</a:t>
            </a:r>
          </a:p>
          <a:p>
            <a:pPr lvl="3"/>
            <a:r>
              <a:rPr lang="es-ES_tradnl" altLang="es-ES" smtClean="0"/>
              <a:t>Cuarto nivel</a:t>
            </a:r>
          </a:p>
          <a:p>
            <a:pPr lvl="4"/>
            <a:r>
              <a:rPr lang="es-ES_tradnl" alt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8095BD2-12ED-472F-BD8A-0DF0E625E676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1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1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1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e_Microsoft_Office_Word_97-20031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inta curvada hacia arriba"/>
          <p:cNvSpPr/>
          <p:nvPr/>
        </p:nvSpPr>
        <p:spPr>
          <a:xfrm>
            <a:off x="820244" y="1124744"/>
            <a:ext cx="7920880" cy="3384376"/>
          </a:xfrm>
          <a:prstGeom prst="ellipseRibbon2">
            <a:avLst/>
          </a:prstGeom>
          <a:gradFill flip="none" rotWithShape="1">
            <a:gsLst>
              <a:gs pos="0">
                <a:srgbClr val="FF00FF">
                  <a:shade val="30000"/>
                  <a:satMod val="115000"/>
                </a:srgbClr>
              </a:gs>
              <a:gs pos="50000">
                <a:srgbClr val="FF00FF">
                  <a:shade val="67500"/>
                  <a:satMod val="115000"/>
                </a:srgbClr>
              </a:gs>
              <a:gs pos="100000">
                <a:srgbClr val="FF00FF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smtClean="0"/>
              <a:t>Registros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477963" y="914400"/>
            <a:ext cx="5648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r>
              <a:rPr lang="es-ES_tradnl" altLang="es-ES" sz="4000"/>
              <a:t>Registros DS,ES,FS y GS</a:t>
            </a:r>
            <a:endParaRPr lang="es-ES" altLang="es-ES" sz="4000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79525" y="2216150"/>
            <a:ext cx="184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203325" y="2368550"/>
            <a:ext cx="184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8002588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Almacenan la dirección inicial de un seg. de datos.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endParaRPr lang="es-ES_tradnl" altLang="es-ES"/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Permiten el acceso seguro y eficiente. </a:t>
            </a:r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endParaRPr lang="es-ES_tradnl" altLang="es-ES"/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DS, selecciona segmentos de datos, constantes y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variables.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endParaRPr lang="es-ES_tradnl" altLang="es-ES"/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ES, utilizado para el acceso a regiones de memoria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del sistema o como un segundo segmento de datos.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endParaRPr lang="es-ES_tradnl" altLang="es-ES"/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FS y GS son registros extra. multipropósito.</a:t>
            </a:r>
            <a:endParaRPr lang="es-ES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895600" y="1066800"/>
            <a:ext cx="274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r>
              <a:rPr lang="es-ES_tradnl" altLang="es-ES" sz="4000"/>
              <a:t>Registro SS</a:t>
            </a:r>
            <a:endParaRPr lang="es-ES" altLang="es-ES" sz="4000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5800" y="2209800"/>
            <a:ext cx="8040688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Almacena la dirección de inicio del segmento de pila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endParaRPr lang="es-ES_tradnl" altLang="es-ES"/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Es utilizado por todas las operaciones de pila</a:t>
            </a:r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endParaRPr lang="es-ES_tradnl" altLang="es-ES"/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Puede ser cargado explícitamente</a:t>
            </a:r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endParaRPr lang="es-ES_tradnl" altLang="es-ES"/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Permite la ejecución de pilas múltiples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endParaRPr lang="es-ES_tradnl" altLang="es-ES"/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Permite el control de instrucciones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endParaRPr lang="es-ES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819400" y="2209800"/>
            <a:ext cx="32766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4000" b="1">
                <a:solidFill>
                  <a:srgbClr val="FFFFFF"/>
                </a:solidFill>
              </a:rPr>
              <a:t>Registros de Depuración</a:t>
            </a:r>
            <a:r>
              <a:rPr lang="es-ES_tradnl" altLang="es-ES" sz="4000" b="1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447800" y="19812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s-ES" altLang="es-E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143000" y="1371600"/>
            <a:ext cx="73152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ES_tradnl" altLang="es-ES" sz="2400">
                <a:solidFill>
                  <a:srgbClr val="FFFFFF"/>
                </a:solidFill>
              </a:rPr>
              <a:t>Estos registros proveen soporte para depuración de programas y puntos de corte o break points.</a:t>
            </a:r>
          </a:p>
          <a:p>
            <a:pPr algn="just" eaLnBrk="1" hangingPunct="1">
              <a:spcBef>
                <a:spcPct val="50000"/>
              </a:spcBef>
            </a:pPr>
            <a:endParaRPr lang="es-ES_tradnl" altLang="es-ES" sz="2400">
              <a:solidFill>
                <a:srgbClr val="FFFFFF"/>
              </a:solidFill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s-ES_tradnl" altLang="es-ES" sz="2400">
                <a:solidFill>
                  <a:srgbClr val="FFFFFF"/>
                </a:solidFill>
              </a:rPr>
              <a:t>Algunos de ellos se dedican al control de la depuración y otros se dedican a registrar las direcciones lineales de puntos de parada.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990600" y="1676400"/>
            <a:ext cx="7543800" cy="429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_tradnl" altLang="es-ES" sz="2400">
                <a:solidFill>
                  <a:srgbClr val="FFFFFF"/>
                </a:solidFill>
              </a:rPr>
              <a:t>Estan compuestos por los siguientes registros:</a:t>
            </a:r>
          </a:p>
          <a:p>
            <a:pPr algn="l" eaLnBrk="1" hangingPunct="1">
              <a:spcBef>
                <a:spcPct val="50000"/>
              </a:spcBef>
            </a:pPr>
            <a:endParaRPr lang="es-ES_tradnl" altLang="es-ES" sz="2400">
              <a:solidFill>
                <a:srgbClr val="FFFFFF"/>
              </a:solidFill>
            </a:endParaRPr>
          </a:p>
          <a:p>
            <a:pPr algn="l" eaLnBrk="1" hangingPunct="1">
              <a:spcBef>
                <a:spcPct val="50000"/>
              </a:spcBef>
              <a:buClr>
                <a:srgbClr val="00CCFF"/>
              </a:buClr>
              <a:buFont typeface="Wingdings" pitchFamily="2" charset="2"/>
              <a:buChar char="§"/>
            </a:pPr>
            <a:r>
              <a:rPr lang="es-ES_tradnl" altLang="es-ES" sz="2400">
                <a:solidFill>
                  <a:srgbClr val="FFFFFF"/>
                </a:solidFill>
              </a:rPr>
              <a:t>DR0-DR3: puntos de parada</a:t>
            </a:r>
          </a:p>
          <a:p>
            <a:pPr algn="l" eaLnBrk="1" hangingPunct="1">
              <a:spcBef>
                <a:spcPct val="50000"/>
              </a:spcBef>
            </a:pPr>
            <a:endParaRPr lang="es-ES_tradnl" altLang="es-ES" sz="2400">
              <a:solidFill>
                <a:srgbClr val="FFFFFF"/>
              </a:solidFill>
            </a:endParaRPr>
          </a:p>
          <a:p>
            <a:pPr algn="l" eaLnBrk="1" hangingPunct="1">
              <a:spcBef>
                <a:spcPct val="50000"/>
              </a:spcBef>
              <a:buClr>
                <a:srgbClr val="00CCFF"/>
              </a:buClr>
              <a:buFont typeface="Wingdings" pitchFamily="2" charset="2"/>
              <a:buChar char="§"/>
            </a:pPr>
            <a:r>
              <a:rPr lang="es-ES_tradnl" altLang="es-ES" sz="2400">
                <a:solidFill>
                  <a:srgbClr val="FFFFFF"/>
                </a:solidFill>
              </a:rPr>
              <a:t>DR6: estado actual de los puntos de parada</a:t>
            </a:r>
          </a:p>
          <a:p>
            <a:pPr algn="l" eaLnBrk="1" hangingPunct="1">
              <a:spcBef>
                <a:spcPct val="50000"/>
              </a:spcBef>
            </a:pPr>
            <a:endParaRPr lang="es-ES_tradnl" altLang="es-ES" sz="240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  <a:buClr>
                <a:srgbClr val="00CCFF"/>
              </a:buClr>
              <a:buFont typeface="Wingdings" pitchFamily="2" charset="2"/>
              <a:buChar char="§"/>
            </a:pPr>
            <a:r>
              <a:rPr lang="es-ES_tradnl" altLang="es-ES" sz="2400">
                <a:solidFill>
                  <a:srgbClr val="FFFFFF"/>
                </a:solidFill>
              </a:rPr>
              <a:t>DR7: poner y habilitar puntos de parada</a:t>
            </a:r>
          </a:p>
          <a:p>
            <a:pPr algn="l" eaLnBrk="1" hangingPunct="1">
              <a:spcBef>
                <a:spcPct val="50000"/>
              </a:spcBef>
              <a:buClr>
                <a:srgbClr val="00CCFF"/>
              </a:buClr>
              <a:buFont typeface="Wingdings" pitchFamily="2" charset="2"/>
              <a:buChar char="§"/>
            </a:pPr>
            <a:endParaRPr lang="es-ES_tradnl" altLang="es-ES"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inta curvada hacia arriba"/>
          <p:cNvSpPr/>
          <p:nvPr/>
        </p:nvSpPr>
        <p:spPr>
          <a:xfrm>
            <a:off x="820244" y="1124744"/>
            <a:ext cx="7920880" cy="3384376"/>
          </a:xfrm>
          <a:prstGeom prst="ellipseRibbon2">
            <a:avLst/>
          </a:prstGeom>
          <a:gradFill flip="none" rotWithShape="1">
            <a:gsLst>
              <a:gs pos="0">
                <a:srgbClr val="FF00FF">
                  <a:shade val="30000"/>
                  <a:satMod val="115000"/>
                </a:srgbClr>
              </a:gs>
              <a:gs pos="50000">
                <a:srgbClr val="FF00FF">
                  <a:shade val="67500"/>
                  <a:satMod val="115000"/>
                </a:srgbClr>
              </a:gs>
              <a:gs pos="100000">
                <a:srgbClr val="FF00FF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smtClean="0"/>
              <a:t>Registros de Test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1219200" y="838200"/>
            <a:ext cx="71691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_tradnl" altLang="es-ES" sz="2400">
                <a:solidFill>
                  <a:srgbClr val="FFFFFF"/>
                </a:solidFill>
              </a:rPr>
              <a:t>Estos registros se usan para verificar y controlar el comportamiento de la memoria.</a:t>
            </a:r>
          </a:p>
          <a:p>
            <a:pPr algn="l" eaLnBrk="1" hangingPunct="1">
              <a:spcBef>
                <a:spcPct val="50000"/>
              </a:spcBef>
            </a:pPr>
            <a:r>
              <a:rPr lang="es-ES_tradnl" altLang="es-ES" sz="2400">
                <a:solidFill>
                  <a:srgbClr val="FFFFFF"/>
                </a:solidFill>
              </a:rPr>
              <a:t>Están compuestos por:</a:t>
            </a:r>
          </a:p>
          <a:p>
            <a:pPr algn="l" eaLnBrk="1" hangingPunct="1">
              <a:spcBef>
                <a:spcPct val="50000"/>
              </a:spcBef>
              <a:buClr>
                <a:srgbClr val="00CCFF"/>
              </a:buClr>
              <a:buFont typeface="Wingdings" pitchFamily="2" charset="2"/>
              <a:buChar char="§"/>
            </a:pPr>
            <a:r>
              <a:rPr lang="es-ES_tradnl" altLang="es-ES" sz="2400">
                <a:solidFill>
                  <a:srgbClr val="FFFFFF"/>
                </a:solidFill>
              </a:rPr>
              <a:t>TLB: guarda las entradas a la tabla de pagina, de uso reciente. </a:t>
            </a:r>
          </a:p>
          <a:p>
            <a:pPr algn="l" eaLnBrk="1" hangingPunct="1">
              <a:spcBef>
                <a:spcPct val="50000"/>
              </a:spcBef>
              <a:buClr>
                <a:srgbClr val="00CCFF"/>
              </a:buClr>
              <a:buFont typeface="Wingdings" pitchFamily="2" charset="2"/>
              <a:buChar char="§"/>
            </a:pPr>
            <a:r>
              <a:rPr lang="es-ES_tradnl" altLang="es-ES" sz="2400">
                <a:solidFill>
                  <a:srgbClr val="FFFFFF"/>
                </a:solidFill>
              </a:rPr>
              <a:t>TR6: registro de comandos del test.</a:t>
            </a:r>
          </a:p>
          <a:p>
            <a:pPr algn="l" eaLnBrk="1" hangingPunct="1">
              <a:spcBef>
                <a:spcPct val="50000"/>
              </a:spcBef>
              <a:buClr>
                <a:srgbClr val="00CCFF"/>
              </a:buClr>
              <a:buFont typeface="Wingdings" pitchFamily="2" charset="2"/>
              <a:buChar char="§"/>
            </a:pPr>
            <a:r>
              <a:rPr lang="es-ES_tradnl" altLang="es-ES" sz="2400">
                <a:solidFill>
                  <a:srgbClr val="FFFFFF"/>
                </a:solidFill>
              </a:rPr>
              <a:t>TR7: es el registro de datos que contiene el TLB</a:t>
            </a:r>
            <a:r>
              <a:rPr lang="es-ES_tradnl" altLang="es-ES" sz="2400">
                <a:solidFill>
                  <a:schemeClr val="tx1"/>
                </a:solidFill>
              </a:rPr>
              <a:t>.</a:t>
            </a:r>
          </a:p>
          <a:p>
            <a:pPr algn="l" eaLnBrk="1" hangingPunct="1">
              <a:spcBef>
                <a:spcPct val="50000"/>
              </a:spcBef>
              <a:buClr>
                <a:srgbClr val="00CCFF"/>
              </a:buClr>
              <a:buFont typeface="Wingdings" pitchFamily="2" charset="2"/>
              <a:buChar char="§"/>
            </a:pPr>
            <a:endParaRPr lang="es-ES_tradnl" altLang="es-E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inta curvada hacia arriba"/>
          <p:cNvSpPr/>
          <p:nvPr/>
        </p:nvSpPr>
        <p:spPr>
          <a:xfrm>
            <a:off x="820244" y="1124744"/>
            <a:ext cx="7920880" cy="3384376"/>
          </a:xfrm>
          <a:prstGeom prst="ellipseRibbon2">
            <a:avLst/>
          </a:prstGeom>
          <a:gradFill flip="none" rotWithShape="1">
            <a:gsLst>
              <a:gs pos="0">
                <a:srgbClr val="FF00FF">
                  <a:shade val="30000"/>
                  <a:satMod val="115000"/>
                </a:srgbClr>
              </a:gs>
              <a:gs pos="50000">
                <a:srgbClr val="FF00FF">
                  <a:shade val="67500"/>
                  <a:satMod val="115000"/>
                </a:srgbClr>
              </a:gs>
              <a:gs pos="100000">
                <a:srgbClr val="FF00FF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smtClean="0"/>
              <a:t>Registros Indicadores</a:t>
            </a:r>
          </a:p>
          <a:p>
            <a:pPr algn="ctr"/>
            <a:r>
              <a:rPr lang="es-AR" sz="2800" dirty="0" smtClean="0"/>
              <a:t>(</a:t>
            </a:r>
            <a:r>
              <a:rPr lang="es-AR" sz="2800" dirty="0" err="1" smtClean="0"/>
              <a:t>Flags</a:t>
            </a:r>
            <a:r>
              <a:rPr lang="es-AR" sz="2800" dirty="0" smtClean="0"/>
              <a:t>)</a:t>
            </a:r>
            <a:endParaRPr lang="es-ES" sz="28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Indicadores</a:t>
            </a:r>
            <a:endParaRPr lang="es-ES" altLang="es-ES" sz="400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827088" y="1289050"/>
          <a:ext cx="7258050" cy="1924050"/>
        </p:xfrm>
        <a:graphic>
          <a:graphicData uri="http://schemas.openxmlformats.org/presentationml/2006/ole">
            <p:oleObj spid="_x0000_s1043" name="Document" r:id="rId3" imgW="7255676" imgH="1926908" progId="Word.Document.8">
              <p:embed/>
            </p:oleObj>
          </a:graphicData>
        </a:graphic>
      </p:graphicFrame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762000" y="3124200"/>
            <a:ext cx="34115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Reservado por Intel.</a:t>
            </a:r>
          </a:p>
        </p:txBody>
      </p:sp>
      <p:sp>
        <p:nvSpPr>
          <p:cNvPr id="1029" name="AutoShape 6"/>
          <p:cNvSpPr>
            <a:spLocks/>
          </p:cNvSpPr>
          <p:nvPr/>
        </p:nvSpPr>
        <p:spPr bwMode="auto">
          <a:xfrm rot="5400000">
            <a:off x="1896269" y="1510506"/>
            <a:ext cx="109538" cy="2073275"/>
          </a:xfrm>
          <a:prstGeom prst="rightBracket">
            <a:avLst>
              <a:gd name="adj" fmla="val 171136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Indicadores</a:t>
            </a:r>
            <a:endParaRPr lang="es-ES" altLang="es-ES" sz="4000"/>
          </a:p>
        </p:txBody>
      </p:sp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304800" y="4343400"/>
            <a:ext cx="87423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</a:t>
            </a:r>
            <a:r>
              <a:rPr lang="es-ES" altLang="es-ES"/>
              <a:t>Provee el modo virtual 8086 dentro del modo protegido,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" altLang="es-ES"/>
              <a:t>  entrara al modo 8086 virtual, manejando los segmentos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" altLang="es-ES"/>
              <a:t>  como lo hace el procesador 8086. </a:t>
            </a:r>
            <a:endParaRPr lang="es-ES_tradnl" altLang="es-E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42938" y="1500188"/>
          <a:ext cx="7258050" cy="1200150"/>
        </p:xfrm>
        <a:graphic>
          <a:graphicData uri="http://schemas.openxmlformats.org/presentationml/2006/ole">
            <p:oleObj spid="_x0000_s2069" name="Document" r:id="rId3" imgW="7265059" imgH="1077943" progId="Word.Document.8">
              <p:embed/>
            </p:oleObj>
          </a:graphicData>
        </a:graphic>
      </p:graphicFrame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81000" y="3200400"/>
            <a:ext cx="34036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AC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(Virtual 8086 Mode)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</a:t>
            </a:r>
          </a:p>
        </p:txBody>
      </p:sp>
      <p:sp>
        <p:nvSpPr>
          <p:cNvPr id="2054" name="Line 6"/>
          <p:cNvSpPr>
            <a:spLocks noChangeShapeType="1"/>
          </p:cNvSpPr>
          <p:nvPr/>
        </p:nvSpPr>
        <p:spPr bwMode="auto">
          <a:xfrm flipV="1">
            <a:off x="1547813" y="3500438"/>
            <a:ext cx="22320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 flipV="1">
            <a:off x="3779838" y="2565400"/>
            <a:ext cx="0" cy="914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31640" y="4437112"/>
            <a:ext cx="2304256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2400" dirty="0" smtClean="0">
                <a:solidFill>
                  <a:schemeClr val="tx1"/>
                </a:solidFill>
              </a:rPr>
              <a:t>Particulares</a:t>
            </a:r>
          </a:p>
          <a:p>
            <a:pPr algn="l" eaLnBrk="1" hangingPunct="1">
              <a:spcBef>
                <a:spcPts val="0"/>
              </a:spcBef>
              <a:buClr>
                <a:srgbClr val="00CCFF"/>
              </a:buClr>
            </a:pPr>
            <a:r>
              <a:rPr lang="es-ES_tradnl" altLang="es-ES" sz="1600" dirty="0" smtClean="0">
                <a:solidFill>
                  <a:schemeClr val="tx1"/>
                </a:solidFill>
              </a:rPr>
              <a:t>(Dedicados e invisibles)</a:t>
            </a:r>
            <a:endParaRPr lang="es-ES_tradnl" altLang="es-ES" sz="1600" dirty="0">
              <a:solidFill>
                <a:schemeClr val="tx1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31640" y="1844824"/>
            <a:ext cx="185841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2400" dirty="0" smtClean="0">
                <a:solidFill>
                  <a:schemeClr val="tx1"/>
                </a:solidFill>
              </a:rPr>
              <a:t>Generales</a:t>
            </a:r>
            <a:endParaRPr lang="es-ES_tradnl" altLang="es-ES" sz="2400" dirty="0">
              <a:solidFill>
                <a:schemeClr val="tx1"/>
              </a:solidFill>
            </a:endParaRPr>
          </a:p>
        </p:txBody>
      </p:sp>
      <p:sp>
        <p:nvSpPr>
          <p:cNvPr id="9" name="8 Abrir llave"/>
          <p:cNvSpPr/>
          <p:nvPr/>
        </p:nvSpPr>
        <p:spPr bwMode="auto">
          <a:xfrm>
            <a:off x="3779912" y="836712"/>
            <a:ext cx="338224" cy="2520280"/>
          </a:xfrm>
          <a:prstGeom prst="leftBrace">
            <a:avLst>
              <a:gd name="adj1" fmla="val 0"/>
              <a:gd name="adj2" fmla="val 50000"/>
            </a:avLst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10" name="9 Abrir llave"/>
          <p:cNvSpPr/>
          <p:nvPr/>
        </p:nvSpPr>
        <p:spPr bwMode="auto">
          <a:xfrm>
            <a:off x="3758096" y="3915324"/>
            <a:ext cx="360040" cy="1817932"/>
          </a:xfrm>
          <a:prstGeom prst="leftBrace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11" name="10 Abrir llave"/>
          <p:cNvSpPr/>
          <p:nvPr/>
        </p:nvSpPr>
        <p:spPr bwMode="auto">
          <a:xfrm>
            <a:off x="5868144" y="836712"/>
            <a:ext cx="360040" cy="1237306"/>
          </a:xfrm>
          <a:prstGeom prst="leftBrace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4211960" y="1238501"/>
            <a:ext cx="185841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2400" dirty="0" smtClean="0">
                <a:solidFill>
                  <a:schemeClr val="tx1"/>
                </a:solidFill>
              </a:rPr>
              <a:t>Divisibles</a:t>
            </a:r>
            <a:endParaRPr lang="es-ES_tradnl" altLang="es-ES" sz="2400" dirty="0">
              <a:solidFill>
                <a:schemeClr val="tx1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225752" y="2564904"/>
            <a:ext cx="1858416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2400" dirty="0" smtClean="0">
                <a:solidFill>
                  <a:schemeClr val="tx1"/>
                </a:solidFill>
              </a:rPr>
              <a:t>Indivisibles</a:t>
            </a:r>
            <a:endParaRPr lang="es-ES_tradnl" altLang="es-ES" sz="2400" dirty="0">
              <a:solidFill>
                <a:schemeClr val="tx1"/>
              </a:solidFill>
            </a:endParaRPr>
          </a:p>
        </p:txBody>
      </p:sp>
      <p:sp>
        <p:nvSpPr>
          <p:cNvPr id="14" name="13 Abrir llave"/>
          <p:cNvSpPr/>
          <p:nvPr/>
        </p:nvSpPr>
        <p:spPr bwMode="auto">
          <a:xfrm>
            <a:off x="5868144" y="2218034"/>
            <a:ext cx="360040" cy="1237306"/>
          </a:xfrm>
          <a:prstGeom prst="leftBrace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6222776" y="836712"/>
            <a:ext cx="1858416" cy="30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1800" dirty="0" smtClean="0">
                <a:solidFill>
                  <a:schemeClr val="tx1"/>
                </a:solidFill>
              </a:rPr>
              <a:t>Acumulador</a:t>
            </a:r>
            <a:endParaRPr lang="es-ES_tradnl" altLang="es-ES" sz="1800" dirty="0">
              <a:solidFill>
                <a:schemeClr val="tx1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6228184" y="1124744"/>
            <a:ext cx="1858416" cy="30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1800" dirty="0" smtClean="0">
                <a:solidFill>
                  <a:schemeClr val="tx1"/>
                </a:solidFill>
              </a:rPr>
              <a:t>Base</a:t>
            </a:r>
            <a:endParaRPr lang="es-ES_tradnl" altLang="es-ES" sz="1800" dirty="0">
              <a:solidFill>
                <a:schemeClr val="tx1"/>
              </a:solidFill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228184" y="1412776"/>
            <a:ext cx="1858416" cy="33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1800" dirty="0" smtClean="0">
                <a:solidFill>
                  <a:schemeClr val="tx1"/>
                </a:solidFill>
              </a:rPr>
              <a:t>Contador</a:t>
            </a:r>
            <a:endParaRPr lang="es-ES_tradnl" altLang="es-ES" sz="1800" dirty="0">
              <a:solidFill>
                <a:schemeClr val="tx1"/>
              </a:solidFill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228184" y="1700808"/>
            <a:ext cx="1858416" cy="30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1800" dirty="0" smtClean="0">
                <a:solidFill>
                  <a:schemeClr val="tx1"/>
                </a:solidFill>
              </a:rPr>
              <a:t>Datos</a:t>
            </a:r>
            <a:endParaRPr lang="es-ES_tradnl" altLang="es-ES" sz="1800" dirty="0">
              <a:solidFill>
                <a:schemeClr val="tx1"/>
              </a:solidFill>
            </a:endParaRPr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6046500" y="2780928"/>
            <a:ext cx="1858416" cy="27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1800" dirty="0" smtClean="0">
                <a:solidFill>
                  <a:schemeClr val="tx1"/>
                </a:solidFill>
              </a:rPr>
              <a:t>Puntero a la pila</a:t>
            </a:r>
            <a:endParaRPr lang="es-ES_tradnl" altLang="es-ES" sz="1800" dirty="0">
              <a:solidFill>
                <a:schemeClr val="tx1"/>
              </a:solidFill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048164" y="2204864"/>
            <a:ext cx="1858416" cy="30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1800" dirty="0" err="1" smtClean="0">
                <a:solidFill>
                  <a:schemeClr val="tx1"/>
                </a:solidFill>
              </a:rPr>
              <a:t>Indice</a:t>
            </a:r>
            <a:r>
              <a:rPr lang="es-ES_tradnl" altLang="es-ES" sz="1800" dirty="0" smtClean="0">
                <a:solidFill>
                  <a:schemeClr val="tx1"/>
                </a:solidFill>
              </a:rPr>
              <a:t> fuente</a:t>
            </a:r>
            <a:endParaRPr lang="es-ES_tradnl" altLang="es-ES" sz="1800" dirty="0">
              <a:solidFill>
                <a:schemeClr val="tx1"/>
              </a:solidFill>
            </a:endParaRP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6050883" y="2492896"/>
            <a:ext cx="1689469" cy="30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1800" dirty="0" err="1" smtClean="0">
                <a:solidFill>
                  <a:schemeClr val="tx1"/>
                </a:solidFill>
              </a:rPr>
              <a:t>Indice</a:t>
            </a:r>
            <a:r>
              <a:rPr lang="es-ES_tradnl" altLang="es-ES" sz="1800" dirty="0" smtClean="0">
                <a:solidFill>
                  <a:schemeClr val="tx1"/>
                </a:solidFill>
              </a:rPr>
              <a:t> Destino</a:t>
            </a:r>
            <a:endParaRPr lang="es-ES_tradnl" altLang="es-ES" sz="1800" dirty="0">
              <a:solidFill>
                <a:schemeClr val="tx1"/>
              </a:solidFill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6056134" y="3068960"/>
            <a:ext cx="2044258" cy="301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1800" dirty="0" smtClean="0">
                <a:solidFill>
                  <a:schemeClr val="tx1"/>
                </a:solidFill>
              </a:rPr>
              <a:t>Puntero a la base</a:t>
            </a:r>
            <a:endParaRPr lang="es-ES_tradnl" altLang="es-ES" sz="1800" dirty="0">
              <a:solidFill>
                <a:schemeClr val="tx1"/>
              </a:solidFill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238426" y="4577363"/>
            <a:ext cx="1858416" cy="27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1800" dirty="0" smtClean="0">
                <a:solidFill>
                  <a:schemeClr val="tx1"/>
                </a:solidFill>
              </a:rPr>
              <a:t>de </a:t>
            </a:r>
            <a:r>
              <a:rPr lang="es-ES_tradnl" altLang="es-ES" sz="1800" dirty="0">
                <a:solidFill>
                  <a:schemeClr val="tx1"/>
                </a:solidFill>
              </a:rPr>
              <a:t>P</a:t>
            </a:r>
            <a:r>
              <a:rPr lang="es-ES_tradnl" altLang="es-ES" sz="1800" dirty="0" smtClean="0">
                <a:solidFill>
                  <a:schemeClr val="tx1"/>
                </a:solidFill>
              </a:rPr>
              <a:t>ila</a:t>
            </a:r>
            <a:endParaRPr lang="es-ES_tradnl" altLang="es-ES" sz="1800" dirty="0">
              <a:solidFill>
                <a:schemeClr val="tx1"/>
              </a:solidFill>
            </a:endParaRP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4240090" y="3987332"/>
            <a:ext cx="1858416" cy="25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1800" dirty="0" smtClean="0">
                <a:solidFill>
                  <a:schemeClr val="tx1"/>
                </a:solidFill>
              </a:rPr>
              <a:t>de Código</a:t>
            </a:r>
            <a:endParaRPr lang="es-ES_tradnl" altLang="es-ES" sz="1800" dirty="0">
              <a:solidFill>
                <a:schemeClr val="tx1"/>
              </a:solidFill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4242809" y="4289331"/>
            <a:ext cx="1689469" cy="27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1800" dirty="0">
                <a:solidFill>
                  <a:schemeClr val="tx1"/>
                </a:solidFill>
              </a:rPr>
              <a:t>d</a:t>
            </a:r>
            <a:r>
              <a:rPr lang="es-ES_tradnl" altLang="es-ES" sz="1800" dirty="0" smtClean="0">
                <a:solidFill>
                  <a:schemeClr val="tx1"/>
                </a:solidFill>
              </a:rPr>
              <a:t>e Datos</a:t>
            </a:r>
            <a:endParaRPr lang="es-ES_tradnl" altLang="es-ES" sz="1800" dirty="0">
              <a:solidFill>
                <a:schemeClr val="tx1"/>
              </a:solidFill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4232090" y="5167257"/>
            <a:ext cx="3204260" cy="277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1800" dirty="0">
                <a:solidFill>
                  <a:schemeClr val="tx1"/>
                </a:solidFill>
              </a:rPr>
              <a:t>d</a:t>
            </a:r>
            <a:r>
              <a:rPr lang="es-ES_tradnl" altLang="es-ES" sz="1800" dirty="0" smtClean="0">
                <a:solidFill>
                  <a:schemeClr val="tx1"/>
                </a:solidFill>
              </a:rPr>
              <a:t>e próxima instrucción</a:t>
            </a:r>
            <a:endParaRPr lang="es-ES_tradnl" altLang="es-ES" sz="1800" dirty="0">
              <a:solidFill>
                <a:schemeClr val="tx1"/>
              </a:solidFill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4232508" y="4869160"/>
            <a:ext cx="4022400" cy="33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1800" dirty="0" smtClean="0">
                <a:solidFill>
                  <a:schemeClr val="tx1"/>
                </a:solidFill>
              </a:rPr>
              <a:t>de Instrucción actual</a:t>
            </a:r>
            <a:endParaRPr lang="es-ES_tradnl" altLang="es-ES" sz="1800" dirty="0">
              <a:solidFill>
                <a:schemeClr val="tx1"/>
              </a:solidFill>
            </a:endParaRPr>
          </a:p>
        </p:txBody>
      </p: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4231623" y="5427492"/>
            <a:ext cx="2788649" cy="30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1800" dirty="0">
                <a:solidFill>
                  <a:schemeClr val="tx1"/>
                </a:solidFill>
              </a:rPr>
              <a:t>d</a:t>
            </a:r>
            <a:r>
              <a:rPr lang="es-ES_tradnl" altLang="es-ES" sz="1800" dirty="0" smtClean="0">
                <a:solidFill>
                  <a:schemeClr val="tx1"/>
                </a:solidFill>
              </a:rPr>
              <a:t>e Dirección de Memoria</a:t>
            </a:r>
            <a:endParaRPr lang="es-ES_tradnl" altLang="es-ES" sz="1800" dirty="0">
              <a:solidFill>
                <a:schemeClr val="tx1"/>
              </a:solidFill>
            </a:endParaRP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251520" y="86372"/>
            <a:ext cx="8136904" cy="46230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2400" dirty="0" smtClean="0"/>
              <a:t>Clasificación según el propósito</a:t>
            </a:r>
            <a:endParaRPr lang="es-ES_tradnl" altLang="es-ES" sz="2400" dirty="0"/>
          </a:p>
        </p:txBody>
      </p:sp>
    </p:spTree>
    <p:extLst>
      <p:ext uri="{BB962C8B-B14F-4D97-AF65-F5344CB8AC3E}">
        <p14:creationId xmlns:p14="http://schemas.microsoft.com/office/powerpoint/2010/main" xmlns="" val="79974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Indicadores</a:t>
            </a:r>
            <a:endParaRPr lang="es-ES" altLang="es-ES" sz="4000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04800" y="4343400"/>
            <a:ext cx="87423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</a:t>
            </a:r>
            <a:r>
              <a:rPr lang="es-ES" altLang="es-ES"/>
              <a:t>Provee el modo virtual 8086 dentro del modo protegido,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" altLang="es-ES"/>
              <a:t>  entrara al modo 8086 virtual, manejando los segmentos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" altLang="es-ES"/>
              <a:t>  como lo hace el procesador 8086. </a:t>
            </a:r>
            <a:endParaRPr lang="es-ES_tradnl" altLang="es-ES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917575" y="1676400"/>
          <a:ext cx="7248525" cy="1057275"/>
        </p:xfrm>
        <a:graphic>
          <a:graphicData uri="http://schemas.openxmlformats.org/presentationml/2006/ole">
            <p:oleObj spid="_x0000_s3093" name="Documento" r:id="rId3" imgW="7264400" imgH="1059180" progId="Word.Document.8">
              <p:embed/>
            </p:oleObj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81000" y="3200400"/>
            <a:ext cx="34036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VM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(Virtual 8086 Mode)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1905000" y="35052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V="1">
            <a:off x="4191000" y="2590800"/>
            <a:ext cx="0" cy="914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Indicadores</a:t>
            </a:r>
            <a:endParaRPr lang="es-ES" altLang="es-ES" sz="4000"/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609600" y="4114800"/>
            <a:ext cx="72913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Se utiliza junto con los registros de Depuración</a:t>
            </a:r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endParaRPr lang="es-ES_tradnl" altLang="es-ES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917575" y="1676400"/>
          <a:ext cx="7248525" cy="1057275"/>
        </p:xfrm>
        <a:graphic>
          <a:graphicData uri="http://schemas.openxmlformats.org/presentationml/2006/ole">
            <p:oleObj spid="_x0000_s4118" name="Documento" r:id="rId3" imgW="7264400" imgH="1059180" progId="Word.Document.8">
              <p:embed/>
            </p:oleObj>
          </a:graphicData>
        </a:graphic>
      </p:graphicFrame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2000" y="3124200"/>
            <a:ext cx="27178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RF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(Resume Flag) </a:t>
            </a:r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2133600" y="35052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 flipV="1">
            <a:off x="4419600" y="2590800"/>
            <a:ext cx="0" cy="914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600" y="4800600"/>
            <a:ext cx="83058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</a:t>
            </a:r>
            <a:r>
              <a:rPr lang="es-ES" altLang="es-ES"/>
              <a:t>Cuando RF</a:t>
            </a:r>
            <a:r>
              <a:rPr lang="es-ES" altLang="es-ES" b="1"/>
              <a:t> </a:t>
            </a:r>
            <a:r>
              <a:rPr lang="es-ES" altLang="es-ES"/>
              <a:t>vale 1, hace que se ignoren las 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" altLang="es-ES"/>
              <a:t>  faltas de depuración (hechos que ocasionan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" altLang="es-ES"/>
              <a:t>  una excepción). RF se pone automáticamente a cero.</a:t>
            </a:r>
            <a:endParaRPr lang="es-ES_tradnl" altLang="es-ES"/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endParaRPr lang="es-ES_tradnl" altLang="es-E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Indicadores</a:t>
            </a:r>
            <a:endParaRPr lang="es-ES" altLang="es-ES" sz="4000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533400" y="4343400"/>
            <a:ext cx="826293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Este bit se pone en 1 para indicar que la ejecución de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tarea está anidada dentro de otra tarea.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917575" y="1676400"/>
          <a:ext cx="7248525" cy="1057275"/>
        </p:xfrm>
        <a:graphic>
          <a:graphicData uri="http://schemas.openxmlformats.org/presentationml/2006/ole">
            <p:oleObj spid="_x0000_s5142" name="Documento" r:id="rId3" imgW="7264400" imgH="1059180" progId="Word.Document.8">
              <p:embed/>
            </p:oleObj>
          </a:graphicData>
        </a:graphic>
      </p:graphicFrame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33400" y="5410200"/>
            <a:ext cx="789463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El Segmento de Estado de la tarea (TTS), tiene un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puntero al TTS  de la tarea previa. 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762000" y="3124200"/>
            <a:ext cx="2565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NT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(Nested Flag) </a:t>
            </a: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2590800" y="34290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flipV="1">
            <a:off x="4876800" y="2590800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Indicadores</a:t>
            </a:r>
            <a:endParaRPr lang="es-ES" altLang="es-ES" sz="4000"/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533400" y="4343400"/>
            <a:ext cx="871855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Es un campo de 2 bits (13-12) que indica el CPL máximo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permitido para realizar E/S sin generar excepción de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Violación gral. de protección.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917575" y="1676400"/>
          <a:ext cx="7126288" cy="1022350"/>
        </p:xfrm>
        <a:graphic>
          <a:graphicData uri="http://schemas.openxmlformats.org/presentationml/2006/ole">
            <p:oleObj spid="_x0000_s6165" name="Documento" r:id="rId3" imgW="7264400" imgH="1018540" progId="Word.Document.8">
              <p:embed/>
            </p:oleObj>
          </a:graphicData>
        </a:graphic>
      </p:graphicFrame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762000" y="3124200"/>
            <a:ext cx="48641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IOPL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(Input/Output Privilege level) 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3124200" y="3429000"/>
            <a:ext cx="1981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 flipV="1">
            <a:off x="5105400" y="2590800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Indicadores</a:t>
            </a:r>
            <a:endParaRPr lang="es-ES" altLang="es-ES" sz="400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533400" y="4343400"/>
            <a:ext cx="8408988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Si vale 1, se debe a que se produjo un desborde en la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ultima operación aritmética con signo.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endParaRPr lang="es-ES_tradnl" altLang="es-ES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917575" y="1676400"/>
          <a:ext cx="7126288" cy="1022350"/>
        </p:xfrm>
        <a:graphic>
          <a:graphicData uri="http://schemas.openxmlformats.org/presentationml/2006/ole">
            <p:oleObj spid="_x0000_s7190" name="Documento" r:id="rId3" imgW="7264400" imgH="1059180" progId="Word.Document.8">
              <p:embed/>
            </p:oleObj>
          </a:graphicData>
        </a:graphic>
      </p:graphicFrame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33400" y="5410200"/>
            <a:ext cx="798353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El tamaño del resultado es mayor que el tamaño de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destino. 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62000" y="3124200"/>
            <a:ext cx="285273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OF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(Overflow Flag) 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3124200" y="3429000"/>
            <a:ext cx="2286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5410200" y="2590800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 dirty="0"/>
              <a:t>Registros Indicadores</a:t>
            </a:r>
            <a:endParaRPr lang="es-ES" altLang="es-ES" sz="4000" dirty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533400" y="4343400"/>
            <a:ext cx="8408988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Si vale 1, se debe a que se produjo un desborde en la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ultima operación aritmética con signo.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endParaRPr lang="es-ES_tradnl" altLang="es-E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33400" y="5410200"/>
            <a:ext cx="798353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El tamaño del resultado es mayor que el tamaño de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destino. 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762000" y="3124200"/>
            <a:ext cx="285273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OF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(Overflow Flag) 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3124200" y="3429000"/>
            <a:ext cx="2671936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5796136" y="2590800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1255041"/>
              </p:ext>
            </p:extLst>
          </p:nvPr>
        </p:nvGraphicFramePr>
        <p:xfrm>
          <a:off x="1547664" y="1772816"/>
          <a:ext cx="6664960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sz="1100" dirty="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10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dirty="0" smtClean="0"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13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dirty="0" smtClean="0"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12</a:t>
                      </a:r>
                      <a:endParaRPr lang="es-ES" sz="1100" dirty="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dirty="0" smtClean="0"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11</a:t>
                      </a:r>
                      <a:endParaRPr lang="es-ES" sz="1100" dirty="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dirty="0" smtClean="0"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10</a:t>
                      </a:r>
                      <a:endParaRPr lang="es-ES" sz="1100" dirty="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smtClean="0"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9</a:t>
                      </a:r>
                      <a:endParaRPr lang="es-ES" sz="1100" dirty="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smtClean="0"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8</a:t>
                      </a:r>
                      <a:endParaRPr lang="es-ES" sz="1100" dirty="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smtClean="0"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7</a:t>
                      </a:r>
                      <a:endParaRPr lang="es-ES" sz="1100" dirty="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smtClean="0"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6</a:t>
                      </a:r>
                      <a:endParaRPr lang="es-ES" sz="1100" dirty="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smtClean="0"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5</a:t>
                      </a:r>
                      <a:endParaRPr lang="es-ES" sz="1100" dirty="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smtClean="0"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4</a:t>
                      </a:r>
                      <a:endParaRPr lang="es-ES" sz="1100" dirty="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smtClean="0"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3</a:t>
                      </a:r>
                      <a:endParaRPr lang="es-ES" sz="1100" dirty="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smtClean="0"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2</a:t>
                      </a:r>
                      <a:endParaRPr lang="es-ES" sz="1100" dirty="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smtClean="0"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1</a:t>
                      </a:r>
                      <a:endParaRPr lang="es-ES" sz="1100" dirty="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dirty="0" smtClean="0">
                          <a:latin typeface="Aparajita" panose="020B0604020202020204" pitchFamily="34" charset="0"/>
                          <a:cs typeface="Aparajita" panose="020B0604020202020204" pitchFamily="34" charset="0"/>
                        </a:rPr>
                        <a:t>0</a:t>
                      </a:r>
                      <a:endParaRPr lang="es-ES" sz="1100" dirty="0">
                        <a:latin typeface="Aparajita" panose="020B0604020202020204" pitchFamily="34" charset="0"/>
                        <a:cs typeface="Aparajit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IO</a:t>
                      </a:r>
                      <a:endParaRPr lang="es-E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600" dirty="0" smtClean="0"/>
                        <a:t>O</a:t>
                      </a:r>
                      <a:endParaRPr lang="es-E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288078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Indicadores</a:t>
            </a:r>
            <a:endParaRPr lang="es-ES" altLang="es-ES" sz="4000"/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533400" y="4343400"/>
            <a:ext cx="79390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Establece si ESI y/o EDI se postincrementan o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postdecrementan durante instrucciones de cadena.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917575" y="1676400"/>
          <a:ext cx="7126288" cy="1022350"/>
        </p:xfrm>
        <a:graphic>
          <a:graphicData uri="http://schemas.openxmlformats.org/presentationml/2006/ole">
            <p:oleObj spid="_x0000_s8213" name="Documento" r:id="rId3" imgW="7264400" imgH="1059180" progId="Word.Document.8">
              <p:embed/>
            </p:oleObj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762000" y="3124200"/>
            <a:ext cx="285273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DF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(Direction Flag) 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2590800" y="3429000"/>
            <a:ext cx="3048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V="1">
            <a:off x="5638800" y="2590800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Indicadores</a:t>
            </a:r>
            <a:endParaRPr lang="es-ES" altLang="es-ES" sz="400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533400" y="4343400"/>
            <a:ext cx="846772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Es un </a:t>
            </a:r>
            <a:r>
              <a:rPr lang="es-ES" altLang="es-ES"/>
              <a:t>bit de </a:t>
            </a:r>
            <a:r>
              <a:rPr lang="es-ES" altLang="es-ES" b="1"/>
              <a:t>control</a:t>
            </a:r>
            <a:r>
              <a:rPr lang="es-ES" altLang="es-ES"/>
              <a:t>, no de </a:t>
            </a:r>
            <a:r>
              <a:rPr lang="es-ES" altLang="es-ES" b="1"/>
              <a:t>status. </a:t>
            </a:r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" altLang="es-ES" b="1"/>
              <a:t> </a:t>
            </a:r>
            <a:r>
              <a:rPr lang="es-ES" altLang="es-ES"/>
              <a:t>El valor es definido por el programador de acuerdo con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" altLang="es-ES"/>
              <a:t>  las necesidades de su proyecto.</a:t>
            </a:r>
            <a:endParaRPr lang="es-ES_tradnl" altLang="es-E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917575" y="1676400"/>
          <a:ext cx="7248525" cy="1057275"/>
        </p:xfrm>
        <a:graphic>
          <a:graphicData uri="http://schemas.openxmlformats.org/presentationml/2006/ole">
            <p:oleObj spid="_x0000_s9238" name="Documento" r:id="rId3" imgW="7264400" imgH="1059180" progId="Word.Document.8">
              <p:embed/>
            </p:oleObj>
          </a:graphicData>
        </a:graphic>
      </p:graphicFrame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33400" y="5715000"/>
            <a:ext cx="81724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</a:t>
            </a:r>
            <a:r>
              <a:rPr lang="es-ES" altLang="es-ES"/>
              <a:t>Si vale 1, el procesador aceptara las interrupciones   </a:t>
            </a:r>
          </a:p>
          <a:p>
            <a:pPr algn="l"/>
            <a:r>
              <a:rPr lang="es-ES" altLang="es-ES"/>
              <a:t>  externas señaladas por INTR.</a:t>
            </a:r>
            <a:r>
              <a:rPr lang="es-ES" altLang="es-ES" sz="2400">
                <a:solidFill>
                  <a:schemeClr val="tx1"/>
                </a:solidFill>
                <a:latin typeface="Arial" charset="0"/>
              </a:rPr>
              <a:t>. </a:t>
            </a:r>
            <a:endParaRPr lang="es-ES_tradnl" altLang="es-E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762000" y="3124200"/>
            <a:ext cx="3363913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IF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(INTR enable Flag) </a:t>
            </a:r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3200400" y="3429000"/>
            <a:ext cx="2819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V="1">
            <a:off x="6019800" y="2590800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Indicadores</a:t>
            </a:r>
            <a:endParaRPr lang="es-ES" altLang="es-ES" sz="4000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533400" y="4343400"/>
            <a:ext cx="80327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Controla la generación de la excepción 1 cuando se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ejecuta el codigo paso a paso.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917575" y="1676400"/>
          <a:ext cx="7248525" cy="1057275"/>
        </p:xfrm>
        <a:graphic>
          <a:graphicData uri="http://schemas.openxmlformats.org/presentationml/2006/ole">
            <p:oleObj spid="_x0000_s10261" name="Documento" r:id="rId3" imgW="7264400" imgH="1059180" progId="Word.Document.8">
              <p:embed/>
            </p:oleObj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762000" y="3124200"/>
            <a:ext cx="34956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TF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( Trap enable Flag ) </a:t>
            </a:r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3200400" y="3429000"/>
            <a:ext cx="3048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V="1">
            <a:off x="6248400" y="2590800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Indicadores</a:t>
            </a:r>
            <a:endParaRPr lang="es-ES" altLang="es-ES" sz="4000"/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533400" y="4343400"/>
            <a:ext cx="846296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Toma el valor </a:t>
            </a:r>
            <a:r>
              <a:rPr lang="es-ES" altLang="es-ES"/>
              <a:t>1 si el bit mas significativo del resultado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" altLang="es-ES"/>
              <a:t>  de una operación aritmetica o lógica vale 1 y se pone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" altLang="es-ES"/>
              <a:t>  en 0 en caso contrario</a:t>
            </a:r>
            <a:endParaRPr lang="es-ES_tradnl" altLang="es-ES" sz="2400">
              <a:solidFill>
                <a:schemeClr val="tx1"/>
              </a:solidFill>
              <a:latin typeface="Arial" charset="0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917575" y="1676400"/>
          <a:ext cx="7248525" cy="1057275"/>
        </p:xfrm>
        <a:graphic>
          <a:graphicData uri="http://schemas.openxmlformats.org/presentationml/2006/ole">
            <p:oleObj spid="_x0000_s11285" name="Documento" r:id="rId3" imgW="7264400" imgH="1059180" progId="Word.Document.8">
              <p:embed/>
            </p:oleObj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762000" y="3124200"/>
            <a:ext cx="2184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SF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(Sign Flag) 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590800" y="3429000"/>
            <a:ext cx="3810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6400800" y="2590800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inta curvada hacia arriba"/>
          <p:cNvSpPr/>
          <p:nvPr/>
        </p:nvSpPr>
        <p:spPr>
          <a:xfrm>
            <a:off x="820244" y="1124744"/>
            <a:ext cx="7920880" cy="3384376"/>
          </a:xfrm>
          <a:prstGeom prst="ellipseRibbon2">
            <a:avLst/>
          </a:prstGeom>
          <a:gradFill flip="none" rotWithShape="1">
            <a:gsLst>
              <a:gs pos="0">
                <a:srgbClr val="FF00FF">
                  <a:shade val="30000"/>
                  <a:satMod val="115000"/>
                </a:srgbClr>
              </a:gs>
              <a:gs pos="50000">
                <a:srgbClr val="FF00FF">
                  <a:shade val="67500"/>
                  <a:satMod val="115000"/>
                </a:srgbClr>
              </a:gs>
              <a:gs pos="100000">
                <a:srgbClr val="FF00FF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smtClean="0"/>
              <a:t>Registros de propósito General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Indicadores</a:t>
            </a:r>
            <a:endParaRPr lang="es-ES" altLang="es-ES" sz="4000"/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533400" y="4343400"/>
            <a:ext cx="80676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El bit ZF se pone en 1 si todos los bits del resultado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valen 0.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917575" y="1676400"/>
          <a:ext cx="7248525" cy="1057275"/>
        </p:xfrm>
        <a:graphic>
          <a:graphicData uri="http://schemas.openxmlformats.org/presentationml/2006/ole">
            <p:oleObj spid="_x0000_s12309" name="Documento" r:id="rId3" imgW="7264400" imgH="1059180" progId="Word.Document.8">
              <p:embed/>
            </p:oleObj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62000" y="3124200"/>
            <a:ext cx="22129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ZF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(Zero Flag) 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3352800" y="3429000"/>
            <a:ext cx="3352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6705600" y="2590800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Indicadores</a:t>
            </a:r>
            <a:endParaRPr lang="es-ES" altLang="es-ES" sz="4000"/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533400" y="4343400"/>
            <a:ext cx="85090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S</a:t>
            </a:r>
            <a:r>
              <a:rPr lang="es-ES" altLang="es-ES"/>
              <a:t>e pone en 1 si en la última operación aritmética hubo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" altLang="es-ES"/>
              <a:t>  un acarreo del bit 3 (en la adición), o un toma sobre el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" altLang="es-ES"/>
              <a:t>  mismo (sustracción).</a:t>
            </a:r>
            <a:endParaRPr lang="es-ES_tradnl" altLang="es-E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917575" y="1676400"/>
          <a:ext cx="7248525" cy="1057275"/>
        </p:xfrm>
        <a:graphic>
          <a:graphicData uri="http://schemas.openxmlformats.org/presentationml/2006/ole">
            <p:oleObj spid="_x0000_s13334" name="Documento" r:id="rId3" imgW="7264400" imgH="1059180" progId="Word.Document.8">
              <p:embed/>
            </p:oleObj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533400" y="5562600"/>
            <a:ext cx="8134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Válido para tamaño de operandos de 8, 16 o 32 bits.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62000" y="3124200"/>
            <a:ext cx="36671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AF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(Auxiliary Carry Flag) 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3352800" y="3429000"/>
            <a:ext cx="3810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7162800" y="2590800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Indicadores</a:t>
            </a:r>
            <a:endParaRPr lang="es-ES" altLang="es-ES" sz="4000"/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533400" y="4343400"/>
            <a:ext cx="808513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Vale 1 si los 8 bits menos significativos del resultado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tienen un número par de unos (paridad par).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917575" y="1676400"/>
          <a:ext cx="7248525" cy="1057275"/>
        </p:xfrm>
        <a:graphic>
          <a:graphicData uri="http://schemas.openxmlformats.org/presentationml/2006/ole">
            <p:oleObj spid="_x0000_s14358" name="Documento" r:id="rId3" imgW="7264400" imgH="1059180" progId="Word.Document.8">
              <p:embed/>
            </p:oleObj>
          </a:graphicData>
        </a:graphic>
      </p:graphicFrame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62000" y="3124200"/>
            <a:ext cx="23844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PF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(Parity Flag) 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3657600" y="3429000"/>
            <a:ext cx="3886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V="1">
            <a:off x="7543800" y="2590800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33400" y="5410200"/>
            <a:ext cx="773588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PF es en función de los 8 bits menos significativos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ind/ Del tamaño de las operaciones.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Indicadores</a:t>
            </a:r>
            <a:endParaRPr lang="es-ES" altLang="es-ES" sz="400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533400" y="4343400"/>
            <a:ext cx="8661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Este bit vale 1 si existió arrastre o préstamo del bit mas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significativo del resultado.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917575" y="1676400"/>
          <a:ext cx="7248525" cy="1057275"/>
        </p:xfrm>
        <a:graphic>
          <a:graphicData uri="http://schemas.openxmlformats.org/presentationml/2006/ole">
            <p:oleObj spid="_x0000_s15382" name="Documento" r:id="rId3" imgW="7264400" imgH="1059180" progId="Word.Document.8">
              <p:embed/>
            </p:oleObj>
          </a:graphicData>
        </a:graphic>
      </p:graphicFrame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533400" y="5410200"/>
            <a:ext cx="861377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</a:t>
            </a:r>
            <a:r>
              <a:rPr lang="es-ES" altLang="es-ES"/>
              <a:t>Para operaciones de 8, 16, 32 bits, arrastre o préstamo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" altLang="es-ES"/>
              <a:t>   se generan en en bit 7, 15 y 32 respectivamente.</a:t>
            </a:r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endParaRPr lang="es-ES_tradnl" altLang="es-E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762000" y="3124200"/>
            <a:ext cx="2332038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CF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(Carry Flag) 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3505200" y="3429000"/>
            <a:ext cx="4495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8001000" y="2590800"/>
            <a:ext cx="0" cy="838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008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Indicadores</a:t>
            </a:r>
            <a:endParaRPr lang="es-ES" altLang="es-ES" sz="4000"/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762000" y="4648200"/>
            <a:ext cx="41513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El bit 1 siempre vale uno.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917575" y="1676400"/>
          <a:ext cx="7248525" cy="1057275"/>
        </p:xfrm>
        <a:graphic>
          <a:graphicData uri="http://schemas.openxmlformats.org/presentationml/2006/ole">
            <p:oleObj spid="_x0000_s16408" name="Documento" r:id="rId3" imgW="7264400" imgH="1059180" progId="Word.Document.8">
              <p:embed/>
            </p:oleObj>
          </a:graphicData>
        </a:graphic>
      </p:graphicFrame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762000" y="3124200"/>
            <a:ext cx="3741738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</a:t>
            </a:r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Los bits 5 y 3 siempre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 valen cero.</a:t>
            </a:r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4876800" y="3810000"/>
            <a:ext cx="2514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V="1">
            <a:off x="6934200" y="2590800"/>
            <a:ext cx="0" cy="121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7391400" y="2590800"/>
            <a:ext cx="0" cy="1219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5029200" y="4953000"/>
            <a:ext cx="2819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 flipV="1">
            <a:off x="7848600" y="2590800"/>
            <a:ext cx="0" cy="2362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inta curvada hacia arriba"/>
          <p:cNvSpPr/>
          <p:nvPr/>
        </p:nvSpPr>
        <p:spPr>
          <a:xfrm>
            <a:off x="820244" y="1124744"/>
            <a:ext cx="7920880" cy="3384376"/>
          </a:xfrm>
          <a:prstGeom prst="ellipseRibbon2">
            <a:avLst/>
          </a:prstGeom>
          <a:gradFill flip="none" rotWithShape="1">
            <a:gsLst>
              <a:gs pos="0">
                <a:srgbClr val="FF00FF">
                  <a:shade val="30000"/>
                  <a:satMod val="115000"/>
                </a:srgbClr>
              </a:gs>
              <a:gs pos="50000">
                <a:srgbClr val="FF00FF">
                  <a:shade val="67500"/>
                  <a:satMod val="115000"/>
                </a:srgbClr>
              </a:gs>
              <a:gs pos="100000">
                <a:srgbClr val="FF00FF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smtClean="0"/>
              <a:t>Modo Real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143000"/>
            <a:ext cx="5576888" cy="434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762000" y="304800"/>
            <a:ext cx="7294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4000"/>
              <a:t>Direccionamiento en modo Real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09600" y="4953000"/>
            <a:ext cx="85344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 dirty="0"/>
              <a:t> Tamaño máximo del segmento </a:t>
            </a:r>
          </a:p>
          <a:p>
            <a:pPr algn="l" eaLnBrk="1" hangingPunct="1"/>
            <a:r>
              <a:rPr lang="es-ES_tradnl" altLang="es-ES" dirty="0"/>
              <a:t>   offset de 16 bits = 	2     -&gt; 64 kb</a:t>
            </a:r>
          </a:p>
          <a:p>
            <a:pPr algn="l" eaLnBrk="1" hangingPunct="1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 dirty="0"/>
              <a:t> Memoria </a:t>
            </a:r>
            <a:r>
              <a:rPr lang="es-ES_tradnl" altLang="es-ES" dirty="0" err="1"/>
              <a:t>direccionable</a:t>
            </a:r>
            <a:r>
              <a:rPr lang="es-ES_tradnl" altLang="es-ES" dirty="0"/>
              <a:t> </a:t>
            </a:r>
          </a:p>
          <a:p>
            <a:pPr algn="l" eaLnBrk="1" hangingPunct="1"/>
            <a:r>
              <a:rPr lang="es-ES_tradnl" altLang="es-ES" dirty="0"/>
              <a:t>				2     -&gt; 1 Mb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909888" y="2771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534987" y="1282181"/>
            <a:ext cx="7921625" cy="3273425"/>
          </a:xfrm>
          <a:prstGeom prst="rect">
            <a:avLst/>
          </a:prstGeom>
          <a:solidFill>
            <a:schemeClr val="bg1"/>
          </a:solidFill>
          <a:ln w="12699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127125" y="1835150"/>
            <a:ext cx="14636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ES" altLang="es-E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609600" y="1905000"/>
            <a:ext cx="2133600" cy="2378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3000" dirty="0">
                <a:solidFill>
                  <a:schemeClr val="tx1"/>
                </a:solidFill>
              </a:rPr>
              <a:t>Segmento</a:t>
            </a:r>
          </a:p>
          <a:p>
            <a:pPr eaLnBrk="1" hangingPunct="1"/>
            <a:r>
              <a:rPr lang="es-ES_tradnl" altLang="es-ES" sz="3000" dirty="0">
                <a:solidFill>
                  <a:schemeClr val="tx1"/>
                </a:solidFill>
              </a:rPr>
              <a:t>+</a:t>
            </a:r>
          </a:p>
          <a:p>
            <a:pPr eaLnBrk="1" hangingPunct="1"/>
            <a:r>
              <a:rPr lang="es-ES_tradnl" altLang="es-ES" sz="3000" dirty="0">
                <a:solidFill>
                  <a:schemeClr val="tx1"/>
                </a:solidFill>
              </a:rPr>
              <a:t>Offset</a:t>
            </a:r>
          </a:p>
          <a:p>
            <a:pPr eaLnBrk="1" hangingPunct="1"/>
            <a:r>
              <a:rPr lang="es-ES_tradnl" altLang="es-ES" sz="3000" dirty="0">
                <a:solidFill>
                  <a:schemeClr val="tx1"/>
                </a:solidFill>
              </a:rPr>
              <a:t>=</a:t>
            </a:r>
          </a:p>
          <a:p>
            <a:pPr eaLnBrk="1" hangingPunct="1"/>
            <a:r>
              <a:rPr lang="es-ES_tradnl" altLang="es-ES" sz="3000" dirty="0">
                <a:solidFill>
                  <a:schemeClr val="tx1"/>
                </a:solidFill>
              </a:rPr>
              <a:t>Dir. Física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3117850" y="1898650"/>
            <a:ext cx="4203700" cy="4699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50000">
                <a:srgbClr val="FFFFFF"/>
              </a:gs>
              <a:gs pos="100000">
                <a:srgbClr val="6699FF"/>
              </a:gs>
            </a:gsLst>
            <a:lin ang="5400000" scaled="1"/>
          </a:gradFill>
          <a:ln w="25399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r>
              <a:rPr lang="es-ES_tradnl" altLang="es-ES" dirty="0">
                <a:solidFill>
                  <a:schemeClr val="tx1"/>
                </a:solidFill>
              </a:rPr>
              <a:t>    </a:t>
            </a:r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r>
              <a:rPr lang="es-ES_tradnl" altLang="es-ES" dirty="0">
                <a:solidFill>
                  <a:schemeClr val="tx1"/>
                </a:solidFill>
              </a:rPr>
              <a:t>    </a:t>
            </a:r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r>
              <a:rPr lang="es-ES_tradnl" altLang="es-ES" dirty="0">
                <a:solidFill>
                  <a:schemeClr val="tx1"/>
                </a:solidFill>
              </a:rPr>
              <a:t>    </a:t>
            </a:r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endParaRPr lang="es-ES_tradnl" altLang="es-ES" dirty="0">
              <a:solidFill>
                <a:schemeClr val="tx1"/>
              </a:solidFill>
            </a:endParaRP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7391400" y="1905000"/>
            <a:ext cx="9080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dirty="0">
                <a:solidFill>
                  <a:schemeClr val="tx1"/>
                </a:solidFill>
              </a:rPr>
              <a:t>0000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971800" y="1608413"/>
            <a:ext cx="438785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1400" dirty="0">
                <a:solidFill>
                  <a:srgbClr val="00B050"/>
                </a:solidFill>
              </a:rPr>
              <a:t>15              </a:t>
            </a:r>
            <a:r>
              <a:rPr lang="es-ES_tradnl" altLang="es-ES" sz="1400" dirty="0" smtClean="0">
                <a:solidFill>
                  <a:srgbClr val="00B050"/>
                </a:solidFill>
              </a:rPr>
              <a:t>                                                     </a:t>
            </a:r>
            <a:r>
              <a:rPr lang="es-ES_tradnl" altLang="es-ES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4108450" y="2889250"/>
            <a:ext cx="4203700" cy="4699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50000">
                <a:srgbClr val="FFFFFF"/>
              </a:gs>
              <a:gs pos="100000">
                <a:srgbClr val="6699FF"/>
              </a:gs>
            </a:gsLst>
            <a:lin ang="5400000" scaled="1"/>
          </a:gradFill>
          <a:ln w="25399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r>
              <a:rPr lang="es-ES_tradnl" altLang="es-ES" dirty="0">
                <a:solidFill>
                  <a:schemeClr val="tx1"/>
                </a:solidFill>
              </a:rPr>
              <a:t>    </a:t>
            </a:r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r>
              <a:rPr lang="es-ES_tradnl" altLang="es-ES" dirty="0">
                <a:solidFill>
                  <a:schemeClr val="tx1"/>
                </a:solidFill>
              </a:rPr>
              <a:t>    </a:t>
            </a:r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r>
              <a:rPr lang="es-ES_tradnl" altLang="es-ES" dirty="0">
                <a:solidFill>
                  <a:schemeClr val="tx1"/>
                </a:solidFill>
              </a:rPr>
              <a:t>    </a:t>
            </a:r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endParaRPr lang="es-ES_tradnl" altLang="es-ES" dirty="0">
              <a:solidFill>
                <a:schemeClr val="tx1"/>
              </a:solidFill>
            </a:endParaRP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3200400" y="2895600"/>
            <a:ext cx="9080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dirty="0">
                <a:solidFill>
                  <a:schemeClr val="tx1"/>
                </a:solidFill>
              </a:rPr>
              <a:t>0000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3117850" y="3879850"/>
            <a:ext cx="5194300" cy="4699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50000">
                <a:srgbClr val="FFFFFF"/>
              </a:gs>
              <a:gs pos="100000">
                <a:srgbClr val="6699FF"/>
              </a:gs>
            </a:gsLst>
            <a:lin ang="5400000" scaled="1"/>
          </a:gradFill>
          <a:ln w="25399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r>
              <a:rPr lang="es-ES_tradnl" altLang="es-ES" dirty="0">
                <a:solidFill>
                  <a:schemeClr val="tx1"/>
                </a:solidFill>
              </a:rPr>
              <a:t>   </a:t>
            </a:r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r>
              <a:rPr lang="es-ES_tradnl" altLang="es-ES" dirty="0">
                <a:solidFill>
                  <a:schemeClr val="tx1"/>
                </a:solidFill>
              </a:rPr>
              <a:t>    </a:t>
            </a:r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r>
              <a:rPr lang="es-ES_tradnl" altLang="es-ES" dirty="0">
                <a:solidFill>
                  <a:schemeClr val="tx1"/>
                </a:solidFill>
              </a:rPr>
              <a:t>    </a:t>
            </a:r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r>
              <a:rPr lang="es-ES_tradnl" altLang="es-ES" dirty="0">
                <a:solidFill>
                  <a:schemeClr val="tx1"/>
                </a:solidFill>
              </a:rPr>
              <a:t>    </a:t>
            </a:r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endParaRPr lang="es-ES_tradnl" altLang="es-ES" dirty="0">
              <a:solidFill>
                <a:schemeClr val="tx1"/>
              </a:solidFill>
            </a:endParaRP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971800" y="3601252"/>
            <a:ext cx="541020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1400" dirty="0">
                <a:solidFill>
                  <a:srgbClr val="00B050"/>
                </a:solidFill>
              </a:rPr>
              <a:t>19                      </a:t>
            </a:r>
            <a:r>
              <a:rPr lang="es-ES_tradnl" altLang="es-ES" sz="1400" dirty="0" smtClean="0">
                <a:solidFill>
                  <a:srgbClr val="00B050"/>
                </a:solidFill>
              </a:rPr>
              <a:t>                                                            </a:t>
            </a:r>
            <a:r>
              <a:rPr lang="es-ES_tradnl" altLang="es-ES" sz="1400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4495800" y="53340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1800"/>
              <a:t>16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4495800" y="60960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1800" dirty="0"/>
              <a:t>20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131840" y="2883758"/>
            <a:ext cx="4203700" cy="4699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50000">
                <a:srgbClr val="FFFFFF"/>
              </a:gs>
              <a:gs pos="100000">
                <a:srgbClr val="6699FF"/>
              </a:gs>
            </a:gsLst>
            <a:lin ang="5400000" scaled="1"/>
          </a:gradFill>
          <a:ln w="25399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r>
              <a:rPr lang="es-ES_tradnl" altLang="es-ES" dirty="0">
                <a:solidFill>
                  <a:schemeClr val="tx1"/>
                </a:solidFill>
              </a:rPr>
              <a:t>    </a:t>
            </a:r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r>
              <a:rPr lang="es-ES_tradnl" altLang="es-ES" dirty="0">
                <a:solidFill>
                  <a:schemeClr val="tx1"/>
                </a:solidFill>
              </a:rPr>
              <a:t>    </a:t>
            </a:r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r>
              <a:rPr lang="es-ES_tradnl" altLang="es-ES" dirty="0">
                <a:solidFill>
                  <a:schemeClr val="tx1"/>
                </a:solidFill>
              </a:rPr>
              <a:t>    </a:t>
            </a:r>
            <a:r>
              <a:rPr lang="es-ES_tradnl" altLang="es-ES" dirty="0" err="1">
                <a:solidFill>
                  <a:schemeClr val="tx1"/>
                </a:solidFill>
              </a:rPr>
              <a:t>xxxx</a:t>
            </a:r>
            <a:endParaRPr lang="es-ES_tradnl" altLang="es-E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9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89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nodeType="after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89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89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89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89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9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89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12" fill="hold" grpId="0" nodeType="clickEffect" p14:presetBounceEnd="2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39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40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nextClick" afterEffect="1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89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89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89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89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89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89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9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8919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4" dur="500"/>
                                            <p:tgtEl>
                                              <p:spTgt spid="389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7" dur="500"/>
                                            <p:tgtEl>
                                              <p:spTgt spid="389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2" dur="500"/>
                                            <p:tgtEl>
                                              <p:spTgt spid="3891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6" dur="500"/>
                                            <p:tgtEl>
                                              <p:spTgt spid="389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9" dur="500"/>
                                            <p:tgtEl>
                                              <p:spTgt spid="3891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915" grpId="0"/>
          <p:bldP spid="38920" grpId="0" animBg="1"/>
          <p:bldP spid="38921" grpId="0"/>
          <p:bldP spid="38922" grpId="0"/>
          <p:bldP spid="38923" grpId="0" animBg="1"/>
          <p:bldP spid="38924" grpId="0"/>
          <p:bldP spid="38926" grpId="0" animBg="1"/>
          <p:bldP spid="38927" grpId="0"/>
          <p:bldP spid="38928" grpId="0"/>
          <p:bldP spid="38929" grpId="0"/>
          <p:bldP spid="18" grpId="0" animBg="1" autoUpdateAnimBg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89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89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10" presetClass="entr" presetSubtype="0" fill="hold" nodeType="after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8919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389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89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89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1" presetClass="entr" presetSubtype="0" fill="hold" nodeType="after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9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38919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389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5" fill="hold">
                          <p:stCondLst>
                            <p:cond delay="indefinite"/>
                          </p:stCondLst>
                          <p:childTnLst>
                            <p:par>
                              <p:cTn id="3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7" presetID="2" presetClass="entr" presetSubtype="12" fill="hold" grpId="0" nodeType="click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  <p:subTnLst>
                                        <p:set>
                                          <p:cBhvr override="childStyle">
                                            <p:cTn dur="1" fill="hold" display="0" masterRel="nextClick" afterEffect="1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sub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89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389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89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89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389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8919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9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38919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2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64" dur="500"/>
                                            <p:tgtEl>
                                              <p:spTgt spid="389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7" dur="500"/>
                                            <p:tgtEl>
                                              <p:spTgt spid="389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8" fill="hold">
                          <p:stCondLst>
                            <p:cond delay="indefinite"/>
                          </p:stCondLst>
                          <p:childTnLst>
                            <p:par>
                              <p:cTn id="6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0" presetID="16" presetClass="entr" presetSubtype="2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2" dur="500"/>
                                            <p:tgtEl>
                                              <p:spTgt spid="38915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6" dur="500"/>
                                            <p:tgtEl>
                                              <p:spTgt spid="389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91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9" dur="500"/>
                                            <p:tgtEl>
                                              <p:spTgt spid="38915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915" grpId="0"/>
          <p:bldP spid="38920" grpId="0" animBg="1"/>
          <p:bldP spid="38921" grpId="0"/>
          <p:bldP spid="38922" grpId="0"/>
          <p:bldP spid="38923" grpId="0" animBg="1"/>
          <p:bldP spid="38924" grpId="0"/>
          <p:bldP spid="38926" grpId="0" animBg="1"/>
          <p:bldP spid="38927" grpId="0"/>
          <p:bldP spid="38928" grpId="0"/>
          <p:bldP spid="38929" grpId="0"/>
          <p:bldP spid="18" grpId="0" animBg="1" autoUpdateAnimBg="0"/>
        </p:bld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571625" y="1714500"/>
            <a:ext cx="60721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r>
              <a:rPr lang="es-ES" altLang="es-ES" sz="6000"/>
              <a:t>Modo Protegido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95288" y="1125538"/>
            <a:ext cx="8382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s-ES_tradnl" altLang="es-ES">
                <a:solidFill>
                  <a:schemeClr val="tx1"/>
                </a:solidFill>
              </a:rPr>
              <a:t>Cuatro Niveles de Privilegio  </a:t>
            </a:r>
            <a:r>
              <a:rPr lang="es-ES_tradnl" altLang="es-ES">
                <a:solidFill>
                  <a:schemeClr val="tx1"/>
                </a:solidFill>
                <a:hlinkClick r:id="rId3" action="ppaction://hlinksldjump"/>
              </a:rPr>
              <a:t>…</a:t>
            </a:r>
            <a:endParaRPr lang="es-ES_tradnl" altLang="es-E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95288" y="1844675"/>
            <a:ext cx="8382000" cy="169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Controlan:	</a:t>
            </a:r>
          </a:p>
          <a:p>
            <a:pPr algn="l" eaLnBrk="1" hangingPunct="1"/>
            <a:r>
              <a:rPr lang="es-ES_tradnl" altLang="es-ES"/>
              <a:t>	- utilización de instrucciones</a:t>
            </a:r>
          </a:p>
          <a:p>
            <a:pPr algn="l" eaLnBrk="1" hangingPunct="1">
              <a:buClr>
                <a:srgbClr val="6699FF"/>
              </a:buClr>
              <a:buFont typeface="Wingdings" pitchFamily="2" charset="2"/>
              <a:buChar char="§"/>
            </a:pPr>
            <a:endParaRPr lang="es-ES_tradnl" altLang="es-ES"/>
          </a:p>
          <a:p>
            <a:pPr algn="l" eaLnBrk="1" hangingPunct="1"/>
            <a:r>
              <a:rPr lang="es-ES_tradnl" altLang="es-ES"/>
              <a:t>	- acceso a descriptores y segmentos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288" y="3644900"/>
            <a:ext cx="8382000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Dos Reglas de Privilegio. Se permite:</a:t>
            </a:r>
          </a:p>
          <a:p>
            <a:pPr algn="l" eaLnBrk="1" hangingPunct="1"/>
            <a:endParaRPr lang="es-ES_tradnl" altLang="es-ES"/>
          </a:p>
          <a:p>
            <a:pPr algn="l" eaLnBrk="1" hangingPunct="1"/>
            <a:r>
              <a:rPr lang="es-ES_tradnl" altLang="es-ES"/>
              <a:t>	- el acceso a datos si CPL &gt;= EPL ( Exep. 13)</a:t>
            </a:r>
          </a:p>
          <a:p>
            <a:pPr algn="l" eaLnBrk="1" hangingPunct="1"/>
            <a:endParaRPr lang="es-ES_tradnl" altLang="es-ES"/>
          </a:p>
          <a:p>
            <a:pPr algn="l" eaLnBrk="1" hangingPunct="1"/>
            <a:r>
              <a:rPr lang="es-ES_tradnl" altLang="es-ES"/>
              <a:t>	- llamado a código/proc.  si CPL &lt;= EPL</a:t>
            </a:r>
          </a:p>
          <a:p>
            <a:pPr algn="l" eaLnBrk="1" hangingPunct="1"/>
            <a:endParaRPr lang="es-ES_tradnl" altLang="es-E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95288" y="304800"/>
            <a:ext cx="7777112" cy="54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s-ES_tradnl" altLang="es-ES" sz="3600" dirty="0" smtClean="0"/>
              <a:t>Protección</a:t>
            </a:r>
            <a:endParaRPr lang="es-ES_tradnl" alt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258888" y="1643063"/>
            <a:ext cx="6934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2400" dirty="0">
                <a:solidFill>
                  <a:schemeClr val="tx1"/>
                </a:solidFill>
              </a:rPr>
              <a:t>AX:  Acumulador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76263" y="285750"/>
            <a:ext cx="8243887" cy="6469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_tradnl" altLang="es-ES" sz="3600" dirty="0">
                <a:solidFill>
                  <a:srgbClr val="FFFFFF"/>
                </a:solidFill>
              </a:rPr>
              <a:t>Los que </a:t>
            </a:r>
            <a:r>
              <a:rPr lang="es-ES_tradnl" altLang="es-ES" sz="3600" dirty="0">
                <a:solidFill>
                  <a:srgbClr val="FFFFFF"/>
                </a:solidFill>
                <a:latin typeface="Arial Black" pitchFamily="34" charset="0"/>
              </a:rPr>
              <a:t>SE</a:t>
            </a:r>
            <a:r>
              <a:rPr lang="es-ES_tradnl" altLang="es-ES" sz="3600" dirty="0">
                <a:solidFill>
                  <a:srgbClr val="FFFFFF"/>
                </a:solidFill>
              </a:rPr>
              <a:t> pueden dividir son: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1258888" y="2276475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2400">
                <a:solidFill>
                  <a:schemeClr val="tx1"/>
                </a:solidFill>
              </a:rPr>
              <a:t>BX: Base</a:t>
            </a: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1258888" y="2997200"/>
            <a:ext cx="693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2400">
                <a:solidFill>
                  <a:schemeClr val="tx1"/>
                </a:solidFill>
              </a:rPr>
              <a:t>CX : Contador</a:t>
            </a:r>
            <a:r>
              <a:rPr lang="es-AR" altLang="es-ES" sz="2400">
                <a:solidFill>
                  <a:srgbClr val="FFFFFF"/>
                </a:solidFill>
              </a:rPr>
              <a:t>	</a:t>
            </a:r>
            <a:endParaRPr lang="es-ES_tradnl" altLang="es-ES" sz="2400">
              <a:solidFill>
                <a:srgbClr val="FFFFFF"/>
              </a:solidFill>
            </a:endParaRP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1258888" y="3716338"/>
            <a:ext cx="69342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</a:pPr>
            <a:r>
              <a:rPr lang="es-ES_tradnl" altLang="es-ES" sz="2400">
                <a:solidFill>
                  <a:schemeClr val="tx1"/>
                </a:solidFill>
              </a:rPr>
              <a:t>DX: </a:t>
            </a:r>
            <a:r>
              <a:rPr lang="es-AR" altLang="es-ES" sz="2400">
                <a:solidFill>
                  <a:schemeClr val="tx1"/>
                </a:solidFill>
              </a:rPr>
              <a:t>Dirección	</a:t>
            </a:r>
            <a:endParaRPr lang="es-ES_tradnl" altLang="es-E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0"/>
            <a:ext cx="8221663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39200" y="0"/>
            <a:ext cx="304800" cy="381000"/>
          </a:xfrm>
          <a:prstGeom prst="actionButtonHome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AR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543300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graphicFrame>
        <p:nvGraphicFramePr>
          <p:cNvPr id="17410" name="Object 11"/>
          <p:cNvGraphicFramePr>
            <a:graphicFrameLocks noChangeAspect="1"/>
          </p:cNvGraphicFramePr>
          <p:nvPr/>
        </p:nvGraphicFramePr>
        <p:xfrm>
          <a:off x="500063" y="2179638"/>
          <a:ext cx="8234362" cy="1797050"/>
        </p:xfrm>
        <a:graphic>
          <a:graphicData uri="http://schemas.openxmlformats.org/presentationml/2006/ole">
            <p:oleObj spid="_x0000_s17427" name="Visio" r:id="rId4" imgW="4801444" imgH="1052741" progId="">
              <p:embed/>
            </p:oleObj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560" y="277800"/>
            <a:ext cx="7344816" cy="612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/>
            <a:r>
              <a:rPr lang="es-ES_tradnl" altLang="es-ES" sz="3600" dirty="0" smtClean="0"/>
              <a:t>Selector de Segmento</a:t>
            </a:r>
            <a:endParaRPr lang="es-ES_tradnl" alt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715963" y="1412776"/>
            <a:ext cx="7894637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l" eaLnBrk="0" hangingPunct="0">
              <a:buClr>
                <a:srgbClr val="6699FF"/>
              </a:buClr>
              <a:buFont typeface="Wingdings" pitchFamily="2" charset="2"/>
              <a:buNone/>
              <a:defRPr/>
            </a:pPr>
            <a:endParaRPr lang="es-ES_tradnl" dirty="0"/>
          </a:p>
          <a:p>
            <a:pPr algn="l" eaLnBrk="0" hangingPunct="0">
              <a:buClr>
                <a:srgbClr val="6699FF"/>
              </a:buClr>
              <a:buFont typeface="Wingdings" pitchFamily="2" charset="2"/>
              <a:buChar char="§"/>
              <a:defRPr/>
            </a:pPr>
            <a:r>
              <a:rPr lang="es-ES_tradnl" dirty="0"/>
              <a:t> No son accesibles o visibles para el programador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55650" y="2204938"/>
            <a:ext cx="7894638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None/>
            </a:pPr>
            <a:endParaRPr lang="es-ES_tradnl" altLang="es-ES"/>
          </a:p>
          <a:p>
            <a:pPr algn="l">
              <a:buClr>
                <a:srgbClr val="6699FF"/>
              </a:buClr>
            </a:pPr>
            <a:r>
              <a:rPr lang="es-ES_tradnl" altLang="es-ES"/>
              <a:t> Son cargados por el sistema operativo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55650" y="3357463"/>
            <a:ext cx="69119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</a:pPr>
            <a:r>
              <a:rPr lang="es-ES_tradnl" altLang="es-ES"/>
              <a:t>Contienen: - dirección base</a:t>
            </a:r>
          </a:p>
          <a:p>
            <a:pPr algn="l"/>
            <a:r>
              <a:rPr lang="es-ES_tradnl" altLang="es-ES"/>
              <a:t>		 - límite </a:t>
            </a:r>
          </a:p>
          <a:p>
            <a:pPr algn="l"/>
            <a:r>
              <a:rPr lang="es-ES_tradnl" altLang="es-ES"/>
              <a:t>		 - otros atributos  </a:t>
            </a:r>
            <a:r>
              <a:rPr lang="es-ES_tradnl" altLang="es-ES">
                <a:hlinkClick r:id="rId3" action="ppaction://hlinksldjump"/>
              </a:rPr>
              <a:t>…</a:t>
            </a:r>
            <a:r>
              <a:rPr lang="es-ES_tradnl" altLang="es-ES"/>
              <a:t> </a:t>
            </a:r>
            <a:endParaRPr lang="es-ES" altLang="es-E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966" y="304800"/>
            <a:ext cx="7652736" cy="54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3600" dirty="0" smtClean="0"/>
              <a:t>Registros descriptores de segmentos</a:t>
            </a:r>
            <a:endParaRPr lang="es-ES_tradnl" altLang="es-E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/>
      <p:bldP spid="4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2514600" y="28098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1474788" y="304800"/>
            <a:ext cx="6076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4000"/>
              <a:t>Descriptores de Segmento</a:t>
            </a:r>
          </a:p>
        </p:txBody>
      </p:sp>
      <p:pic>
        <p:nvPicPr>
          <p:cNvPr id="57348" name="Picture 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43125"/>
            <a:ext cx="8186738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AutoShape 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839200" y="0"/>
            <a:ext cx="304800" cy="381000"/>
          </a:xfrm>
          <a:prstGeom prst="actionButtonHome">
            <a:avLst/>
          </a:prstGeom>
          <a:solidFill>
            <a:srgbClr val="0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AR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ChangeArrowheads="1"/>
          </p:cNvSpPr>
          <p:nvPr/>
        </p:nvSpPr>
        <p:spPr bwMode="auto">
          <a:xfrm>
            <a:off x="2495550" y="2319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43011" name="Rectangle 32"/>
          <p:cNvSpPr>
            <a:spLocks noChangeArrowheads="1"/>
          </p:cNvSpPr>
          <p:nvPr/>
        </p:nvSpPr>
        <p:spPr bwMode="auto">
          <a:xfrm>
            <a:off x="1958975" y="1447800"/>
            <a:ext cx="2008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000">
                <a:solidFill>
                  <a:schemeClr val="tx1"/>
                </a:solidFill>
              </a:rPr>
              <a:t>Dirección Lógica</a:t>
            </a:r>
          </a:p>
        </p:txBody>
      </p:sp>
      <p:pic>
        <p:nvPicPr>
          <p:cNvPr id="43012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00125" y="714375"/>
            <a:ext cx="7478713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2588" y="1449388"/>
            <a:ext cx="8302625" cy="4492625"/>
          </a:xfrm>
          <a:prstGeom prst="rect">
            <a:avLst/>
          </a:prstGeom>
          <a:solidFill>
            <a:schemeClr val="bg1"/>
          </a:solidFill>
          <a:ln w="12699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84250" y="3117850"/>
            <a:ext cx="1612900" cy="22987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50000">
                <a:srgbClr val="FFFFFF"/>
              </a:gs>
              <a:gs pos="100000">
                <a:srgbClr val="6699FF"/>
              </a:gs>
            </a:gsLst>
            <a:lin ang="0" scaled="1"/>
          </a:gradFill>
          <a:ln w="253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653822" y="304800"/>
            <a:ext cx="7703006" cy="646973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3600" dirty="0"/>
              <a:t>Direccionamiento en modo Protegido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279525" y="2216150"/>
            <a:ext cx="184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ES" altLang="es-E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203325" y="2368550"/>
            <a:ext cx="184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ES" altLang="es-E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2495550" y="2319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984250" y="1898650"/>
            <a:ext cx="1689100" cy="447675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50000">
                <a:srgbClr val="FFFFFF"/>
              </a:gs>
              <a:gs pos="100000">
                <a:srgbClr val="6699FF"/>
              </a:gs>
            </a:gsLst>
            <a:lin ang="5400000" scaled="1"/>
          </a:gradFill>
          <a:ln w="25399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2889250" y="1898650"/>
            <a:ext cx="2755900" cy="422275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50000">
                <a:srgbClr val="FFFFFF"/>
              </a:gs>
              <a:gs pos="100000">
                <a:srgbClr val="6699FF"/>
              </a:gs>
            </a:gsLst>
            <a:lin ang="5400000" scaled="1"/>
          </a:gradFill>
          <a:ln w="25399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solidFill>
                  <a:schemeClr val="tx1"/>
                </a:solidFill>
              </a:rPr>
              <a:t>Offset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1828800" y="2362200"/>
            <a:ext cx="0" cy="22860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H="1">
            <a:off x="533400" y="2590800"/>
            <a:ext cx="129540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33400" y="2590800"/>
            <a:ext cx="0" cy="121920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>
            <a:off x="533400" y="3810000"/>
            <a:ext cx="45720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990600" y="3657600"/>
            <a:ext cx="160020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990600" y="4038600"/>
            <a:ext cx="160020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3733800" y="2819400"/>
            <a:ext cx="236220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>
            <a:off x="2590800" y="3810000"/>
            <a:ext cx="114300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 flipH="1">
            <a:off x="2590800" y="3962400"/>
            <a:ext cx="114300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3733800" y="2819400"/>
            <a:ext cx="0" cy="99060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>
            <a:off x="3733800" y="3962400"/>
            <a:ext cx="0" cy="129540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>
            <a:off x="3733800" y="5257800"/>
            <a:ext cx="236220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6089650" y="2813050"/>
            <a:ext cx="1612900" cy="2708275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50000">
                <a:srgbClr val="FFFFFF"/>
              </a:gs>
              <a:gs pos="100000">
                <a:srgbClr val="6699FF"/>
              </a:gs>
            </a:gsLst>
            <a:lin ang="0" scaled="1"/>
          </a:gradFill>
          <a:ln w="25399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_tradnl" altLang="es-ES" sz="2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s-ES_tradnl" altLang="es-ES" sz="2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s-ES_tradnl" altLang="es-ES" sz="2000">
              <a:solidFill>
                <a:schemeClr val="tx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r>
              <a:rPr lang="es-ES_tradnl" altLang="es-ES" sz="2000">
                <a:solidFill>
                  <a:schemeClr val="tx1"/>
                </a:solidFill>
              </a:rPr>
              <a:t>Offset</a:t>
            </a:r>
          </a:p>
          <a:p>
            <a:pPr eaLnBrk="1" hangingPunct="1">
              <a:spcBef>
                <a:spcPct val="50000"/>
              </a:spcBef>
            </a:pPr>
            <a:endParaRPr lang="es-ES_tradnl" altLang="es-ES" sz="2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s-ES_tradnl" altLang="es-ES" sz="2000">
              <a:solidFill>
                <a:schemeClr val="tx1"/>
              </a:solidFill>
            </a:endParaRPr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6096000" y="1828800"/>
            <a:ext cx="0" cy="4038600"/>
          </a:xfrm>
          <a:prstGeom prst="line">
            <a:avLst/>
          </a:prstGeom>
          <a:noFill/>
          <a:ln w="253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>
            <a:off x="7696200" y="1828800"/>
            <a:ext cx="0" cy="4038600"/>
          </a:xfrm>
          <a:prstGeom prst="line">
            <a:avLst/>
          </a:prstGeom>
          <a:noFill/>
          <a:ln w="25399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324600" y="2057400"/>
            <a:ext cx="1147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000">
                <a:solidFill>
                  <a:schemeClr val="tx1"/>
                </a:solidFill>
              </a:rPr>
              <a:t>Memoria</a:t>
            </a:r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5105400" y="289560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000">
                <a:solidFill>
                  <a:schemeClr val="tx1"/>
                </a:solidFill>
              </a:rPr>
              <a:t>Límite</a:t>
            </a:r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4267200" y="4876800"/>
            <a:ext cx="1822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000">
                <a:solidFill>
                  <a:schemeClr val="tx1"/>
                </a:solidFill>
              </a:rPr>
              <a:t>Dirección Base</a:t>
            </a: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6096000" y="3733800"/>
            <a:ext cx="160020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>
            <a:off x="5715000" y="3733800"/>
            <a:ext cx="381000" cy="0"/>
          </a:xfrm>
          <a:prstGeom prst="line">
            <a:avLst/>
          </a:prstGeom>
          <a:noFill/>
          <a:ln w="50799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6858000" y="3733800"/>
            <a:ext cx="0" cy="152400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1119188" y="5410200"/>
            <a:ext cx="1419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000">
                <a:solidFill>
                  <a:schemeClr val="tx1"/>
                </a:solidFill>
              </a:rPr>
              <a:t>GDT o LDT</a:t>
            </a: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1958975" y="1447800"/>
            <a:ext cx="2008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2000">
                <a:solidFill>
                  <a:schemeClr val="tx1"/>
                </a:solidFill>
              </a:rPr>
              <a:t>Dirección Lógica</a:t>
            </a: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984250" y="3651250"/>
            <a:ext cx="1612900" cy="3937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50000">
                <a:srgbClr val="FFFFFF"/>
              </a:gs>
              <a:gs pos="100000">
                <a:srgbClr val="6699FF"/>
              </a:gs>
            </a:gsLst>
            <a:lin ang="5400000" scaled="1"/>
          </a:gradFill>
          <a:ln w="253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44066" name="Rectangle 34"/>
          <p:cNvSpPr>
            <a:spLocks noChangeArrowheads="1"/>
          </p:cNvSpPr>
          <p:nvPr/>
        </p:nvSpPr>
        <p:spPr bwMode="auto">
          <a:xfrm>
            <a:off x="984250" y="3117850"/>
            <a:ext cx="1612900" cy="2251075"/>
          </a:xfrm>
          <a:prstGeom prst="rect">
            <a:avLst/>
          </a:prstGeom>
          <a:noFill/>
          <a:ln w="253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_tradnl" altLang="es-ES" sz="2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s-ES_tradnl" altLang="es-ES" sz="2000">
                <a:solidFill>
                  <a:schemeClr val="tx1"/>
                </a:solidFill>
              </a:rPr>
              <a:t>Offset</a:t>
            </a:r>
          </a:p>
          <a:p>
            <a:pPr eaLnBrk="1" hangingPunct="1">
              <a:spcBef>
                <a:spcPct val="50000"/>
              </a:spcBef>
            </a:pPr>
            <a:endParaRPr lang="es-ES_tradnl" altLang="es-ES" sz="2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s-ES_tradnl" altLang="es-ES" sz="200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s-ES_tradnl" altLang="es-E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inta curvada hacia arriba"/>
          <p:cNvSpPr/>
          <p:nvPr/>
        </p:nvSpPr>
        <p:spPr>
          <a:xfrm>
            <a:off x="820244" y="1124744"/>
            <a:ext cx="7920880" cy="3384376"/>
          </a:xfrm>
          <a:prstGeom prst="ellipseRibbon2">
            <a:avLst/>
          </a:prstGeom>
          <a:gradFill flip="none" rotWithShape="1">
            <a:gsLst>
              <a:gs pos="0">
                <a:srgbClr val="FF00FF">
                  <a:shade val="30000"/>
                  <a:satMod val="115000"/>
                </a:srgbClr>
              </a:gs>
              <a:gs pos="50000">
                <a:srgbClr val="FF00FF">
                  <a:shade val="67500"/>
                  <a:satMod val="115000"/>
                </a:srgbClr>
              </a:gs>
              <a:gs pos="100000">
                <a:srgbClr val="FF00FF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smtClean="0"/>
              <a:t>Registros de Memoria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>
            <a:biLevel thresh="50000"/>
            <a:lum bright="40000" contrast="40000"/>
          </a:blip>
          <a:srcRect/>
          <a:stretch>
            <a:fillRect/>
          </a:stretch>
        </p:blipFill>
        <p:spPr bwMode="auto">
          <a:xfrm>
            <a:off x="1293775" y="928670"/>
            <a:ext cx="6556451" cy="52645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1563" y="857250"/>
            <a:ext cx="77755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63" y="1000125"/>
            <a:ext cx="8161337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8688" y="1928813"/>
            <a:ext cx="6940550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188" y="785813"/>
            <a:ext cx="8358187" cy="453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5813" y="2428875"/>
            <a:ext cx="7731125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388" y="1143000"/>
            <a:ext cx="8535987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0" y="2714625"/>
            <a:ext cx="9144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r>
              <a:rPr lang="es-ES" altLang="es-ES" sz="9000">
                <a:latin typeface="Arial Black" pitchFamily="34" charset="0"/>
              </a:rPr>
              <a:t>Resumen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rgbClr val="00CCCC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0"/>
          <a:ext cx="9144002" cy="6858004"/>
        </p:xfrm>
        <a:graphic>
          <a:graphicData uri="http://schemas.openxmlformats.org/drawingml/2006/table">
            <a:tbl>
              <a:tblPr/>
              <a:tblGrid>
                <a:gridCol w="1306286"/>
                <a:gridCol w="1306286"/>
                <a:gridCol w="1306286"/>
                <a:gridCol w="1306286"/>
                <a:gridCol w="1306286"/>
                <a:gridCol w="1306286"/>
                <a:gridCol w="1306286"/>
              </a:tblGrid>
              <a:tr h="32657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Tipo</a:t>
                      </a:r>
                      <a:endParaRPr lang="es-ES" sz="12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Bits 32- 63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Bits 31-16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Bits 15-0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Bits 15-8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Bits 7-0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Descripción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 rowSpan="8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Uso general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RAX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EAX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AX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AH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AL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Acumulador 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RBX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EBX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BX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BH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BL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Base 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RCX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ECX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CX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CH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CL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Contador 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RDX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EDX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DX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DH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DL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Datos 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RSI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ESI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SI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</a:t>
                      </a:r>
                      <a:endParaRPr lang="es-ES" sz="12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 pueden</a:t>
                      </a:r>
                      <a:endParaRPr lang="es-ES" sz="12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Dividir</a:t>
                      </a:r>
                      <a:endParaRPr lang="es-ES" sz="12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1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Indice Fuente 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RDI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EDI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DI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Indice Destino 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RBP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EBP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BP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Puntero Base 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RSP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ESP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SP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Puntero de Pila 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2">
                <a:tc rowSpan="6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De segmento o selectores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 aplicable: estos registros son de 16 bits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CS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Segmento de código 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SS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Segmento de pila 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314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DS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Segmento de datos 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ES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Segmentos de datos extra 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FS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3265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GS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653142"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s-ES" sz="1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Otros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FR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RIP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EIP 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EIP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Puntero de instrucciones 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572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FR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RFlags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fr-FR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EFlags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00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Flags</a:t>
                      </a:r>
                      <a:endParaRPr lang="es-ES" sz="120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endParaRPr lang="es-ES" sz="100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Indicadores </a:t>
                      </a:r>
                      <a:endParaRPr lang="es-ES" sz="1200" dirty="0">
                        <a:solidFill>
                          <a:schemeClr val="bg1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19050" marR="19050" marT="0" marB="0" anchor="ctr">
                    <a:lnL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dbl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409950" y="2009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332038" y="304800"/>
            <a:ext cx="437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s-ES_tradnl" altLang="es-ES" sz="4000"/>
              <a:t>Acceso a Registros</a:t>
            </a:r>
          </a:p>
        </p:txBody>
      </p:sp>
      <p:grpSp>
        <p:nvGrpSpPr>
          <p:cNvPr id="54276" name="Group 177"/>
          <p:cNvGrpSpPr>
            <a:grpSpLocks/>
          </p:cNvGrpSpPr>
          <p:nvPr/>
        </p:nvGrpSpPr>
        <p:grpSpPr bwMode="auto">
          <a:xfrm>
            <a:off x="1220788" y="1220788"/>
            <a:ext cx="6626225" cy="4841875"/>
            <a:chOff x="769" y="769"/>
            <a:chExt cx="4174" cy="3050"/>
          </a:xfrm>
        </p:grpSpPr>
        <p:grpSp>
          <p:nvGrpSpPr>
            <p:cNvPr id="54277" name="Group 175"/>
            <p:cNvGrpSpPr>
              <a:grpSpLocks/>
            </p:cNvGrpSpPr>
            <p:nvPr/>
          </p:nvGrpSpPr>
          <p:grpSpPr bwMode="auto">
            <a:xfrm>
              <a:off x="776" y="774"/>
              <a:ext cx="4160" cy="3040"/>
              <a:chOff x="776" y="774"/>
              <a:chExt cx="4160" cy="3040"/>
            </a:xfrm>
          </p:grpSpPr>
          <p:grpSp>
            <p:nvGrpSpPr>
              <p:cNvPr id="54279" name="Group 6"/>
              <p:cNvGrpSpPr>
                <a:grpSpLocks/>
              </p:cNvGrpSpPr>
              <p:nvPr/>
            </p:nvGrpSpPr>
            <p:grpSpPr bwMode="auto">
              <a:xfrm>
                <a:off x="776" y="774"/>
                <a:ext cx="1858" cy="478"/>
                <a:chOff x="776" y="774"/>
                <a:chExt cx="1858" cy="478"/>
              </a:xfrm>
            </p:grpSpPr>
            <p:sp>
              <p:nvSpPr>
                <p:cNvPr id="54448" name="Rectangle 4"/>
                <p:cNvSpPr>
                  <a:spLocks noChangeArrowheads="1"/>
                </p:cNvSpPr>
                <p:nvPr/>
              </p:nvSpPr>
              <p:spPr bwMode="auto">
                <a:xfrm>
                  <a:off x="789" y="777"/>
                  <a:ext cx="1832" cy="4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2400" b="1">
                      <a:solidFill>
                        <a:srgbClr val="FFFFFF"/>
                      </a:solidFill>
                    </a:rPr>
                    <a:t>Registro </a:t>
                  </a:r>
                </a:p>
              </p:txBody>
            </p:sp>
            <p:sp>
              <p:nvSpPr>
                <p:cNvPr id="54449" name="Rectangle 5"/>
                <p:cNvSpPr>
                  <a:spLocks noChangeArrowheads="1"/>
                </p:cNvSpPr>
                <p:nvPr/>
              </p:nvSpPr>
              <p:spPr bwMode="auto">
                <a:xfrm>
                  <a:off x="776" y="774"/>
                  <a:ext cx="1858" cy="47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80" name="Group 9"/>
              <p:cNvGrpSpPr>
                <a:grpSpLocks/>
              </p:cNvGrpSpPr>
              <p:nvPr/>
            </p:nvGrpSpPr>
            <p:grpSpPr bwMode="auto">
              <a:xfrm>
                <a:off x="2642" y="774"/>
                <a:ext cx="1028" cy="228"/>
                <a:chOff x="2642" y="774"/>
                <a:chExt cx="1028" cy="228"/>
              </a:xfrm>
            </p:grpSpPr>
            <p:sp>
              <p:nvSpPr>
                <p:cNvPr id="54446" name="Rectangle 7"/>
                <p:cNvSpPr>
                  <a:spLocks noChangeArrowheads="1"/>
                </p:cNvSpPr>
                <p:nvPr/>
              </p:nvSpPr>
              <p:spPr bwMode="auto">
                <a:xfrm>
                  <a:off x="2655" y="777"/>
                  <a:ext cx="1002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 b="1">
                      <a:solidFill>
                        <a:srgbClr val="FFFFFF"/>
                      </a:solidFill>
                    </a:rPr>
                    <a:t>Modo Real </a:t>
                  </a:r>
                </a:p>
              </p:txBody>
            </p:sp>
            <p:sp>
              <p:nvSpPr>
                <p:cNvPr id="54447" name="Rectangle 8"/>
                <p:cNvSpPr>
                  <a:spLocks noChangeArrowheads="1"/>
                </p:cNvSpPr>
                <p:nvPr/>
              </p:nvSpPr>
              <p:spPr bwMode="auto">
                <a:xfrm>
                  <a:off x="2642" y="774"/>
                  <a:ext cx="1028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81" name="Group 12"/>
              <p:cNvGrpSpPr>
                <a:grpSpLocks/>
              </p:cNvGrpSpPr>
              <p:nvPr/>
            </p:nvGrpSpPr>
            <p:grpSpPr bwMode="auto">
              <a:xfrm>
                <a:off x="3678" y="774"/>
                <a:ext cx="1258" cy="228"/>
                <a:chOff x="3678" y="774"/>
                <a:chExt cx="1258" cy="228"/>
              </a:xfrm>
            </p:grpSpPr>
            <p:sp>
              <p:nvSpPr>
                <p:cNvPr id="54444" name="Rectangle 10"/>
                <p:cNvSpPr>
                  <a:spLocks noChangeArrowheads="1"/>
                </p:cNvSpPr>
                <p:nvPr/>
              </p:nvSpPr>
              <p:spPr bwMode="auto">
                <a:xfrm>
                  <a:off x="3691" y="777"/>
                  <a:ext cx="1232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 b="1">
                      <a:solidFill>
                        <a:srgbClr val="FFFFFF"/>
                      </a:solidFill>
                    </a:rPr>
                    <a:t>Modo Protegido </a:t>
                  </a:r>
                </a:p>
              </p:txBody>
            </p:sp>
            <p:sp>
              <p:nvSpPr>
                <p:cNvPr id="54445" name="Rectangle 11"/>
                <p:cNvSpPr>
                  <a:spLocks noChangeArrowheads="1"/>
                </p:cNvSpPr>
                <p:nvPr/>
              </p:nvSpPr>
              <p:spPr bwMode="auto">
                <a:xfrm>
                  <a:off x="3678" y="774"/>
                  <a:ext cx="1258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82" name="Group 15"/>
              <p:cNvGrpSpPr>
                <a:grpSpLocks/>
              </p:cNvGrpSpPr>
              <p:nvPr/>
            </p:nvGrpSpPr>
            <p:grpSpPr bwMode="auto">
              <a:xfrm>
                <a:off x="2642" y="1024"/>
                <a:ext cx="509" cy="228"/>
                <a:chOff x="2642" y="1024"/>
                <a:chExt cx="509" cy="228"/>
              </a:xfrm>
            </p:grpSpPr>
            <p:sp>
              <p:nvSpPr>
                <p:cNvPr id="54442" name="Rectangle 13"/>
                <p:cNvSpPr>
                  <a:spLocks noChangeArrowheads="1"/>
                </p:cNvSpPr>
                <p:nvPr/>
              </p:nvSpPr>
              <p:spPr bwMode="auto">
                <a:xfrm>
                  <a:off x="2655" y="1027"/>
                  <a:ext cx="483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 b="1">
                      <a:solidFill>
                        <a:srgbClr val="FFFFFF"/>
                      </a:solidFill>
                    </a:rPr>
                    <a:t>Escribir </a:t>
                  </a:r>
                </a:p>
              </p:txBody>
            </p:sp>
            <p:sp>
              <p:nvSpPr>
                <p:cNvPr id="54443" name="Rectangle 14"/>
                <p:cNvSpPr>
                  <a:spLocks noChangeArrowheads="1"/>
                </p:cNvSpPr>
                <p:nvPr/>
              </p:nvSpPr>
              <p:spPr bwMode="auto">
                <a:xfrm>
                  <a:off x="2642" y="1024"/>
                  <a:ext cx="509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83" name="Group 18"/>
              <p:cNvGrpSpPr>
                <a:grpSpLocks/>
              </p:cNvGrpSpPr>
              <p:nvPr/>
            </p:nvGrpSpPr>
            <p:grpSpPr bwMode="auto">
              <a:xfrm>
                <a:off x="3159" y="1024"/>
                <a:ext cx="511" cy="228"/>
                <a:chOff x="3159" y="1024"/>
                <a:chExt cx="511" cy="228"/>
              </a:xfrm>
            </p:grpSpPr>
            <p:sp>
              <p:nvSpPr>
                <p:cNvPr id="54440" name="Rectangle 16"/>
                <p:cNvSpPr>
                  <a:spLocks noChangeArrowheads="1"/>
                </p:cNvSpPr>
                <p:nvPr/>
              </p:nvSpPr>
              <p:spPr bwMode="auto">
                <a:xfrm>
                  <a:off x="3172" y="1027"/>
                  <a:ext cx="485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 b="1">
                      <a:solidFill>
                        <a:srgbClr val="FFFFFF"/>
                      </a:solidFill>
                    </a:rPr>
                    <a:t>Leer </a:t>
                  </a:r>
                </a:p>
              </p:txBody>
            </p:sp>
            <p:sp>
              <p:nvSpPr>
                <p:cNvPr id="54441" name="Rectangle 17"/>
                <p:cNvSpPr>
                  <a:spLocks noChangeArrowheads="1"/>
                </p:cNvSpPr>
                <p:nvPr/>
              </p:nvSpPr>
              <p:spPr bwMode="auto">
                <a:xfrm>
                  <a:off x="3159" y="1024"/>
                  <a:ext cx="511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84" name="Group 21"/>
              <p:cNvGrpSpPr>
                <a:grpSpLocks/>
              </p:cNvGrpSpPr>
              <p:nvPr/>
            </p:nvGrpSpPr>
            <p:grpSpPr bwMode="auto">
              <a:xfrm>
                <a:off x="3678" y="1024"/>
                <a:ext cx="625" cy="228"/>
                <a:chOff x="3678" y="1024"/>
                <a:chExt cx="625" cy="228"/>
              </a:xfrm>
            </p:grpSpPr>
            <p:sp>
              <p:nvSpPr>
                <p:cNvPr id="54438" name="Rectangle 19"/>
                <p:cNvSpPr>
                  <a:spLocks noChangeArrowheads="1"/>
                </p:cNvSpPr>
                <p:nvPr/>
              </p:nvSpPr>
              <p:spPr bwMode="auto">
                <a:xfrm>
                  <a:off x="3691" y="1027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 b="1">
                      <a:solidFill>
                        <a:srgbClr val="FFFFFF"/>
                      </a:solidFill>
                    </a:rPr>
                    <a:t>Escribir </a:t>
                  </a:r>
                </a:p>
              </p:txBody>
            </p:sp>
            <p:sp>
              <p:nvSpPr>
                <p:cNvPr id="54439" name="Rectangle 20"/>
                <p:cNvSpPr>
                  <a:spLocks noChangeArrowheads="1"/>
                </p:cNvSpPr>
                <p:nvPr/>
              </p:nvSpPr>
              <p:spPr bwMode="auto">
                <a:xfrm>
                  <a:off x="3678" y="1024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85" name="Group 24"/>
              <p:cNvGrpSpPr>
                <a:grpSpLocks/>
              </p:cNvGrpSpPr>
              <p:nvPr/>
            </p:nvGrpSpPr>
            <p:grpSpPr bwMode="auto">
              <a:xfrm>
                <a:off x="4311" y="1024"/>
                <a:ext cx="625" cy="228"/>
                <a:chOff x="4311" y="1024"/>
                <a:chExt cx="625" cy="228"/>
              </a:xfrm>
            </p:grpSpPr>
            <p:sp>
              <p:nvSpPr>
                <p:cNvPr id="544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324" y="1027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 b="1">
                      <a:solidFill>
                        <a:srgbClr val="FFFFFF"/>
                      </a:solidFill>
                    </a:rPr>
                    <a:t>Leer </a:t>
                  </a:r>
                </a:p>
              </p:txBody>
            </p:sp>
            <p:sp>
              <p:nvSpPr>
                <p:cNvPr id="54437" name="Rectangle 23"/>
                <p:cNvSpPr>
                  <a:spLocks noChangeArrowheads="1"/>
                </p:cNvSpPr>
                <p:nvPr/>
              </p:nvSpPr>
              <p:spPr bwMode="auto">
                <a:xfrm>
                  <a:off x="4311" y="1024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86" name="Group 27"/>
              <p:cNvGrpSpPr>
                <a:grpSpLocks/>
              </p:cNvGrpSpPr>
              <p:nvPr/>
            </p:nvGrpSpPr>
            <p:grpSpPr bwMode="auto">
              <a:xfrm>
                <a:off x="776" y="1274"/>
                <a:ext cx="1858" cy="228"/>
                <a:chOff x="776" y="1274"/>
                <a:chExt cx="1858" cy="228"/>
              </a:xfrm>
            </p:grpSpPr>
            <p:sp>
              <p:nvSpPr>
                <p:cNvPr id="54434" name="Rectangle 25"/>
                <p:cNvSpPr>
                  <a:spLocks noChangeArrowheads="1"/>
                </p:cNvSpPr>
                <p:nvPr/>
              </p:nvSpPr>
              <p:spPr bwMode="auto">
                <a:xfrm>
                  <a:off x="789" y="1277"/>
                  <a:ext cx="1832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 b="1">
                      <a:solidFill>
                        <a:srgbClr val="FFFFFF"/>
                      </a:solidFill>
                    </a:rPr>
                    <a:t>Registros generales </a:t>
                  </a:r>
                </a:p>
              </p:txBody>
            </p:sp>
            <p:sp>
              <p:nvSpPr>
                <p:cNvPr id="54435" name="Rectangle 26"/>
                <p:cNvSpPr>
                  <a:spLocks noChangeArrowheads="1"/>
                </p:cNvSpPr>
                <p:nvPr/>
              </p:nvSpPr>
              <p:spPr bwMode="auto">
                <a:xfrm>
                  <a:off x="776" y="1274"/>
                  <a:ext cx="1858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87" name="Group 30"/>
              <p:cNvGrpSpPr>
                <a:grpSpLocks/>
              </p:cNvGrpSpPr>
              <p:nvPr/>
            </p:nvGrpSpPr>
            <p:grpSpPr bwMode="auto">
              <a:xfrm>
                <a:off x="2642" y="1274"/>
                <a:ext cx="509" cy="228"/>
                <a:chOff x="2642" y="1274"/>
                <a:chExt cx="509" cy="228"/>
              </a:xfrm>
            </p:grpSpPr>
            <p:sp>
              <p:nvSpPr>
                <p:cNvPr id="54432" name="Rectangle 28"/>
                <p:cNvSpPr>
                  <a:spLocks noChangeArrowheads="1"/>
                </p:cNvSpPr>
                <p:nvPr/>
              </p:nvSpPr>
              <p:spPr bwMode="auto">
                <a:xfrm>
                  <a:off x="2655" y="1277"/>
                  <a:ext cx="483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433" name="Rectangle 29"/>
                <p:cNvSpPr>
                  <a:spLocks noChangeArrowheads="1"/>
                </p:cNvSpPr>
                <p:nvPr/>
              </p:nvSpPr>
              <p:spPr bwMode="auto">
                <a:xfrm>
                  <a:off x="2642" y="1274"/>
                  <a:ext cx="509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88" name="Group 33"/>
              <p:cNvGrpSpPr>
                <a:grpSpLocks/>
              </p:cNvGrpSpPr>
              <p:nvPr/>
            </p:nvGrpSpPr>
            <p:grpSpPr bwMode="auto">
              <a:xfrm>
                <a:off x="3159" y="1274"/>
                <a:ext cx="511" cy="228"/>
                <a:chOff x="3159" y="1274"/>
                <a:chExt cx="511" cy="228"/>
              </a:xfrm>
            </p:grpSpPr>
            <p:sp>
              <p:nvSpPr>
                <p:cNvPr id="54430" name="Rectangle 31"/>
                <p:cNvSpPr>
                  <a:spLocks noChangeArrowheads="1"/>
                </p:cNvSpPr>
                <p:nvPr/>
              </p:nvSpPr>
              <p:spPr bwMode="auto">
                <a:xfrm>
                  <a:off x="3172" y="1277"/>
                  <a:ext cx="485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431" name="Rectangle 32"/>
                <p:cNvSpPr>
                  <a:spLocks noChangeArrowheads="1"/>
                </p:cNvSpPr>
                <p:nvPr/>
              </p:nvSpPr>
              <p:spPr bwMode="auto">
                <a:xfrm>
                  <a:off x="3159" y="1274"/>
                  <a:ext cx="511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89" name="Group 36"/>
              <p:cNvGrpSpPr>
                <a:grpSpLocks/>
              </p:cNvGrpSpPr>
              <p:nvPr/>
            </p:nvGrpSpPr>
            <p:grpSpPr bwMode="auto">
              <a:xfrm>
                <a:off x="3678" y="1274"/>
                <a:ext cx="625" cy="228"/>
                <a:chOff x="3678" y="1274"/>
                <a:chExt cx="625" cy="228"/>
              </a:xfrm>
            </p:grpSpPr>
            <p:sp>
              <p:nvSpPr>
                <p:cNvPr id="54428" name="Rectangle 34"/>
                <p:cNvSpPr>
                  <a:spLocks noChangeArrowheads="1"/>
                </p:cNvSpPr>
                <p:nvPr/>
              </p:nvSpPr>
              <p:spPr bwMode="auto">
                <a:xfrm>
                  <a:off x="3691" y="1277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429" name="Rectangle 35"/>
                <p:cNvSpPr>
                  <a:spLocks noChangeArrowheads="1"/>
                </p:cNvSpPr>
                <p:nvPr/>
              </p:nvSpPr>
              <p:spPr bwMode="auto">
                <a:xfrm>
                  <a:off x="3678" y="1274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90" name="Group 39"/>
              <p:cNvGrpSpPr>
                <a:grpSpLocks/>
              </p:cNvGrpSpPr>
              <p:nvPr/>
            </p:nvGrpSpPr>
            <p:grpSpPr bwMode="auto">
              <a:xfrm>
                <a:off x="4311" y="1274"/>
                <a:ext cx="625" cy="228"/>
                <a:chOff x="4311" y="1274"/>
                <a:chExt cx="625" cy="228"/>
              </a:xfrm>
            </p:grpSpPr>
            <p:sp>
              <p:nvSpPr>
                <p:cNvPr id="54426" name="Rectangle 37"/>
                <p:cNvSpPr>
                  <a:spLocks noChangeArrowheads="1"/>
                </p:cNvSpPr>
                <p:nvPr/>
              </p:nvSpPr>
              <p:spPr bwMode="auto">
                <a:xfrm>
                  <a:off x="4324" y="1277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427" name="Rectangle 38"/>
                <p:cNvSpPr>
                  <a:spLocks noChangeArrowheads="1"/>
                </p:cNvSpPr>
                <p:nvPr/>
              </p:nvSpPr>
              <p:spPr bwMode="auto">
                <a:xfrm>
                  <a:off x="4311" y="1274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91" name="Group 42"/>
              <p:cNvGrpSpPr>
                <a:grpSpLocks/>
              </p:cNvGrpSpPr>
              <p:nvPr/>
            </p:nvGrpSpPr>
            <p:grpSpPr bwMode="auto">
              <a:xfrm>
                <a:off x="776" y="1524"/>
                <a:ext cx="1858" cy="228"/>
                <a:chOff x="776" y="1524"/>
                <a:chExt cx="1858" cy="228"/>
              </a:xfrm>
            </p:grpSpPr>
            <p:sp>
              <p:nvSpPr>
                <p:cNvPr id="54424" name="Rectangle 40"/>
                <p:cNvSpPr>
                  <a:spLocks noChangeArrowheads="1"/>
                </p:cNvSpPr>
                <p:nvPr/>
              </p:nvSpPr>
              <p:spPr bwMode="auto">
                <a:xfrm>
                  <a:off x="789" y="1527"/>
                  <a:ext cx="1832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 b="1">
                      <a:solidFill>
                        <a:srgbClr val="FFFFFF"/>
                      </a:solidFill>
                    </a:rPr>
                    <a:t>Registros de segmento </a:t>
                  </a:r>
                </a:p>
              </p:txBody>
            </p:sp>
            <p:sp>
              <p:nvSpPr>
                <p:cNvPr id="54425" name="Rectangle 41"/>
                <p:cNvSpPr>
                  <a:spLocks noChangeArrowheads="1"/>
                </p:cNvSpPr>
                <p:nvPr/>
              </p:nvSpPr>
              <p:spPr bwMode="auto">
                <a:xfrm>
                  <a:off x="776" y="1524"/>
                  <a:ext cx="1858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92" name="Group 45"/>
              <p:cNvGrpSpPr>
                <a:grpSpLocks/>
              </p:cNvGrpSpPr>
              <p:nvPr/>
            </p:nvGrpSpPr>
            <p:grpSpPr bwMode="auto">
              <a:xfrm>
                <a:off x="2642" y="1524"/>
                <a:ext cx="509" cy="228"/>
                <a:chOff x="2642" y="1524"/>
                <a:chExt cx="509" cy="228"/>
              </a:xfrm>
            </p:grpSpPr>
            <p:sp>
              <p:nvSpPr>
                <p:cNvPr id="54422" name="Rectangle 43"/>
                <p:cNvSpPr>
                  <a:spLocks noChangeArrowheads="1"/>
                </p:cNvSpPr>
                <p:nvPr/>
              </p:nvSpPr>
              <p:spPr bwMode="auto">
                <a:xfrm>
                  <a:off x="2655" y="1527"/>
                  <a:ext cx="483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423" name="Rectangle 44"/>
                <p:cNvSpPr>
                  <a:spLocks noChangeArrowheads="1"/>
                </p:cNvSpPr>
                <p:nvPr/>
              </p:nvSpPr>
              <p:spPr bwMode="auto">
                <a:xfrm>
                  <a:off x="2642" y="1524"/>
                  <a:ext cx="509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93" name="Group 48"/>
              <p:cNvGrpSpPr>
                <a:grpSpLocks/>
              </p:cNvGrpSpPr>
              <p:nvPr/>
            </p:nvGrpSpPr>
            <p:grpSpPr bwMode="auto">
              <a:xfrm>
                <a:off x="3159" y="1524"/>
                <a:ext cx="511" cy="228"/>
                <a:chOff x="3159" y="1524"/>
                <a:chExt cx="511" cy="228"/>
              </a:xfrm>
            </p:grpSpPr>
            <p:sp>
              <p:nvSpPr>
                <p:cNvPr id="54420" name="Rectangle 46"/>
                <p:cNvSpPr>
                  <a:spLocks noChangeArrowheads="1"/>
                </p:cNvSpPr>
                <p:nvPr/>
              </p:nvSpPr>
              <p:spPr bwMode="auto">
                <a:xfrm>
                  <a:off x="3172" y="1527"/>
                  <a:ext cx="485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421" name="Rectangle 47"/>
                <p:cNvSpPr>
                  <a:spLocks noChangeArrowheads="1"/>
                </p:cNvSpPr>
                <p:nvPr/>
              </p:nvSpPr>
              <p:spPr bwMode="auto">
                <a:xfrm>
                  <a:off x="3159" y="1524"/>
                  <a:ext cx="511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94" name="Group 51"/>
              <p:cNvGrpSpPr>
                <a:grpSpLocks/>
              </p:cNvGrpSpPr>
              <p:nvPr/>
            </p:nvGrpSpPr>
            <p:grpSpPr bwMode="auto">
              <a:xfrm>
                <a:off x="3678" y="1524"/>
                <a:ext cx="625" cy="228"/>
                <a:chOff x="3678" y="1524"/>
                <a:chExt cx="625" cy="228"/>
              </a:xfrm>
            </p:grpSpPr>
            <p:sp>
              <p:nvSpPr>
                <p:cNvPr id="54418" name="Rectangle 49"/>
                <p:cNvSpPr>
                  <a:spLocks noChangeArrowheads="1"/>
                </p:cNvSpPr>
                <p:nvPr/>
              </p:nvSpPr>
              <p:spPr bwMode="auto">
                <a:xfrm>
                  <a:off x="3691" y="1527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419" name="Rectangle 50"/>
                <p:cNvSpPr>
                  <a:spLocks noChangeArrowheads="1"/>
                </p:cNvSpPr>
                <p:nvPr/>
              </p:nvSpPr>
              <p:spPr bwMode="auto">
                <a:xfrm>
                  <a:off x="3678" y="1524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95" name="Group 54"/>
              <p:cNvGrpSpPr>
                <a:grpSpLocks/>
              </p:cNvGrpSpPr>
              <p:nvPr/>
            </p:nvGrpSpPr>
            <p:grpSpPr bwMode="auto">
              <a:xfrm>
                <a:off x="4311" y="1524"/>
                <a:ext cx="625" cy="228"/>
                <a:chOff x="4311" y="1524"/>
                <a:chExt cx="625" cy="228"/>
              </a:xfrm>
            </p:grpSpPr>
            <p:sp>
              <p:nvSpPr>
                <p:cNvPr id="54416" name="Rectangle 52"/>
                <p:cNvSpPr>
                  <a:spLocks noChangeArrowheads="1"/>
                </p:cNvSpPr>
                <p:nvPr/>
              </p:nvSpPr>
              <p:spPr bwMode="auto">
                <a:xfrm>
                  <a:off x="4324" y="1527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417" name="Rectangle 53"/>
                <p:cNvSpPr>
                  <a:spLocks noChangeArrowheads="1"/>
                </p:cNvSpPr>
                <p:nvPr/>
              </p:nvSpPr>
              <p:spPr bwMode="auto">
                <a:xfrm>
                  <a:off x="4311" y="1524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96" name="Group 57"/>
              <p:cNvGrpSpPr>
                <a:grpSpLocks/>
              </p:cNvGrpSpPr>
              <p:nvPr/>
            </p:nvGrpSpPr>
            <p:grpSpPr bwMode="auto">
              <a:xfrm>
                <a:off x="776" y="1774"/>
                <a:ext cx="1858" cy="228"/>
                <a:chOff x="776" y="1774"/>
                <a:chExt cx="1858" cy="228"/>
              </a:xfrm>
            </p:grpSpPr>
            <p:sp>
              <p:nvSpPr>
                <p:cNvPr id="54414" name="Rectangle 55"/>
                <p:cNvSpPr>
                  <a:spLocks noChangeArrowheads="1"/>
                </p:cNvSpPr>
                <p:nvPr/>
              </p:nvSpPr>
              <p:spPr bwMode="auto">
                <a:xfrm>
                  <a:off x="789" y="1777"/>
                  <a:ext cx="1832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 b="1">
                      <a:solidFill>
                        <a:srgbClr val="FFFFFF"/>
                      </a:solidFill>
                    </a:rPr>
                    <a:t>Indicadores </a:t>
                  </a:r>
                </a:p>
              </p:txBody>
            </p:sp>
            <p:sp>
              <p:nvSpPr>
                <p:cNvPr id="54415" name="Rectangle 56"/>
                <p:cNvSpPr>
                  <a:spLocks noChangeArrowheads="1"/>
                </p:cNvSpPr>
                <p:nvPr/>
              </p:nvSpPr>
              <p:spPr bwMode="auto">
                <a:xfrm>
                  <a:off x="776" y="1774"/>
                  <a:ext cx="1858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97" name="Group 60"/>
              <p:cNvGrpSpPr>
                <a:grpSpLocks/>
              </p:cNvGrpSpPr>
              <p:nvPr/>
            </p:nvGrpSpPr>
            <p:grpSpPr bwMode="auto">
              <a:xfrm>
                <a:off x="2642" y="1774"/>
                <a:ext cx="509" cy="228"/>
                <a:chOff x="2642" y="1774"/>
                <a:chExt cx="509" cy="228"/>
              </a:xfrm>
            </p:grpSpPr>
            <p:sp>
              <p:nvSpPr>
                <p:cNvPr id="54412" name="Rectangle 58"/>
                <p:cNvSpPr>
                  <a:spLocks noChangeArrowheads="1"/>
                </p:cNvSpPr>
                <p:nvPr/>
              </p:nvSpPr>
              <p:spPr bwMode="auto">
                <a:xfrm>
                  <a:off x="2655" y="1777"/>
                  <a:ext cx="483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413" name="Rectangle 59"/>
                <p:cNvSpPr>
                  <a:spLocks noChangeArrowheads="1"/>
                </p:cNvSpPr>
                <p:nvPr/>
              </p:nvSpPr>
              <p:spPr bwMode="auto">
                <a:xfrm>
                  <a:off x="2642" y="1774"/>
                  <a:ext cx="509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98" name="Group 63"/>
              <p:cNvGrpSpPr>
                <a:grpSpLocks/>
              </p:cNvGrpSpPr>
              <p:nvPr/>
            </p:nvGrpSpPr>
            <p:grpSpPr bwMode="auto">
              <a:xfrm>
                <a:off x="3159" y="1774"/>
                <a:ext cx="511" cy="228"/>
                <a:chOff x="3159" y="1774"/>
                <a:chExt cx="511" cy="228"/>
              </a:xfrm>
            </p:grpSpPr>
            <p:sp>
              <p:nvSpPr>
                <p:cNvPr id="54410" name="Rectangle 61"/>
                <p:cNvSpPr>
                  <a:spLocks noChangeArrowheads="1"/>
                </p:cNvSpPr>
                <p:nvPr/>
              </p:nvSpPr>
              <p:spPr bwMode="auto">
                <a:xfrm>
                  <a:off x="3172" y="1777"/>
                  <a:ext cx="485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411" name="Rectangle 62"/>
                <p:cNvSpPr>
                  <a:spLocks noChangeArrowheads="1"/>
                </p:cNvSpPr>
                <p:nvPr/>
              </p:nvSpPr>
              <p:spPr bwMode="auto">
                <a:xfrm>
                  <a:off x="3159" y="1774"/>
                  <a:ext cx="511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299" name="Group 66"/>
              <p:cNvGrpSpPr>
                <a:grpSpLocks/>
              </p:cNvGrpSpPr>
              <p:nvPr/>
            </p:nvGrpSpPr>
            <p:grpSpPr bwMode="auto">
              <a:xfrm>
                <a:off x="3678" y="1774"/>
                <a:ext cx="625" cy="228"/>
                <a:chOff x="3678" y="1774"/>
                <a:chExt cx="625" cy="228"/>
              </a:xfrm>
            </p:grpSpPr>
            <p:sp>
              <p:nvSpPr>
                <p:cNvPr id="54408" name="Rectangle 64"/>
                <p:cNvSpPr>
                  <a:spLocks noChangeArrowheads="1"/>
                </p:cNvSpPr>
                <p:nvPr/>
              </p:nvSpPr>
              <p:spPr bwMode="auto">
                <a:xfrm>
                  <a:off x="3691" y="1777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409" name="Rectangle 65"/>
                <p:cNvSpPr>
                  <a:spLocks noChangeArrowheads="1"/>
                </p:cNvSpPr>
                <p:nvPr/>
              </p:nvSpPr>
              <p:spPr bwMode="auto">
                <a:xfrm>
                  <a:off x="3678" y="1774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00" name="Group 69"/>
              <p:cNvGrpSpPr>
                <a:grpSpLocks/>
              </p:cNvGrpSpPr>
              <p:nvPr/>
            </p:nvGrpSpPr>
            <p:grpSpPr bwMode="auto">
              <a:xfrm>
                <a:off x="4311" y="1774"/>
                <a:ext cx="625" cy="228"/>
                <a:chOff x="4311" y="1774"/>
                <a:chExt cx="625" cy="228"/>
              </a:xfrm>
            </p:grpSpPr>
            <p:sp>
              <p:nvSpPr>
                <p:cNvPr id="54406" name="Rectangle 67"/>
                <p:cNvSpPr>
                  <a:spLocks noChangeArrowheads="1"/>
                </p:cNvSpPr>
                <p:nvPr/>
              </p:nvSpPr>
              <p:spPr bwMode="auto">
                <a:xfrm>
                  <a:off x="4324" y="1777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407" name="Rectangle 68"/>
                <p:cNvSpPr>
                  <a:spLocks noChangeArrowheads="1"/>
                </p:cNvSpPr>
                <p:nvPr/>
              </p:nvSpPr>
              <p:spPr bwMode="auto">
                <a:xfrm>
                  <a:off x="4311" y="1774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01" name="Group 72"/>
              <p:cNvGrpSpPr>
                <a:grpSpLocks/>
              </p:cNvGrpSpPr>
              <p:nvPr/>
            </p:nvGrpSpPr>
            <p:grpSpPr bwMode="auto">
              <a:xfrm>
                <a:off x="776" y="2024"/>
                <a:ext cx="1858" cy="228"/>
                <a:chOff x="776" y="2024"/>
                <a:chExt cx="1858" cy="228"/>
              </a:xfrm>
            </p:grpSpPr>
            <p:sp>
              <p:nvSpPr>
                <p:cNvPr id="54404" name="Rectangle 70"/>
                <p:cNvSpPr>
                  <a:spLocks noChangeArrowheads="1"/>
                </p:cNvSpPr>
                <p:nvPr/>
              </p:nvSpPr>
              <p:spPr bwMode="auto">
                <a:xfrm>
                  <a:off x="789" y="2027"/>
                  <a:ext cx="1832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 b="1">
                      <a:solidFill>
                        <a:srgbClr val="FFFFFF"/>
                      </a:solidFill>
                    </a:rPr>
                    <a:t>Registros de control </a:t>
                  </a:r>
                </a:p>
              </p:txBody>
            </p:sp>
            <p:sp>
              <p:nvSpPr>
                <p:cNvPr id="54405" name="Rectangle 71"/>
                <p:cNvSpPr>
                  <a:spLocks noChangeArrowheads="1"/>
                </p:cNvSpPr>
                <p:nvPr/>
              </p:nvSpPr>
              <p:spPr bwMode="auto">
                <a:xfrm>
                  <a:off x="776" y="2024"/>
                  <a:ext cx="1858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02" name="Group 75"/>
              <p:cNvGrpSpPr>
                <a:grpSpLocks/>
              </p:cNvGrpSpPr>
              <p:nvPr/>
            </p:nvGrpSpPr>
            <p:grpSpPr bwMode="auto">
              <a:xfrm>
                <a:off x="2642" y="2024"/>
                <a:ext cx="509" cy="228"/>
                <a:chOff x="2642" y="2024"/>
                <a:chExt cx="509" cy="228"/>
              </a:xfrm>
            </p:grpSpPr>
            <p:sp>
              <p:nvSpPr>
                <p:cNvPr id="54402" name="Rectangle 73"/>
                <p:cNvSpPr>
                  <a:spLocks noChangeArrowheads="1"/>
                </p:cNvSpPr>
                <p:nvPr/>
              </p:nvSpPr>
              <p:spPr bwMode="auto">
                <a:xfrm>
                  <a:off x="2655" y="2027"/>
                  <a:ext cx="483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403" name="Rectangle 74"/>
                <p:cNvSpPr>
                  <a:spLocks noChangeArrowheads="1"/>
                </p:cNvSpPr>
                <p:nvPr/>
              </p:nvSpPr>
              <p:spPr bwMode="auto">
                <a:xfrm>
                  <a:off x="2642" y="2024"/>
                  <a:ext cx="509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03" name="Group 78"/>
              <p:cNvGrpSpPr>
                <a:grpSpLocks/>
              </p:cNvGrpSpPr>
              <p:nvPr/>
            </p:nvGrpSpPr>
            <p:grpSpPr bwMode="auto">
              <a:xfrm>
                <a:off x="3159" y="2024"/>
                <a:ext cx="511" cy="228"/>
                <a:chOff x="3159" y="2024"/>
                <a:chExt cx="511" cy="228"/>
              </a:xfrm>
            </p:grpSpPr>
            <p:sp>
              <p:nvSpPr>
                <p:cNvPr id="54400" name="Rectangle 76"/>
                <p:cNvSpPr>
                  <a:spLocks noChangeArrowheads="1"/>
                </p:cNvSpPr>
                <p:nvPr/>
              </p:nvSpPr>
              <p:spPr bwMode="auto">
                <a:xfrm>
                  <a:off x="3172" y="2027"/>
                  <a:ext cx="485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401" name="Rectangle 77"/>
                <p:cNvSpPr>
                  <a:spLocks noChangeArrowheads="1"/>
                </p:cNvSpPr>
                <p:nvPr/>
              </p:nvSpPr>
              <p:spPr bwMode="auto">
                <a:xfrm>
                  <a:off x="3159" y="2024"/>
                  <a:ext cx="511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04" name="Group 81"/>
              <p:cNvGrpSpPr>
                <a:grpSpLocks/>
              </p:cNvGrpSpPr>
              <p:nvPr/>
            </p:nvGrpSpPr>
            <p:grpSpPr bwMode="auto">
              <a:xfrm>
                <a:off x="3678" y="2024"/>
                <a:ext cx="625" cy="228"/>
                <a:chOff x="3678" y="2024"/>
                <a:chExt cx="625" cy="228"/>
              </a:xfrm>
            </p:grpSpPr>
            <p:sp>
              <p:nvSpPr>
                <p:cNvPr id="54398" name="Rectangle 79"/>
                <p:cNvSpPr>
                  <a:spLocks noChangeArrowheads="1"/>
                </p:cNvSpPr>
                <p:nvPr/>
              </p:nvSpPr>
              <p:spPr bwMode="auto">
                <a:xfrm>
                  <a:off x="3691" y="2027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CPL=0 </a:t>
                  </a:r>
                </a:p>
              </p:txBody>
            </p:sp>
            <p:sp>
              <p:nvSpPr>
                <p:cNvPr id="54399" name="Rectangle 80"/>
                <p:cNvSpPr>
                  <a:spLocks noChangeArrowheads="1"/>
                </p:cNvSpPr>
                <p:nvPr/>
              </p:nvSpPr>
              <p:spPr bwMode="auto">
                <a:xfrm>
                  <a:off x="3678" y="2024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05" name="Group 84"/>
              <p:cNvGrpSpPr>
                <a:grpSpLocks/>
              </p:cNvGrpSpPr>
              <p:nvPr/>
            </p:nvGrpSpPr>
            <p:grpSpPr bwMode="auto">
              <a:xfrm>
                <a:off x="4311" y="2024"/>
                <a:ext cx="625" cy="228"/>
                <a:chOff x="4311" y="2024"/>
                <a:chExt cx="625" cy="228"/>
              </a:xfrm>
            </p:grpSpPr>
            <p:sp>
              <p:nvSpPr>
                <p:cNvPr id="54396" name="Rectangle 82"/>
                <p:cNvSpPr>
                  <a:spLocks noChangeArrowheads="1"/>
                </p:cNvSpPr>
                <p:nvPr/>
              </p:nvSpPr>
              <p:spPr bwMode="auto">
                <a:xfrm>
                  <a:off x="4324" y="2027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CPL=0 </a:t>
                  </a:r>
                </a:p>
              </p:txBody>
            </p:sp>
            <p:sp>
              <p:nvSpPr>
                <p:cNvPr id="54397" name="Rectangle 83"/>
                <p:cNvSpPr>
                  <a:spLocks noChangeArrowheads="1"/>
                </p:cNvSpPr>
                <p:nvPr/>
              </p:nvSpPr>
              <p:spPr bwMode="auto">
                <a:xfrm>
                  <a:off x="4311" y="2024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06" name="Group 87"/>
              <p:cNvGrpSpPr>
                <a:grpSpLocks/>
              </p:cNvGrpSpPr>
              <p:nvPr/>
            </p:nvGrpSpPr>
            <p:grpSpPr bwMode="auto">
              <a:xfrm>
                <a:off x="776" y="2274"/>
                <a:ext cx="1858" cy="290"/>
                <a:chOff x="776" y="2274"/>
                <a:chExt cx="1858" cy="290"/>
              </a:xfrm>
            </p:grpSpPr>
            <p:sp>
              <p:nvSpPr>
                <p:cNvPr id="54394" name="Rectangle 85"/>
                <p:cNvSpPr>
                  <a:spLocks noChangeArrowheads="1"/>
                </p:cNvSpPr>
                <p:nvPr/>
              </p:nvSpPr>
              <p:spPr bwMode="auto">
                <a:xfrm>
                  <a:off x="789" y="2277"/>
                  <a:ext cx="1832" cy="2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 b="1">
                      <a:solidFill>
                        <a:srgbClr val="FFFFFF"/>
                      </a:solidFill>
                    </a:rPr>
                    <a:t>GDTR</a:t>
                  </a:r>
                  <a:r>
                    <a:rPr lang="es-ES_tradnl" altLang="es-ES" sz="1200">
                      <a:solidFill>
                        <a:srgbClr val="FFFFFF"/>
                      </a:solidFill>
                    </a:rPr>
                    <a:t> </a:t>
                  </a:r>
                </a:p>
              </p:txBody>
            </p:sp>
            <p:sp>
              <p:nvSpPr>
                <p:cNvPr id="54395" name="Rectangle 86"/>
                <p:cNvSpPr>
                  <a:spLocks noChangeArrowheads="1"/>
                </p:cNvSpPr>
                <p:nvPr/>
              </p:nvSpPr>
              <p:spPr bwMode="auto">
                <a:xfrm>
                  <a:off x="776" y="2274"/>
                  <a:ext cx="1858" cy="290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07" name="Group 90"/>
              <p:cNvGrpSpPr>
                <a:grpSpLocks/>
              </p:cNvGrpSpPr>
              <p:nvPr/>
            </p:nvGrpSpPr>
            <p:grpSpPr bwMode="auto">
              <a:xfrm>
                <a:off x="2642" y="2274"/>
                <a:ext cx="509" cy="290"/>
                <a:chOff x="2642" y="2274"/>
                <a:chExt cx="509" cy="290"/>
              </a:xfrm>
            </p:grpSpPr>
            <p:sp>
              <p:nvSpPr>
                <p:cNvPr id="54392" name="Rectangle 88"/>
                <p:cNvSpPr>
                  <a:spLocks noChangeArrowheads="1"/>
                </p:cNvSpPr>
                <p:nvPr/>
              </p:nvSpPr>
              <p:spPr bwMode="auto">
                <a:xfrm>
                  <a:off x="2655" y="2277"/>
                  <a:ext cx="483" cy="2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No </a:t>
                  </a:r>
                </a:p>
              </p:txBody>
            </p:sp>
            <p:sp>
              <p:nvSpPr>
                <p:cNvPr id="54393" name="Rectangle 89"/>
                <p:cNvSpPr>
                  <a:spLocks noChangeArrowheads="1"/>
                </p:cNvSpPr>
                <p:nvPr/>
              </p:nvSpPr>
              <p:spPr bwMode="auto">
                <a:xfrm>
                  <a:off x="2642" y="2274"/>
                  <a:ext cx="509" cy="290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08" name="Group 93"/>
              <p:cNvGrpSpPr>
                <a:grpSpLocks/>
              </p:cNvGrpSpPr>
              <p:nvPr/>
            </p:nvGrpSpPr>
            <p:grpSpPr bwMode="auto">
              <a:xfrm>
                <a:off x="3159" y="2274"/>
                <a:ext cx="511" cy="290"/>
                <a:chOff x="3159" y="2274"/>
                <a:chExt cx="511" cy="290"/>
              </a:xfrm>
            </p:grpSpPr>
            <p:sp>
              <p:nvSpPr>
                <p:cNvPr id="54390" name="Rectangle 91"/>
                <p:cNvSpPr>
                  <a:spLocks noChangeArrowheads="1"/>
                </p:cNvSpPr>
                <p:nvPr/>
              </p:nvSpPr>
              <p:spPr bwMode="auto">
                <a:xfrm>
                  <a:off x="3172" y="2277"/>
                  <a:ext cx="485" cy="2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No </a:t>
                  </a:r>
                </a:p>
              </p:txBody>
            </p:sp>
            <p:sp>
              <p:nvSpPr>
                <p:cNvPr id="54391" name="Rectangle 92"/>
                <p:cNvSpPr>
                  <a:spLocks noChangeArrowheads="1"/>
                </p:cNvSpPr>
                <p:nvPr/>
              </p:nvSpPr>
              <p:spPr bwMode="auto">
                <a:xfrm>
                  <a:off x="3159" y="2274"/>
                  <a:ext cx="511" cy="290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09" name="Group 96"/>
              <p:cNvGrpSpPr>
                <a:grpSpLocks/>
              </p:cNvGrpSpPr>
              <p:nvPr/>
            </p:nvGrpSpPr>
            <p:grpSpPr bwMode="auto">
              <a:xfrm>
                <a:off x="3678" y="2274"/>
                <a:ext cx="625" cy="290"/>
                <a:chOff x="3678" y="2274"/>
                <a:chExt cx="625" cy="290"/>
              </a:xfrm>
            </p:grpSpPr>
            <p:sp>
              <p:nvSpPr>
                <p:cNvPr id="54388" name="Rectangle 94"/>
                <p:cNvSpPr>
                  <a:spLocks noChangeArrowheads="1"/>
                </p:cNvSpPr>
                <p:nvPr/>
              </p:nvSpPr>
              <p:spPr bwMode="auto">
                <a:xfrm>
                  <a:off x="3691" y="2277"/>
                  <a:ext cx="599" cy="2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CPL=0 </a:t>
                  </a:r>
                </a:p>
              </p:txBody>
            </p:sp>
            <p:sp>
              <p:nvSpPr>
                <p:cNvPr id="54389" name="Rectangle 95"/>
                <p:cNvSpPr>
                  <a:spLocks noChangeArrowheads="1"/>
                </p:cNvSpPr>
                <p:nvPr/>
              </p:nvSpPr>
              <p:spPr bwMode="auto">
                <a:xfrm>
                  <a:off x="3678" y="2274"/>
                  <a:ext cx="625" cy="290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10" name="Group 99"/>
              <p:cNvGrpSpPr>
                <a:grpSpLocks/>
              </p:cNvGrpSpPr>
              <p:nvPr/>
            </p:nvGrpSpPr>
            <p:grpSpPr bwMode="auto">
              <a:xfrm>
                <a:off x="4311" y="2274"/>
                <a:ext cx="625" cy="290"/>
                <a:chOff x="4311" y="2274"/>
                <a:chExt cx="625" cy="290"/>
              </a:xfrm>
            </p:grpSpPr>
            <p:sp>
              <p:nvSpPr>
                <p:cNvPr id="54386" name="Rectangle 97"/>
                <p:cNvSpPr>
                  <a:spLocks noChangeArrowheads="1"/>
                </p:cNvSpPr>
                <p:nvPr/>
              </p:nvSpPr>
              <p:spPr bwMode="auto">
                <a:xfrm>
                  <a:off x="4324" y="2277"/>
                  <a:ext cx="599" cy="2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387" name="Rectangle 98"/>
                <p:cNvSpPr>
                  <a:spLocks noChangeArrowheads="1"/>
                </p:cNvSpPr>
                <p:nvPr/>
              </p:nvSpPr>
              <p:spPr bwMode="auto">
                <a:xfrm>
                  <a:off x="4311" y="2274"/>
                  <a:ext cx="625" cy="290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11" name="Group 102"/>
              <p:cNvGrpSpPr>
                <a:grpSpLocks/>
              </p:cNvGrpSpPr>
              <p:nvPr/>
            </p:nvGrpSpPr>
            <p:grpSpPr bwMode="auto">
              <a:xfrm>
                <a:off x="776" y="2586"/>
                <a:ext cx="1858" cy="228"/>
                <a:chOff x="776" y="2586"/>
                <a:chExt cx="1858" cy="228"/>
              </a:xfrm>
            </p:grpSpPr>
            <p:sp>
              <p:nvSpPr>
                <p:cNvPr id="54384" name="Rectangle 100"/>
                <p:cNvSpPr>
                  <a:spLocks noChangeArrowheads="1"/>
                </p:cNvSpPr>
                <p:nvPr/>
              </p:nvSpPr>
              <p:spPr bwMode="auto">
                <a:xfrm>
                  <a:off x="789" y="2589"/>
                  <a:ext cx="1832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 b="1">
                      <a:solidFill>
                        <a:srgbClr val="FFFFFF"/>
                      </a:solidFill>
                    </a:rPr>
                    <a:t>IDTR </a:t>
                  </a:r>
                </a:p>
              </p:txBody>
            </p:sp>
            <p:sp>
              <p:nvSpPr>
                <p:cNvPr id="54385" name="Rectangle 101"/>
                <p:cNvSpPr>
                  <a:spLocks noChangeArrowheads="1"/>
                </p:cNvSpPr>
                <p:nvPr/>
              </p:nvSpPr>
              <p:spPr bwMode="auto">
                <a:xfrm>
                  <a:off x="776" y="2586"/>
                  <a:ext cx="1858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12" name="Group 105"/>
              <p:cNvGrpSpPr>
                <a:grpSpLocks/>
              </p:cNvGrpSpPr>
              <p:nvPr/>
            </p:nvGrpSpPr>
            <p:grpSpPr bwMode="auto">
              <a:xfrm>
                <a:off x="2642" y="2586"/>
                <a:ext cx="509" cy="228"/>
                <a:chOff x="2642" y="2586"/>
                <a:chExt cx="509" cy="228"/>
              </a:xfrm>
            </p:grpSpPr>
            <p:sp>
              <p:nvSpPr>
                <p:cNvPr id="54382" name="Rectangle 103"/>
                <p:cNvSpPr>
                  <a:spLocks noChangeArrowheads="1"/>
                </p:cNvSpPr>
                <p:nvPr/>
              </p:nvSpPr>
              <p:spPr bwMode="auto">
                <a:xfrm>
                  <a:off x="2655" y="2589"/>
                  <a:ext cx="483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No </a:t>
                  </a:r>
                </a:p>
              </p:txBody>
            </p:sp>
            <p:sp>
              <p:nvSpPr>
                <p:cNvPr id="54383" name="Rectangle 104"/>
                <p:cNvSpPr>
                  <a:spLocks noChangeArrowheads="1"/>
                </p:cNvSpPr>
                <p:nvPr/>
              </p:nvSpPr>
              <p:spPr bwMode="auto">
                <a:xfrm>
                  <a:off x="2642" y="2586"/>
                  <a:ext cx="509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13" name="Group 108"/>
              <p:cNvGrpSpPr>
                <a:grpSpLocks/>
              </p:cNvGrpSpPr>
              <p:nvPr/>
            </p:nvGrpSpPr>
            <p:grpSpPr bwMode="auto">
              <a:xfrm>
                <a:off x="3159" y="2586"/>
                <a:ext cx="511" cy="228"/>
                <a:chOff x="3159" y="2586"/>
                <a:chExt cx="511" cy="228"/>
              </a:xfrm>
            </p:grpSpPr>
            <p:sp>
              <p:nvSpPr>
                <p:cNvPr id="54380" name="Rectangle 106"/>
                <p:cNvSpPr>
                  <a:spLocks noChangeArrowheads="1"/>
                </p:cNvSpPr>
                <p:nvPr/>
              </p:nvSpPr>
              <p:spPr bwMode="auto">
                <a:xfrm>
                  <a:off x="3172" y="2589"/>
                  <a:ext cx="485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No </a:t>
                  </a:r>
                </a:p>
              </p:txBody>
            </p:sp>
            <p:sp>
              <p:nvSpPr>
                <p:cNvPr id="54381" name="Rectangle 107"/>
                <p:cNvSpPr>
                  <a:spLocks noChangeArrowheads="1"/>
                </p:cNvSpPr>
                <p:nvPr/>
              </p:nvSpPr>
              <p:spPr bwMode="auto">
                <a:xfrm>
                  <a:off x="3159" y="2586"/>
                  <a:ext cx="511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14" name="Group 111"/>
              <p:cNvGrpSpPr>
                <a:grpSpLocks/>
              </p:cNvGrpSpPr>
              <p:nvPr/>
            </p:nvGrpSpPr>
            <p:grpSpPr bwMode="auto">
              <a:xfrm>
                <a:off x="3678" y="2586"/>
                <a:ext cx="625" cy="228"/>
                <a:chOff x="3678" y="2586"/>
                <a:chExt cx="625" cy="228"/>
              </a:xfrm>
            </p:grpSpPr>
            <p:sp>
              <p:nvSpPr>
                <p:cNvPr id="54378" name="Rectangle 109"/>
                <p:cNvSpPr>
                  <a:spLocks noChangeArrowheads="1"/>
                </p:cNvSpPr>
                <p:nvPr/>
              </p:nvSpPr>
              <p:spPr bwMode="auto">
                <a:xfrm>
                  <a:off x="3691" y="2589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CPL=0 </a:t>
                  </a:r>
                </a:p>
              </p:txBody>
            </p:sp>
            <p:sp>
              <p:nvSpPr>
                <p:cNvPr id="54379" name="Rectangle 110"/>
                <p:cNvSpPr>
                  <a:spLocks noChangeArrowheads="1"/>
                </p:cNvSpPr>
                <p:nvPr/>
              </p:nvSpPr>
              <p:spPr bwMode="auto">
                <a:xfrm>
                  <a:off x="3678" y="2586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15" name="Group 114"/>
              <p:cNvGrpSpPr>
                <a:grpSpLocks/>
              </p:cNvGrpSpPr>
              <p:nvPr/>
            </p:nvGrpSpPr>
            <p:grpSpPr bwMode="auto">
              <a:xfrm>
                <a:off x="4311" y="2586"/>
                <a:ext cx="625" cy="228"/>
                <a:chOff x="4311" y="2586"/>
                <a:chExt cx="625" cy="228"/>
              </a:xfrm>
            </p:grpSpPr>
            <p:sp>
              <p:nvSpPr>
                <p:cNvPr id="54376" name="Rectangle 112"/>
                <p:cNvSpPr>
                  <a:spLocks noChangeArrowheads="1"/>
                </p:cNvSpPr>
                <p:nvPr/>
              </p:nvSpPr>
              <p:spPr bwMode="auto">
                <a:xfrm>
                  <a:off x="4324" y="2589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377" name="Rectangle 113"/>
                <p:cNvSpPr>
                  <a:spLocks noChangeArrowheads="1"/>
                </p:cNvSpPr>
                <p:nvPr/>
              </p:nvSpPr>
              <p:spPr bwMode="auto">
                <a:xfrm>
                  <a:off x="4311" y="2586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16" name="Group 117"/>
              <p:cNvGrpSpPr>
                <a:grpSpLocks/>
              </p:cNvGrpSpPr>
              <p:nvPr/>
            </p:nvGrpSpPr>
            <p:grpSpPr bwMode="auto">
              <a:xfrm>
                <a:off x="776" y="2836"/>
                <a:ext cx="1858" cy="228"/>
                <a:chOff x="776" y="2836"/>
                <a:chExt cx="1858" cy="228"/>
              </a:xfrm>
            </p:grpSpPr>
            <p:sp>
              <p:nvSpPr>
                <p:cNvPr id="54374" name="Rectangle 115"/>
                <p:cNvSpPr>
                  <a:spLocks noChangeArrowheads="1"/>
                </p:cNvSpPr>
                <p:nvPr/>
              </p:nvSpPr>
              <p:spPr bwMode="auto">
                <a:xfrm>
                  <a:off x="789" y="2839"/>
                  <a:ext cx="1832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 b="1">
                      <a:solidFill>
                        <a:srgbClr val="FFFFFF"/>
                      </a:solidFill>
                    </a:rPr>
                    <a:t>LDTR</a:t>
                  </a:r>
                </a:p>
              </p:txBody>
            </p:sp>
            <p:sp>
              <p:nvSpPr>
                <p:cNvPr id="54375" name="Rectangle 116"/>
                <p:cNvSpPr>
                  <a:spLocks noChangeArrowheads="1"/>
                </p:cNvSpPr>
                <p:nvPr/>
              </p:nvSpPr>
              <p:spPr bwMode="auto">
                <a:xfrm>
                  <a:off x="776" y="2836"/>
                  <a:ext cx="1858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17" name="Group 120"/>
              <p:cNvGrpSpPr>
                <a:grpSpLocks/>
              </p:cNvGrpSpPr>
              <p:nvPr/>
            </p:nvGrpSpPr>
            <p:grpSpPr bwMode="auto">
              <a:xfrm>
                <a:off x="2642" y="2836"/>
                <a:ext cx="509" cy="228"/>
                <a:chOff x="2642" y="2836"/>
                <a:chExt cx="509" cy="228"/>
              </a:xfrm>
            </p:grpSpPr>
            <p:sp>
              <p:nvSpPr>
                <p:cNvPr id="54372" name="Rectangle 118"/>
                <p:cNvSpPr>
                  <a:spLocks noChangeArrowheads="1"/>
                </p:cNvSpPr>
                <p:nvPr/>
              </p:nvSpPr>
              <p:spPr bwMode="auto">
                <a:xfrm>
                  <a:off x="2655" y="2839"/>
                  <a:ext cx="483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No </a:t>
                  </a:r>
                </a:p>
              </p:txBody>
            </p:sp>
            <p:sp>
              <p:nvSpPr>
                <p:cNvPr id="54373" name="Rectangle 119"/>
                <p:cNvSpPr>
                  <a:spLocks noChangeArrowheads="1"/>
                </p:cNvSpPr>
                <p:nvPr/>
              </p:nvSpPr>
              <p:spPr bwMode="auto">
                <a:xfrm>
                  <a:off x="2642" y="2836"/>
                  <a:ext cx="509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18" name="Group 123"/>
              <p:cNvGrpSpPr>
                <a:grpSpLocks/>
              </p:cNvGrpSpPr>
              <p:nvPr/>
            </p:nvGrpSpPr>
            <p:grpSpPr bwMode="auto">
              <a:xfrm>
                <a:off x="3159" y="2836"/>
                <a:ext cx="511" cy="228"/>
                <a:chOff x="3159" y="2836"/>
                <a:chExt cx="511" cy="228"/>
              </a:xfrm>
            </p:grpSpPr>
            <p:sp>
              <p:nvSpPr>
                <p:cNvPr id="54370" name="Rectangle 121"/>
                <p:cNvSpPr>
                  <a:spLocks noChangeArrowheads="1"/>
                </p:cNvSpPr>
                <p:nvPr/>
              </p:nvSpPr>
              <p:spPr bwMode="auto">
                <a:xfrm>
                  <a:off x="3172" y="2839"/>
                  <a:ext cx="485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No </a:t>
                  </a:r>
                </a:p>
              </p:txBody>
            </p:sp>
            <p:sp>
              <p:nvSpPr>
                <p:cNvPr id="54371" name="Rectangle 122"/>
                <p:cNvSpPr>
                  <a:spLocks noChangeArrowheads="1"/>
                </p:cNvSpPr>
                <p:nvPr/>
              </p:nvSpPr>
              <p:spPr bwMode="auto">
                <a:xfrm>
                  <a:off x="3159" y="2836"/>
                  <a:ext cx="511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19" name="Group 126"/>
              <p:cNvGrpSpPr>
                <a:grpSpLocks/>
              </p:cNvGrpSpPr>
              <p:nvPr/>
            </p:nvGrpSpPr>
            <p:grpSpPr bwMode="auto">
              <a:xfrm>
                <a:off x="3678" y="2836"/>
                <a:ext cx="625" cy="228"/>
                <a:chOff x="3678" y="2836"/>
                <a:chExt cx="625" cy="228"/>
              </a:xfrm>
            </p:grpSpPr>
            <p:sp>
              <p:nvSpPr>
                <p:cNvPr id="54368" name="Rectangle 124"/>
                <p:cNvSpPr>
                  <a:spLocks noChangeArrowheads="1"/>
                </p:cNvSpPr>
                <p:nvPr/>
              </p:nvSpPr>
              <p:spPr bwMode="auto">
                <a:xfrm>
                  <a:off x="3691" y="2839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CPL=0 </a:t>
                  </a:r>
                </a:p>
              </p:txBody>
            </p:sp>
            <p:sp>
              <p:nvSpPr>
                <p:cNvPr id="54369" name="Rectangle 125"/>
                <p:cNvSpPr>
                  <a:spLocks noChangeArrowheads="1"/>
                </p:cNvSpPr>
                <p:nvPr/>
              </p:nvSpPr>
              <p:spPr bwMode="auto">
                <a:xfrm>
                  <a:off x="3678" y="2836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20" name="Group 129"/>
              <p:cNvGrpSpPr>
                <a:grpSpLocks/>
              </p:cNvGrpSpPr>
              <p:nvPr/>
            </p:nvGrpSpPr>
            <p:grpSpPr bwMode="auto">
              <a:xfrm>
                <a:off x="4311" y="2836"/>
                <a:ext cx="625" cy="228"/>
                <a:chOff x="4311" y="2836"/>
                <a:chExt cx="625" cy="228"/>
              </a:xfrm>
            </p:grpSpPr>
            <p:sp>
              <p:nvSpPr>
                <p:cNvPr id="54366" name="Rectangle 127"/>
                <p:cNvSpPr>
                  <a:spLocks noChangeArrowheads="1"/>
                </p:cNvSpPr>
                <p:nvPr/>
              </p:nvSpPr>
              <p:spPr bwMode="auto">
                <a:xfrm>
                  <a:off x="4324" y="2839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367" name="Rectangle 128"/>
                <p:cNvSpPr>
                  <a:spLocks noChangeArrowheads="1"/>
                </p:cNvSpPr>
                <p:nvPr/>
              </p:nvSpPr>
              <p:spPr bwMode="auto">
                <a:xfrm>
                  <a:off x="4311" y="2836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21" name="Group 132"/>
              <p:cNvGrpSpPr>
                <a:grpSpLocks/>
              </p:cNvGrpSpPr>
              <p:nvPr/>
            </p:nvGrpSpPr>
            <p:grpSpPr bwMode="auto">
              <a:xfrm>
                <a:off x="776" y="3086"/>
                <a:ext cx="1858" cy="228"/>
                <a:chOff x="776" y="3086"/>
                <a:chExt cx="1858" cy="228"/>
              </a:xfrm>
            </p:grpSpPr>
            <p:sp>
              <p:nvSpPr>
                <p:cNvPr id="54364" name="Rectangle 130"/>
                <p:cNvSpPr>
                  <a:spLocks noChangeArrowheads="1"/>
                </p:cNvSpPr>
                <p:nvPr/>
              </p:nvSpPr>
              <p:spPr bwMode="auto">
                <a:xfrm>
                  <a:off x="789" y="3089"/>
                  <a:ext cx="1832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 b="1">
                      <a:solidFill>
                        <a:srgbClr val="FFFFFF"/>
                      </a:solidFill>
                    </a:rPr>
                    <a:t>TR </a:t>
                  </a:r>
                </a:p>
              </p:txBody>
            </p:sp>
            <p:sp>
              <p:nvSpPr>
                <p:cNvPr id="54365" name="Rectangle 131"/>
                <p:cNvSpPr>
                  <a:spLocks noChangeArrowheads="1"/>
                </p:cNvSpPr>
                <p:nvPr/>
              </p:nvSpPr>
              <p:spPr bwMode="auto">
                <a:xfrm>
                  <a:off x="776" y="3086"/>
                  <a:ext cx="1858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22" name="Group 135"/>
              <p:cNvGrpSpPr>
                <a:grpSpLocks/>
              </p:cNvGrpSpPr>
              <p:nvPr/>
            </p:nvGrpSpPr>
            <p:grpSpPr bwMode="auto">
              <a:xfrm>
                <a:off x="2642" y="3086"/>
                <a:ext cx="509" cy="228"/>
                <a:chOff x="2642" y="3086"/>
                <a:chExt cx="509" cy="228"/>
              </a:xfrm>
            </p:grpSpPr>
            <p:sp>
              <p:nvSpPr>
                <p:cNvPr id="54362" name="Rectangle 133"/>
                <p:cNvSpPr>
                  <a:spLocks noChangeArrowheads="1"/>
                </p:cNvSpPr>
                <p:nvPr/>
              </p:nvSpPr>
              <p:spPr bwMode="auto">
                <a:xfrm>
                  <a:off x="2655" y="3089"/>
                  <a:ext cx="483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No </a:t>
                  </a:r>
                </a:p>
              </p:txBody>
            </p:sp>
            <p:sp>
              <p:nvSpPr>
                <p:cNvPr id="54363" name="Rectangle 134"/>
                <p:cNvSpPr>
                  <a:spLocks noChangeArrowheads="1"/>
                </p:cNvSpPr>
                <p:nvPr/>
              </p:nvSpPr>
              <p:spPr bwMode="auto">
                <a:xfrm>
                  <a:off x="2642" y="3086"/>
                  <a:ext cx="509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23" name="Group 138"/>
              <p:cNvGrpSpPr>
                <a:grpSpLocks/>
              </p:cNvGrpSpPr>
              <p:nvPr/>
            </p:nvGrpSpPr>
            <p:grpSpPr bwMode="auto">
              <a:xfrm>
                <a:off x="3159" y="3086"/>
                <a:ext cx="511" cy="228"/>
                <a:chOff x="3159" y="3086"/>
                <a:chExt cx="511" cy="228"/>
              </a:xfrm>
            </p:grpSpPr>
            <p:sp>
              <p:nvSpPr>
                <p:cNvPr id="54360" name="Rectangle 136"/>
                <p:cNvSpPr>
                  <a:spLocks noChangeArrowheads="1"/>
                </p:cNvSpPr>
                <p:nvPr/>
              </p:nvSpPr>
              <p:spPr bwMode="auto">
                <a:xfrm>
                  <a:off x="3172" y="3089"/>
                  <a:ext cx="485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No </a:t>
                  </a:r>
                </a:p>
              </p:txBody>
            </p:sp>
            <p:sp>
              <p:nvSpPr>
                <p:cNvPr id="54361" name="Rectangle 137"/>
                <p:cNvSpPr>
                  <a:spLocks noChangeArrowheads="1"/>
                </p:cNvSpPr>
                <p:nvPr/>
              </p:nvSpPr>
              <p:spPr bwMode="auto">
                <a:xfrm>
                  <a:off x="3159" y="3086"/>
                  <a:ext cx="511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24" name="Group 141"/>
              <p:cNvGrpSpPr>
                <a:grpSpLocks/>
              </p:cNvGrpSpPr>
              <p:nvPr/>
            </p:nvGrpSpPr>
            <p:grpSpPr bwMode="auto">
              <a:xfrm>
                <a:off x="3678" y="3086"/>
                <a:ext cx="625" cy="228"/>
                <a:chOff x="3678" y="3086"/>
                <a:chExt cx="625" cy="228"/>
              </a:xfrm>
            </p:grpSpPr>
            <p:sp>
              <p:nvSpPr>
                <p:cNvPr id="54358" name="Rectangle 139"/>
                <p:cNvSpPr>
                  <a:spLocks noChangeArrowheads="1"/>
                </p:cNvSpPr>
                <p:nvPr/>
              </p:nvSpPr>
              <p:spPr bwMode="auto">
                <a:xfrm>
                  <a:off x="3691" y="3089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CPL=0 </a:t>
                  </a:r>
                </a:p>
              </p:txBody>
            </p:sp>
            <p:sp>
              <p:nvSpPr>
                <p:cNvPr id="54359" name="Rectangle 140"/>
                <p:cNvSpPr>
                  <a:spLocks noChangeArrowheads="1"/>
                </p:cNvSpPr>
                <p:nvPr/>
              </p:nvSpPr>
              <p:spPr bwMode="auto">
                <a:xfrm>
                  <a:off x="3678" y="3086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25" name="Group 144"/>
              <p:cNvGrpSpPr>
                <a:grpSpLocks/>
              </p:cNvGrpSpPr>
              <p:nvPr/>
            </p:nvGrpSpPr>
            <p:grpSpPr bwMode="auto">
              <a:xfrm>
                <a:off x="4311" y="3086"/>
                <a:ext cx="625" cy="228"/>
                <a:chOff x="4311" y="3086"/>
                <a:chExt cx="625" cy="228"/>
              </a:xfrm>
            </p:grpSpPr>
            <p:sp>
              <p:nvSpPr>
                <p:cNvPr id="54356" name="Rectangle 142"/>
                <p:cNvSpPr>
                  <a:spLocks noChangeArrowheads="1"/>
                </p:cNvSpPr>
                <p:nvPr/>
              </p:nvSpPr>
              <p:spPr bwMode="auto">
                <a:xfrm>
                  <a:off x="4324" y="3089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357" name="Rectangle 143"/>
                <p:cNvSpPr>
                  <a:spLocks noChangeArrowheads="1"/>
                </p:cNvSpPr>
                <p:nvPr/>
              </p:nvSpPr>
              <p:spPr bwMode="auto">
                <a:xfrm>
                  <a:off x="4311" y="3086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26" name="Group 147"/>
              <p:cNvGrpSpPr>
                <a:grpSpLocks/>
              </p:cNvGrpSpPr>
              <p:nvPr/>
            </p:nvGrpSpPr>
            <p:grpSpPr bwMode="auto">
              <a:xfrm>
                <a:off x="776" y="3336"/>
                <a:ext cx="1858" cy="228"/>
                <a:chOff x="776" y="3336"/>
                <a:chExt cx="1858" cy="228"/>
              </a:xfrm>
            </p:grpSpPr>
            <p:sp>
              <p:nvSpPr>
                <p:cNvPr id="54354" name="Rectangle 145"/>
                <p:cNvSpPr>
                  <a:spLocks noChangeArrowheads="1"/>
                </p:cNvSpPr>
                <p:nvPr/>
              </p:nvSpPr>
              <p:spPr bwMode="auto">
                <a:xfrm>
                  <a:off x="789" y="3339"/>
                  <a:ext cx="1832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 b="1">
                      <a:solidFill>
                        <a:srgbClr val="FFFFFF"/>
                      </a:solidFill>
                    </a:rPr>
                    <a:t>Registros de depuración </a:t>
                  </a:r>
                </a:p>
              </p:txBody>
            </p:sp>
            <p:sp>
              <p:nvSpPr>
                <p:cNvPr id="54355" name="Rectangle 146"/>
                <p:cNvSpPr>
                  <a:spLocks noChangeArrowheads="1"/>
                </p:cNvSpPr>
                <p:nvPr/>
              </p:nvSpPr>
              <p:spPr bwMode="auto">
                <a:xfrm>
                  <a:off x="776" y="3336"/>
                  <a:ext cx="1858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27" name="Group 150"/>
              <p:cNvGrpSpPr>
                <a:grpSpLocks/>
              </p:cNvGrpSpPr>
              <p:nvPr/>
            </p:nvGrpSpPr>
            <p:grpSpPr bwMode="auto">
              <a:xfrm>
                <a:off x="2642" y="3336"/>
                <a:ext cx="509" cy="228"/>
                <a:chOff x="2642" y="3336"/>
                <a:chExt cx="509" cy="228"/>
              </a:xfrm>
            </p:grpSpPr>
            <p:sp>
              <p:nvSpPr>
                <p:cNvPr id="54352" name="Rectangle 148"/>
                <p:cNvSpPr>
                  <a:spLocks noChangeArrowheads="1"/>
                </p:cNvSpPr>
                <p:nvPr/>
              </p:nvSpPr>
              <p:spPr bwMode="auto">
                <a:xfrm>
                  <a:off x="2655" y="3339"/>
                  <a:ext cx="483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353" name="Rectangle 149"/>
                <p:cNvSpPr>
                  <a:spLocks noChangeArrowheads="1"/>
                </p:cNvSpPr>
                <p:nvPr/>
              </p:nvSpPr>
              <p:spPr bwMode="auto">
                <a:xfrm>
                  <a:off x="2642" y="3336"/>
                  <a:ext cx="509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28" name="Group 153"/>
              <p:cNvGrpSpPr>
                <a:grpSpLocks/>
              </p:cNvGrpSpPr>
              <p:nvPr/>
            </p:nvGrpSpPr>
            <p:grpSpPr bwMode="auto">
              <a:xfrm>
                <a:off x="3159" y="3336"/>
                <a:ext cx="511" cy="228"/>
                <a:chOff x="3159" y="3336"/>
                <a:chExt cx="511" cy="228"/>
              </a:xfrm>
            </p:grpSpPr>
            <p:sp>
              <p:nvSpPr>
                <p:cNvPr id="54350" name="Rectangle 151"/>
                <p:cNvSpPr>
                  <a:spLocks noChangeArrowheads="1"/>
                </p:cNvSpPr>
                <p:nvPr/>
              </p:nvSpPr>
              <p:spPr bwMode="auto">
                <a:xfrm>
                  <a:off x="3172" y="3339"/>
                  <a:ext cx="485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3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3159" y="3336"/>
                  <a:ext cx="511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29" name="Group 156"/>
              <p:cNvGrpSpPr>
                <a:grpSpLocks/>
              </p:cNvGrpSpPr>
              <p:nvPr/>
            </p:nvGrpSpPr>
            <p:grpSpPr bwMode="auto">
              <a:xfrm>
                <a:off x="3678" y="3336"/>
                <a:ext cx="625" cy="228"/>
                <a:chOff x="3678" y="3336"/>
                <a:chExt cx="625" cy="228"/>
              </a:xfrm>
            </p:grpSpPr>
            <p:sp>
              <p:nvSpPr>
                <p:cNvPr id="54348" name="Rectangle 154"/>
                <p:cNvSpPr>
                  <a:spLocks noChangeArrowheads="1"/>
                </p:cNvSpPr>
                <p:nvPr/>
              </p:nvSpPr>
              <p:spPr bwMode="auto">
                <a:xfrm>
                  <a:off x="3691" y="3339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CPL=0 </a:t>
                  </a:r>
                </a:p>
              </p:txBody>
            </p:sp>
            <p:sp>
              <p:nvSpPr>
                <p:cNvPr id="54349" name="Rectangle 155"/>
                <p:cNvSpPr>
                  <a:spLocks noChangeArrowheads="1"/>
                </p:cNvSpPr>
                <p:nvPr/>
              </p:nvSpPr>
              <p:spPr bwMode="auto">
                <a:xfrm>
                  <a:off x="3678" y="3336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30" name="Group 159"/>
              <p:cNvGrpSpPr>
                <a:grpSpLocks/>
              </p:cNvGrpSpPr>
              <p:nvPr/>
            </p:nvGrpSpPr>
            <p:grpSpPr bwMode="auto">
              <a:xfrm>
                <a:off x="4311" y="3336"/>
                <a:ext cx="625" cy="228"/>
                <a:chOff x="4311" y="3336"/>
                <a:chExt cx="625" cy="228"/>
              </a:xfrm>
            </p:grpSpPr>
            <p:sp>
              <p:nvSpPr>
                <p:cNvPr id="54346" name="Rectangle 157"/>
                <p:cNvSpPr>
                  <a:spLocks noChangeArrowheads="1"/>
                </p:cNvSpPr>
                <p:nvPr/>
              </p:nvSpPr>
              <p:spPr bwMode="auto">
                <a:xfrm>
                  <a:off x="4324" y="3339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CPL=0 </a:t>
                  </a:r>
                </a:p>
              </p:txBody>
            </p:sp>
            <p:sp>
              <p:nvSpPr>
                <p:cNvPr id="54347" name="Rectangle 158"/>
                <p:cNvSpPr>
                  <a:spLocks noChangeArrowheads="1"/>
                </p:cNvSpPr>
                <p:nvPr/>
              </p:nvSpPr>
              <p:spPr bwMode="auto">
                <a:xfrm>
                  <a:off x="4311" y="3336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31" name="Group 162"/>
              <p:cNvGrpSpPr>
                <a:grpSpLocks/>
              </p:cNvGrpSpPr>
              <p:nvPr/>
            </p:nvGrpSpPr>
            <p:grpSpPr bwMode="auto">
              <a:xfrm>
                <a:off x="776" y="3586"/>
                <a:ext cx="1858" cy="228"/>
                <a:chOff x="776" y="3586"/>
                <a:chExt cx="1858" cy="228"/>
              </a:xfrm>
            </p:grpSpPr>
            <p:sp>
              <p:nvSpPr>
                <p:cNvPr id="54344" name="Rectangle 160"/>
                <p:cNvSpPr>
                  <a:spLocks noChangeArrowheads="1"/>
                </p:cNvSpPr>
                <p:nvPr/>
              </p:nvSpPr>
              <p:spPr bwMode="auto">
                <a:xfrm>
                  <a:off x="789" y="3589"/>
                  <a:ext cx="1832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 b="1">
                      <a:solidFill>
                        <a:srgbClr val="FFFFFF"/>
                      </a:solidFill>
                    </a:rPr>
                    <a:t>Registros de test </a:t>
                  </a:r>
                </a:p>
              </p:txBody>
            </p:sp>
            <p:sp>
              <p:nvSpPr>
                <p:cNvPr id="54345" name="Rectangle 161"/>
                <p:cNvSpPr>
                  <a:spLocks noChangeArrowheads="1"/>
                </p:cNvSpPr>
                <p:nvPr/>
              </p:nvSpPr>
              <p:spPr bwMode="auto">
                <a:xfrm>
                  <a:off x="776" y="3586"/>
                  <a:ext cx="1858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32" name="Group 165"/>
              <p:cNvGrpSpPr>
                <a:grpSpLocks/>
              </p:cNvGrpSpPr>
              <p:nvPr/>
            </p:nvGrpSpPr>
            <p:grpSpPr bwMode="auto">
              <a:xfrm>
                <a:off x="2642" y="3586"/>
                <a:ext cx="509" cy="228"/>
                <a:chOff x="2642" y="3586"/>
                <a:chExt cx="509" cy="228"/>
              </a:xfrm>
            </p:grpSpPr>
            <p:sp>
              <p:nvSpPr>
                <p:cNvPr id="54342" name="Rectangle 163"/>
                <p:cNvSpPr>
                  <a:spLocks noChangeArrowheads="1"/>
                </p:cNvSpPr>
                <p:nvPr/>
              </p:nvSpPr>
              <p:spPr bwMode="auto">
                <a:xfrm>
                  <a:off x="2655" y="3589"/>
                  <a:ext cx="483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343" name="Rectangle 164"/>
                <p:cNvSpPr>
                  <a:spLocks noChangeArrowheads="1"/>
                </p:cNvSpPr>
                <p:nvPr/>
              </p:nvSpPr>
              <p:spPr bwMode="auto">
                <a:xfrm>
                  <a:off x="2642" y="3586"/>
                  <a:ext cx="509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33" name="Group 168"/>
              <p:cNvGrpSpPr>
                <a:grpSpLocks/>
              </p:cNvGrpSpPr>
              <p:nvPr/>
            </p:nvGrpSpPr>
            <p:grpSpPr bwMode="auto">
              <a:xfrm>
                <a:off x="3159" y="3586"/>
                <a:ext cx="511" cy="228"/>
                <a:chOff x="3159" y="3586"/>
                <a:chExt cx="511" cy="228"/>
              </a:xfrm>
            </p:grpSpPr>
            <p:sp>
              <p:nvSpPr>
                <p:cNvPr id="54340" name="Rectangle 166"/>
                <p:cNvSpPr>
                  <a:spLocks noChangeArrowheads="1"/>
                </p:cNvSpPr>
                <p:nvPr/>
              </p:nvSpPr>
              <p:spPr bwMode="auto">
                <a:xfrm>
                  <a:off x="3172" y="3589"/>
                  <a:ext cx="485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Sí </a:t>
                  </a:r>
                </a:p>
              </p:txBody>
            </p:sp>
            <p:sp>
              <p:nvSpPr>
                <p:cNvPr id="54341" name="Rectangle 167"/>
                <p:cNvSpPr>
                  <a:spLocks noChangeArrowheads="1"/>
                </p:cNvSpPr>
                <p:nvPr/>
              </p:nvSpPr>
              <p:spPr bwMode="auto">
                <a:xfrm>
                  <a:off x="3159" y="3586"/>
                  <a:ext cx="511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34" name="Group 171"/>
              <p:cNvGrpSpPr>
                <a:grpSpLocks/>
              </p:cNvGrpSpPr>
              <p:nvPr/>
            </p:nvGrpSpPr>
            <p:grpSpPr bwMode="auto">
              <a:xfrm>
                <a:off x="3678" y="3586"/>
                <a:ext cx="625" cy="228"/>
                <a:chOff x="3678" y="3586"/>
                <a:chExt cx="625" cy="228"/>
              </a:xfrm>
            </p:grpSpPr>
            <p:sp>
              <p:nvSpPr>
                <p:cNvPr id="54338" name="Rectangle 169"/>
                <p:cNvSpPr>
                  <a:spLocks noChangeArrowheads="1"/>
                </p:cNvSpPr>
                <p:nvPr/>
              </p:nvSpPr>
              <p:spPr bwMode="auto">
                <a:xfrm>
                  <a:off x="3691" y="3589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CPL=0 </a:t>
                  </a:r>
                </a:p>
              </p:txBody>
            </p:sp>
            <p:sp>
              <p:nvSpPr>
                <p:cNvPr id="54339" name="Rectangle 170"/>
                <p:cNvSpPr>
                  <a:spLocks noChangeArrowheads="1"/>
                </p:cNvSpPr>
                <p:nvPr/>
              </p:nvSpPr>
              <p:spPr bwMode="auto">
                <a:xfrm>
                  <a:off x="3678" y="3586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  <p:grpSp>
            <p:nvGrpSpPr>
              <p:cNvPr id="54335" name="Group 174"/>
              <p:cNvGrpSpPr>
                <a:grpSpLocks/>
              </p:cNvGrpSpPr>
              <p:nvPr/>
            </p:nvGrpSpPr>
            <p:grpSpPr bwMode="auto">
              <a:xfrm>
                <a:off x="4311" y="3586"/>
                <a:ext cx="625" cy="228"/>
                <a:chOff x="4311" y="3586"/>
                <a:chExt cx="625" cy="228"/>
              </a:xfrm>
            </p:grpSpPr>
            <p:sp>
              <p:nvSpPr>
                <p:cNvPr id="54336" name="Rectangle 172"/>
                <p:cNvSpPr>
                  <a:spLocks noChangeArrowheads="1"/>
                </p:cNvSpPr>
                <p:nvPr/>
              </p:nvSpPr>
              <p:spPr bwMode="auto">
                <a:xfrm>
                  <a:off x="4324" y="3589"/>
                  <a:ext cx="599" cy="2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s-ES_tradnl" altLang="es-ES" sz="1200">
                      <a:solidFill>
                        <a:srgbClr val="FFFFFF"/>
                      </a:solidFill>
                    </a:rPr>
                    <a:t>CPL=0 </a:t>
                  </a:r>
                </a:p>
              </p:txBody>
            </p:sp>
            <p:sp>
              <p:nvSpPr>
                <p:cNvPr id="54337" name="Rectangle 173"/>
                <p:cNvSpPr>
                  <a:spLocks noChangeArrowheads="1"/>
                </p:cNvSpPr>
                <p:nvPr/>
              </p:nvSpPr>
              <p:spPr bwMode="auto">
                <a:xfrm>
                  <a:off x="4311" y="3586"/>
                  <a:ext cx="625" cy="228"/>
                </a:xfrm>
                <a:prstGeom prst="rect">
                  <a:avLst/>
                </a:prstGeom>
                <a:noFill/>
                <a:ln w="12699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600">
                      <a:solidFill>
                        <a:schemeClr val="bg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endParaRPr lang="es-ES" altLang="es-ES"/>
                </a:p>
              </p:txBody>
            </p:sp>
          </p:grpSp>
        </p:grpSp>
        <p:sp>
          <p:nvSpPr>
            <p:cNvPr id="54278" name="Rectangle 176"/>
            <p:cNvSpPr>
              <a:spLocks noChangeArrowheads="1"/>
            </p:cNvSpPr>
            <p:nvPr/>
          </p:nvSpPr>
          <p:spPr bwMode="auto">
            <a:xfrm>
              <a:off x="769" y="769"/>
              <a:ext cx="4174" cy="3050"/>
            </a:xfrm>
            <a:prstGeom prst="rect">
              <a:avLst/>
            </a:prstGeom>
            <a:noFill/>
            <a:ln w="12699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600">
                  <a:solidFill>
                    <a:schemeClr val="bg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600">
                  <a:solidFill>
                    <a:schemeClr val="bg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600">
                  <a:solidFill>
                    <a:schemeClr val="bg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600">
                  <a:solidFill>
                    <a:schemeClr val="bg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600">
                  <a:solidFill>
                    <a:schemeClr val="bg1"/>
                  </a:solidFill>
                  <a:latin typeface="Tahom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Tahom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Tahom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Tahom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bg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s-ES" altLang="es-E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2"/>
          <p:cNvSpPr>
            <a:spLocks noGrp="1"/>
          </p:cNvSpPr>
          <p:nvPr>
            <p:ph type="title"/>
          </p:nvPr>
        </p:nvSpPr>
        <p:spPr>
          <a:xfrm>
            <a:off x="684213" y="2565400"/>
            <a:ext cx="7772400" cy="1143000"/>
          </a:xfrm>
        </p:spPr>
        <p:txBody>
          <a:bodyPr/>
          <a:lstStyle/>
          <a:p>
            <a:r>
              <a:rPr lang="es-ES" altLang="es-ES" sz="6000" smtClean="0">
                <a:latin typeface="Aharoni" pitchFamily="2" charset="-79"/>
                <a:cs typeface="Aharoni" pitchFamily="2" charset="-79"/>
              </a:rPr>
              <a:t>Preguntas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285875" y="1643063"/>
            <a:ext cx="69342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00CCFF"/>
              </a:buClr>
              <a:buFont typeface="Wingdings" pitchFamily="2" charset="2"/>
              <a:buChar char="§"/>
            </a:pPr>
            <a:r>
              <a:rPr lang="es-ES_tradnl" altLang="es-ES" sz="2400" dirty="0">
                <a:solidFill>
                  <a:srgbClr val="FFFFFF"/>
                </a:solidFill>
              </a:rPr>
              <a:t>SP:  </a:t>
            </a:r>
            <a:r>
              <a:rPr lang="es-ES_tradnl" altLang="es-ES" sz="2400" dirty="0" err="1">
                <a:solidFill>
                  <a:srgbClr val="FFFFFF"/>
                </a:solidFill>
              </a:rPr>
              <a:t>stack</a:t>
            </a:r>
            <a:r>
              <a:rPr lang="es-ES_tradnl" altLang="es-ES" sz="2400" dirty="0">
                <a:solidFill>
                  <a:srgbClr val="FFFFFF"/>
                </a:solidFill>
              </a:rPr>
              <a:t> pointer (puntero a pila)</a:t>
            </a:r>
          </a:p>
          <a:p>
            <a:pPr algn="l" eaLnBrk="1" hangingPunct="1">
              <a:spcBef>
                <a:spcPct val="50000"/>
              </a:spcBef>
            </a:pPr>
            <a:endParaRPr lang="es-ES_tradnl" altLang="es-ES" sz="2400" dirty="0">
              <a:solidFill>
                <a:srgbClr val="FFFFFF"/>
              </a:solidFill>
            </a:endParaRPr>
          </a:p>
          <a:p>
            <a:pPr algn="l" eaLnBrk="1" hangingPunct="1">
              <a:spcBef>
                <a:spcPct val="50000"/>
              </a:spcBef>
              <a:buClr>
                <a:srgbClr val="00CCFF"/>
              </a:buClr>
              <a:buFont typeface="Wingdings" pitchFamily="2" charset="2"/>
              <a:buChar char="§"/>
            </a:pPr>
            <a:r>
              <a:rPr lang="es-ES_tradnl" altLang="es-ES" sz="2400" dirty="0">
                <a:solidFill>
                  <a:srgbClr val="FFFFFF"/>
                </a:solidFill>
              </a:rPr>
              <a:t>BP: puntero a base para direccionamiento indirecto</a:t>
            </a:r>
          </a:p>
          <a:p>
            <a:pPr algn="l" eaLnBrk="1" hangingPunct="1">
              <a:spcBef>
                <a:spcPct val="50000"/>
              </a:spcBef>
            </a:pPr>
            <a:endParaRPr lang="es-ES_tradnl" altLang="es-ES" sz="2400" dirty="0">
              <a:solidFill>
                <a:srgbClr val="FFFFFF"/>
              </a:solidFill>
            </a:endParaRPr>
          </a:p>
          <a:p>
            <a:pPr algn="l" eaLnBrk="1" hangingPunct="1">
              <a:spcBef>
                <a:spcPct val="50000"/>
              </a:spcBef>
              <a:buClr>
                <a:srgbClr val="00CCFF"/>
              </a:buClr>
              <a:buFont typeface="Wingdings" pitchFamily="2" charset="2"/>
              <a:buChar char="§"/>
            </a:pPr>
            <a:r>
              <a:rPr lang="es-ES_tradnl" altLang="es-ES" sz="2400" dirty="0">
                <a:solidFill>
                  <a:srgbClr val="FFFFFF"/>
                </a:solidFill>
              </a:rPr>
              <a:t>SI : puntero a origen a las operaciones con cadenas o </a:t>
            </a:r>
            <a:r>
              <a:rPr lang="es-ES_tradnl" altLang="es-ES" sz="2400" dirty="0" err="1">
                <a:solidFill>
                  <a:srgbClr val="FFFFFF"/>
                </a:solidFill>
              </a:rPr>
              <a:t>arrays</a:t>
            </a:r>
            <a:endParaRPr lang="es-ES_tradnl" altLang="es-ES" sz="2400" dirty="0">
              <a:solidFill>
                <a:srgbClr val="FFFFFF"/>
              </a:solidFill>
            </a:endParaRPr>
          </a:p>
          <a:p>
            <a:pPr algn="l" eaLnBrk="1" hangingPunct="1">
              <a:spcBef>
                <a:spcPct val="50000"/>
              </a:spcBef>
              <a:buClr>
                <a:srgbClr val="00CCFF"/>
              </a:buClr>
              <a:buFont typeface="Wingdings" pitchFamily="2" charset="2"/>
              <a:buChar char="§"/>
            </a:pPr>
            <a:endParaRPr lang="es-ES_tradnl" altLang="es-ES" sz="2400" dirty="0">
              <a:solidFill>
                <a:srgbClr val="FFFFFF"/>
              </a:solidFill>
            </a:endParaRPr>
          </a:p>
          <a:p>
            <a:pPr algn="l" eaLnBrk="1" hangingPunct="1">
              <a:spcBef>
                <a:spcPct val="50000"/>
              </a:spcBef>
              <a:buClr>
                <a:srgbClr val="00CCFF"/>
              </a:buClr>
              <a:buFont typeface="Wingdings" pitchFamily="2" charset="2"/>
              <a:buChar char="§"/>
            </a:pPr>
            <a:r>
              <a:rPr lang="es-ES_tradnl" altLang="es-ES" sz="2400" dirty="0">
                <a:solidFill>
                  <a:srgbClr val="FFFFFF"/>
                </a:solidFill>
              </a:rPr>
              <a:t>DI: puntero a destino en las operaciones con cadenas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285750"/>
            <a:ext cx="9144000" cy="6469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ES_tradnl" altLang="es-ES" sz="3600" dirty="0">
                <a:solidFill>
                  <a:srgbClr val="FFFFFF"/>
                </a:solidFill>
              </a:rPr>
              <a:t>Los que </a:t>
            </a:r>
            <a:r>
              <a:rPr lang="es-ES_tradnl" altLang="es-ES" sz="3600" b="1" dirty="0">
                <a:solidFill>
                  <a:srgbClr val="FFFFFF"/>
                </a:solidFill>
              </a:rPr>
              <a:t>NO</a:t>
            </a:r>
            <a:r>
              <a:rPr lang="es-ES_tradnl" altLang="es-ES" sz="3600" dirty="0">
                <a:solidFill>
                  <a:srgbClr val="FFFFFF"/>
                </a:solidFill>
              </a:rPr>
              <a:t> se pueden dividir son: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inta curvada hacia arriba"/>
          <p:cNvSpPr/>
          <p:nvPr/>
        </p:nvSpPr>
        <p:spPr>
          <a:xfrm>
            <a:off x="820244" y="1124744"/>
            <a:ext cx="7920880" cy="3384376"/>
          </a:xfrm>
          <a:prstGeom prst="ellipseRibbon2">
            <a:avLst/>
          </a:prstGeom>
          <a:gradFill flip="none" rotWithShape="1">
            <a:gsLst>
              <a:gs pos="0">
                <a:srgbClr val="FF00FF">
                  <a:shade val="30000"/>
                  <a:satMod val="115000"/>
                </a:srgbClr>
              </a:gs>
              <a:gs pos="50000">
                <a:srgbClr val="FF00FF">
                  <a:shade val="67500"/>
                  <a:satMod val="115000"/>
                </a:srgbClr>
              </a:gs>
              <a:gs pos="100000">
                <a:srgbClr val="FF00FF">
                  <a:shade val="100000"/>
                  <a:satMod val="115000"/>
                </a:srgb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smtClean="0"/>
              <a:t>Registros de propósito Particular</a:t>
            </a:r>
            <a:endParaRPr lang="es-E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364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/>
            <a:r>
              <a:rPr lang="es-ES_tradnl" altLang="es-ES" sz="4000"/>
              <a:t>Registros de Segmento</a:t>
            </a:r>
            <a:endParaRPr lang="es-ES" altLang="es-ES" sz="4000"/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69925" y="1606550"/>
            <a:ext cx="6529388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CS - Segmento de Código.</a:t>
            </a:r>
          </a:p>
          <a:p>
            <a:pPr algn="l">
              <a:buFont typeface="Wingdings" pitchFamily="2" charset="2"/>
              <a:buNone/>
            </a:pPr>
            <a:endParaRPr lang="es-ES_tradnl" altLang="es-ES"/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DS - Segmento de Datos.</a:t>
            </a:r>
          </a:p>
          <a:p>
            <a:pPr algn="l">
              <a:buFont typeface="Wingdings" pitchFamily="2" charset="2"/>
              <a:buNone/>
            </a:pPr>
            <a:endParaRPr lang="es-ES_tradnl" altLang="es-ES"/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ES, FS y GS - Segmentos de datos extras.</a:t>
            </a:r>
          </a:p>
          <a:p>
            <a:pPr algn="l">
              <a:buFont typeface="Wingdings" pitchFamily="2" charset="2"/>
              <a:buNone/>
            </a:pPr>
            <a:endParaRPr lang="es-ES_tradnl" altLang="es-ES"/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SS – Segmento de pila.</a:t>
            </a:r>
          </a:p>
          <a:p>
            <a:pPr algn="l">
              <a:buFont typeface="Wingdings" pitchFamily="2" charset="2"/>
              <a:buNone/>
            </a:pPr>
            <a:endParaRPr lang="es-ES_tradnl" altLang="es-ES"/>
          </a:p>
          <a:p>
            <a:pPr algn="l">
              <a:buFont typeface="Wingdings" pitchFamily="2" charset="2"/>
              <a:buNone/>
            </a:pPr>
            <a:r>
              <a:rPr lang="es-ES_tradnl" altLang="es-ES"/>
              <a:t>*Registros de 16bits.</a:t>
            </a:r>
            <a:endParaRPr lang="es-ES" alt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881313" y="914400"/>
            <a:ext cx="2765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r>
              <a:rPr lang="es-ES_tradnl" altLang="es-ES" sz="4000"/>
              <a:t>Registro CS</a:t>
            </a:r>
            <a:endParaRPr lang="es-ES" altLang="es-ES" sz="4000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685800" y="2133600"/>
            <a:ext cx="7370763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1pPr>
            <a:lvl2pPr marL="742950" indent="-28575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2pPr>
            <a:lvl3pPr marL="11430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3pPr>
            <a:lvl4pPr marL="16002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4pPr>
            <a:lvl5pPr marL="2057400" indent="-228600" eaLnBrk="0" hangingPunct="0">
              <a:defRPr sz="2600">
                <a:solidFill>
                  <a:schemeClr val="bg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bg1"/>
                </a:solidFill>
                <a:latin typeface="Tahoma" pitchFamily="34" charset="0"/>
              </a:defRPr>
            </a:lvl9pPr>
          </a:lstStyle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Almacena la dirección inicial del seg. de código.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endParaRPr lang="es-ES_tradnl" altLang="es-ES"/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No puede ser cargado explícitamente.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endParaRPr lang="es-ES_tradnl" altLang="es-ES"/>
          </a:p>
          <a:p>
            <a:pPr algn="l">
              <a:buClr>
                <a:srgbClr val="6699FF"/>
              </a:buClr>
              <a:buFont typeface="Wingdings" pitchFamily="2" charset="2"/>
              <a:buChar char="§"/>
            </a:pPr>
            <a:r>
              <a:rPr lang="es-ES_tradnl" altLang="es-ES"/>
              <a:t> Puede ser cargado implícitamente mediante </a:t>
            </a:r>
          </a:p>
          <a:p>
            <a:pPr algn="l">
              <a:buClr>
                <a:srgbClr val="6699FF"/>
              </a:buClr>
              <a:buFont typeface="Wingdings" pitchFamily="2" charset="2"/>
              <a:buNone/>
            </a:pPr>
            <a:r>
              <a:rPr lang="es-ES_tradnl" altLang="es-ES"/>
              <a:t>  instrucciones u operaciones. </a:t>
            </a:r>
            <a:endParaRPr lang="es-ES" alt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aderno">
  <a:themeElements>
    <a:clrScheme name="Cuaderno.po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aderno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uaderno.po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aderno.po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erno.po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erno.po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erno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erno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aderno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presentaciones\Cuaderno.pot</Template>
  <TotalTime>3773</TotalTime>
  <Words>1471</Words>
  <Application>Microsoft Office PowerPoint</Application>
  <PresentationFormat>Presentación en pantalla (4:3)</PresentationFormat>
  <Paragraphs>446</Paragraphs>
  <Slides>56</Slides>
  <Notes>38</Notes>
  <HiddenSlides>9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56</vt:i4>
      </vt:variant>
    </vt:vector>
  </HeadingPairs>
  <TitlesOfParts>
    <vt:vector size="60" baseType="lpstr">
      <vt:lpstr>Cuaderno</vt:lpstr>
      <vt:lpstr>Document</vt:lpstr>
      <vt:lpstr>Documento</vt:lpstr>
      <vt:lpstr>Visio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  <vt:lpstr>Diapositiva 38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Diapositiva 45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Preguntas</vt:lpstr>
    </vt:vector>
  </TitlesOfParts>
  <Company>Flia. Fernandez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Fernandez Sebastian</dc:creator>
  <cp:lastModifiedBy>Marcela</cp:lastModifiedBy>
  <cp:revision>100</cp:revision>
  <dcterms:created xsi:type="dcterms:W3CDTF">2003-05-18T17:36:34Z</dcterms:created>
  <dcterms:modified xsi:type="dcterms:W3CDTF">2016-03-16T10:20:54Z</dcterms:modified>
</cp:coreProperties>
</file>