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21"/>
  </p:notesMasterIdLst>
  <p:sldIdLst>
    <p:sldId id="256" r:id="rId3"/>
    <p:sldId id="257" r:id="rId4"/>
    <p:sldId id="274" r:id="rId5"/>
    <p:sldId id="273" r:id="rId6"/>
    <p:sldId id="261" r:id="rId7"/>
    <p:sldId id="258" r:id="rId8"/>
    <p:sldId id="264" r:id="rId9"/>
    <p:sldId id="272" r:id="rId10"/>
    <p:sldId id="275" r:id="rId11"/>
    <p:sldId id="276" r:id="rId12"/>
    <p:sldId id="265" r:id="rId13"/>
    <p:sldId id="266" r:id="rId14"/>
    <p:sldId id="268" r:id="rId15"/>
    <p:sldId id="269" r:id="rId16"/>
    <p:sldId id="270" r:id="rId17"/>
    <p:sldId id="278" r:id="rId18"/>
    <p:sldId id="277" r:id="rId19"/>
    <p:sldId id="271" r:id="rId20"/>
  </p:sldIdLst>
  <p:sldSz cx="9906000" cy="6858000" type="A4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4" autoAdjust="0"/>
    <p:restoredTop sz="94660"/>
  </p:normalViewPr>
  <p:slideViewPr>
    <p:cSldViewPr>
      <p:cViewPr varScale="1">
        <p:scale>
          <a:sx n="65" d="100"/>
          <a:sy n="65" d="100"/>
        </p:scale>
        <p:origin x="-792" y="-1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3978B-FF7A-46D7-BBAC-7BAA4F3FC2CA}" type="datetimeFigureOut">
              <a:rPr lang="es-AR" smtClean="0"/>
              <a:pPr/>
              <a:t>14/03/2017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EFDD8-A5B3-4907-B9EA-F32B8101D49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77850" y="1371600"/>
            <a:ext cx="8505952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77850" y="3228536"/>
            <a:ext cx="8509254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4548" y="1316736"/>
            <a:ext cx="84201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74548" y="2704664"/>
            <a:ext cx="84201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920085"/>
            <a:ext cx="437515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5550" y="1920085"/>
            <a:ext cx="437515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855248"/>
            <a:ext cx="4376870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5032111" y="1859758"/>
            <a:ext cx="437859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95300" y="2514600"/>
            <a:ext cx="437687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111" y="2514600"/>
            <a:ext cx="437859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9795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2950" y="514352"/>
            <a:ext cx="29718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742950" y="1676400"/>
            <a:ext cx="29718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872971" y="1676400"/>
            <a:ext cx="5537729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429566" y="1108077"/>
            <a:ext cx="569595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671145" y="5359769"/>
            <a:ext cx="168402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0400" y="1176997"/>
            <a:ext cx="2397252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60400" y="2828785"/>
            <a:ext cx="239395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50300" y="6356351"/>
            <a:ext cx="6604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776276" y="1199517"/>
            <a:ext cx="500253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10319" y="5816600"/>
            <a:ext cx="992663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746625" y="6219826"/>
            <a:ext cx="51593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914402"/>
            <a:ext cx="222885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914402"/>
            <a:ext cx="652145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10319" y="-7144"/>
            <a:ext cx="992663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746625" y="-7144"/>
            <a:ext cx="51593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95300" y="1935480"/>
            <a:ext cx="89154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89250" y="6356351"/>
            <a:ext cx="36322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585200" y="6356351"/>
            <a:ext cx="8255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20602" y="202408"/>
            <a:ext cx="9945594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ured.cu/Sistema_operativo" TargetMode="External"/><Relationship Id="rId2" Type="http://schemas.openxmlformats.org/officeDocument/2006/relationships/hyperlink" Target="https://www.ecured.cu/Software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ecured.cu/index.php?title=Multiplexado&amp;action=edit&amp;redlink=1" TargetMode="External"/><Relationship Id="rId5" Type="http://schemas.openxmlformats.org/officeDocument/2006/relationships/hyperlink" Target="https://www.ecured.cu/Computadora" TargetMode="External"/><Relationship Id="rId4" Type="http://schemas.openxmlformats.org/officeDocument/2006/relationships/hyperlink" Target="https://www.ecured.cu/Hardwar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ured.cu/index.php?title=Procesos&amp;action=edit&amp;redlink=1" TargetMode="External"/><Relationship Id="rId2" Type="http://schemas.openxmlformats.org/officeDocument/2006/relationships/hyperlink" Target="https://www.ecured.cu/Programas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www.ecured.cu/Perif%C3%A9rico" TargetMode="External"/><Relationship Id="rId5" Type="http://schemas.openxmlformats.org/officeDocument/2006/relationships/hyperlink" Target="https://www.ecured.cu/Procesador" TargetMode="External"/><Relationship Id="rId4" Type="http://schemas.openxmlformats.org/officeDocument/2006/relationships/hyperlink" Target="https://www.ecured.cu/Programas_inform%C3%A1tico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Computadora" TargetMode="External"/><Relationship Id="rId2" Type="http://schemas.openxmlformats.org/officeDocument/2006/relationships/hyperlink" Target="https://es.wikipedia.org/wiki/Microprocesador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es.wikipedia.org/wiki/BIOS" TargetMode="External"/><Relationship Id="rId5" Type="http://schemas.openxmlformats.org/officeDocument/2006/relationships/hyperlink" Target="https://es.wikipedia.org/wiki/Sistema_operativo" TargetMode="External"/><Relationship Id="rId4" Type="http://schemas.openxmlformats.org/officeDocument/2006/relationships/hyperlink" Target="https://es.wikipedia.org/wiki/Proceso_(inform%C3%A1tica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Pablo Bergna\Desktop\utn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0620" y="681948"/>
            <a:ext cx="1248139" cy="1306892"/>
          </a:xfrm>
          <a:prstGeom prst="rect">
            <a:avLst/>
          </a:prstGeom>
          <a:noFill/>
        </p:spPr>
      </p:pic>
      <p:sp>
        <p:nvSpPr>
          <p:cNvPr id="3" name="1 Título"/>
          <p:cNvSpPr txBox="1">
            <a:spLocks/>
          </p:cNvSpPr>
          <p:nvPr/>
        </p:nvSpPr>
        <p:spPr>
          <a:xfrm>
            <a:off x="2791465" y="764706"/>
            <a:ext cx="5983961" cy="115212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Universidad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Tecnológica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Nacional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Sistemas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Operativos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Profesor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: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Ing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. Marcela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Nardiello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634390" y="3188568"/>
            <a:ext cx="8297053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s-AR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Elephant" pitchFamily="18" charset="0"/>
                <a:ea typeface="+mn-ea"/>
                <a:cs typeface="+mn-cs"/>
              </a:rPr>
              <a:t>Instrucción</a:t>
            </a:r>
            <a:r>
              <a:rPr kumimoji="0" lang="es-AR" sz="5400" b="0" i="0" u="none" strike="noStrike" kern="1200" cap="none" spc="0" normalizeH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Elephant" pitchFamily="18" charset="0"/>
                <a:ea typeface="+mn-ea"/>
                <a:cs typeface="+mn-cs"/>
              </a:rPr>
              <a:t> a los Sistemas Operativos</a:t>
            </a:r>
            <a:endParaRPr kumimoji="0" lang="es-AR" sz="5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Elephant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404664"/>
            <a:ext cx="8997950" cy="636680"/>
          </a:xfrm>
        </p:spPr>
        <p:txBody>
          <a:bodyPr>
            <a:noAutofit/>
          </a:bodyPr>
          <a:lstStyle/>
          <a:p>
            <a:pPr algn="ctr"/>
            <a:r>
              <a:rPr lang="es-AR" sz="40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Tipos Interrupciones </a:t>
            </a:r>
            <a:endParaRPr lang="es-AR" sz="4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416496" y="1196752"/>
            <a:ext cx="9289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Tarea para las próxima clase: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320552" y="1988840"/>
            <a:ext cx="9585448" cy="1944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Investigar los tipos de interrupciones que existes.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Diferencia entre ellos.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Procesamiento de interrupciones</a:t>
            </a:r>
            <a:endParaRPr lang="es-A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332656"/>
            <a:ext cx="8997950" cy="854968"/>
          </a:xfrm>
        </p:spPr>
        <p:txBody>
          <a:bodyPr/>
          <a:lstStyle/>
          <a:p>
            <a:pPr algn="ctr"/>
            <a:r>
              <a:rPr lang="es-AR" dirty="0" smtClean="0">
                <a:solidFill>
                  <a:srgbClr val="7030A0"/>
                </a:solidFill>
              </a:rPr>
              <a:t>Jerarquía de Memoria </a:t>
            </a:r>
            <a:endParaRPr lang="es-AR" dirty="0">
              <a:solidFill>
                <a:srgbClr val="7030A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523" y="1412776"/>
            <a:ext cx="8879347" cy="493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332656"/>
            <a:ext cx="899795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smtClean="0">
                <a:solidFill>
                  <a:srgbClr val="7030A0"/>
                </a:solidFill>
              </a:rPr>
              <a:t>Técnicas de Comunicación</a:t>
            </a:r>
            <a:endParaRPr lang="es-AR" dirty="0">
              <a:solidFill>
                <a:srgbClr val="7030A0"/>
              </a:solidFill>
            </a:endParaRPr>
          </a:p>
        </p:txBody>
      </p:sp>
      <p:pic>
        <p:nvPicPr>
          <p:cNvPr id="3" name="Marcador de contenido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16496" y="1052736"/>
            <a:ext cx="9064753" cy="58052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28497" y="332656"/>
            <a:ext cx="899795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smtClean="0">
                <a:solidFill>
                  <a:srgbClr val="7030A0"/>
                </a:solidFill>
              </a:rPr>
              <a:t>Definición de Sistemas Operativos</a:t>
            </a:r>
            <a:endParaRPr lang="es-AR" dirty="0">
              <a:solidFill>
                <a:srgbClr val="7030A0"/>
              </a:solidFill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740532" y="1340768"/>
            <a:ext cx="84249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/>
              <a:t>Es un programa que controla la ejecución de los programas de Aplicación y que actúa como interfaz entre las aplicaciones del usuario y el HW del computador</a:t>
            </a:r>
            <a:endParaRPr lang="es-AR" sz="2800" dirty="0"/>
          </a:p>
        </p:txBody>
      </p:sp>
      <p:sp>
        <p:nvSpPr>
          <p:cNvPr id="4" name="3 CuadroTexto"/>
          <p:cNvSpPr txBox="1"/>
          <p:nvPr/>
        </p:nvSpPr>
        <p:spPr>
          <a:xfrm>
            <a:off x="896549" y="3645024"/>
            <a:ext cx="7722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5" name="Shape 40"/>
          <p:cNvSpPr txBox="1"/>
          <p:nvPr/>
        </p:nvSpPr>
        <p:spPr>
          <a:xfrm>
            <a:off x="584515" y="3284984"/>
            <a:ext cx="9049005" cy="6480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 b="1" dirty="0">
                <a:latin typeface="Quattrocento Sans"/>
                <a:ea typeface="Quattrocento Sans"/>
                <a:cs typeface="Quattrocento Sans"/>
                <a:sym typeface="Quattrocento Sans"/>
              </a:rPr>
              <a:t>¿Qué debería cumplir un Sistema Operativo?</a:t>
            </a:r>
          </a:p>
        </p:txBody>
      </p:sp>
      <p:sp>
        <p:nvSpPr>
          <p:cNvPr id="6" name="Shape 39"/>
          <p:cNvSpPr txBox="1"/>
          <p:nvPr/>
        </p:nvSpPr>
        <p:spPr>
          <a:xfrm>
            <a:off x="350490" y="3861048"/>
            <a:ext cx="8796283" cy="280831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numCol="1" anchor="t" anchorCtr="0">
            <a:noAutofit/>
          </a:bodyPr>
          <a:lstStyle/>
          <a:p>
            <a:pPr marL="2286000" lvl="4" indent="-381000">
              <a:lnSpc>
                <a:spcPct val="150000"/>
              </a:lnSpc>
              <a:buClr>
                <a:srgbClr val="000000"/>
              </a:buClr>
              <a:buSzPct val="100000"/>
              <a:buFont typeface="Wingdings" pitchFamily="2" charset="2"/>
              <a:buChar char="v"/>
            </a:pPr>
            <a:r>
              <a:rPr lang="en" sz="1600" dirty="0">
                <a:latin typeface="Quattrocento Sans"/>
                <a:ea typeface="Quattrocento Sans"/>
                <a:cs typeface="Quattrocento Sans"/>
                <a:sym typeface="Quattrocento Sans"/>
              </a:rPr>
              <a:t>Administrar la ejecución de programas</a:t>
            </a:r>
          </a:p>
          <a:p>
            <a:pPr marL="2286000" lvl="4" indent="-381000">
              <a:lnSpc>
                <a:spcPct val="150000"/>
              </a:lnSpc>
              <a:buClr>
                <a:srgbClr val="000000"/>
              </a:buClr>
              <a:buSzPct val="100000"/>
              <a:buFont typeface="Wingdings" pitchFamily="2" charset="2"/>
              <a:buChar char="v"/>
            </a:pPr>
            <a:r>
              <a:rPr lang="en" sz="1600" dirty="0">
                <a:latin typeface="Quattrocento Sans"/>
                <a:ea typeface="Quattrocento Sans"/>
                <a:cs typeface="Quattrocento Sans"/>
                <a:sym typeface="Quattrocento Sans"/>
              </a:rPr>
              <a:t>Ser interfaz de usuario</a:t>
            </a:r>
          </a:p>
          <a:p>
            <a:pPr marL="2286000" lvl="4" indent="-381000">
              <a:lnSpc>
                <a:spcPct val="150000"/>
              </a:lnSpc>
              <a:buClr>
                <a:srgbClr val="000000"/>
              </a:buClr>
              <a:buSzPct val="100000"/>
              <a:buFont typeface="Wingdings" pitchFamily="2" charset="2"/>
              <a:buChar char="v"/>
            </a:pPr>
            <a:r>
              <a:rPr lang="en" sz="1600" dirty="0">
                <a:latin typeface="Quattrocento Sans"/>
                <a:ea typeface="Quattrocento Sans"/>
                <a:cs typeface="Quattrocento Sans"/>
                <a:sym typeface="Quattrocento Sans"/>
              </a:rPr>
              <a:t>Ser interfaz con los dispositivos</a:t>
            </a:r>
          </a:p>
          <a:p>
            <a:pPr marL="2286000" lvl="4" indent="-381000">
              <a:lnSpc>
                <a:spcPct val="150000"/>
              </a:lnSpc>
              <a:buClr>
                <a:srgbClr val="000000"/>
              </a:buClr>
              <a:buSzPct val="100000"/>
              <a:buFont typeface="Wingdings" pitchFamily="2" charset="2"/>
              <a:buChar char="v"/>
            </a:pPr>
            <a:r>
              <a:rPr lang="en" sz="16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Administrar </a:t>
            </a:r>
            <a:r>
              <a:rPr lang="en" sz="1600" dirty="0">
                <a:latin typeface="Quattrocento Sans"/>
                <a:ea typeface="Quattrocento Sans"/>
                <a:cs typeface="Quattrocento Sans"/>
                <a:sym typeface="Quattrocento Sans"/>
              </a:rPr>
              <a:t>la </a:t>
            </a:r>
            <a:r>
              <a:rPr lang="en" sz="16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memoria</a:t>
            </a:r>
          </a:p>
          <a:p>
            <a:pPr marL="2286000" lvl="4" indent="-381000">
              <a:lnSpc>
                <a:spcPct val="150000"/>
              </a:lnSpc>
              <a:buClr>
                <a:srgbClr val="000000"/>
              </a:buClr>
              <a:buSzPct val="100000"/>
              <a:buFont typeface="Wingdings" pitchFamily="2" charset="2"/>
              <a:buChar char="v"/>
            </a:pPr>
            <a:r>
              <a:rPr lang="en" sz="1600" dirty="0" smtClean="0">
                <a:latin typeface="Quattrocento Sans"/>
                <a:ea typeface="Quattrocento Sans"/>
                <a:cs typeface="Quattrocento Sans"/>
                <a:sym typeface="Quattrocento Sans"/>
              </a:rPr>
              <a:t>Administrar </a:t>
            </a:r>
            <a:r>
              <a:rPr lang="en" sz="1600" dirty="0">
                <a:latin typeface="Quattrocento Sans"/>
                <a:ea typeface="Quattrocento Sans"/>
                <a:cs typeface="Quattrocento Sans"/>
                <a:sym typeface="Quattrocento Sans"/>
              </a:rPr>
              <a:t>los dispositivos de IO</a:t>
            </a:r>
          </a:p>
          <a:p>
            <a:pPr marL="2286000" lvl="4" indent="-381000">
              <a:lnSpc>
                <a:spcPct val="150000"/>
              </a:lnSpc>
              <a:buClr>
                <a:srgbClr val="000000"/>
              </a:buClr>
              <a:buSzPct val="100000"/>
              <a:buFont typeface="Wingdings" pitchFamily="2" charset="2"/>
              <a:buChar char="v"/>
            </a:pPr>
            <a:r>
              <a:rPr lang="en" sz="1600" dirty="0">
                <a:latin typeface="Quattrocento Sans"/>
                <a:ea typeface="Quattrocento Sans"/>
                <a:cs typeface="Quattrocento Sans"/>
                <a:sym typeface="Quattrocento Sans"/>
              </a:rPr>
              <a:t>Administrar los archivos</a:t>
            </a:r>
          </a:p>
          <a:p>
            <a:pPr marL="2286000" lvl="4" indent="-381000">
              <a:lnSpc>
                <a:spcPct val="150000"/>
              </a:lnSpc>
              <a:buClr>
                <a:srgbClr val="000000"/>
              </a:buClr>
              <a:buSzPct val="100000"/>
              <a:buFont typeface="Wingdings" pitchFamily="2" charset="2"/>
              <a:buChar char="v"/>
            </a:pPr>
            <a:r>
              <a:rPr lang="en" sz="1600" dirty="0">
                <a:latin typeface="Quattrocento Sans"/>
                <a:ea typeface="Quattrocento Sans"/>
                <a:cs typeface="Quattrocento Sans"/>
                <a:sym typeface="Quattrocento Sans"/>
              </a:rPr>
              <a:t>Comunicación entre programas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188640"/>
            <a:ext cx="899795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smtClean="0">
                <a:solidFill>
                  <a:srgbClr val="7030A0"/>
                </a:solidFill>
              </a:rPr>
              <a:t>Modo de ejecución</a:t>
            </a:r>
            <a:endParaRPr lang="es-AR" dirty="0">
              <a:solidFill>
                <a:srgbClr val="7030A0"/>
              </a:solidFill>
            </a:endParaRPr>
          </a:p>
        </p:txBody>
      </p:sp>
      <p:pic>
        <p:nvPicPr>
          <p:cNvPr id="3" name="Shape 79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3676021" y="2840101"/>
            <a:ext cx="4605575" cy="30609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80"/>
          <p:cNvSpPr/>
          <p:nvPr/>
        </p:nvSpPr>
        <p:spPr>
          <a:xfrm>
            <a:off x="810144" y="1329026"/>
            <a:ext cx="2770300" cy="878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b="1" dirty="0">
                <a:latin typeface="Quattrocento Sans"/>
                <a:ea typeface="Quattrocento Sans"/>
                <a:cs typeface="Quattrocento Sans"/>
                <a:sym typeface="Quattrocento Sans"/>
              </a:rPr>
              <a:t>Instrucciones privilegiadas</a:t>
            </a:r>
          </a:p>
        </p:txBody>
      </p:sp>
      <p:sp>
        <p:nvSpPr>
          <p:cNvPr id="5" name="Shape 81"/>
          <p:cNvSpPr/>
          <p:nvPr/>
        </p:nvSpPr>
        <p:spPr>
          <a:xfrm>
            <a:off x="3608448" y="1571383"/>
            <a:ext cx="1748933" cy="1255800"/>
          </a:xfrm>
          <a:custGeom>
            <a:avLst/>
            <a:gdLst/>
            <a:ahLst/>
            <a:cxnLst/>
            <a:rect l="0" t="0" r="0" b="0"/>
            <a:pathLst>
              <a:path w="64576" h="50232" extrusionOk="0">
                <a:moveTo>
                  <a:pt x="0" y="4771"/>
                </a:moveTo>
                <a:cubicBezTo>
                  <a:pt x="8696" y="4512"/>
                  <a:pt x="41415" y="-4355"/>
                  <a:pt x="52178" y="3221"/>
                </a:cubicBezTo>
                <a:cubicBezTo>
                  <a:pt x="62940" y="10797"/>
                  <a:pt x="62509" y="42396"/>
                  <a:pt x="64576" y="50232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6" name="Shape 82"/>
          <p:cNvSpPr txBox="1"/>
          <p:nvPr/>
        </p:nvSpPr>
        <p:spPr>
          <a:xfrm>
            <a:off x="5273450" y="2052275"/>
            <a:ext cx="2420599" cy="581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Para garantizar protección</a:t>
            </a:r>
          </a:p>
        </p:txBody>
      </p:sp>
      <p:sp>
        <p:nvSpPr>
          <p:cNvPr id="7" name="Shape 83"/>
          <p:cNvSpPr/>
          <p:nvPr/>
        </p:nvSpPr>
        <p:spPr>
          <a:xfrm>
            <a:off x="586273" y="5022926"/>
            <a:ext cx="2770300" cy="878099"/>
          </a:xfrm>
          <a:prstGeom prst="rect">
            <a:avLst/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1800" b="1" dirty="0">
                <a:latin typeface="Quattrocento Sans"/>
                <a:ea typeface="Quattrocento Sans"/>
                <a:cs typeface="Quattrocento Sans"/>
                <a:sym typeface="Quattrocento Sans"/>
              </a:rPr>
              <a:t>Modos de ejecución</a:t>
            </a:r>
          </a:p>
        </p:txBody>
      </p:sp>
      <p:sp>
        <p:nvSpPr>
          <p:cNvPr id="8" name="Shape 84"/>
          <p:cNvSpPr/>
          <p:nvPr/>
        </p:nvSpPr>
        <p:spPr>
          <a:xfrm>
            <a:off x="3342625" y="5888100"/>
            <a:ext cx="2407113" cy="607550"/>
          </a:xfrm>
          <a:custGeom>
            <a:avLst/>
            <a:gdLst/>
            <a:ahLst/>
            <a:cxnLst/>
            <a:rect l="0" t="0" r="0" b="0"/>
            <a:pathLst>
              <a:path w="88878" h="24302" extrusionOk="0">
                <a:moveTo>
                  <a:pt x="83690" y="0"/>
                </a:moveTo>
                <a:cubicBezTo>
                  <a:pt x="83862" y="3530"/>
                  <a:pt x="94453" y="17478"/>
                  <a:pt x="84724" y="21181"/>
                </a:cubicBezTo>
                <a:cubicBezTo>
                  <a:pt x="74994" y="24883"/>
                  <a:pt x="39433" y="25227"/>
                  <a:pt x="25313" y="22214"/>
                </a:cubicBezTo>
                <a:cubicBezTo>
                  <a:pt x="11192" y="19200"/>
                  <a:pt x="4218" y="6285"/>
                  <a:pt x="0" y="3100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sp>
      <p:sp>
        <p:nvSpPr>
          <p:cNvPr id="9" name="Shape 85"/>
          <p:cNvSpPr txBox="1"/>
          <p:nvPr/>
        </p:nvSpPr>
        <p:spPr>
          <a:xfrm>
            <a:off x="1020013" y="4183276"/>
            <a:ext cx="2028649" cy="1153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Kernel -&gt; User</a:t>
            </a:r>
          </a:p>
          <a:p>
            <a:pPr>
              <a:spcBef>
                <a:spcPts val="0"/>
              </a:spcBef>
              <a:buNone/>
            </a:pPr>
            <a:r>
              <a:rPr lang="en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User -&gt; Kernel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188640"/>
            <a:ext cx="899795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err="1" smtClean="0">
                <a:solidFill>
                  <a:srgbClr val="7030A0"/>
                </a:solidFill>
              </a:rPr>
              <a:t>Kernel</a:t>
            </a:r>
            <a:endParaRPr lang="es-AR" dirty="0">
              <a:solidFill>
                <a:srgbClr val="7030A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88504" y="1268760"/>
            <a:ext cx="9145016" cy="4449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El </a:t>
            </a:r>
            <a:r>
              <a:rPr lang="es-AR" sz="2400" b="1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Kernel</a:t>
            </a: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ó núcleo, es un </a:t>
            </a: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2" tooltip="Software"/>
              </a:rPr>
              <a:t>software</a:t>
            </a: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que constituye una parte fundamental del </a:t>
            </a: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3" tooltip="Sistema operativo"/>
              </a:rPr>
              <a:t>sistema operativo</a:t>
            </a: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Es el principal responsable de facilitar a los distintos programas acceso seguro al </a:t>
            </a: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4" tooltip="Hardware"/>
              </a:rPr>
              <a:t>hardware</a:t>
            </a: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de la </a:t>
            </a: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5" tooltip="Computadora"/>
              </a:rPr>
              <a:t>computadora</a:t>
            </a: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el es el encargado de gestionar recursos, a través de servicios de llamada al sistema, también se encarga de decidir qué programa podrá hacer uso de un dispositivo de hardware y durante cuánto tiempo, lo que se conoce como </a:t>
            </a: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6" tooltip="Multiplexado (la página no existe)"/>
              </a:rPr>
              <a:t>multiplexado</a:t>
            </a: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  <a:endParaRPr lang="es-A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188640"/>
            <a:ext cx="899795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smtClean="0">
                <a:solidFill>
                  <a:srgbClr val="7030A0"/>
                </a:solidFill>
              </a:rPr>
              <a:t>Funciones del </a:t>
            </a:r>
            <a:r>
              <a:rPr lang="es-AR" dirty="0" err="1" smtClean="0">
                <a:solidFill>
                  <a:srgbClr val="7030A0"/>
                </a:solidFill>
              </a:rPr>
              <a:t>Kernel</a:t>
            </a:r>
            <a:endParaRPr lang="es-AR" dirty="0">
              <a:solidFill>
                <a:srgbClr val="7030A0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00472" y="908720"/>
            <a:ext cx="9705528" cy="5557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Administración de la memoria para todos los </a:t>
            </a: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2" tooltip="Programas"/>
              </a:rPr>
              <a:t>programas</a:t>
            </a: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y </a:t>
            </a:r>
            <a:r>
              <a:rPr lang="es-AR" sz="2400" dirty="0" err="1" smtClean="0">
                <a:latin typeface="Verdana" pitchFamily="34" charset="0"/>
                <a:ea typeface="Verdana" pitchFamily="34" charset="0"/>
                <a:cs typeface="Verdana" pitchFamily="34" charset="0"/>
                <a:hlinkClick r:id="rId3" tooltip="Procesos (la página no existe)"/>
              </a:rPr>
              <a:t>procesos</a:t>
            </a:r>
            <a:r>
              <a:rPr lang="es-AR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</a:t>
            </a: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ejecución.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Administración del tiempo de procesador que los programas y procesos en ejecución utilizan.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La comunicación entre los programas que solicitan recursos y el hardware.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Gestión de los distintos </a:t>
            </a: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4" tooltip="Programas informáticos"/>
              </a:rPr>
              <a:t>programas informáticos</a:t>
            </a: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(tareas) de una máquina.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Gestión del hardware (memoria,</a:t>
            </a: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5" tooltip="Procesador"/>
              </a:rPr>
              <a:t> procesador</a:t>
            </a: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</a:t>
            </a: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6" tooltip="Periférico"/>
              </a:rPr>
              <a:t> periférico</a:t>
            </a: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forma de almacenamiento, etc.)</a:t>
            </a:r>
            <a:endParaRPr lang="es-A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188640"/>
            <a:ext cx="899795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smtClean="0">
                <a:solidFill>
                  <a:srgbClr val="7030A0"/>
                </a:solidFill>
              </a:rPr>
              <a:t>Tipos de </a:t>
            </a:r>
            <a:r>
              <a:rPr lang="es-AR" dirty="0" err="1" smtClean="0">
                <a:solidFill>
                  <a:srgbClr val="7030A0"/>
                </a:solidFill>
              </a:rPr>
              <a:t>Kernel</a:t>
            </a:r>
            <a:endParaRPr lang="es-AR" dirty="0">
              <a:solidFill>
                <a:srgbClr val="7030A0"/>
              </a:solidFill>
            </a:endParaRPr>
          </a:p>
        </p:txBody>
      </p:sp>
      <p:sp>
        <p:nvSpPr>
          <p:cNvPr id="3" name="Shape 94"/>
          <p:cNvSpPr/>
          <p:nvPr/>
        </p:nvSpPr>
        <p:spPr>
          <a:xfrm>
            <a:off x="311892" y="1299776"/>
            <a:ext cx="2711474" cy="1171799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MONOLÍTICO</a:t>
            </a:r>
          </a:p>
        </p:txBody>
      </p:sp>
      <p:sp>
        <p:nvSpPr>
          <p:cNvPr id="4" name="Shape 95"/>
          <p:cNvSpPr/>
          <p:nvPr/>
        </p:nvSpPr>
        <p:spPr>
          <a:xfrm>
            <a:off x="7122781" y="1299776"/>
            <a:ext cx="2389725" cy="1171799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MULTICAPA</a:t>
            </a:r>
          </a:p>
        </p:txBody>
      </p:sp>
      <p:sp>
        <p:nvSpPr>
          <p:cNvPr id="5" name="Shape 96"/>
          <p:cNvSpPr/>
          <p:nvPr/>
        </p:nvSpPr>
        <p:spPr>
          <a:xfrm>
            <a:off x="3503176" y="1318638"/>
            <a:ext cx="2899649" cy="1171799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MICROKERNEL</a:t>
            </a:r>
          </a:p>
        </p:txBody>
      </p:sp>
      <p:pic>
        <p:nvPicPr>
          <p:cNvPr id="6" name="Shape 97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273163" y="3293175"/>
            <a:ext cx="6026150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98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6157911" y="2949176"/>
            <a:ext cx="3761441" cy="341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564904"/>
            <a:ext cx="3599605" cy="1224136"/>
          </a:xfrm>
        </p:spPr>
        <p:txBody>
          <a:bodyPr/>
          <a:lstStyle/>
          <a:p>
            <a:pPr algn="ctr"/>
            <a:r>
              <a:rPr lang="es-AR" dirty="0" smtClean="0">
                <a:solidFill>
                  <a:srgbClr val="7030A0"/>
                </a:solidFill>
              </a:rPr>
              <a:t>Dudas??</a:t>
            </a:r>
            <a:endParaRPr lang="es-AR" dirty="0">
              <a:solidFill>
                <a:srgbClr val="7030A0"/>
              </a:solidFill>
            </a:endParaRPr>
          </a:p>
        </p:txBody>
      </p:sp>
      <p:pic>
        <p:nvPicPr>
          <p:cNvPr id="3" name="Shape 108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5265035" y="1556792"/>
            <a:ext cx="3714750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404664"/>
            <a:ext cx="8997950" cy="636680"/>
          </a:xfrm>
        </p:spPr>
        <p:txBody>
          <a:bodyPr>
            <a:noAutofit/>
          </a:bodyPr>
          <a:lstStyle/>
          <a:p>
            <a:pPr algn="ctr"/>
            <a:r>
              <a:rPr lang="es-AR" sz="40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Temario</a:t>
            </a:r>
            <a:endParaRPr lang="es-AR" sz="4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740532" y="1556792"/>
            <a:ext cx="85809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Repasos de Conceptos</a:t>
            </a:r>
          </a:p>
          <a:p>
            <a:pPr>
              <a:buFont typeface="Wingdings" pitchFamily="2" charset="2"/>
              <a:buChar char="v"/>
            </a:pP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Arquitectura Von </a:t>
            </a:r>
            <a:r>
              <a:rPr lang="es-AR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Neumann</a:t>
            </a: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Elementos Básicos.</a:t>
            </a:r>
          </a:p>
          <a:p>
            <a:pPr>
              <a:buFont typeface="Wingdings" pitchFamily="2" charset="2"/>
              <a:buChar char="v"/>
            </a:pP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Registros del procesador.</a:t>
            </a:r>
          </a:p>
          <a:p>
            <a:pPr>
              <a:buFont typeface="Wingdings" pitchFamily="2" charset="2"/>
              <a:buChar char="v"/>
            </a:pP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Ejecución de instrucción.</a:t>
            </a:r>
          </a:p>
          <a:p>
            <a:pPr>
              <a:buFont typeface="Wingdings" pitchFamily="2" charset="2"/>
              <a:buChar char="v"/>
            </a:pP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Interrupciones.</a:t>
            </a:r>
          </a:p>
          <a:p>
            <a:pPr>
              <a:buFont typeface="Wingdings" pitchFamily="2" charset="2"/>
              <a:buChar char="v"/>
            </a:pP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Jerarquía de memoria.</a:t>
            </a:r>
          </a:p>
          <a:p>
            <a:pPr>
              <a:buFont typeface="Wingdings" pitchFamily="2" charset="2"/>
              <a:buChar char="v"/>
            </a:pP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Técnicas de Comunicación.</a:t>
            </a:r>
          </a:p>
          <a:p>
            <a:pPr>
              <a:buFont typeface="Wingdings" pitchFamily="2" charset="2"/>
              <a:buChar char="v"/>
            </a:pP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Definición de Sistemas Operativos.</a:t>
            </a:r>
          </a:p>
          <a:p>
            <a:endParaRPr lang="es-A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v"/>
            </a:pPr>
            <a:endParaRPr lang="es-A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v"/>
            </a:pPr>
            <a:endParaRPr lang="es-A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404664"/>
            <a:ext cx="8997950" cy="636680"/>
          </a:xfrm>
        </p:spPr>
        <p:txBody>
          <a:bodyPr>
            <a:noAutofit/>
          </a:bodyPr>
          <a:lstStyle/>
          <a:p>
            <a:pPr algn="ctr"/>
            <a:r>
              <a:rPr lang="es-AR" sz="40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Conceptos</a:t>
            </a:r>
            <a:endParaRPr lang="es-AR" sz="4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568624" y="980728"/>
            <a:ext cx="68407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Char char="v"/>
            </a:pP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Qué es un registro del sistema?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00472" y="1628800"/>
            <a:ext cx="9705528" cy="953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El registro del sistema</a:t>
            </a:r>
            <a:r>
              <a:rPr lang="es-A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es una base de datos la cual los SO Windows usan para almacenar información sobre la configuración del equipo.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200472" y="2708920"/>
            <a:ext cx="97055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0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Los registro contienen: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s-A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Perfiles de usuarios; 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s-A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Información sobre los programas instalados y los tipos de documentos creados por cada programa 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s-A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Propiedades de carpetas e iconos de programas; 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s-A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Configuración de los drivers instalados en el SO; 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s-AR" sz="2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Información sobre los puertos usados</a:t>
            </a: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404664"/>
            <a:ext cx="8997950" cy="636680"/>
          </a:xfrm>
        </p:spPr>
        <p:txBody>
          <a:bodyPr>
            <a:noAutofit/>
          </a:bodyPr>
          <a:lstStyle/>
          <a:p>
            <a:pPr algn="ctr"/>
            <a:r>
              <a:rPr lang="es-AR" sz="40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Conceptos</a:t>
            </a:r>
            <a:endParaRPr lang="es-AR" sz="4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28464" y="1124744"/>
            <a:ext cx="970552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 abrir un registro, realice lo siguiente: 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Vaya a </a:t>
            </a:r>
            <a:r>
              <a:rPr lang="es-A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Inicio</a:t>
            </a: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s-AR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Click</a:t>
            </a: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en </a:t>
            </a:r>
            <a:r>
              <a:rPr lang="es-A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Ejecutar</a:t>
            </a:r>
            <a:endParaRPr lang="es-A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En </a:t>
            </a:r>
            <a:r>
              <a:rPr lang="es-AR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en</a:t>
            </a: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campo </a:t>
            </a:r>
            <a:r>
              <a:rPr lang="es-A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Abrir</a:t>
            </a: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escriba </a:t>
            </a:r>
            <a:r>
              <a:rPr lang="es-A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REGEDIT</a:t>
            </a: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Pulse el botón </a:t>
            </a:r>
            <a:r>
              <a:rPr lang="es-AR" sz="24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Aceptar</a:t>
            </a:r>
            <a:endParaRPr lang="es-A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</a:pPr>
            <a:endParaRPr lang="es-AR" sz="20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28464" y="3933056"/>
            <a:ext cx="9705528" cy="278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El registro tiene una estructura jerárquica la cual consiste en secciones, </a:t>
            </a:r>
            <a:r>
              <a:rPr lang="es-AR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subsecciones</a:t>
            </a: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(la parte izquierda de la ventana del editor del registro) y las claves (esto es lo que puede ver a la derecha cuando marca una sección del registro o una </a:t>
            </a:r>
            <a:r>
              <a:rPr lang="es-AR" sz="24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subsección</a:t>
            </a: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841" y="128957"/>
            <a:ext cx="1948700" cy="656399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1955673" y="128957"/>
            <a:ext cx="7962824" cy="656399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bg1"/>
              </a:solidFill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1333367" y="364424"/>
            <a:ext cx="8420100" cy="456299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r>
              <a:rPr lang="en" sz="1800" dirty="0">
                <a:solidFill>
                  <a:schemeClr val="bg1"/>
                </a:solidFill>
              </a:rPr>
              <a:t>COMPONENTES COMPUTADOR - REGISTROS</a:t>
            </a:r>
          </a:p>
        </p:txBody>
      </p:sp>
      <p:sp>
        <p:nvSpPr>
          <p:cNvPr id="67" name="Shape 67"/>
          <p:cNvSpPr txBox="1"/>
          <p:nvPr/>
        </p:nvSpPr>
        <p:spPr>
          <a:xfrm>
            <a:off x="95226" y="6400787"/>
            <a:ext cx="9715549" cy="39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b="1">
                <a:solidFill>
                  <a:srgbClr val="A61C00"/>
                </a:solidFill>
              </a:rPr>
              <a:t>UTN </a:t>
            </a:r>
            <a:r>
              <a:rPr lang="en" b="1">
                <a:solidFill>
                  <a:srgbClr val="E6B8AF"/>
                </a:solidFill>
              </a:rPr>
              <a:t>- Sistemas Operativos</a:t>
            </a:r>
          </a:p>
        </p:txBody>
      </p:sp>
      <p:sp>
        <p:nvSpPr>
          <p:cNvPr id="68" name="Shape 68"/>
          <p:cNvSpPr txBox="1"/>
          <p:nvPr/>
        </p:nvSpPr>
        <p:spPr>
          <a:xfrm>
            <a:off x="292907" y="910576"/>
            <a:ext cx="3769674" cy="2484899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ctr" rtl="0">
              <a:spcBef>
                <a:spcPts val="0"/>
              </a:spcBef>
              <a:buNone/>
            </a:pPr>
            <a:endParaRPr sz="24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algn="l" rtl="0">
              <a:spcBef>
                <a:spcPts val="0"/>
              </a:spcBef>
              <a:buNone/>
            </a:pPr>
            <a:r>
              <a:rPr lang="en" sz="2400" b="1" dirty="0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 uso general</a:t>
            </a:r>
          </a:p>
          <a:p>
            <a:pPr algn="l" rtl="0">
              <a:spcBef>
                <a:spcPts val="0"/>
              </a:spcBef>
              <a:buNone/>
            </a:pPr>
            <a:endParaRPr sz="700" b="1" dirty="0">
              <a:solidFill>
                <a:schemeClr val="bg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➔"/>
            </a:pPr>
            <a:r>
              <a:rPr lang="en" sz="2400" dirty="0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Acumulador (AX)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➔"/>
            </a:pPr>
            <a:r>
              <a:rPr lang="en" sz="2400" dirty="0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Contador (CX)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➔"/>
            </a:pPr>
            <a:r>
              <a:rPr lang="en" sz="2400" dirty="0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Base (BX)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➔"/>
            </a:pPr>
            <a:r>
              <a:rPr lang="en" sz="2400" dirty="0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Datos (DX)</a:t>
            </a:r>
          </a:p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69" name="Shape 69"/>
          <p:cNvSpPr txBox="1"/>
          <p:nvPr/>
        </p:nvSpPr>
        <p:spPr>
          <a:xfrm>
            <a:off x="4318790" y="976300"/>
            <a:ext cx="5434649" cy="2618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2400" b="1" dirty="0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 uso específico</a:t>
            </a:r>
          </a:p>
          <a:p>
            <a:pPr lvl="0" algn="l" rtl="0">
              <a:spcBef>
                <a:spcPts val="0"/>
              </a:spcBef>
              <a:buNone/>
            </a:pPr>
            <a:endParaRPr sz="700" b="1" dirty="0">
              <a:solidFill>
                <a:schemeClr val="bg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➔"/>
            </a:pPr>
            <a:r>
              <a:rPr lang="en" sz="2400" dirty="0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Stack Pointer (SP)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➔"/>
            </a:pPr>
            <a:r>
              <a:rPr lang="en" sz="2400" dirty="0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Instruction Pointer (IP) /Program Counter (PC)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➔"/>
            </a:pPr>
            <a:r>
              <a:rPr lang="en" sz="2400" dirty="0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Program Status Word (PSW)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0" name="Shape 70"/>
          <p:cNvSpPr txBox="1"/>
          <p:nvPr/>
        </p:nvSpPr>
        <p:spPr>
          <a:xfrm>
            <a:off x="119357" y="3595001"/>
            <a:ext cx="3769674" cy="2168699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2400" b="1" dirty="0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 segmento</a:t>
            </a:r>
          </a:p>
          <a:p>
            <a:pPr lvl="0" algn="l" rtl="0">
              <a:spcBef>
                <a:spcPts val="0"/>
              </a:spcBef>
              <a:buNone/>
            </a:pPr>
            <a:endParaRPr sz="700" b="1" dirty="0">
              <a:solidFill>
                <a:schemeClr val="bg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➔"/>
            </a:pPr>
            <a:r>
              <a:rPr lang="en" sz="2400" dirty="0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Code Segment (CS)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➔"/>
            </a:pPr>
            <a:r>
              <a:rPr lang="en" sz="2400" dirty="0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Segment (DS)</a:t>
            </a:r>
          </a:p>
          <a:p>
            <a:pPr marL="457200" lvl="0" indent="-381000" rtl="0">
              <a:spcBef>
                <a:spcPts val="0"/>
              </a:spcBef>
              <a:buClr>
                <a:srgbClr val="000000"/>
              </a:buClr>
              <a:buSzPct val="100000"/>
              <a:buFont typeface="Quattrocento Sans"/>
              <a:buChar char="➔"/>
            </a:pPr>
            <a:r>
              <a:rPr lang="en" sz="2400" dirty="0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Stack Segment (SS)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71" name="Shape 71"/>
          <p:cNvSpPr txBox="1"/>
          <p:nvPr/>
        </p:nvSpPr>
        <p:spPr>
          <a:xfrm>
            <a:off x="4062581" y="3684451"/>
            <a:ext cx="5690750" cy="2021399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endParaRPr sz="2400" b="1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algn="l" rtl="0">
              <a:spcBef>
                <a:spcPts val="0"/>
              </a:spcBef>
              <a:buNone/>
            </a:pPr>
            <a:r>
              <a:rPr lang="en" sz="2400" b="1" dirty="0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 control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attrocento Sans"/>
              <a:buChar char="➔"/>
            </a:pPr>
            <a:r>
              <a:rPr lang="en" sz="2400" dirty="0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Memory address register (MAR)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attrocento Sans"/>
              <a:buChar char="➔"/>
            </a:pPr>
            <a:r>
              <a:rPr lang="en" sz="2400" dirty="0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Memory buffer register (MBR)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Quattrocento Sans"/>
              <a:buChar char="➔"/>
            </a:pPr>
            <a:r>
              <a:rPr lang="en" sz="2400" dirty="0">
                <a:solidFill>
                  <a:schemeClr val="bg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Instruction register (IR)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bg1"/>
              </a:solidFill>
            </a:endParaRPr>
          </a:p>
        </p:txBody>
      </p:sp>
      <p:graphicFrame>
        <p:nvGraphicFramePr>
          <p:cNvPr id="72" name="Shape 72"/>
          <p:cNvGraphicFramePr/>
          <p:nvPr/>
        </p:nvGraphicFramePr>
        <p:xfrm>
          <a:off x="1671326" y="6008375"/>
          <a:ext cx="7744181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25092"/>
                <a:gridCol w="748746"/>
                <a:gridCol w="674185"/>
                <a:gridCol w="629444"/>
                <a:gridCol w="793488"/>
                <a:gridCol w="614548"/>
                <a:gridCol w="674185"/>
                <a:gridCol w="569806"/>
                <a:gridCol w="748773"/>
                <a:gridCol w="808383"/>
                <a:gridCol w="957531"/>
              </a:tblGrid>
              <a:tr h="38100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CF</a:t>
                      </a:r>
                    </a:p>
                  </a:txBody>
                  <a:tcPr marL="99044" marR="99044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ACF</a:t>
                      </a:r>
                    </a:p>
                  </a:txBody>
                  <a:tcPr marL="99044" marR="99044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OF</a:t>
                      </a:r>
                    </a:p>
                  </a:txBody>
                  <a:tcPr marL="99044" marR="99044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IF</a:t>
                      </a:r>
                    </a:p>
                  </a:txBody>
                  <a:tcPr marL="99044" marR="99044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TP</a:t>
                      </a:r>
                    </a:p>
                  </a:txBody>
                  <a:tcPr marL="99044" marR="99044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SF</a:t>
                      </a:r>
                    </a:p>
                  </a:txBody>
                  <a:tcPr marL="99044" marR="99044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ZF</a:t>
                      </a:r>
                    </a:p>
                  </a:txBody>
                  <a:tcPr marL="99044" marR="99044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PF</a:t>
                      </a:r>
                    </a:p>
                  </a:txBody>
                  <a:tcPr marL="99044" marR="99044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MF</a:t>
                      </a:r>
                    </a:p>
                  </a:txBody>
                  <a:tcPr marL="99044" marR="99044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DF</a:t>
                      </a:r>
                    </a:p>
                  </a:txBody>
                  <a:tcPr marL="99044" marR="99044" marT="91425" marB="91425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" b="1"/>
                        <a:t>MODE</a:t>
                      </a:r>
                    </a:p>
                  </a:txBody>
                  <a:tcPr marL="99044" marR="99044" marT="91425" marB="91425"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73" name="Shape 73"/>
          <p:cNvSpPr/>
          <p:nvPr/>
        </p:nvSpPr>
        <p:spPr>
          <a:xfrm>
            <a:off x="8969757" y="3192026"/>
            <a:ext cx="597702" cy="2829625"/>
          </a:xfrm>
          <a:custGeom>
            <a:avLst/>
            <a:gdLst/>
            <a:ahLst/>
            <a:cxnLst/>
            <a:rect l="0" t="0" r="0" b="0"/>
            <a:pathLst>
              <a:path w="22069" h="113185" extrusionOk="0">
                <a:moveTo>
                  <a:pt x="0" y="0"/>
                </a:moveTo>
                <a:cubicBezTo>
                  <a:pt x="3624" y="7062"/>
                  <a:pt x="19700" y="23510"/>
                  <a:pt x="21745" y="42375"/>
                </a:cubicBezTo>
                <a:cubicBezTo>
                  <a:pt x="23789" y="61239"/>
                  <a:pt x="13846" y="101383"/>
                  <a:pt x="12267" y="113185"/>
                </a:cubicBezTo>
              </a:path>
            </a:pathLst>
          </a:custGeom>
          <a:noFill/>
          <a:ln w="38100" cap="flat">
            <a:solidFill>
              <a:srgbClr val="000000"/>
            </a:solidFill>
            <a:prstDash val="solid"/>
            <a:round/>
            <a:headEnd type="none" w="lg" len="lg"/>
            <a:tailEnd type="stealth" w="lg" len="lg"/>
          </a:ln>
        </p:spPr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69 Conector recto"/>
          <p:cNvCxnSpPr/>
          <p:nvPr/>
        </p:nvCxnSpPr>
        <p:spPr>
          <a:xfrm>
            <a:off x="3860879" y="2492896"/>
            <a:ext cx="0" cy="2592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404664"/>
            <a:ext cx="8997950" cy="636680"/>
          </a:xfrm>
        </p:spPr>
        <p:txBody>
          <a:bodyPr>
            <a:noAutofit/>
          </a:bodyPr>
          <a:lstStyle/>
          <a:p>
            <a:r>
              <a:rPr lang="es-AR" sz="40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Arquitectura Von </a:t>
            </a:r>
            <a:r>
              <a:rPr lang="es-AR" sz="4000" b="1" i="1" dirty="0" err="1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Neumann</a:t>
            </a:r>
            <a:endParaRPr lang="es-AR" sz="4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662523" y="1340769"/>
            <a:ext cx="8736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s-AR" sz="24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Que elemento posee la Maquina?</a:t>
            </a:r>
            <a:endParaRPr lang="es-AR" sz="24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272480" y="2708920"/>
            <a:ext cx="1326147" cy="2304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Rectángulo redondeado"/>
          <p:cNvSpPr/>
          <p:nvPr/>
        </p:nvSpPr>
        <p:spPr>
          <a:xfrm>
            <a:off x="1988671" y="2636912"/>
            <a:ext cx="1716191" cy="2304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>
                <a:solidFill>
                  <a:schemeClr val="tx1"/>
                </a:solidFill>
              </a:rPr>
              <a:t>I</a:t>
            </a:r>
          </a:p>
          <a:p>
            <a:pPr algn="ctr"/>
            <a:r>
              <a:rPr lang="es-AR" sz="1200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s-AR" sz="1200" dirty="0" smtClean="0">
                <a:solidFill>
                  <a:schemeClr val="tx1"/>
                </a:solidFill>
              </a:rPr>
              <a:t>T</a:t>
            </a:r>
          </a:p>
          <a:p>
            <a:pPr algn="ctr"/>
            <a:r>
              <a:rPr lang="es-AR" sz="1200" dirty="0" smtClean="0">
                <a:solidFill>
                  <a:schemeClr val="tx1"/>
                </a:solidFill>
              </a:rPr>
              <a:t>E</a:t>
            </a:r>
          </a:p>
          <a:p>
            <a:pPr algn="ctr"/>
            <a:r>
              <a:rPr lang="es-AR" sz="1200" dirty="0" smtClean="0">
                <a:solidFill>
                  <a:schemeClr val="tx1"/>
                </a:solidFill>
              </a:rPr>
              <a:t>R</a:t>
            </a:r>
          </a:p>
          <a:p>
            <a:pPr algn="ctr"/>
            <a:r>
              <a:rPr lang="es-AR" sz="1200" dirty="0" smtClean="0">
                <a:solidFill>
                  <a:schemeClr val="tx1"/>
                </a:solidFill>
              </a:rPr>
              <a:t>N</a:t>
            </a:r>
          </a:p>
          <a:p>
            <a:pPr algn="ctr"/>
            <a:r>
              <a:rPr lang="es-AR" sz="1200" dirty="0" smtClean="0">
                <a:solidFill>
                  <a:schemeClr val="tx1"/>
                </a:solidFill>
              </a:rPr>
              <a:t>A</a:t>
            </a:r>
          </a:p>
          <a:p>
            <a:pPr algn="ctr"/>
            <a:r>
              <a:rPr lang="es-AR" sz="1200" dirty="0" smtClean="0">
                <a:solidFill>
                  <a:schemeClr val="tx1"/>
                </a:solidFill>
              </a:rPr>
              <a:t>L</a:t>
            </a:r>
          </a:p>
          <a:p>
            <a:pPr algn="ctr"/>
            <a:r>
              <a:rPr lang="es-AR" sz="12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s-AR" sz="1200" dirty="0" smtClean="0">
                <a:solidFill>
                  <a:schemeClr val="tx1"/>
                </a:solidFill>
              </a:rPr>
              <a:t>B</a:t>
            </a:r>
          </a:p>
          <a:p>
            <a:pPr algn="ctr"/>
            <a:r>
              <a:rPr lang="es-AR" sz="1200" dirty="0" smtClean="0">
                <a:solidFill>
                  <a:schemeClr val="tx1"/>
                </a:solidFill>
              </a:rPr>
              <a:t>U</a:t>
            </a:r>
          </a:p>
          <a:p>
            <a:pPr algn="ctr"/>
            <a:r>
              <a:rPr lang="es-AR" sz="1200" dirty="0" smtClean="0">
                <a:solidFill>
                  <a:schemeClr val="tx1"/>
                </a:solidFill>
              </a:rPr>
              <a:t>S</a:t>
            </a:r>
            <a:endParaRPr lang="es-AR" sz="1200" dirty="0">
              <a:solidFill>
                <a:schemeClr val="tx1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4250922" y="2636912"/>
            <a:ext cx="1326147" cy="2304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Rectángulo redondeado"/>
          <p:cNvSpPr/>
          <p:nvPr/>
        </p:nvSpPr>
        <p:spPr>
          <a:xfrm>
            <a:off x="6279148" y="2636912"/>
            <a:ext cx="1326147" cy="230425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CuadroTexto"/>
          <p:cNvSpPr txBox="1"/>
          <p:nvPr/>
        </p:nvSpPr>
        <p:spPr>
          <a:xfrm>
            <a:off x="1754645" y="2348880"/>
            <a:ext cx="117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CPU</a:t>
            </a:r>
            <a:endParaRPr lang="es-AR" dirty="0"/>
          </a:p>
        </p:txBody>
      </p:sp>
      <p:sp>
        <p:nvSpPr>
          <p:cNvPr id="10" name="9 CuadroTexto"/>
          <p:cNvSpPr txBox="1"/>
          <p:nvPr/>
        </p:nvSpPr>
        <p:spPr>
          <a:xfrm>
            <a:off x="4016896" y="2636912"/>
            <a:ext cx="1170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MP</a:t>
            </a:r>
            <a:endParaRPr lang="es-AR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591182" y="2636912"/>
            <a:ext cx="6240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O/IC</a:t>
            </a:r>
          </a:p>
          <a:p>
            <a:pPr algn="ctr"/>
            <a:r>
              <a:rPr lang="es-AR" dirty="0" smtClean="0"/>
              <a:t> O</a:t>
            </a:r>
          </a:p>
          <a:p>
            <a:pPr algn="ctr"/>
            <a:r>
              <a:rPr lang="es-AR" dirty="0" smtClean="0"/>
              <a:t>N</a:t>
            </a:r>
          </a:p>
          <a:p>
            <a:pPr algn="ctr"/>
            <a:r>
              <a:rPr lang="es-AR" dirty="0" smtClean="0"/>
              <a:t>T</a:t>
            </a:r>
          </a:p>
          <a:p>
            <a:pPr algn="ctr"/>
            <a:r>
              <a:rPr lang="es-AR" dirty="0" smtClean="0"/>
              <a:t>R</a:t>
            </a:r>
          </a:p>
          <a:p>
            <a:pPr algn="ctr"/>
            <a:r>
              <a:rPr lang="es-AR" dirty="0" smtClean="0"/>
              <a:t>O</a:t>
            </a:r>
          </a:p>
          <a:p>
            <a:pPr algn="ctr"/>
            <a:r>
              <a:rPr lang="es-AR" dirty="0" smtClean="0"/>
              <a:t>L</a:t>
            </a:r>
            <a:endParaRPr lang="es-AR" dirty="0"/>
          </a:p>
        </p:txBody>
      </p:sp>
      <p:sp>
        <p:nvSpPr>
          <p:cNvPr id="12" name="11 CuadroTexto"/>
          <p:cNvSpPr txBox="1"/>
          <p:nvPr/>
        </p:nvSpPr>
        <p:spPr>
          <a:xfrm>
            <a:off x="350489" y="3441774"/>
            <a:ext cx="1170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Inter-</a:t>
            </a:r>
            <a:r>
              <a:rPr lang="es-AR" dirty="0" err="1" smtClean="0"/>
              <a:t>rupcion</a:t>
            </a:r>
            <a:r>
              <a:rPr lang="es-AR" dirty="0" smtClean="0"/>
              <a:t> (PIC)</a:t>
            </a:r>
            <a:endParaRPr lang="es-AR" dirty="0"/>
          </a:p>
        </p:txBody>
      </p:sp>
      <p:sp>
        <p:nvSpPr>
          <p:cNvPr id="13" name="12 Rectángulo"/>
          <p:cNvSpPr/>
          <p:nvPr/>
        </p:nvSpPr>
        <p:spPr>
          <a:xfrm>
            <a:off x="7449278" y="2780928"/>
            <a:ext cx="390043" cy="11521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PORT</a:t>
            </a:r>
            <a:endParaRPr lang="es-AR" dirty="0">
              <a:solidFill>
                <a:schemeClr val="tx1"/>
              </a:solidFill>
            </a:endParaRPr>
          </a:p>
        </p:txBody>
      </p:sp>
      <p:cxnSp>
        <p:nvCxnSpPr>
          <p:cNvPr id="16" name="15 Conector curvado"/>
          <p:cNvCxnSpPr/>
          <p:nvPr/>
        </p:nvCxnSpPr>
        <p:spPr>
          <a:xfrm>
            <a:off x="7839321" y="2996952"/>
            <a:ext cx="858095" cy="14401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curvado"/>
          <p:cNvCxnSpPr/>
          <p:nvPr/>
        </p:nvCxnSpPr>
        <p:spPr>
          <a:xfrm>
            <a:off x="7839321" y="3645024"/>
            <a:ext cx="858095" cy="14401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Elipse"/>
          <p:cNvSpPr/>
          <p:nvPr/>
        </p:nvSpPr>
        <p:spPr>
          <a:xfrm>
            <a:off x="8541399" y="3068960"/>
            <a:ext cx="1092121" cy="792088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>
                <a:solidFill>
                  <a:schemeClr val="tx1"/>
                </a:solidFill>
              </a:rPr>
              <a:t>Disp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7839321" y="3265240"/>
            <a:ext cx="702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smtClean="0"/>
              <a:t>Canal</a:t>
            </a:r>
            <a:endParaRPr lang="es-AR" sz="1400" dirty="0"/>
          </a:p>
        </p:txBody>
      </p:sp>
      <p:cxnSp>
        <p:nvCxnSpPr>
          <p:cNvPr id="24" name="23 Conector recto"/>
          <p:cNvCxnSpPr/>
          <p:nvPr/>
        </p:nvCxnSpPr>
        <p:spPr>
          <a:xfrm>
            <a:off x="2690749" y="2060848"/>
            <a:ext cx="0" cy="3384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>
            <a:off x="3002783" y="2533546"/>
            <a:ext cx="0" cy="2551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4874991" y="3143870"/>
            <a:ext cx="7020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i="1" dirty="0" smtClean="0"/>
              <a:t>GDT</a:t>
            </a:r>
          </a:p>
          <a:p>
            <a:r>
              <a:rPr lang="es-AR" sz="1600" b="1" i="1" dirty="0" smtClean="0"/>
              <a:t>LDT</a:t>
            </a:r>
          </a:p>
          <a:p>
            <a:r>
              <a:rPr lang="es-AR" sz="1600" b="1" i="1" dirty="0" smtClean="0"/>
              <a:t>IDT</a:t>
            </a:r>
          </a:p>
          <a:p>
            <a:r>
              <a:rPr lang="es-AR" sz="1600" b="1" i="1" dirty="0" smtClean="0"/>
              <a:t>CR</a:t>
            </a:r>
            <a:endParaRPr lang="es-AR" sz="1600" b="1" i="1" dirty="0"/>
          </a:p>
        </p:txBody>
      </p:sp>
      <p:sp>
        <p:nvSpPr>
          <p:cNvPr id="23" name="22 Rectángulo"/>
          <p:cNvSpPr/>
          <p:nvPr/>
        </p:nvSpPr>
        <p:spPr>
          <a:xfrm>
            <a:off x="3704862" y="2708920"/>
            <a:ext cx="390043" cy="115212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Ca</a:t>
            </a:r>
          </a:p>
          <a:p>
            <a:pPr algn="ctr"/>
            <a:r>
              <a:rPr lang="es-AR" sz="1600" b="1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che</a:t>
            </a:r>
            <a:endParaRPr lang="es-AR" sz="1600" b="1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38" name="37 Conector recto"/>
          <p:cNvCxnSpPr/>
          <p:nvPr/>
        </p:nvCxnSpPr>
        <p:spPr>
          <a:xfrm>
            <a:off x="2690749" y="2060848"/>
            <a:ext cx="4524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"/>
          <p:cNvCxnSpPr/>
          <p:nvPr/>
        </p:nvCxnSpPr>
        <p:spPr>
          <a:xfrm>
            <a:off x="3002784" y="2492896"/>
            <a:ext cx="8580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41 Conector recto"/>
          <p:cNvCxnSpPr/>
          <p:nvPr/>
        </p:nvCxnSpPr>
        <p:spPr>
          <a:xfrm>
            <a:off x="7215251" y="206084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43 Conector recto"/>
          <p:cNvCxnSpPr/>
          <p:nvPr/>
        </p:nvCxnSpPr>
        <p:spPr>
          <a:xfrm>
            <a:off x="6669191" y="2492896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"/>
          <p:cNvCxnSpPr/>
          <p:nvPr/>
        </p:nvCxnSpPr>
        <p:spPr>
          <a:xfrm>
            <a:off x="3002784" y="5085184"/>
            <a:ext cx="8580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"/>
          <p:cNvCxnSpPr/>
          <p:nvPr/>
        </p:nvCxnSpPr>
        <p:spPr>
          <a:xfrm>
            <a:off x="2690749" y="5445224"/>
            <a:ext cx="47585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"/>
          <p:cNvCxnSpPr/>
          <p:nvPr/>
        </p:nvCxnSpPr>
        <p:spPr>
          <a:xfrm flipV="1">
            <a:off x="6591182" y="4941168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55 Conector recto"/>
          <p:cNvCxnSpPr/>
          <p:nvPr/>
        </p:nvCxnSpPr>
        <p:spPr>
          <a:xfrm flipV="1">
            <a:off x="7449277" y="494116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57 Conector recto"/>
          <p:cNvCxnSpPr/>
          <p:nvPr/>
        </p:nvCxnSpPr>
        <p:spPr>
          <a:xfrm>
            <a:off x="5733087" y="2492896"/>
            <a:ext cx="0" cy="2592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58 Conector recto"/>
          <p:cNvCxnSpPr/>
          <p:nvPr/>
        </p:nvCxnSpPr>
        <p:spPr>
          <a:xfrm>
            <a:off x="5967113" y="2492896"/>
            <a:ext cx="0" cy="2592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61 Conector recto"/>
          <p:cNvCxnSpPr/>
          <p:nvPr/>
        </p:nvCxnSpPr>
        <p:spPr>
          <a:xfrm>
            <a:off x="4172914" y="2492896"/>
            <a:ext cx="1560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Conector recto"/>
          <p:cNvCxnSpPr/>
          <p:nvPr/>
        </p:nvCxnSpPr>
        <p:spPr>
          <a:xfrm>
            <a:off x="5967113" y="2492896"/>
            <a:ext cx="7020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Conector recto"/>
          <p:cNvCxnSpPr/>
          <p:nvPr/>
        </p:nvCxnSpPr>
        <p:spPr>
          <a:xfrm>
            <a:off x="4172913" y="2492896"/>
            <a:ext cx="0" cy="2592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73 Conector recto"/>
          <p:cNvCxnSpPr/>
          <p:nvPr/>
        </p:nvCxnSpPr>
        <p:spPr>
          <a:xfrm>
            <a:off x="4172914" y="5085184"/>
            <a:ext cx="15601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75 Conector recto"/>
          <p:cNvCxnSpPr/>
          <p:nvPr/>
        </p:nvCxnSpPr>
        <p:spPr>
          <a:xfrm>
            <a:off x="5967113" y="5085184"/>
            <a:ext cx="6240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76 CuadroTexto"/>
          <p:cNvSpPr txBox="1"/>
          <p:nvPr/>
        </p:nvSpPr>
        <p:spPr>
          <a:xfrm>
            <a:off x="5655078" y="3284984"/>
            <a:ext cx="312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DMA</a:t>
            </a:r>
            <a:endParaRPr lang="es-AR" dirty="0"/>
          </a:p>
        </p:txBody>
      </p:sp>
      <p:sp>
        <p:nvSpPr>
          <p:cNvPr id="78" name="77 CuadroTexto"/>
          <p:cNvSpPr txBox="1"/>
          <p:nvPr/>
        </p:nvSpPr>
        <p:spPr>
          <a:xfrm>
            <a:off x="3860879" y="3873822"/>
            <a:ext cx="312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MMU</a:t>
            </a:r>
            <a:endParaRPr lang="es-AR" dirty="0"/>
          </a:p>
        </p:txBody>
      </p:sp>
      <p:sp>
        <p:nvSpPr>
          <p:cNvPr id="79" name="78 CuadroTexto"/>
          <p:cNvSpPr txBox="1"/>
          <p:nvPr/>
        </p:nvSpPr>
        <p:spPr>
          <a:xfrm>
            <a:off x="3236809" y="5157192"/>
            <a:ext cx="351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Bus de Direcciones</a:t>
            </a:r>
            <a:endParaRPr lang="es-AR" dirty="0"/>
          </a:p>
        </p:txBody>
      </p:sp>
      <p:sp>
        <p:nvSpPr>
          <p:cNvPr id="80" name="79 CuadroTexto"/>
          <p:cNvSpPr txBox="1"/>
          <p:nvPr/>
        </p:nvSpPr>
        <p:spPr>
          <a:xfrm>
            <a:off x="3401909" y="2132856"/>
            <a:ext cx="351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Bus de Datos</a:t>
            </a:r>
            <a:endParaRPr lang="es-AR" dirty="0"/>
          </a:p>
        </p:txBody>
      </p:sp>
      <p:sp>
        <p:nvSpPr>
          <p:cNvPr id="82" name="81 Rectángulo"/>
          <p:cNvSpPr/>
          <p:nvPr/>
        </p:nvSpPr>
        <p:spPr>
          <a:xfrm>
            <a:off x="3158801" y="2780928"/>
            <a:ext cx="546061" cy="3600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i="1" dirty="0" smtClean="0">
                <a:solidFill>
                  <a:schemeClr val="tx1"/>
                </a:solidFill>
              </a:rPr>
              <a:t>RG</a:t>
            </a:r>
            <a:endParaRPr lang="es-AR" sz="1600" b="1" i="1" dirty="0">
              <a:solidFill>
                <a:schemeClr val="tx1"/>
              </a:solidFill>
            </a:endParaRPr>
          </a:p>
        </p:txBody>
      </p:sp>
      <p:sp>
        <p:nvSpPr>
          <p:cNvPr id="81" name="80 CuadroTexto"/>
          <p:cNvSpPr txBox="1"/>
          <p:nvPr/>
        </p:nvSpPr>
        <p:spPr>
          <a:xfrm>
            <a:off x="2066679" y="5805264"/>
            <a:ext cx="5460607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dirty="0" smtClean="0"/>
              <a:t>Bus de Control</a:t>
            </a:r>
            <a:endParaRPr lang="es-AR" dirty="0"/>
          </a:p>
        </p:txBody>
      </p:sp>
      <p:sp>
        <p:nvSpPr>
          <p:cNvPr id="83" name="82 Rectángulo"/>
          <p:cNvSpPr/>
          <p:nvPr/>
        </p:nvSpPr>
        <p:spPr>
          <a:xfrm>
            <a:off x="3158801" y="3284984"/>
            <a:ext cx="546061" cy="3600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i="1" dirty="0" smtClean="0">
                <a:solidFill>
                  <a:schemeClr val="tx1"/>
                </a:solidFill>
              </a:rPr>
              <a:t>RP</a:t>
            </a:r>
            <a:endParaRPr lang="es-AR" sz="1600" b="1" i="1" dirty="0">
              <a:solidFill>
                <a:schemeClr val="tx1"/>
              </a:solidFill>
            </a:endParaRPr>
          </a:p>
        </p:txBody>
      </p:sp>
      <p:sp>
        <p:nvSpPr>
          <p:cNvPr id="84" name="83 Rectángulo"/>
          <p:cNvSpPr/>
          <p:nvPr/>
        </p:nvSpPr>
        <p:spPr>
          <a:xfrm>
            <a:off x="3002783" y="4077072"/>
            <a:ext cx="702078" cy="36004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dirty="0" smtClean="0">
                <a:solidFill>
                  <a:schemeClr val="tx1"/>
                </a:solidFill>
              </a:rPr>
              <a:t>ALU</a:t>
            </a:r>
            <a:endParaRPr lang="es-AR" sz="1600" dirty="0">
              <a:solidFill>
                <a:schemeClr val="tx1"/>
              </a:solidFill>
            </a:endParaRPr>
          </a:p>
        </p:txBody>
      </p:sp>
      <p:cxnSp>
        <p:nvCxnSpPr>
          <p:cNvPr id="88" name="87 Conector recto"/>
          <p:cNvCxnSpPr/>
          <p:nvPr/>
        </p:nvCxnSpPr>
        <p:spPr>
          <a:xfrm>
            <a:off x="3002783" y="3933056"/>
            <a:ext cx="2340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89 Conector recto"/>
          <p:cNvCxnSpPr/>
          <p:nvPr/>
        </p:nvCxnSpPr>
        <p:spPr>
          <a:xfrm>
            <a:off x="3002783" y="3789040"/>
            <a:ext cx="5460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92 Conector recto de flecha"/>
          <p:cNvCxnSpPr/>
          <p:nvPr/>
        </p:nvCxnSpPr>
        <p:spPr>
          <a:xfrm>
            <a:off x="3548844" y="378904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94 Conector recto de flecha"/>
          <p:cNvCxnSpPr/>
          <p:nvPr/>
        </p:nvCxnSpPr>
        <p:spPr>
          <a:xfrm>
            <a:off x="3236809" y="3933056"/>
            <a:ext cx="0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recto"/>
          <p:cNvCxnSpPr/>
          <p:nvPr/>
        </p:nvCxnSpPr>
        <p:spPr>
          <a:xfrm>
            <a:off x="3236809" y="4437112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105 Conector recto de flecha"/>
          <p:cNvCxnSpPr/>
          <p:nvPr/>
        </p:nvCxnSpPr>
        <p:spPr>
          <a:xfrm flipH="1">
            <a:off x="3002783" y="4581128"/>
            <a:ext cx="23402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107 Conector recto de flecha"/>
          <p:cNvCxnSpPr/>
          <p:nvPr/>
        </p:nvCxnSpPr>
        <p:spPr>
          <a:xfrm>
            <a:off x="3470835" y="4437112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110 Rectángulo"/>
          <p:cNvSpPr/>
          <p:nvPr/>
        </p:nvSpPr>
        <p:spPr>
          <a:xfrm>
            <a:off x="3002783" y="4653136"/>
            <a:ext cx="702078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50" i="1" dirty="0" smtClean="0">
                <a:solidFill>
                  <a:schemeClr val="tx1"/>
                </a:solidFill>
              </a:rPr>
              <a:t>EFLGAS</a:t>
            </a:r>
            <a:endParaRPr lang="es-AR" sz="1050" i="1" dirty="0">
              <a:solidFill>
                <a:schemeClr val="tx1"/>
              </a:solidFill>
            </a:endParaRPr>
          </a:p>
        </p:txBody>
      </p:sp>
      <p:cxnSp>
        <p:nvCxnSpPr>
          <p:cNvPr id="115" name="114 Conector recto de flecha"/>
          <p:cNvCxnSpPr>
            <a:endCxn id="82" idx="1"/>
          </p:cNvCxnSpPr>
          <p:nvPr/>
        </p:nvCxnSpPr>
        <p:spPr>
          <a:xfrm>
            <a:off x="2924775" y="2960948"/>
            <a:ext cx="23402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7 Conector recto de flecha"/>
          <p:cNvCxnSpPr/>
          <p:nvPr/>
        </p:nvCxnSpPr>
        <p:spPr>
          <a:xfrm>
            <a:off x="2924775" y="3429000"/>
            <a:ext cx="234026" cy="0"/>
          </a:xfrm>
          <a:prstGeom prst="straightConnector1">
            <a:avLst/>
          </a:prstGeom>
          <a:ln cmpd="sng">
            <a:headEnd type="arrow"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118 Rectángulo"/>
          <p:cNvSpPr/>
          <p:nvPr/>
        </p:nvSpPr>
        <p:spPr>
          <a:xfrm>
            <a:off x="2066679" y="2996952"/>
            <a:ext cx="546061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PC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20" name="119 Rectángulo"/>
          <p:cNvSpPr/>
          <p:nvPr/>
        </p:nvSpPr>
        <p:spPr>
          <a:xfrm>
            <a:off x="2066679" y="3429000"/>
            <a:ext cx="546061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IP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21" name="120 Rectángulo"/>
          <p:cNvSpPr/>
          <p:nvPr/>
        </p:nvSpPr>
        <p:spPr>
          <a:xfrm>
            <a:off x="2066679" y="3861048"/>
            <a:ext cx="546061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 smtClean="0">
                <a:solidFill>
                  <a:schemeClr val="tx1"/>
                </a:solidFill>
              </a:rPr>
              <a:t>DEC</a:t>
            </a:r>
            <a:endParaRPr lang="es-AR" sz="1200" dirty="0">
              <a:solidFill>
                <a:schemeClr val="tx1"/>
              </a:solidFill>
            </a:endParaRPr>
          </a:p>
        </p:txBody>
      </p:sp>
      <p:sp>
        <p:nvSpPr>
          <p:cNvPr id="122" name="121 Rectángulo"/>
          <p:cNvSpPr/>
          <p:nvPr/>
        </p:nvSpPr>
        <p:spPr>
          <a:xfrm>
            <a:off x="2066679" y="4365104"/>
            <a:ext cx="546061" cy="2160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400" dirty="0" smtClean="0">
                <a:solidFill>
                  <a:schemeClr val="tx1"/>
                </a:solidFill>
              </a:rPr>
              <a:t>SEC</a:t>
            </a:r>
            <a:endParaRPr lang="es-AR" sz="1400" dirty="0">
              <a:solidFill>
                <a:schemeClr val="tx1"/>
              </a:solidFill>
            </a:endParaRPr>
          </a:p>
        </p:txBody>
      </p:sp>
      <p:cxnSp>
        <p:nvCxnSpPr>
          <p:cNvPr id="124" name="123 Conector recto de flecha"/>
          <p:cNvCxnSpPr/>
          <p:nvPr/>
        </p:nvCxnSpPr>
        <p:spPr>
          <a:xfrm flipH="1">
            <a:off x="2456723" y="2780928"/>
            <a:ext cx="23402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125 Conector recto de flecha"/>
          <p:cNvCxnSpPr>
            <a:stCxn id="119" idx="2"/>
            <a:endCxn id="120" idx="0"/>
          </p:cNvCxnSpPr>
          <p:nvPr/>
        </p:nvCxnSpPr>
        <p:spPr>
          <a:xfrm>
            <a:off x="2339710" y="3212976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127 Conector recto de flecha"/>
          <p:cNvCxnSpPr>
            <a:stCxn id="120" idx="2"/>
            <a:endCxn id="121" idx="0"/>
          </p:cNvCxnSpPr>
          <p:nvPr/>
        </p:nvCxnSpPr>
        <p:spPr>
          <a:xfrm>
            <a:off x="2339710" y="3645024"/>
            <a:ext cx="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128 Conector recto de flecha"/>
          <p:cNvCxnSpPr>
            <a:endCxn id="122" idx="0"/>
          </p:cNvCxnSpPr>
          <p:nvPr/>
        </p:nvCxnSpPr>
        <p:spPr>
          <a:xfrm flipH="1">
            <a:off x="2339710" y="4077072"/>
            <a:ext cx="39004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131 Conector curvado"/>
          <p:cNvCxnSpPr>
            <a:stCxn id="122" idx="2"/>
          </p:cNvCxnSpPr>
          <p:nvPr/>
        </p:nvCxnSpPr>
        <p:spPr>
          <a:xfrm rot="16200000" flipH="1">
            <a:off x="2215196" y="4705642"/>
            <a:ext cx="288032" cy="3900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132 Conector curvado"/>
          <p:cNvCxnSpPr/>
          <p:nvPr/>
        </p:nvCxnSpPr>
        <p:spPr>
          <a:xfrm rot="16200000" flipH="1">
            <a:off x="2380296" y="4705642"/>
            <a:ext cx="288032" cy="3900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133 Conector curvado"/>
          <p:cNvCxnSpPr/>
          <p:nvPr/>
        </p:nvCxnSpPr>
        <p:spPr>
          <a:xfrm rot="16200000" flipH="1">
            <a:off x="2098183" y="4705642"/>
            <a:ext cx="288032" cy="3900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134 Conector curvado"/>
          <p:cNvCxnSpPr/>
          <p:nvPr/>
        </p:nvCxnSpPr>
        <p:spPr>
          <a:xfrm rot="16200000" flipH="1">
            <a:off x="1084070" y="5137690"/>
            <a:ext cx="288032" cy="3900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135 Conector curvado"/>
          <p:cNvCxnSpPr/>
          <p:nvPr/>
        </p:nvCxnSpPr>
        <p:spPr>
          <a:xfrm rot="16200000" flipH="1">
            <a:off x="655023" y="5137690"/>
            <a:ext cx="288032" cy="3900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136 Conector curvado"/>
          <p:cNvCxnSpPr/>
          <p:nvPr/>
        </p:nvCxnSpPr>
        <p:spPr>
          <a:xfrm rot="16200000" flipH="1">
            <a:off x="889049" y="5137690"/>
            <a:ext cx="288032" cy="39004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138 Conector recto de flecha"/>
          <p:cNvCxnSpPr/>
          <p:nvPr/>
        </p:nvCxnSpPr>
        <p:spPr>
          <a:xfrm flipH="1">
            <a:off x="1598628" y="4725144"/>
            <a:ext cx="3900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139 Conector recto de flecha"/>
          <p:cNvCxnSpPr/>
          <p:nvPr/>
        </p:nvCxnSpPr>
        <p:spPr>
          <a:xfrm flipH="1">
            <a:off x="1598628" y="2924944"/>
            <a:ext cx="3900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140 CuadroTexto"/>
          <p:cNvSpPr txBox="1"/>
          <p:nvPr/>
        </p:nvSpPr>
        <p:spPr>
          <a:xfrm>
            <a:off x="1442610" y="2564904"/>
            <a:ext cx="85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IRQ</a:t>
            </a:r>
            <a:endParaRPr lang="es-AR" b="1" dirty="0"/>
          </a:p>
        </p:txBody>
      </p:sp>
      <p:sp>
        <p:nvSpPr>
          <p:cNvPr id="142" name="141 CuadroTexto"/>
          <p:cNvSpPr txBox="1"/>
          <p:nvPr/>
        </p:nvSpPr>
        <p:spPr>
          <a:xfrm>
            <a:off x="1520619" y="4725144"/>
            <a:ext cx="858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INTA</a:t>
            </a:r>
            <a:endParaRPr lang="es-AR" b="1" dirty="0"/>
          </a:p>
        </p:txBody>
      </p:sp>
      <p:sp>
        <p:nvSpPr>
          <p:cNvPr id="143" name="142 CuadroTexto"/>
          <p:cNvSpPr txBox="1"/>
          <p:nvPr/>
        </p:nvSpPr>
        <p:spPr>
          <a:xfrm>
            <a:off x="2534731" y="2420888"/>
            <a:ext cx="10141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 smtClean="0"/>
              <a:t>MDR</a:t>
            </a:r>
            <a:endParaRPr lang="es-AR" sz="1100" dirty="0"/>
          </a:p>
        </p:txBody>
      </p:sp>
      <p:sp>
        <p:nvSpPr>
          <p:cNvPr id="145" name="144 CuadroTexto"/>
          <p:cNvSpPr txBox="1"/>
          <p:nvPr/>
        </p:nvSpPr>
        <p:spPr>
          <a:xfrm>
            <a:off x="2534731" y="4869161"/>
            <a:ext cx="858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 smtClean="0"/>
              <a:t>MAR</a:t>
            </a:r>
            <a:endParaRPr lang="es-AR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4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21" grpId="0" animBg="1"/>
      <p:bldP spid="22" grpId="0"/>
      <p:bldP spid="19" grpId="0"/>
      <p:bldP spid="23" grpId="0" animBg="1"/>
      <p:bldP spid="77" grpId="0"/>
      <p:bldP spid="78" grpId="0"/>
      <p:bldP spid="79" grpId="0"/>
      <p:bldP spid="80" grpId="0"/>
      <p:bldP spid="82" grpId="0" animBg="1"/>
      <p:bldP spid="81" grpId="0" animBg="1"/>
      <p:bldP spid="83" grpId="0" animBg="1"/>
      <p:bldP spid="84" grpId="0" animBg="1"/>
      <p:bldP spid="111" grpId="0" animBg="1"/>
      <p:bldP spid="119" grpId="0" animBg="1"/>
      <p:bldP spid="120" grpId="0" animBg="1"/>
      <p:bldP spid="121" grpId="0" animBg="1"/>
      <p:bldP spid="122" grpId="0" animBg="1"/>
      <p:bldP spid="141" grpId="0"/>
      <p:bldP spid="142" grpId="0"/>
      <p:bldP spid="143" grpId="0"/>
      <p:bldP spid="1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258384"/>
            <a:ext cx="9906000" cy="794352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 smtClean="0">
                <a:solidFill>
                  <a:srgbClr val="7030A0"/>
                </a:solidFill>
              </a:rPr>
              <a:t>Elementos Básicos de una Computadora?</a:t>
            </a:r>
            <a:endParaRPr lang="es-AR" dirty="0">
              <a:solidFill>
                <a:srgbClr val="7030A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489" y="1412776"/>
            <a:ext cx="936104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404664"/>
            <a:ext cx="8997950" cy="636680"/>
          </a:xfrm>
        </p:spPr>
        <p:txBody>
          <a:bodyPr>
            <a:noAutofit/>
          </a:bodyPr>
          <a:lstStyle/>
          <a:p>
            <a:pPr algn="ctr"/>
            <a:r>
              <a:rPr lang="es-AR" sz="40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Instrucción </a:t>
            </a:r>
            <a:endParaRPr lang="es-AR" sz="4000" dirty="0"/>
          </a:p>
        </p:txBody>
      </p:sp>
      <p:pic>
        <p:nvPicPr>
          <p:cNvPr id="6" name="Shape 78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0" y="1052736"/>
            <a:ext cx="9906000" cy="5805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404664"/>
            <a:ext cx="8997950" cy="636680"/>
          </a:xfrm>
        </p:spPr>
        <p:txBody>
          <a:bodyPr>
            <a:noAutofit/>
          </a:bodyPr>
          <a:lstStyle/>
          <a:p>
            <a:pPr algn="ctr"/>
            <a:r>
              <a:rPr lang="es-AR" sz="4000" b="1" i="1" dirty="0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Interrupción </a:t>
            </a:r>
            <a:endParaRPr lang="es-AR" sz="4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416496" y="1196752"/>
            <a:ext cx="928903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Es una señal recibida por el </a:t>
            </a:r>
            <a:r>
              <a:rPr lang="es-AR" sz="2800" dirty="0" smtClean="0">
                <a:solidFill>
                  <a:schemeClr val="accent1"/>
                </a:solidFill>
                <a:latin typeface="Verdana" pitchFamily="34" charset="0"/>
                <a:ea typeface="Verdana" pitchFamily="34" charset="0"/>
                <a:cs typeface="Verdana" pitchFamily="34" charset="0"/>
                <a:hlinkClick r:id="rId2" tooltip="Microprocesador"/>
              </a:rPr>
              <a:t>procesador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de una 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3" tooltip="Computadora"/>
              </a:rPr>
              <a:t>computadora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para indicarle que debe «interrumpir» el curso de ejecución actual y pasar a ejecutar código específico para tratar esta situación.</a:t>
            </a:r>
          </a:p>
          <a:p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Una interrupción es una suspensión temporal de la ejecución de un 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4" tooltip="Proceso (informática)"/>
              </a:rPr>
              <a:t>proceso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para pasar a ejecutar una subrutina de servicio de interrupción, la cual, por lo general, no forma parte del programa, sino que pertenece al 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5" tooltip="Sistema operativo"/>
              </a:rPr>
              <a:t>sistema operativo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 o al 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  <a:hlinkClick r:id="rId6" tooltip="BIOS"/>
              </a:rPr>
              <a:t>BIOS</a:t>
            </a:r>
            <a:r>
              <a:rPr lang="es-A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. Una vez finalizada dicha subrutina, se reanuda la ejecución del programa.</a:t>
            </a:r>
            <a:endParaRPr lang="es-AR" sz="28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451</Words>
  <Application>Microsoft Office PowerPoint</Application>
  <PresentationFormat>A4 (210 x 297 mm)</PresentationFormat>
  <Paragraphs>157</Paragraphs>
  <Slides>18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18</vt:i4>
      </vt:variant>
    </vt:vector>
  </HeadingPairs>
  <TitlesOfParts>
    <vt:vector size="20" baseType="lpstr">
      <vt:lpstr>Tema de Office</vt:lpstr>
      <vt:lpstr>Flujo</vt:lpstr>
      <vt:lpstr>Diapositiva 1</vt:lpstr>
      <vt:lpstr>Temario</vt:lpstr>
      <vt:lpstr>Conceptos</vt:lpstr>
      <vt:lpstr>Conceptos</vt:lpstr>
      <vt:lpstr>COMPONENTES COMPUTADOR - REGISTROS</vt:lpstr>
      <vt:lpstr>Arquitectura Von Neumann</vt:lpstr>
      <vt:lpstr>Elementos Básicos de una Computadora?</vt:lpstr>
      <vt:lpstr>Instrucción </vt:lpstr>
      <vt:lpstr>Interrupción </vt:lpstr>
      <vt:lpstr> Tipos Interrupciones </vt:lpstr>
      <vt:lpstr>Jerarquía de Memoria </vt:lpstr>
      <vt:lpstr>Técnicas de Comunicación</vt:lpstr>
      <vt:lpstr>Definición de Sistemas Operativos</vt:lpstr>
      <vt:lpstr>Modo de ejecución</vt:lpstr>
      <vt:lpstr>Kernel</vt:lpstr>
      <vt:lpstr>Funciones del Kernel</vt:lpstr>
      <vt:lpstr>Tipos de Kernel</vt:lpstr>
      <vt:lpstr>Dudas??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Marcela05</dc:creator>
  <cp:lastModifiedBy>Marcela05</cp:lastModifiedBy>
  <cp:revision>34</cp:revision>
  <dcterms:created xsi:type="dcterms:W3CDTF">2015-04-02T20:17:20Z</dcterms:created>
  <dcterms:modified xsi:type="dcterms:W3CDTF">2017-03-14T04:50:24Z</dcterms:modified>
</cp:coreProperties>
</file>