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259" r:id="rId3"/>
    <p:sldId id="257" r:id="rId4"/>
    <p:sldId id="260" r:id="rId5"/>
    <p:sldId id="258" r:id="rId6"/>
    <p:sldId id="262" r:id="rId7"/>
    <p:sldId id="261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2" r:id="rId16"/>
    <p:sldId id="274" r:id="rId17"/>
    <p:sldId id="275" r:id="rId18"/>
    <p:sldId id="276" r:id="rId19"/>
    <p:sldId id="277" r:id="rId20"/>
    <p:sldId id="273" r:id="rId21"/>
    <p:sldId id="278" r:id="rId22"/>
    <p:sldId id="271" r:id="rId23"/>
    <p:sldId id="279" r:id="rId24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EB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930" y="-1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C34E4-D414-4257-A0FE-02EE1DC06880}" type="datetimeFigureOut">
              <a:rPr lang="es-AR" smtClean="0"/>
              <a:pPr/>
              <a:t>02/04/2015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04037-DF68-4BF2-B07E-54E46BE95F66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04037-DF68-4BF2-B07E-54E46BE95F66}" type="slidenum">
              <a:rPr lang="es-AR" smtClean="0"/>
              <a:pPr/>
              <a:t>2</a:t>
            </a:fld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8673" y="333375"/>
            <a:ext cx="9161331" cy="6413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388673" y="1125538"/>
            <a:ext cx="4497256" cy="50403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51029" y="1125538"/>
            <a:ext cx="4498975" cy="50403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388673" y="333376"/>
            <a:ext cx="9161331" cy="583247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02/04/2015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Office_Excel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76736" y="476673"/>
            <a:ext cx="6743675" cy="144015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Universidad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Tecnológica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Nacional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Sistemas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Operativos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Curso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K3011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/>
            </a:r>
            <a:b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</a:b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Profesor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: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Ing</a:t>
            </a:r>
            <a:r>
              <a:rPr lang="en-US" sz="2000" dirty="0" smtClean="0">
                <a:solidFill>
                  <a:schemeClr val="tx1"/>
                </a:solidFill>
                <a:effectLst/>
                <a:latin typeface="Arial Black" pitchFamily="34" charset="0"/>
              </a:rPr>
              <a:t>. Marcela </a:t>
            </a:r>
            <a:r>
              <a:rPr lang="en-US" sz="2000" dirty="0" err="1" smtClean="0">
                <a:solidFill>
                  <a:schemeClr val="tx1"/>
                </a:solidFill>
                <a:effectLst/>
                <a:latin typeface="Arial Black" pitchFamily="34" charset="0"/>
              </a:rPr>
              <a:t>Nardiello</a:t>
            </a:r>
            <a:endParaRPr lang="es-AR" sz="2000" dirty="0">
              <a:solidFill>
                <a:schemeClr val="tx1"/>
              </a:solidFill>
              <a:effectLst/>
              <a:latin typeface="Arial Black" pitchFamily="34" charset="0"/>
            </a:endParaRP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85590" y="3188568"/>
            <a:ext cx="8734821" cy="1752600"/>
          </a:xfrm>
        </p:spPr>
        <p:txBody>
          <a:bodyPr>
            <a:normAutofit lnSpcReduction="10000"/>
          </a:bodyPr>
          <a:lstStyle/>
          <a:p>
            <a:pPr algn="ctr"/>
            <a:r>
              <a:rPr lang="es-AR" sz="5400" dirty="0" smtClean="0">
                <a:solidFill>
                  <a:srgbClr val="7030A0"/>
                </a:solidFill>
                <a:latin typeface="Elephant" pitchFamily="18" charset="0"/>
              </a:rPr>
              <a:t>Procesos </a:t>
            </a:r>
          </a:p>
          <a:p>
            <a:pPr algn="ctr"/>
            <a:r>
              <a:rPr lang="es-AR" sz="5400" dirty="0" smtClean="0">
                <a:solidFill>
                  <a:srgbClr val="7030A0"/>
                </a:solidFill>
                <a:latin typeface="Elephant" pitchFamily="18" charset="0"/>
              </a:rPr>
              <a:t> Planificación CPU </a:t>
            </a:r>
            <a:endParaRPr lang="es-AR" sz="5400" dirty="0">
              <a:solidFill>
                <a:srgbClr val="7030A0"/>
              </a:solidFill>
              <a:latin typeface="Elephant" pitchFamily="18" charset="0"/>
            </a:endParaRPr>
          </a:p>
        </p:txBody>
      </p:sp>
      <p:pic>
        <p:nvPicPr>
          <p:cNvPr id="4" name="Picture 2" descr="C:\Users\Pablo Bergna\Desktop\utn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9" y="681948"/>
            <a:ext cx="1152128" cy="13068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Operaciones de </a:t>
            </a:r>
            <a:r>
              <a:rPr lang="es-AR" sz="28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lps</a:t>
            </a: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Cambio de Modo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1944216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hay una interrupción pendiente, el procesador hace lo siguiente:</a:t>
            </a:r>
          </a:p>
          <a:p>
            <a:pPr lvl="2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Salva el contexto del programa que es ejecutando.(ósea la PCB del proceso).</a:t>
            </a:r>
          </a:p>
          <a:p>
            <a:pPr lvl="2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Asigna al contador de programa el valor de la dirección de comienzo de un programa de tratamiento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deinterrupción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lvl="2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Cambia modo usuario a modo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kernel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para que el código que procesa la interrupción puede incluir instrucciones privilegiadas. </a:t>
            </a: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48544" y="2996952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Cambio de estado de los Procesos</a:t>
            </a:r>
            <a:endParaRPr lang="es-AR" sz="28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47700" y="3645024"/>
            <a:ext cx="8915400" cy="2520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es-AR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Salva</a:t>
            </a:r>
            <a:r>
              <a:rPr kumimoji="0" lang="es-AR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el contexto del procesador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lang="es-AR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Actualiza</a:t>
            </a: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 PCB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es-AR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Mover</a:t>
            </a:r>
            <a:r>
              <a:rPr kumimoji="0" lang="es-AR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la PCB a la cola de proceso correspondiente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lang="es-AR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Selecciona</a:t>
            </a: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otro proceso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es-AR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Actualiza la</a:t>
            </a:r>
            <a:r>
              <a:rPr kumimoji="0" lang="es-AR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PCB de este proceso 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lang="es-AR" i="1" baseline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Actualiza</a:t>
            </a: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las estructuras de daros de memoria.</a:t>
            </a: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es-AR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Restaurar</a:t>
            </a:r>
            <a:r>
              <a:rPr kumimoji="0" lang="es-AR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el contexto del procesador a aquél que existía. </a:t>
            </a:r>
            <a:endParaRPr kumimoji="0" lang="es-AR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Terminación de un proceso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271864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funcion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exit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se termina un proceso se libera la PCB 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libera los recursos del proceso 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libera la memoria asignada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 libera los archivos abiertos</a:t>
            </a:r>
          </a:p>
          <a:p>
            <a:pPr marL="736092" lvl="1" indent="-342900">
              <a:buFont typeface="Wingdings" pitchFamily="2" charset="2"/>
              <a:buChar char="v"/>
            </a:pPr>
            <a:r>
              <a:rPr lang="es-AR" sz="1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proceso puede termina normal o anormal.</a:t>
            </a:r>
          </a:p>
          <a:p>
            <a:pPr marL="1284732" lvl="3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sus hijos terminaron entonces el padre  termina normalmente.</a:t>
            </a:r>
          </a:p>
          <a:p>
            <a:pPr marL="1284732" lvl="3" indent="-342900">
              <a:buClr>
                <a:schemeClr val="tx2"/>
              </a:buClr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 sus hijos no terminan y termina el padre  este finaliza anormal. </a:t>
            </a:r>
          </a:p>
          <a:p>
            <a:pPr marL="1284732" lvl="3" indent="-342900">
              <a:buClr>
                <a:schemeClr val="tx2"/>
              </a:buClr>
              <a:buNone/>
            </a:pPr>
            <a:endParaRPr lang="es-AR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736092" lvl="1" indent="-342900">
              <a:buNone/>
            </a:pPr>
            <a:r>
              <a:rPr lang="es-AR" sz="1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Si muere la padre pueden morir sus hijos en cascada o pueden ser asignados al  un nuevo padre que siempre será el </a:t>
            </a:r>
            <a:r>
              <a:rPr lang="es-AR" sz="1800" b="1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init</a:t>
            </a:r>
            <a:r>
              <a:rPr lang="es-AR" sz="18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().</a:t>
            </a:r>
          </a:p>
          <a:p>
            <a:pPr marL="736092" lvl="1" indent="-342900">
              <a:buNone/>
            </a:pP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Imagen de un proceso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4488" y="1052736"/>
            <a:ext cx="5472608" cy="5271864"/>
          </a:xfrm>
        </p:spPr>
        <p:txBody>
          <a:bodyPr>
            <a:normAutofit/>
          </a:bodyPr>
          <a:lstStyle/>
          <a:p>
            <a:pPr marL="736092" lvl="1" indent="-342900">
              <a:buNone/>
            </a:pP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632520" y="1170037"/>
          <a:ext cx="4019550" cy="5139283"/>
        </p:xfrm>
        <a:graphic>
          <a:graphicData uri="http://schemas.openxmlformats.org/presentationml/2006/ole">
            <p:oleObj spid="_x0000_s20483" name="Hoja de cálculo" r:id="rId3" imgW="4019420" imgH="6534282" progId="Excel.Sheet.12">
              <p:embed/>
            </p:oleObj>
          </a:graphicData>
        </a:graphic>
      </p:graphicFrame>
      <p:sp>
        <p:nvSpPr>
          <p:cNvPr id="10" name="9 Cerrar llave"/>
          <p:cNvSpPr/>
          <p:nvPr/>
        </p:nvSpPr>
        <p:spPr>
          <a:xfrm>
            <a:off x="4953000" y="1268760"/>
            <a:ext cx="432048" cy="2160240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CuadroTexto"/>
          <p:cNvSpPr txBox="1"/>
          <p:nvPr/>
        </p:nvSpPr>
        <p:spPr>
          <a:xfrm>
            <a:off x="5385048" y="1949931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Boque de Control de Proceso</a:t>
            </a:r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Diagrama de Siete Estados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Oval 14"/>
          <p:cNvSpPr>
            <a:spLocks noChangeArrowheads="1"/>
          </p:cNvSpPr>
          <p:nvPr/>
        </p:nvSpPr>
        <p:spPr bwMode="auto">
          <a:xfrm>
            <a:off x="5510213" y="4426545"/>
            <a:ext cx="1079500" cy="7191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Corriendo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3313113" y="4426545"/>
            <a:ext cx="1079500" cy="719138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Listo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3313113" y="5590183"/>
            <a:ext cx="1079500" cy="719137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Bloqueado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12" name="Oval 17" descr="10%"/>
          <p:cNvSpPr>
            <a:spLocks noChangeArrowheads="1"/>
          </p:cNvSpPr>
          <p:nvPr/>
        </p:nvSpPr>
        <p:spPr bwMode="auto">
          <a:xfrm>
            <a:off x="1189038" y="5590183"/>
            <a:ext cx="1079500" cy="719137"/>
          </a:xfrm>
          <a:prstGeom prst="ellipse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 w="158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Suspendido</a:t>
            </a:r>
          </a:p>
          <a:p>
            <a:pPr algn="ctr"/>
            <a:r>
              <a:rPr lang="es-ES_tradnl" sz="1400">
                <a:latin typeface="Arial" charset="0"/>
                <a:cs typeface="Arial" charset="0"/>
              </a:rPr>
              <a:t>Bloqueado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13" name="Oval 18" descr="10%"/>
          <p:cNvSpPr>
            <a:spLocks noChangeArrowheads="1"/>
          </p:cNvSpPr>
          <p:nvPr/>
        </p:nvSpPr>
        <p:spPr bwMode="auto">
          <a:xfrm>
            <a:off x="1189038" y="3237508"/>
            <a:ext cx="1079500" cy="719137"/>
          </a:xfrm>
          <a:prstGeom prst="ellipse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 w="158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 dirty="0">
                <a:latin typeface="Arial" charset="0"/>
                <a:cs typeface="Arial" charset="0"/>
              </a:rPr>
              <a:t>Suspendido</a:t>
            </a:r>
          </a:p>
          <a:p>
            <a:pPr algn="ctr"/>
            <a:r>
              <a:rPr lang="es-ES_tradnl" sz="1400" dirty="0">
                <a:latin typeface="Arial" charset="0"/>
                <a:cs typeface="Arial" charset="0"/>
              </a:rPr>
              <a:t>Listo</a:t>
            </a:r>
            <a:endParaRPr lang="es-ES" sz="1400" dirty="0">
              <a:latin typeface="Arial" charset="0"/>
              <a:cs typeface="Arial" charset="0"/>
            </a:endParaRPr>
          </a:p>
        </p:txBody>
      </p:sp>
      <p:sp>
        <p:nvSpPr>
          <p:cNvPr id="14" name="Oval 19"/>
          <p:cNvSpPr>
            <a:spLocks noChangeArrowheads="1"/>
          </p:cNvSpPr>
          <p:nvPr/>
        </p:nvSpPr>
        <p:spPr bwMode="auto">
          <a:xfrm>
            <a:off x="1189038" y="4426545"/>
            <a:ext cx="1079500" cy="719138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Nuevo</a:t>
            </a:r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15" name="Oval 20"/>
          <p:cNvSpPr>
            <a:spLocks noChangeArrowheads="1"/>
          </p:cNvSpPr>
          <p:nvPr/>
        </p:nvSpPr>
        <p:spPr bwMode="auto">
          <a:xfrm>
            <a:off x="7345363" y="4426545"/>
            <a:ext cx="1079500" cy="719138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ES_tradnl" sz="1400">
                <a:latin typeface="Arial" charset="0"/>
                <a:cs typeface="Arial" charset="0"/>
              </a:rPr>
              <a:t>Terminado</a:t>
            </a:r>
            <a:endParaRPr lang="es-ES" sz="1400">
              <a:latin typeface="Arial" charset="0"/>
              <a:cs typeface="Arial" charset="0"/>
            </a:endParaRPr>
          </a:p>
        </p:txBody>
      </p:sp>
      <p:cxnSp>
        <p:nvCxnSpPr>
          <p:cNvPr id="16" name="AutoShape 21"/>
          <p:cNvCxnSpPr>
            <a:cxnSpLocks noChangeShapeType="1"/>
            <a:stCxn id="14" idx="6"/>
            <a:endCxn id="8" idx="2"/>
          </p:cNvCxnSpPr>
          <p:nvPr/>
        </p:nvCxnSpPr>
        <p:spPr bwMode="auto">
          <a:xfrm>
            <a:off x="2268538" y="4786908"/>
            <a:ext cx="10445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sysDash"/>
            <a:round/>
            <a:headEnd/>
            <a:tailEnd type="triangle" w="med" len="med"/>
          </a:ln>
          <a:effectLst/>
        </p:spPr>
      </p:cxnSp>
      <p:cxnSp>
        <p:nvCxnSpPr>
          <p:cNvPr id="17" name="AutoShape 22"/>
          <p:cNvCxnSpPr>
            <a:cxnSpLocks noChangeShapeType="1"/>
            <a:stCxn id="8" idx="5"/>
            <a:endCxn id="7" idx="3"/>
          </p:cNvCxnSpPr>
          <p:nvPr/>
        </p:nvCxnSpPr>
        <p:spPr bwMode="auto">
          <a:xfrm rot="16200000" flipH="1">
            <a:off x="4950619" y="4324152"/>
            <a:ext cx="1587" cy="1435100"/>
          </a:xfrm>
          <a:prstGeom prst="curvedConnector3">
            <a:avLst>
              <a:gd name="adj1" fmla="val 21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23"/>
          <p:cNvCxnSpPr>
            <a:cxnSpLocks noChangeShapeType="1"/>
            <a:stCxn id="7" idx="6"/>
            <a:endCxn id="15" idx="2"/>
          </p:cNvCxnSpPr>
          <p:nvPr/>
        </p:nvCxnSpPr>
        <p:spPr bwMode="auto">
          <a:xfrm>
            <a:off x="6589713" y="4786908"/>
            <a:ext cx="7556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24"/>
          <p:cNvCxnSpPr>
            <a:cxnSpLocks noChangeShapeType="1"/>
            <a:stCxn id="7" idx="1"/>
            <a:endCxn id="8" idx="7"/>
          </p:cNvCxnSpPr>
          <p:nvPr/>
        </p:nvCxnSpPr>
        <p:spPr bwMode="auto">
          <a:xfrm rot="16200000" flipH="1" flipV="1">
            <a:off x="4950619" y="3814564"/>
            <a:ext cx="1588" cy="1435100"/>
          </a:xfrm>
          <a:prstGeom prst="curvedConnector3">
            <a:avLst>
              <a:gd name="adj1" fmla="val -210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25"/>
          <p:cNvCxnSpPr>
            <a:cxnSpLocks noChangeShapeType="1"/>
            <a:stCxn id="7" idx="4"/>
            <a:endCxn id="9" idx="6"/>
          </p:cNvCxnSpPr>
          <p:nvPr/>
        </p:nvCxnSpPr>
        <p:spPr bwMode="auto">
          <a:xfrm rot="5400000">
            <a:off x="4818857" y="4719439"/>
            <a:ext cx="804862" cy="165735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26"/>
          <p:cNvCxnSpPr>
            <a:cxnSpLocks noChangeShapeType="1"/>
            <a:stCxn id="9" idx="0"/>
            <a:endCxn id="8" idx="4"/>
          </p:cNvCxnSpPr>
          <p:nvPr/>
        </p:nvCxnSpPr>
        <p:spPr bwMode="auto">
          <a:xfrm rot="16200000">
            <a:off x="3630613" y="5367933"/>
            <a:ext cx="444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28"/>
          <p:cNvCxnSpPr>
            <a:cxnSpLocks noChangeShapeType="1"/>
            <a:stCxn id="14" idx="1"/>
            <a:endCxn id="13" idx="3"/>
          </p:cNvCxnSpPr>
          <p:nvPr/>
        </p:nvCxnSpPr>
        <p:spPr bwMode="auto">
          <a:xfrm rot="16200000">
            <a:off x="1012032" y="4195564"/>
            <a:ext cx="6715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29"/>
          <p:cNvCxnSpPr>
            <a:cxnSpLocks noChangeShapeType="1"/>
            <a:stCxn id="13" idx="5"/>
          </p:cNvCxnSpPr>
          <p:nvPr/>
        </p:nvCxnSpPr>
        <p:spPr bwMode="auto">
          <a:xfrm>
            <a:off x="2110449" y="3851330"/>
            <a:ext cx="1237415" cy="8012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30"/>
          <p:cNvCxnSpPr>
            <a:cxnSpLocks noChangeShapeType="1"/>
            <a:stCxn id="12" idx="2"/>
            <a:endCxn id="13" idx="2"/>
          </p:cNvCxnSpPr>
          <p:nvPr/>
        </p:nvCxnSpPr>
        <p:spPr bwMode="auto">
          <a:xfrm rot="10800000" flipH="1">
            <a:off x="1181100" y="3597870"/>
            <a:ext cx="1588" cy="2352675"/>
          </a:xfrm>
          <a:prstGeom prst="curvedConnector3">
            <a:avLst>
              <a:gd name="adj1" fmla="val -139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31"/>
          <p:cNvCxnSpPr>
            <a:cxnSpLocks noChangeShapeType="1"/>
            <a:stCxn id="9" idx="3"/>
            <a:endCxn id="12" idx="5"/>
          </p:cNvCxnSpPr>
          <p:nvPr/>
        </p:nvCxnSpPr>
        <p:spPr bwMode="auto">
          <a:xfrm rot="5400000">
            <a:off x="2786857" y="5527476"/>
            <a:ext cx="7938" cy="1362075"/>
          </a:xfrm>
          <a:prstGeom prst="curvedConnector3">
            <a:avLst>
              <a:gd name="adj1" fmla="val 42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32"/>
          <p:cNvCxnSpPr>
            <a:cxnSpLocks noChangeShapeType="1"/>
            <a:stCxn id="12" idx="7"/>
            <a:endCxn id="9" idx="1"/>
          </p:cNvCxnSpPr>
          <p:nvPr/>
        </p:nvCxnSpPr>
        <p:spPr bwMode="auto">
          <a:xfrm rot="5400000" flipV="1">
            <a:off x="2786857" y="5009951"/>
            <a:ext cx="7938" cy="1362075"/>
          </a:xfrm>
          <a:prstGeom prst="curvedConnector3">
            <a:avLst>
              <a:gd name="adj1" fmla="val -41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33"/>
          <p:cNvCxnSpPr>
            <a:cxnSpLocks noChangeShapeType="1"/>
            <a:stCxn id="8" idx="0"/>
            <a:endCxn id="13" idx="6"/>
          </p:cNvCxnSpPr>
          <p:nvPr/>
        </p:nvCxnSpPr>
        <p:spPr bwMode="auto">
          <a:xfrm rot="5400000" flipH="1">
            <a:off x="2650331" y="3224014"/>
            <a:ext cx="828675" cy="15763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8" name="Oval 35"/>
          <p:cNvSpPr>
            <a:spLocks noChangeArrowheads="1"/>
          </p:cNvSpPr>
          <p:nvPr/>
        </p:nvSpPr>
        <p:spPr bwMode="auto">
          <a:xfrm>
            <a:off x="503238" y="1304925"/>
            <a:ext cx="539750" cy="360363"/>
          </a:xfrm>
          <a:prstGeom prst="ellipse">
            <a:avLst/>
          </a:prstGeom>
          <a:solidFill>
            <a:srgbClr val="FFCC00"/>
          </a:solidFill>
          <a:ln w="952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29" name="Oval 36" descr="10%"/>
          <p:cNvSpPr>
            <a:spLocks noChangeArrowheads="1"/>
          </p:cNvSpPr>
          <p:nvPr/>
        </p:nvSpPr>
        <p:spPr bwMode="auto">
          <a:xfrm>
            <a:off x="503238" y="2060848"/>
            <a:ext cx="539750" cy="359618"/>
          </a:xfrm>
          <a:prstGeom prst="ellipse">
            <a:avLst/>
          </a:prstGeom>
          <a:pattFill prst="pct10">
            <a:fgClr>
              <a:srgbClr val="C0C0C0"/>
            </a:fgClr>
            <a:bgClr>
              <a:srgbClr val="FFFFFF"/>
            </a:bgClr>
          </a:pattFill>
          <a:ln w="15875" algn="ctr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30" name="Oval 37"/>
          <p:cNvSpPr>
            <a:spLocks noChangeArrowheads="1"/>
          </p:cNvSpPr>
          <p:nvPr/>
        </p:nvSpPr>
        <p:spPr bwMode="auto">
          <a:xfrm>
            <a:off x="503238" y="2780605"/>
            <a:ext cx="539750" cy="3603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1400">
              <a:latin typeface="Arial" charset="0"/>
              <a:cs typeface="Arial" charset="0"/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1424608" y="1268760"/>
            <a:ext cx="59046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Planificador  a largo Plazo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Planificador  a Mediano Plazo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Planificador  a Corto Plazo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9" name="Rectangle 7"/>
          <p:cNvSpPr>
            <a:spLocks noChangeArrowheads="1"/>
          </p:cNvSpPr>
          <p:nvPr/>
        </p:nvSpPr>
        <p:spPr bwMode="auto">
          <a:xfrm>
            <a:off x="495300" y="1219200"/>
            <a:ext cx="8915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Largo Plazo,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Para admitir nuevos procesos al sistema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de adicionar al grupo de procesos a ser ejecutados.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es-ES" sz="2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mediano plazo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Problema de administración de memoria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de adicionar a un número de procesos que están parcialmente o completamente en memoria. A veces es mejor dejarlos fuera de memoria.</a:t>
            </a:r>
          </a:p>
        </p:txBody>
      </p:sp>
      <p:sp>
        <p:nvSpPr>
          <p:cNvPr id="806920" name="Rectangle 8"/>
          <p:cNvSpPr>
            <a:spLocks noGrp="1" noChangeArrowheads="1"/>
          </p:cNvSpPr>
          <p:nvPr>
            <p:ph type="title"/>
          </p:nvPr>
        </p:nvSpPr>
        <p:spPr>
          <a:xfrm>
            <a:off x="507339" y="363539"/>
            <a:ext cx="8893042" cy="612775"/>
          </a:xfrm>
        </p:spPr>
        <p:txBody>
          <a:bodyPr>
            <a:normAutofit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Planificación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ChangeArrowheads="1"/>
          </p:cNvSpPr>
          <p:nvPr/>
        </p:nvSpPr>
        <p:spPr bwMode="auto">
          <a:xfrm>
            <a:off x="495300" y="1219200"/>
            <a:ext cx="8915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corto plazo.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solidFill>
                  <a:schemeClr val="accent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Qué proceso escoger para ser ejecutado.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 ejecuta en todos los cambios de contexto.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Tiene que ser muy rápido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en cuanto a cual proceso disponible puede ser ejecutado por el procesador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endParaRPr lang="es-ES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Planificación de la E/S</a:t>
            </a:r>
          </a:p>
          <a:p>
            <a:pPr marL="742950" lvl="1" indent="-285750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La decisión de qué proceso pendiente de E/S puede ser ejecutado por el procesador, dado que existe una E/S disponible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title"/>
          </p:nvPr>
        </p:nvSpPr>
        <p:spPr>
          <a:xfrm>
            <a:off x="507339" y="363539"/>
            <a:ext cx="8893042" cy="612775"/>
          </a:xfrm>
        </p:spPr>
        <p:txBody>
          <a:bodyPr>
            <a:normAutofit/>
          </a:bodyPr>
          <a:lstStyle/>
          <a:p>
            <a:pPr algn="ctr"/>
            <a:r>
              <a:rPr lang="es-ES" sz="3200" b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Tipos de Planificación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Planificador de Largo Plazo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8673" y="1125538"/>
            <a:ext cx="9149292" cy="50403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Determina que programas son admitidos al sistema para su procesamiento.</a:t>
            </a:r>
          </a:p>
          <a:p>
            <a:pP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Controla el grado de multiprogramación.</a:t>
            </a:r>
          </a:p>
          <a:p>
            <a:pP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Mucho procesos, cada proceso es ejecutado en pequeños porcentajes de tiempo.</a:t>
            </a:r>
          </a:p>
          <a:p>
            <a:endParaRPr lang="es-ES" sz="24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87917" y="3178175"/>
            <a:ext cx="8779537" cy="2965450"/>
            <a:chOff x="396" y="1865"/>
            <a:chExt cx="4967" cy="1868"/>
          </a:xfrm>
        </p:grpSpPr>
        <p:pic>
          <p:nvPicPr>
            <p:cNvPr id="809993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 b="39182"/>
            <a:stretch>
              <a:fillRect/>
            </a:stretch>
          </p:blipFill>
          <p:spPr bwMode="auto">
            <a:xfrm>
              <a:off x="396" y="1865"/>
              <a:ext cx="4967" cy="186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810002" name="Line 18"/>
            <p:cNvSpPr>
              <a:spLocks noChangeShapeType="1"/>
            </p:cNvSpPr>
            <p:nvPr/>
          </p:nvSpPr>
          <p:spPr bwMode="auto">
            <a:xfrm>
              <a:off x="3991" y="3339"/>
              <a:ext cx="63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s-AR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333375"/>
            <a:ext cx="8915400" cy="641350"/>
          </a:xfrm>
        </p:spPr>
        <p:txBody>
          <a:bodyPr>
            <a:normAutofit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Planificador de Mediano Plazo</a:t>
            </a:r>
          </a:p>
        </p:txBody>
      </p:sp>
      <p:sp>
        <p:nvSpPr>
          <p:cNvPr id="811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8673" y="1147763"/>
            <a:ext cx="9161331" cy="45720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Parte de la función de intercambio (</a:t>
            </a:r>
            <a:r>
              <a:rPr lang="es-ES" sz="2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swaping</a:t>
            </a: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  <a:p>
            <a:pPr>
              <a:buFont typeface="Wingdings" pitchFamily="2" charset="2"/>
              <a:buChar char="v"/>
            </a:pP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Basado en la necesidad de administrar el grado de </a:t>
            </a:r>
            <a:r>
              <a:rPr lang="es-ES" sz="2400" i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multi</a:t>
            </a:r>
            <a:r>
              <a:rPr lang="es-ES" sz="2400" i="1" dirty="0">
                <a:latin typeface="Verdana" pitchFamily="34" charset="0"/>
                <a:ea typeface="Verdana" pitchFamily="34" charset="0"/>
                <a:cs typeface="Verdana" pitchFamily="34" charset="0"/>
              </a:rPr>
              <a:t>-programación.</a:t>
            </a:r>
          </a:p>
        </p:txBody>
      </p:sp>
      <p:pic>
        <p:nvPicPr>
          <p:cNvPr id="81101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t="41821" r="53986"/>
          <a:stretch>
            <a:fillRect/>
          </a:stretch>
        </p:blipFill>
        <p:spPr>
          <a:xfrm>
            <a:off x="2682876" y="2564904"/>
            <a:ext cx="3809339" cy="3250109"/>
          </a:xfrm>
          <a:noFill/>
          <a:ln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00712" y="333375"/>
            <a:ext cx="9137253" cy="641350"/>
          </a:xfrm>
        </p:spPr>
        <p:txBody>
          <a:bodyPr>
            <a:normAutofit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Planificador de Corto Plazo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339" y="1125538"/>
            <a:ext cx="8930878" cy="50403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Conocido como el despachador.</a:t>
            </a:r>
          </a:p>
          <a:p>
            <a:pP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 ejecuta muy frecuentemente.</a:t>
            </a:r>
          </a:p>
          <a:p>
            <a:pPr>
              <a:buFont typeface="Wingdings" pitchFamily="2" charset="2"/>
              <a:buChar char="v"/>
            </a:pPr>
            <a:r>
              <a:rPr lang="es-ES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Se invoca cuando ocurre alguno de los siguientes eventos: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Interrupción de reloj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Interrupción de E/S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Llamadas al SO</a:t>
            </a:r>
          </a:p>
          <a:p>
            <a:pPr lvl="1">
              <a:buFont typeface="Wingdings" pitchFamily="2" charset="2"/>
              <a:buChar char="v"/>
            </a:pPr>
            <a:r>
              <a:rPr lang="es-ES" dirty="0">
                <a:latin typeface="Verdana" pitchFamily="34" charset="0"/>
                <a:ea typeface="Verdana" pitchFamily="34" charset="0"/>
                <a:cs typeface="Verdana" pitchFamily="34" charset="0"/>
              </a:rPr>
              <a:t>Señales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755" name="Picture 3"/>
          <p:cNvPicPr>
            <a:picLocks noGrp="1" noChangeAspect="1" noChangeArrowheads="1"/>
          </p:cNvPicPr>
          <p:nvPr>
            <p:ph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20594" y="1162050"/>
            <a:ext cx="8538765" cy="4994275"/>
          </a:xfrm>
          <a:noFill/>
          <a:ln/>
        </p:spPr>
      </p:pic>
      <p:sp>
        <p:nvSpPr>
          <p:cNvPr id="842757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400712" y="369889"/>
            <a:ext cx="9137253" cy="579437"/>
          </a:xfrm>
        </p:spPr>
        <p:txBody>
          <a:bodyPr>
            <a:normAutofit/>
          </a:bodyPr>
          <a:lstStyle/>
          <a:p>
            <a:pPr algn="ctr"/>
            <a:r>
              <a:rPr lang="es-ES" sz="3200" b="1" i="1" dirty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Diagrama de colas para el planificador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 Procesos</a:t>
            </a:r>
            <a:endParaRPr lang="es-AR" sz="32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052736"/>
            <a:ext cx="4169668" cy="2448272"/>
          </a:xfrm>
        </p:spPr>
        <p:txBody>
          <a:bodyPr/>
          <a:lstStyle/>
          <a:p>
            <a:pPr algn="ctr">
              <a:buNone/>
            </a:pPr>
            <a:r>
              <a:rPr lang="es-AR" b="1" i="1" dirty="0" smtClean="0">
                <a:solidFill>
                  <a:schemeClr val="accent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Programa</a:t>
            </a:r>
          </a:p>
          <a:p>
            <a:pPr>
              <a:buClr>
                <a:srgbClr val="0070C0"/>
              </a:buClr>
              <a:buSzPct val="81000"/>
              <a:buFont typeface="Wingdings" pitchFamily="2" charset="2"/>
              <a:buChar char="v"/>
            </a:pPr>
            <a:r>
              <a:rPr lang="es-AR" sz="24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Entidad Pasiva</a:t>
            </a:r>
          </a:p>
          <a:p>
            <a:pPr>
              <a:buClr>
                <a:srgbClr val="0070C0"/>
              </a:buClr>
              <a:buSzPct val="81000"/>
              <a:buFont typeface="Wingdings" pitchFamily="2" charset="2"/>
              <a:buChar char="v"/>
            </a:pPr>
            <a:r>
              <a:rPr lang="es-AR" sz="24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Lista de instrucciones almacenada en disco</a:t>
            </a:r>
          </a:p>
          <a:p>
            <a:pPr>
              <a:buClr>
                <a:srgbClr val="0070C0"/>
              </a:buClr>
              <a:buSzPct val="81000"/>
              <a:buFont typeface="Wingdings" pitchFamily="2" charset="2"/>
              <a:buChar char="v"/>
            </a:pP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Archivo Ejecutable</a:t>
            </a:r>
          </a:p>
          <a:p>
            <a:pPr>
              <a:buClr>
                <a:srgbClr val="0070C0"/>
              </a:buClr>
              <a:buSzPct val="81000"/>
              <a:buNone/>
            </a:pPr>
            <a:endParaRPr lang="es-AR" sz="24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16496" y="4050938"/>
            <a:ext cx="40324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programa se convierte en Proceso cuando el archivo ejecutable se carga en memoria</a:t>
            </a:r>
            <a:endParaRPr lang="es-AR" sz="24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4959796" y="1052736"/>
            <a:ext cx="4169668" cy="2952328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s-AR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Proceso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1000"/>
              <a:buFont typeface="Wingdings" pitchFamily="2" charset="2"/>
              <a:buChar char="v"/>
              <a:tabLst/>
              <a:defRPr/>
            </a:pPr>
            <a:r>
              <a:rPr kumimoji="0" lang="es-A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s-A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Entidad Activa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1000"/>
              <a:buFont typeface="Wingdings" pitchFamily="2" charset="2"/>
              <a:buChar char="v"/>
              <a:tabLst/>
              <a:defRPr/>
            </a:pPr>
            <a:r>
              <a:rPr kumimoji="0" lang="es-AR" sz="24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kumimoji="0" lang="es-AR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Ejecutar las instrucciones de la maquina que residen en memoria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0C0"/>
              </a:buClr>
              <a:buSzPct val="81000"/>
              <a:buFont typeface="Wingdings" pitchFamily="2" charset="2"/>
              <a:buChar char="v"/>
              <a:tabLst/>
              <a:defRPr/>
            </a:pPr>
            <a:r>
              <a:rPr lang="es-AR" sz="2400" i="1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Unidad de trabajo para los sistemas compartidos</a:t>
            </a:r>
            <a:endParaRPr kumimoji="0" lang="es-AR" sz="24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2 Marcador de contenido"/>
          <p:cNvSpPr txBox="1">
            <a:spLocks/>
          </p:cNvSpPr>
          <p:nvPr/>
        </p:nvSpPr>
        <p:spPr>
          <a:xfrm>
            <a:off x="5112196" y="3933056"/>
            <a:ext cx="4169668" cy="2520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s-AR" sz="2600" b="1" i="1" u="none" strike="noStrike" kern="120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4953000" y="3861048"/>
            <a:ext cx="4608512" cy="351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 proceso Contiene:</a:t>
            </a:r>
          </a:p>
          <a:p>
            <a:pPr marL="274320" lvl="0" indent="-274320">
              <a:spcBef>
                <a:spcPct val="20000"/>
              </a:spcBef>
              <a:buClr>
                <a:srgbClr val="0070C0"/>
              </a:buClr>
              <a:buSzPct val="81000"/>
              <a:buFont typeface="Wingdings" pitchFamily="2" charset="2"/>
              <a:buChar char="v"/>
              <a:defRPr/>
            </a:pPr>
            <a:r>
              <a:rPr lang="es-AR" sz="2400" b="1" i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 de programa</a:t>
            </a:r>
          </a:p>
          <a:p>
            <a:pPr marL="274320" lvl="0" indent="-274320">
              <a:spcBef>
                <a:spcPct val="20000"/>
              </a:spcBef>
              <a:buClr>
                <a:srgbClr val="0070C0"/>
              </a:buClr>
              <a:buSzPct val="81000"/>
              <a:buFont typeface="Wingdings" pitchFamily="2" charset="2"/>
              <a:buChar char="v"/>
              <a:defRPr/>
            </a:pP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Registro del procesador</a:t>
            </a:r>
          </a:p>
          <a:p>
            <a:pPr marL="274320" lvl="0" indent="-274320">
              <a:spcBef>
                <a:spcPct val="20000"/>
              </a:spcBef>
              <a:buClr>
                <a:srgbClr val="0070C0"/>
              </a:buClr>
              <a:buSzPct val="81000"/>
              <a:buFont typeface="Wingdings" pitchFamily="2" charset="2"/>
              <a:buChar char="v"/>
              <a:defRPr/>
            </a:pP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Pila del proceso </a:t>
            </a:r>
            <a:r>
              <a:rPr lang="es-AR" sz="16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(Datos Temporales, Sección de Datos)</a:t>
            </a:r>
          </a:p>
          <a:p>
            <a:pPr marL="274320" indent="-274320">
              <a:spcBef>
                <a:spcPct val="20000"/>
              </a:spcBef>
              <a:buClr>
                <a:srgbClr val="0070C0"/>
              </a:buClr>
              <a:buSzPct val="81000"/>
              <a:buFont typeface="Wingdings" pitchFamily="2" charset="2"/>
              <a:buChar char="v"/>
              <a:defRPr/>
            </a:pPr>
            <a:r>
              <a:rPr lang="es-AR" sz="24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Acumulador de Memoria.</a:t>
            </a:r>
          </a:p>
          <a:p>
            <a:pPr marL="274320" lvl="0" indent="-274320">
              <a:spcBef>
                <a:spcPct val="20000"/>
              </a:spcBef>
              <a:buClr>
                <a:srgbClr val="0070C0"/>
              </a:buClr>
              <a:buSzPct val="81000"/>
              <a:buFont typeface="Wingdings" pitchFamily="2" charset="2"/>
              <a:buChar char="v"/>
              <a:defRPr/>
            </a:pPr>
            <a:endParaRPr lang="es-AR" sz="16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50558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Uso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CPU: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Mantener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CPU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ocupada</a:t>
            </a:r>
            <a:endParaRPr lang="en-US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Rendimiento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(Throughput):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Cantidad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procesos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por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endParaRPr lang="en-US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vuelta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(Turnaround):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entre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/Fin de un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Proceso</a:t>
            </a:r>
            <a:endParaRPr lang="en-US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espera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Transcurrido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Ready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Respuesta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Desde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Ready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hasta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que</a:t>
            </a:r>
            <a:r>
              <a:rPr lang="en-US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se </a:t>
            </a:r>
            <a:r>
              <a:rPr lang="en-US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atiende</a:t>
            </a:r>
            <a:endParaRPr lang="en-US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s-AR" dirty="0"/>
          </a:p>
        </p:txBody>
      </p:sp>
      <p:sp>
        <p:nvSpPr>
          <p:cNvPr id="4" name="3 Título"/>
          <p:cNvSpPr txBox="1">
            <a:spLocks noGrp="1"/>
          </p:cNvSpPr>
          <p:nvPr>
            <p:ph type="title"/>
          </p:nvPr>
        </p:nvSpPr>
        <p:spPr>
          <a:xfrm>
            <a:off x="991272" y="404664"/>
            <a:ext cx="7994176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CRITERIOS DE LA PLANIFICACIÓN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268760"/>
            <a:ext cx="8915400" cy="505584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FCFS (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come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First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Serve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Round </a:t>
            </a:r>
            <a:r>
              <a:rPr lang="es-AR" sz="2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Robin</a:t>
            </a: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 </a:t>
            </a:r>
          </a:p>
          <a:p>
            <a:pPr>
              <a:buFont typeface="Wingdings" pitchFamily="2" charset="2"/>
              <a:buChar char="v"/>
            </a:pP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SPN/SJF (Shortest Process Next)</a:t>
            </a:r>
            <a:endParaRPr lang="es-A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SRT (Shortest Remaining Time)</a:t>
            </a:r>
            <a:endParaRPr lang="es-AR" sz="2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Prioridad</a:t>
            </a: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HRRN </a:t>
            </a: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(Highest Response ratio next)</a:t>
            </a:r>
          </a:p>
          <a:p>
            <a:pPr>
              <a:buNone/>
            </a:pPr>
            <a:r>
              <a:rPr lang="en-US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Primero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mayor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tasa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respuesta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= R =W+S/S</a:t>
            </a:r>
          </a:p>
          <a:p>
            <a:pPr>
              <a:buNone/>
            </a:pP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R=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Tasa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Rspuesta</a:t>
            </a:r>
            <a:endParaRPr lang="en-US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w =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consumido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esperando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procesoador</a:t>
            </a:r>
            <a:endParaRPr lang="en-US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	s=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Tiempo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dr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Servicio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Esperado</a:t>
            </a:r>
            <a:r>
              <a:rPr lang="en-US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AR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2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Colas Multinivel y retroalimentación.</a:t>
            </a:r>
          </a:p>
          <a:p>
            <a:pPr>
              <a:lnSpc>
                <a:spcPct val="150000"/>
              </a:lnSpc>
            </a:pPr>
            <a:endParaRPr lang="en-US" sz="2400" dirty="0" smtClean="0"/>
          </a:p>
          <a:p>
            <a:pPr>
              <a:lnSpc>
                <a:spcPct val="150000"/>
              </a:lnSpc>
            </a:pPr>
            <a:endParaRPr lang="es-AR" dirty="0"/>
          </a:p>
        </p:txBody>
      </p:sp>
      <p:sp>
        <p:nvSpPr>
          <p:cNvPr id="4" name="3 Título"/>
          <p:cNvSpPr txBox="1">
            <a:spLocks noGrp="1"/>
          </p:cNvSpPr>
          <p:nvPr>
            <p:ph type="title"/>
          </p:nvPr>
        </p:nvSpPr>
        <p:spPr>
          <a:xfrm>
            <a:off x="991272" y="404664"/>
            <a:ext cx="813819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Algoritmos</a:t>
            </a:r>
            <a:r>
              <a:rPr lang="en-US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de </a:t>
            </a:r>
            <a:r>
              <a:rPr lang="en-US" sz="32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Planificacion</a:t>
            </a:r>
            <a:endParaRPr lang="en-US" sz="3200" b="1" i="1" dirty="0" smtClean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AR" sz="6600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s-AR" sz="66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Dudas?</a:t>
            </a:r>
            <a:endParaRPr lang="es-AR" sz="66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s-AR" sz="6600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s-AR" sz="66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Fin!!!</a:t>
            </a:r>
          </a:p>
          <a:p>
            <a:pPr algn="ctr">
              <a:buNone/>
            </a:pPr>
            <a:endParaRPr lang="es-AR" sz="6600" dirty="0" smtClean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>
              <a:buNone/>
            </a:pPr>
            <a:r>
              <a:rPr lang="es-AR" sz="32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Muchas Gracias</a:t>
            </a:r>
          </a:p>
          <a:p>
            <a:pPr algn="ctr">
              <a:buNone/>
            </a:pPr>
            <a:endParaRPr lang="es-AR" sz="2400" dirty="0">
              <a:solidFill>
                <a:schemeClr val="accent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Proceso en Memoria</a:t>
            </a:r>
            <a:endParaRPr lang="es-AR" sz="32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1052736"/>
            <a:ext cx="4536504" cy="4824536"/>
          </a:xfrm>
        </p:spPr>
        <p:txBody>
          <a:bodyPr numCol="1">
            <a:normAutofit fontScale="92500" lnSpcReduction="20000"/>
          </a:bodyPr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          </a:t>
            </a:r>
          </a:p>
          <a:p>
            <a:pPr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632521" y="1512888"/>
          <a:ext cx="3672408" cy="3829050"/>
        </p:xfrm>
        <a:graphic>
          <a:graphicData uri="http://schemas.openxmlformats.org/presentationml/2006/ole">
            <p:oleObj spid="_x0000_s1026" name="Hoja de cálculo" r:id="rId3" imgW="3686043" imgH="3829008" progId="Excel.Sheet.12">
              <p:embed/>
            </p:oleObj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313040" y="1340768"/>
            <a:ext cx="3960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Datos Temporales.</a:t>
            </a:r>
          </a:p>
          <a:p>
            <a:endParaRPr lang="es-AR" sz="24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Sección de Datos.</a:t>
            </a:r>
          </a:p>
          <a:p>
            <a:endParaRPr lang="es-AR" sz="24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2400" b="1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s-AR" sz="24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Memoria Asignada Dinámicamente al proceso</a:t>
            </a:r>
            <a:endParaRPr lang="es-AR" sz="24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4304928" y="1556792"/>
            <a:ext cx="100811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304928" y="1988840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304928" y="3789040"/>
            <a:ext cx="100811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Proceso en Memoria</a:t>
            </a:r>
            <a:endParaRPr lang="es-AR" sz="32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88504" y="1052736"/>
            <a:ext cx="4536504" cy="4824536"/>
          </a:xfrm>
        </p:spPr>
        <p:txBody>
          <a:bodyPr numCol="1">
            <a:normAutofit fontScale="92500" lnSpcReduction="20000"/>
          </a:bodyPr>
          <a:lstStyle/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endParaRPr lang="es-AR" dirty="0" smtClean="0"/>
          </a:p>
          <a:p>
            <a:pPr>
              <a:buNone/>
            </a:pPr>
            <a:r>
              <a:rPr lang="es-AR" dirty="0" smtClean="0"/>
              <a:t>          </a:t>
            </a:r>
          </a:p>
          <a:p>
            <a:pPr>
              <a:buNone/>
            </a:pPr>
            <a:r>
              <a:rPr lang="es-AR" dirty="0" smtClean="0"/>
              <a:t>	</a:t>
            </a:r>
            <a:endParaRPr lang="es-AR" dirty="0"/>
          </a:p>
        </p:txBody>
      </p:sp>
      <p:graphicFrame>
        <p:nvGraphicFramePr>
          <p:cNvPr id="11" name="10 Tabla"/>
          <p:cNvGraphicFramePr>
            <a:graphicFrameLocks noGrp="1"/>
          </p:cNvGraphicFramePr>
          <p:nvPr/>
        </p:nvGraphicFramePr>
        <p:xfrm>
          <a:off x="560512" y="1227138"/>
          <a:ext cx="4320480" cy="4794151"/>
        </p:xfrm>
        <a:graphic>
          <a:graphicData uri="http://schemas.openxmlformats.org/drawingml/2006/table">
            <a:tbl>
              <a:tblPr/>
              <a:tblGrid>
                <a:gridCol w="404256"/>
                <a:gridCol w="3511968"/>
                <a:gridCol w="404256"/>
              </a:tblGrid>
              <a:tr h="183919"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3919"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100</a:t>
                      </a: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AR" sz="7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73969">
                <a:tc>
                  <a:txBody>
                    <a:bodyPr/>
                    <a:lstStyle/>
                    <a:p>
                      <a:pPr algn="l" fontAlgn="b"/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Distribuidor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31053"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5000</a:t>
                      </a: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92761">
                <a:tc>
                  <a:txBody>
                    <a:bodyPr/>
                    <a:lstStyle/>
                    <a:p>
                      <a:pPr algn="l" fontAlgn="b"/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300" b="1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Proceso A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4018"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8000</a:t>
                      </a: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200" b="1" i="1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80900">
                <a:tc>
                  <a:txBody>
                    <a:bodyPr/>
                    <a:lstStyle/>
                    <a:p>
                      <a:pPr algn="r" fontAlgn="b"/>
                      <a:r>
                        <a:rPr lang="es-AR" sz="9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12000</a:t>
                      </a: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300" b="1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Proceso B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09243">
                <a:tc>
                  <a:txBody>
                    <a:bodyPr/>
                    <a:lstStyle/>
                    <a:p>
                      <a:pPr algn="l" fontAlgn="b"/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300" b="1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Proceso C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45626">
                <a:tc>
                  <a:txBody>
                    <a:bodyPr/>
                    <a:lstStyle/>
                    <a:p>
                      <a:pPr algn="l" fontAlgn="b"/>
                      <a:endParaRPr lang="es-AR" sz="9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AR" sz="1300" b="1" i="1" u="none" strike="noStrike">
                          <a:solidFill>
                            <a:srgbClr val="000000"/>
                          </a:solidFill>
                          <a:latin typeface="Verdana"/>
                        </a:rPr>
                        <a:t> </a:t>
                      </a: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8743"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AR" sz="7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5630" marR="5630" marT="56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11 Tabla"/>
          <p:cNvGraphicFramePr>
            <a:graphicFrameLocks noGrp="1"/>
          </p:cNvGraphicFramePr>
          <p:nvPr/>
        </p:nvGraphicFramePr>
        <p:xfrm>
          <a:off x="6229796" y="1340768"/>
          <a:ext cx="3187700" cy="923925"/>
        </p:xfrm>
        <a:graphic>
          <a:graphicData uri="http://schemas.openxmlformats.org/drawingml/2006/table">
            <a:tbl>
              <a:tblPr/>
              <a:tblGrid>
                <a:gridCol w="3187700"/>
              </a:tblGrid>
              <a:tr h="342900">
                <a:tc>
                  <a:txBody>
                    <a:bodyPr/>
                    <a:lstStyle/>
                    <a:p>
                      <a:pPr algn="l" fontAlgn="b"/>
                      <a:r>
                        <a:rPr lang="es-AR" sz="20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Contador de Programa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algn="r" fontAlgn="b"/>
                      <a:r>
                        <a:rPr lang="es-AR" sz="2200" b="0" i="0" u="none" strike="noStrike" dirty="0">
                          <a:solidFill>
                            <a:srgbClr val="000000"/>
                          </a:solidFill>
                          <a:latin typeface="Verdana"/>
                        </a:rPr>
                        <a:t>8000    . </a:t>
                      </a:r>
                    </a:p>
                  </a:txBody>
                  <a:tcPr marL="9525" marR="9525" marT="9525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9F1"/>
                    </a:solidFill>
                  </a:tcPr>
                </a:tc>
              </a:tr>
            </a:tbl>
          </a:graphicData>
        </a:graphic>
      </p:graphicFrame>
      <p:cxnSp>
        <p:nvCxnSpPr>
          <p:cNvPr id="15" name="14 Conector angular"/>
          <p:cNvCxnSpPr/>
          <p:nvPr/>
        </p:nvCxnSpPr>
        <p:spPr>
          <a:xfrm rot="10800000" flipV="1">
            <a:off x="4592960" y="2204864"/>
            <a:ext cx="4752528" cy="1368152"/>
          </a:xfrm>
          <a:prstGeom prst="bentConnector3">
            <a:avLst>
              <a:gd name="adj1" fmla="val 250"/>
            </a:avLst>
          </a:prstGeom>
          <a:ln w="41275" cmpd="sng"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880992" y="4293096"/>
            <a:ext cx="3600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8000 Dirección de comienzo del Proceso B.</a:t>
            </a:r>
          </a:p>
          <a:p>
            <a:endParaRPr lang="es-AR" sz="1600" b="1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Estados de un Proceso</a:t>
            </a:r>
            <a:endParaRPr lang="es-AR" sz="32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44488" y="1052736"/>
            <a:ext cx="8915400" cy="475252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s-AR" dirty="0" smtClean="0"/>
              <a:t> </a:t>
            </a: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Nuevo: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recién creado por el S.O.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ejecución: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está en la CPU ejecutando instrucciones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Bloqueado: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esperando por algún evento (ej. una operación de E/S)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Preparado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: esperando a que le asignen un procesador (CPU)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Terminado: </a:t>
            </a:r>
            <a:r>
              <a:rPr lang="es-AR" sz="20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no ejecutará más instrucciones</a:t>
            </a:r>
            <a:endParaRPr lang="es-AR" dirty="0"/>
          </a:p>
        </p:txBody>
      </p:sp>
      <p:sp>
        <p:nvSpPr>
          <p:cNvPr id="4" name="3 Elipse"/>
          <p:cNvSpPr/>
          <p:nvPr/>
        </p:nvSpPr>
        <p:spPr bwMode="auto">
          <a:xfrm>
            <a:off x="2123728" y="4900479"/>
            <a:ext cx="1224136" cy="396044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267744" y="4983520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Preparado</a:t>
            </a:r>
          </a:p>
        </p:txBody>
      </p:sp>
      <p:sp>
        <p:nvSpPr>
          <p:cNvPr id="6" name="5 Elipse"/>
          <p:cNvSpPr/>
          <p:nvPr/>
        </p:nvSpPr>
        <p:spPr bwMode="auto">
          <a:xfrm>
            <a:off x="3815916" y="3640339"/>
            <a:ext cx="1260140" cy="5040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031940" y="374835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Bloqueado</a:t>
            </a:r>
            <a:endParaRPr lang="es-AR" sz="1200" dirty="0"/>
          </a:p>
        </p:txBody>
      </p:sp>
      <p:sp>
        <p:nvSpPr>
          <p:cNvPr id="8" name="7 Elipse"/>
          <p:cNvSpPr/>
          <p:nvPr/>
        </p:nvSpPr>
        <p:spPr bwMode="auto">
          <a:xfrm>
            <a:off x="6120172" y="4756463"/>
            <a:ext cx="1260140" cy="54006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6300192" y="4864475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Ejecución</a:t>
            </a:r>
            <a:endParaRPr lang="es-AR" sz="1200" dirty="0"/>
          </a:p>
        </p:txBody>
      </p:sp>
      <p:sp>
        <p:nvSpPr>
          <p:cNvPr id="10" name="9 Elipse"/>
          <p:cNvSpPr/>
          <p:nvPr/>
        </p:nvSpPr>
        <p:spPr bwMode="auto">
          <a:xfrm>
            <a:off x="755576" y="3532327"/>
            <a:ext cx="1512168" cy="756084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10 Elipse"/>
          <p:cNvSpPr/>
          <p:nvPr/>
        </p:nvSpPr>
        <p:spPr bwMode="auto">
          <a:xfrm>
            <a:off x="6804248" y="3388311"/>
            <a:ext cx="1440160" cy="79208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1043608" y="3748351"/>
            <a:ext cx="1044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Nuevo</a:t>
            </a:r>
            <a:endParaRPr lang="es-AR" sz="1200" b="1" i="1" dirty="0"/>
          </a:p>
        </p:txBody>
      </p:sp>
      <p:sp>
        <p:nvSpPr>
          <p:cNvPr id="13" name="12 CuadroTexto"/>
          <p:cNvSpPr txBox="1"/>
          <p:nvPr/>
        </p:nvSpPr>
        <p:spPr>
          <a:xfrm>
            <a:off x="7092280" y="3640339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b="1" i="1" dirty="0" smtClean="0"/>
              <a:t>Finalizado</a:t>
            </a:r>
            <a:endParaRPr lang="es-AR" sz="1200" b="1" i="1" dirty="0"/>
          </a:p>
        </p:txBody>
      </p:sp>
      <p:cxnSp>
        <p:nvCxnSpPr>
          <p:cNvPr id="14" name="13 Conector recto de flecha"/>
          <p:cNvCxnSpPr/>
          <p:nvPr/>
        </p:nvCxnSpPr>
        <p:spPr bwMode="auto">
          <a:xfrm flipV="1">
            <a:off x="3239852" y="5260519"/>
            <a:ext cx="2988332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14 Conector recto de flecha"/>
          <p:cNvCxnSpPr/>
          <p:nvPr/>
        </p:nvCxnSpPr>
        <p:spPr bwMode="auto">
          <a:xfrm flipH="1">
            <a:off x="3203848" y="4900479"/>
            <a:ext cx="2880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15 Conector recto de flecha"/>
          <p:cNvCxnSpPr>
            <a:stCxn id="8" idx="1"/>
            <a:endCxn id="6" idx="6"/>
          </p:cNvCxnSpPr>
          <p:nvPr/>
        </p:nvCxnSpPr>
        <p:spPr bwMode="auto">
          <a:xfrm flipH="1" flipV="1">
            <a:off x="5076056" y="3892367"/>
            <a:ext cx="1228659" cy="943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16 Conector recto de flecha"/>
          <p:cNvCxnSpPr>
            <a:stCxn id="6" idx="3"/>
          </p:cNvCxnSpPr>
          <p:nvPr/>
        </p:nvCxnSpPr>
        <p:spPr bwMode="auto">
          <a:xfrm flipH="1">
            <a:off x="2915816" y="4070578"/>
            <a:ext cx="1084643" cy="793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17 Conector recto de flecha"/>
          <p:cNvCxnSpPr>
            <a:stCxn id="8" idx="0"/>
            <a:endCxn id="11" idx="4"/>
          </p:cNvCxnSpPr>
          <p:nvPr/>
        </p:nvCxnSpPr>
        <p:spPr bwMode="auto">
          <a:xfrm flipV="1">
            <a:off x="6750242" y="4180399"/>
            <a:ext cx="77408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18 Conector recto de flecha"/>
          <p:cNvCxnSpPr>
            <a:stCxn id="10" idx="4"/>
          </p:cNvCxnSpPr>
          <p:nvPr/>
        </p:nvCxnSpPr>
        <p:spPr bwMode="auto">
          <a:xfrm>
            <a:off x="1511660" y="4288411"/>
            <a:ext cx="900100" cy="6120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19 CuadroTexto"/>
          <p:cNvSpPr txBox="1"/>
          <p:nvPr/>
        </p:nvSpPr>
        <p:spPr>
          <a:xfrm>
            <a:off x="683568" y="457644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Admitido</a:t>
            </a:r>
            <a:endParaRPr lang="es-AR" sz="14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3779912" y="5368531"/>
            <a:ext cx="190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Planificado</a:t>
            </a:r>
            <a:endParaRPr lang="es-AR" sz="14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3743908" y="4576443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Temporizado</a:t>
            </a:r>
            <a:endParaRPr lang="es-AR" sz="1400" b="1" dirty="0"/>
          </a:p>
        </p:txBody>
      </p:sp>
      <p:sp>
        <p:nvSpPr>
          <p:cNvPr id="23" name="22 CuadroTexto"/>
          <p:cNvSpPr txBox="1"/>
          <p:nvPr/>
        </p:nvSpPr>
        <p:spPr>
          <a:xfrm rot="2367313">
            <a:off x="5013947" y="3943809"/>
            <a:ext cx="195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Espera por un evento</a:t>
            </a:r>
            <a:endParaRPr lang="es-AR" sz="1400" b="1" dirty="0"/>
          </a:p>
        </p:txBody>
      </p:sp>
      <p:sp>
        <p:nvSpPr>
          <p:cNvPr id="24" name="23 CuadroTexto"/>
          <p:cNvSpPr txBox="1"/>
          <p:nvPr/>
        </p:nvSpPr>
        <p:spPr>
          <a:xfrm rot="19288695">
            <a:off x="2464790" y="406890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Sucede evento</a:t>
            </a:r>
            <a:endParaRPr lang="es-AR" sz="1400" b="1" dirty="0"/>
          </a:p>
        </p:txBody>
      </p:sp>
      <p:sp>
        <p:nvSpPr>
          <p:cNvPr id="25" name="24 CuadroTexto"/>
          <p:cNvSpPr txBox="1"/>
          <p:nvPr/>
        </p:nvSpPr>
        <p:spPr>
          <a:xfrm>
            <a:off x="7164288" y="450443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/>
              <a:t>Salida</a:t>
            </a:r>
            <a:endParaRPr lang="es-AR" sz="14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992560" y="5949280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400" b="1" i="1" dirty="0" smtClean="0">
                <a:solidFill>
                  <a:srgbClr val="0070C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Modelo de cinco estados</a:t>
            </a:r>
            <a:endParaRPr lang="es-AR" sz="2400" b="1" i="1" dirty="0">
              <a:solidFill>
                <a:srgbClr val="0070C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Bloque de Control de Proceso (PCB)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27186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Cada proceso se presenta al sistema operativo mediante la PCB</a:t>
            </a:r>
          </a:p>
          <a:p>
            <a:pPr>
              <a:buFont typeface="Wingdings" pitchFamily="2" charset="2"/>
              <a:buChar char="v"/>
            </a:pPr>
            <a:r>
              <a:rPr lang="es-AR" sz="2000" b="1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La PCB contiene muchos elemento de información asociado a un proceso especifico, en te ellos se incluyen: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Estado del Proceso.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Contador de Programa: Indica la dirección de la siguiente instrucción que va ejecutar el proceso. 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Registro de la CPU: Varia entre numero y tipo (Acumulador , registro índice, Puntero de pila, etc.)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Información de Planificación de la CPU.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Información de la gestión de Memoria:(Registro base/limite, Tabla de pagina/ segmento)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Información Contable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: (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Cantdad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de CPU, Limite de tiempo asignados)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Información del Estado de E/S: (Lista de dispositivos de E/S, Lista de Archivos abiertos).</a:t>
            </a:r>
            <a:endParaRPr lang="es-AR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v"/>
            </a:pP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32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Modelos de Colas</a:t>
            </a:r>
            <a:endParaRPr lang="es-AR" sz="32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" y="908720"/>
            <a:ext cx="8915400" cy="5241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Elipse"/>
          <p:cNvSpPr/>
          <p:nvPr/>
        </p:nvSpPr>
        <p:spPr>
          <a:xfrm>
            <a:off x="6825208" y="836712"/>
            <a:ext cx="93610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CPU</a:t>
            </a:r>
            <a:endParaRPr lang="es-AR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Elipse"/>
          <p:cNvSpPr/>
          <p:nvPr/>
        </p:nvSpPr>
        <p:spPr>
          <a:xfrm>
            <a:off x="1568624" y="1916832"/>
            <a:ext cx="936104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E/S</a:t>
            </a:r>
            <a:endParaRPr lang="es-AR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6 Elipse"/>
          <p:cNvSpPr/>
          <p:nvPr/>
        </p:nvSpPr>
        <p:spPr>
          <a:xfrm>
            <a:off x="3080792" y="3933056"/>
            <a:ext cx="1800200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Ejecutar proceso Hijo</a:t>
            </a:r>
            <a:endParaRPr lang="es-AR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7 Elipse"/>
          <p:cNvSpPr/>
          <p:nvPr/>
        </p:nvSpPr>
        <p:spPr>
          <a:xfrm>
            <a:off x="2864768" y="5085184"/>
            <a:ext cx="2016224" cy="9361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 Produce </a:t>
            </a:r>
            <a:r>
              <a:rPr lang="es-AR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Interrup</a:t>
            </a:r>
            <a:r>
              <a:rPr lang="es-AR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AR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Operaciones de </a:t>
            </a:r>
            <a:r>
              <a:rPr lang="es-AR" sz="28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lps</a:t>
            </a: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Operaciones sobre los Procesos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2304256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se crea un proceso se crea un hijo y este a su vez genera nuevos hijos, formando un árbol.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 función para crear un proceso es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Fork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Cuando se crea un hijo se utiliza la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funcion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s-AR" sz="1800" i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fork</a:t>
            </a: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() , el código de retorno de la función es CERO , esto indica que es hijo y al padre se el devuelve el identificador de proceso.</a:t>
            </a:r>
          </a:p>
          <a:p>
            <a:pPr lvl="1">
              <a:buFont typeface="Wingdings" pitchFamily="2" charset="2"/>
              <a:buChar char="v"/>
            </a:pPr>
            <a:endParaRPr lang="es-AR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s-AR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Font typeface="Wingdings" pitchFamily="2" charset="2"/>
              <a:buChar char="v"/>
            </a:pPr>
            <a:endParaRPr lang="es-AR" sz="1800" i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lvl="1">
              <a:buNone/>
            </a:pP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520" y="3344391"/>
            <a:ext cx="8352928" cy="28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089900" cy="490066"/>
          </a:xfrm>
        </p:spPr>
        <p:txBody>
          <a:bodyPr>
            <a:no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Operaciones de </a:t>
            </a:r>
            <a:r>
              <a:rPr lang="es-AR" sz="28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lps</a:t>
            </a: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Creación de los Procesos</a:t>
            </a:r>
            <a:endParaRPr lang="es-AR" sz="2800" b="1" i="1" dirty="0">
              <a:solidFill>
                <a:srgbClr val="7030A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1728192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Asignar un único identificador al nuevo proceso.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Asignar espacio par el proceso.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Iniciar el PCB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Establecer los enlaces apropiados</a:t>
            </a:r>
          </a:p>
          <a:p>
            <a:pPr lvl="1">
              <a:buFont typeface="Wingdings" pitchFamily="2" charset="2"/>
              <a:buChar char="v"/>
            </a:pPr>
            <a:r>
              <a:rPr lang="es-AR" sz="1800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Crear o ampliar otras estructuras de datos.</a:t>
            </a:r>
          </a:p>
          <a:p>
            <a:pPr lvl="1">
              <a:buNone/>
            </a:pPr>
            <a:endParaRPr lang="es-AR" sz="1800" i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848544" y="2996952"/>
            <a:ext cx="80648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28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Cambio de Contexto</a:t>
            </a:r>
            <a:endParaRPr lang="es-AR" sz="2800" dirty="0"/>
          </a:p>
        </p:txBody>
      </p:sp>
      <p:sp>
        <p:nvSpPr>
          <p:cNvPr id="6" name="2 Marcador de contenido"/>
          <p:cNvSpPr txBox="1">
            <a:spLocks/>
          </p:cNvSpPr>
          <p:nvPr/>
        </p:nvSpPr>
        <p:spPr>
          <a:xfrm>
            <a:off x="647700" y="3645024"/>
            <a:ext cx="8915400" cy="252028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es-AR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Puede</a:t>
            </a:r>
            <a:r>
              <a:rPr kumimoji="0" lang="es-AR" sz="18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 producirse en cualquier momento en que el S.O haya tomado el control a partir  del proceso que actualmente ejecutando.</a:t>
            </a:r>
            <a:endParaRPr kumimoji="0" lang="es-AR" sz="18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" pitchFamily="2" charset="2"/>
              <a:buChar char="v"/>
              <a:tabLst/>
              <a:defRPr/>
            </a:pPr>
            <a:r>
              <a:rPr kumimoji="0" lang="es-AR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Se realiza una interrupción de :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Interrupción  de reloj 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Interrupción   de E/s.</a:t>
            </a:r>
          </a:p>
          <a:p>
            <a:pPr marL="1097280" lvl="2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v"/>
            </a:pPr>
            <a:r>
              <a:rPr lang="es-AR" i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Fallo de memoria</a:t>
            </a:r>
            <a:r>
              <a:rPr kumimoji="0" lang="es-AR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marL="360000" lvl="2" indent="-246888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s-AR" b="1" i="1" noProof="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Son tiempos de Desperdicios en milisegundo y depende del HW que tenga la maquina</a:t>
            </a:r>
            <a:endParaRPr kumimoji="0" lang="es-AR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640080" marR="0" lvl="1" indent="-2468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s-AR" sz="18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275</TotalTime>
  <Words>1061</Words>
  <Application>Microsoft Office PowerPoint</Application>
  <PresentationFormat>A4 (210 x 297 mm)</PresentationFormat>
  <Paragraphs>221</Paragraphs>
  <Slides>23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5" baseType="lpstr">
      <vt:lpstr>Flujo</vt:lpstr>
      <vt:lpstr>Hoja de cálculo</vt:lpstr>
      <vt:lpstr>Universidad Tecnológica Nacional Sistemas Operativos Curso K3011 Profesor: Ing. Marcela Nardiello</vt:lpstr>
      <vt:lpstr>Programa Procesos</vt:lpstr>
      <vt:lpstr>Proceso en Memoria</vt:lpstr>
      <vt:lpstr>Proceso en Memoria</vt:lpstr>
      <vt:lpstr>Estados de un Proceso</vt:lpstr>
      <vt:lpstr>Bloque de Control de Proceso (PCB)</vt:lpstr>
      <vt:lpstr>Modelos de Colas</vt:lpstr>
      <vt:lpstr>Operaciones de lps   Operaciones sobre los Procesos</vt:lpstr>
      <vt:lpstr>Operaciones de lps   Creación de los Procesos</vt:lpstr>
      <vt:lpstr>Operaciones de lps   Cambio de Modo</vt:lpstr>
      <vt:lpstr>Terminación de un proceso</vt:lpstr>
      <vt:lpstr>Imagen de un proceso</vt:lpstr>
      <vt:lpstr>Diagrama de Siete Estados</vt:lpstr>
      <vt:lpstr>Tipos de Planificación</vt:lpstr>
      <vt:lpstr>Tipos de Planificación</vt:lpstr>
      <vt:lpstr>Planificador de Largo Plazo</vt:lpstr>
      <vt:lpstr>Planificador de Mediano Plazo</vt:lpstr>
      <vt:lpstr>Planificador de Corto Plazo</vt:lpstr>
      <vt:lpstr>Diagrama de colas para el planificador</vt:lpstr>
      <vt:lpstr>CRITERIOS DE LA PLANIFICACIÓN</vt:lpstr>
      <vt:lpstr>Algoritmos de Planificacion</vt:lpstr>
      <vt:lpstr>Diapositiva 22</vt:lpstr>
      <vt:lpstr>Diapositiva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Nacional Sistemas Operativos Curso K314 Profesor: Ing. Marcela Nardiello</dc:title>
  <dc:creator>Marcela05</dc:creator>
  <cp:lastModifiedBy>Marcela05</cp:lastModifiedBy>
  <cp:revision>30</cp:revision>
  <dcterms:created xsi:type="dcterms:W3CDTF">2015-04-01T00:40:53Z</dcterms:created>
  <dcterms:modified xsi:type="dcterms:W3CDTF">2015-04-02T14:08:02Z</dcterms:modified>
</cp:coreProperties>
</file>