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41"/>
  </p:notesMasterIdLst>
  <p:handoutMasterIdLst>
    <p:handoutMasterId r:id="rId42"/>
  </p:handoutMasterIdLst>
  <p:sldIdLst>
    <p:sldId id="256" r:id="rId2"/>
    <p:sldId id="297" r:id="rId3"/>
    <p:sldId id="279" r:id="rId4"/>
    <p:sldId id="310" r:id="rId5"/>
    <p:sldId id="309" r:id="rId6"/>
    <p:sldId id="312" r:id="rId7"/>
    <p:sldId id="296" r:id="rId8"/>
    <p:sldId id="313" r:id="rId9"/>
    <p:sldId id="303" r:id="rId10"/>
    <p:sldId id="304" r:id="rId11"/>
    <p:sldId id="305" r:id="rId12"/>
    <p:sldId id="314" r:id="rId13"/>
    <p:sldId id="295" r:id="rId14"/>
    <p:sldId id="308" r:id="rId15"/>
    <p:sldId id="301" r:id="rId16"/>
    <p:sldId id="281" r:id="rId17"/>
    <p:sldId id="299" r:id="rId18"/>
    <p:sldId id="319" r:id="rId19"/>
    <p:sldId id="288" r:id="rId20"/>
    <p:sldId id="298" r:id="rId21"/>
    <p:sldId id="300" r:id="rId22"/>
    <p:sldId id="287" r:id="rId23"/>
    <p:sldId id="282" r:id="rId24"/>
    <p:sldId id="283" r:id="rId25"/>
    <p:sldId id="320" r:id="rId26"/>
    <p:sldId id="289" r:id="rId27"/>
    <p:sldId id="307" r:id="rId28"/>
    <p:sldId id="315" r:id="rId29"/>
    <p:sldId id="284" r:id="rId30"/>
    <p:sldId id="317" r:id="rId31"/>
    <p:sldId id="318" r:id="rId32"/>
    <p:sldId id="290" r:id="rId33"/>
    <p:sldId id="316" r:id="rId34"/>
    <p:sldId id="291" r:id="rId35"/>
    <p:sldId id="306" r:id="rId36"/>
    <p:sldId id="286" r:id="rId37"/>
    <p:sldId id="292" r:id="rId38"/>
    <p:sldId id="293" r:id="rId39"/>
    <p:sldId id="311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0201"/>
    <a:srgbClr val="E597B3"/>
    <a:srgbClr val="B71F6F"/>
    <a:srgbClr val="D42480"/>
    <a:srgbClr val="EDEDF7"/>
    <a:srgbClr val="E8E8F4"/>
    <a:srgbClr val="66FF66"/>
    <a:srgbClr val="33CC33"/>
    <a:srgbClr val="339933"/>
    <a:srgbClr val="B3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6228" autoAdjust="0"/>
    <p:restoredTop sz="94617" autoAdjust="0"/>
  </p:normalViewPr>
  <p:slideViewPr>
    <p:cSldViewPr snapToObjects="1" showGuides="1">
      <p:cViewPr varScale="1">
        <p:scale>
          <a:sx n="80" d="100"/>
          <a:sy n="80" d="100"/>
        </p:scale>
        <p:origin x="-147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396"/>
    </p:cViewPr>
  </p:sorterViewPr>
  <p:notesViewPr>
    <p:cSldViewPr snapToObjects="1" showGuides="1">
      <p:cViewPr varScale="1">
        <p:scale>
          <a:sx n="60" d="100"/>
          <a:sy n="60" d="100"/>
        </p:scale>
        <p:origin x="-2478" y="-90"/>
      </p:cViewPr>
      <p:guideLst>
        <p:guide orient="horz" pos="2880"/>
        <p:guide pos="2160"/>
      </p:guideLst>
    </p:cSldViewPr>
  </p:notesViewPr>
  <p:gridSpacing cx="76330" cy="7633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CCDBEC-F84A-4FEC-81CA-16B5659DDA93}" type="datetimeFigureOut">
              <a:rPr lang="en-US"/>
              <a:pPr>
                <a:defRPr/>
              </a:pPr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FFB5EA9-E001-4CE1-92E5-F986032D6F3B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01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1B5656-29C7-4232-AC78-E89963CF8A1A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04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8397C6-DFB2-4292-8F74-C84E55746373}" type="slidenum">
              <a:rPr lang="es-ES"/>
              <a:pPr/>
              <a:t>2</a:t>
            </a:fld>
            <a:endParaRPr lang="es-ES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D92FDD-0D68-4355-932C-A30D81A0725E}" type="slidenum">
              <a:rPr lang="en-US" altLang="es-ES" smtClean="0"/>
              <a:pPr/>
              <a:t>3</a:t>
            </a:fld>
            <a:endParaRPr lang="en-US" alt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D92FDD-0D68-4355-932C-A30D81A0725E}" type="slidenum">
              <a:rPr lang="en-US" altLang="es-ES" smtClean="0"/>
              <a:pPr/>
              <a:t>4</a:t>
            </a:fld>
            <a:endParaRPr lang="en-US" alt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ES" altLang="es-E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C8D92FDD-0D68-4355-932C-A30D81A0725E}" type="slidenum">
              <a:rPr lang="en-US" altLang="es-ES" smtClean="0"/>
              <a:pPr/>
              <a:t>5</a:t>
            </a:fld>
            <a:endParaRPr lang="en-US" alt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B1B5656-29C7-4232-AC78-E89963CF8A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05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357AA7-259B-4966-89E6-932CD05C1AE0}" type="slidenum">
              <a:rPr lang="es-ES"/>
              <a:pPr/>
              <a:t>20</a:t>
            </a:fld>
            <a:endParaRPr lang="es-ES"/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_tradnl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50" y="409575"/>
            <a:ext cx="82296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Sistemas Operativos - Hilos</a:t>
            </a:r>
            <a:endParaRPr lang="en-US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809E7-A7DE-41CB-ACC1-9BE2FC7C8E41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9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‹Nº›</a:t>
            </a:fld>
            <a:endParaRPr lang="en-US"/>
          </a:p>
        </p:txBody>
      </p:sp>
      <p:pic>
        <p:nvPicPr>
          <p:cNvPr id="9" name="Picture 17" descr="usblogo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73025"/>
            <a:ext cx="7239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8"/>
          <p:cNvSpPr>
            <a:spLocks noChangeArrowheads="1"/>
          </p:cNvSpPr>
          <p:nvPr userDrawn="1"/>
        </p:nvSpPr>
        <p:spPr bwMode="auto">
          <a:xfrm>
            <a:off x="412750" y="942975"/>
            <a:ext cx="8274050" cy="42863"/>
          </a:xfrm>
          <a:prstGeom prst="rect">
            <a:avLst/>
          </a:prstGeom>
          <a:gradFill rotWithShape="0">
            <a:gsLst>
              <a:gs pos="0">
                <a:schemeClr val="folHlink">
                  <a:alpha val="70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endParaRPr lang="es-ES" altLang="es-ES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5791200" cy="2209800"/>
          </a:xfrm>
        </p:spPr>
        <p:txBody>
          <a:bodyPr/>
          <a:lstStyle/>
          <a:p>
            <a:pPr algn="r" eaLnBrk="1" hangingPunct="1"/>
            <a:r>
              <a:rPr lang="es-VE" altLang="es-ES" sz="5000" dirty="0" smtClean="0">
                <a:solidFill>
                  <a:srgbClr val="66FFFF"/>
                </a:solidFill>
              </a:rPr>
              <a:t>Sistemas</a:t>
            </a:r>
            <a:br>
              <a:rPr lang="es-VE" altLang="es-ES" sz="5000" dirty="0" smtClean="0">
                <a:solidFill>
                  <a:srgbClr val="66FFFF"/>
                </a:solidFill>
              </a:rPr>
            </a:br>
            <a:r>
              <a:rPr lang="es-VE" altLang="es-ES" sz="5000" dirty="0" smtClean="0">
                <a:solidFill>
                  <a:srgbClr val="66FFFF"/>
                </a:solidFill>
              </a:rPr>
              <a:t>Operativos</a:t>
            </a:r>
            <a:r>
              <a:rPr lang="es-VE" altLang="es-ES" sz="3800" dirty="0" smtClean="0"/>
              <a:t/>
            </a:r>
            <a:br>
              <a:rPr lang="es-VE" altLang="es-ES" sz="3800" dirty="0" smtClean="0"/>
            </a:br>
            <a:r>
              <a:rPr lang="es-VE" altLang="es-ES" sz="2600" b="0" dirty="0" smtClean="0"/>
              <a:t>Hilos y Procesos</a:t>
            </a:r>
            <a:r>
              <a:rPr lang="es-VE" altLang="es-ES" sz="2200" b="0" dirty="0" smtClean="0"/>
              <a:t> </a:t>
            </a:r>
            <a:r>
              <a:rPr lang="es-VE" altLang="es-ES" dirty="0" smtClean="0"/>
              <a:t/>
            </a:r>
            <a:br>
              <a:rPr lang="es-VE" altLang="es-ES" dirty="0" smtClean="0"/>
            </a:br>
            <a:endParaRPr lang="en-US" altLang="es-ES" sz="1800" dirty="0" smtClean="0"/>
          </a:p>
        </p:txBody>
      </p:sp>
      <p:sp>
        <p:nvSpPr>
          <p:cNvPr id="3076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608013" y="4267200"/>
            <a:ext cx="8078787" cy="1752600"/>
          </a:xfrm>
        </p:spPr>
        <p:txBody>
          <a:bodyPr/>
          <a:lstStyle/>
          <a:p>
            <a:pPr eaLnBrk="1" hangingPunct="1"/>
            <a:r>
              <a:rPr lang="es-VE" altLang="es-ES" smtClean="0"/>
              <a:t>Definiciones de Procesos e Hilos</a:t>
            </a:r>
          </a:p>
          <a:p>
            <a:pPr eaLnBrk="1" hangingPunct="1"/>
            <a:r>
              <a:rPr lang="es-VE" altLang="es-ES" smtClean="0"/>
              <a:t>Hilos y Procesos</a:t>
            </a:r>
          </a:p>
          <a:p>
            <a:pPr eaLnBrk="1" hangingPunct="1"/>
            <a:r>
              <a:rPr lang="es-VE" altLang="es-ES" smtClean="0"/>
              <a:t>Estructura de Hilos</a:t>
            </a:r>
          </a:p>
          <a:p>
            <a:pPr eaLnBrk="1" hangingPunct="1"/>
            <a:r>
              <a:rPr lang="es-VE" altLang="es-ES" smtClean="0"/>
              <a:t>Creación e interacción de Hilos</a:t>
            </a:r>
          </a:p>
          <a:p>
            <a:pPr eaLnBrk="1" hangingPunct="1"/>
            <a:r>
              <a:rPr lang="es-VE" altLang="es-ES" smtClean="0"/>
              <a:t>Concurrencia y Sincronización</a:t>
            </a:r>
            <a:endParaRPr lang="en-US" altLang="es-E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84" name="Oval 28"/>
          <p:cNvSpPr>
            <a:spLocks noChangeArrowheads="1"/>
          </p:cNvSpPr>
          <p:nvPr/>
        </p:nvSpPr>
        <p:spPr bwMode="auto">
          <a:xfrm>
            <a:off x="3978275" y="3032125"/>
            <a:ext cx="995363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85" name="Oval 29"/>
          <p:cNvSpPr>
            <a:spLocks noChangeArrowheads="1"/>
          </p:cNvSpPr>
          <p:nvPr/>
        </p:nvSpPr>
        <p:spPr bwMode="auto">
          <a:xfrm>
            <a:off x="5429250" y="2974975"/>
            <a:ext cx="995363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58" name="Rectangle 2"/>
          <p:cNvSpPr>
            <a:spLocks noChangeArrowheads="1"/>
          </p:cNvSpPr>
          <p:nvPr/>
        </p:nvSpPr>
        <p:spPr bwMode="auto">
          <a:xfrm>
            <a:off x="3498850" y="4845050"/>
            <a:ext cx="3463925" cy="1011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9375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l"/>
            <a:r>
              <a:rPr lang="es-ES" b="1" cap="none" dirty="0" smtClean="0">
                <a:solidFill>
                  <a:schemeClr val="bg1"/>
                </a:solidFill>
              </a:rPr>
              <a:t>Hilos a Nivel KERNEL </a:t>
            </a:r>
            <a:r>
              <a:rPr lang="es-ES" sz="2400" b="1" cap="none" dirty="0" smtClean="0">
                <a:solidFill>
                  <a:schemeClr val="bg1"/>
                </a:solidFill>
              </a:rPr>
              <a:t>(</a:t>
            </a:r>
            <a:r>
              <a:rPr lang="es-ES" sz="2400" b="1" cap="none" dirty="0" err="1" smtClean="0">
                <a:solidFill>
                  <a:schemeClr val="bg1"/>
                </a:solidFill>
              </a:rPr>
              <a:t>cpu</a:t>
            </a:r>
            <a:r>
              <a:rPr lang="es-ES" sz="2400" b="1" cap="none" dirty="0" smtClean="0">
                <a:solidFill>
                  <a:schemeClr val="bg1"/>
                </a:solidFill>
              </a:rPr>
              <a:t> de doble núcleo)</a:t>
            </a:r>
            <a:endParaRPr lang="es-ES" sz="2400" b="1" cap="none" dirty="0">
              <a:solidFill>
                <a:schemeClr val="bg1"/>
              </a:solidFill>
            </a:endParaRPr>
          </a:p>
        </p:txBody>
      </p:sp>
      <p:sp>
        <p:nvSpPr>
          <p:cNvPr id="173060" name="Line 4"/>
          <p:cNvSpPr>
            <a:spLocks noChangeShapeType="1"/>
          </p:cNvSpPr>
          <p:nvPr/>
        </p:nvSpPr>
        <p:spPr bwMode="auto">
          <a:xfrm>
            <a:off x="1316038" y="2574925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61" name="Text Box 5"/>
          <p:cNvSpPr txBox="1">
            <a:spLocks noChangeArrowheads="1"/>
          </p:cNvSpPr>
          <p:nvPr/>
        </p:nvSpPr>
        <p:spPr bwMode="auto">
          <a:xfrm>
            <a:off x="679450" y="2546350"/>
            <a:ext cx="1809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kérnel (sistema operativo)</a:t>
            </a:r>
          </a:p>
        </p:txBody>
      </p:sp>
      <p:sp>
        <p:nvSpPr>
          <p:cNvPr id="173062" name="Text Box 6"/>
          <p:cNvSpPr txBox="1">
            <a:spLocks noChangeArrowheads="1"/>
          </p:cNvSpPr>
          <p:nvPr/>
        </p:nvSpPr>
        <p:spPr bwMode="auto">
          <a:xfrm>
            <a:off x="525463" y="2055813"/>
            <a:ext cx="180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usuario</a:t>
            </a:r>
          </a:p>
        </p:txBody>
      </p:sp>
      <p:sp>
        <p:nvSpPr>
          <p:cNvPr id="173064" name="Freeform 8"/>
          <p:cNvSpPr>
            <a:spLocks/>
          </p:cNvSpPr>
          <p:nvPr/>
        </p:nvSpPr>
        <p:spPr bwMode="auto">
          <a:xfrm>
            <a:off x="4340225" y="3105150"/>
            <a:ext cx="279400" cy="627063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68" name="Line 12"/>
          <p:cNvSpPr>
            <a:spLocks noChangeShapeType="1"/>
          </p:cNvSpPr>
          <p:nvPr/>
        </p:nvSpPr>
        <p:spPr bwMode="auto">
          <a:xfrm flipV="1">
            <a:off x="5921375" y="2190750"/>
            <a:ext cx="12700" cy="8334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69" name="Freeform 13"/>
          <p:cNvSpPr>
            <a:spLocks/>
          </p:cNvSpPr>
          <p:nvPr/>
        </p:nvSpPr>
        <p:spPr bwMode="auto">
          <a:xfrm>
            <a:off x="4298950" y="1500188"/>
            <a:ext cx="247650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1" name="Freeform 15"/>
          <p:cNvSpPr>
            <a:spLocks/>
          </p:cNvSpPr>
          <p:nvPr/>
        </p:nvSpPr>
        <p:spPr bwMode="auto">
          <a:xfrm>
            <a:off x="5792788" y="1435100"/>
            <a:ext cx="246062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2" name="Rectangle 16"/>
          <p:cNvSpPr>
            <a:spLocks noChangeArrowheads="1"/>
          </p:cNvSpPr>
          <p:nvPr/>
        </p:nvSpPr>
        <p:spPr bwMode="auto">
          <a:xfrm>
            <a:off x="3898900" y="5053013"/>
            <a:ext cx="1185863" cy="674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3073" name="Line 17"/>
          <p:cNvSpPr>
            <a:spLocks noChangeShapeType="1"/>
          </p:cNvSpPr>
          <p:nvPr/>
        </p:nvSpPr>
        <p:spPr bwMode="auto">
          <a:xfrm flipV="1">
            <a:off x="4459288" y="4572000"/>
            <a:ext cx="0" cy="481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4" name="Rectangle 18"/>
          <p:cNvSpPr>
            <a:spLocks noChangeArrowheads="1"/>
          </p:cNvSpPr>
          <p:nvPr/>
        </p:nvSpPr>
        <p:spPr bwMode="auto">
          <a:xfrm>
            <a:off x="5319713" y="5060950"/>
            <a:ext cx="1185862" cy="67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3075" name="Text Box 19"/>
          <p:cNvSpPr txBox="1">
            <a:spLocks noChangeArrowheads="1"/>
          </p:cNvSpPr>
          <p:nvPr/>
        </p:nvSpPr>
        <p:spPr bwMode="auto">
          <a:xfrm>
            <a:off x="2508250" y="5251450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CPU</a:t>
            </a:r>
          </a:p>
        </p:txBody>
      </p:sp>
      <p:sp>
        <p:nvSpPr>
          <p:cNvPr id="173076" name="Freeform 20"/>
          <p:cNvSpPr>
            <a:spLocks/>
          </p:cNvSpPr>
          <p:nvPr/>
        </p:nvSpPr>
        <p:spPr bwMode="auto">
          <a:xfrm>
            <a:off x="5751513" y="3055938"/>
            <a:ext cx="247650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7" name="Line 21"/>
          <p:cNvSpPr>
            <a:spLocks noChangeShapeType="1"/>
          </p:cNvSpPr>
          <p:nvPr/>
        </p:nvSpPr>
        <p:spPr bwMode="auto">
          <a:xfrm flipH="1" flipV="1">
            <a:off x="5975350" y="4578350"/>
            <a:ext cx="15875" cy="4651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8" name="Line 22"/>
          <p:cNvSpPr>
            <a:spLocks noChangeShapeType="1"/>
          </p:cNvSpPr>
          <p:nvPr/>
        </p:nvSpPr>
        <p:spPr bwMode="auto">
          <a:xfrm flipV="1">
            <a:off x="4419600" y="2276475"/>
            <a:ext cx="30163" cy="784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79" name="Line 23"/>
          <p:cNvSpPr>
            <a:spLocks noChangeShapeType="1"/>
          </p:cNvSpPr>
          <p:nvPr/>
        </p:nvSpPr>
        <p:spPr bwMode="auto">
          <a:xfrm>
            <a:off x="1308100" y="4692650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80" name="Text Box 24"/>
          <p:cNvSpPr txBox="1">
            <a:spLocks noChangeArrowheads="1"/>
          </p:cNvSpPr>
          <p:nvPr/>
        </p:nvSpPr>
        <p:spPr bwMode="auto">
          <a:xfrm>
            <a:off x="663575" y="4849813"/>
            <a:ext cx="1171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Hardware</a:t>
            </a:r>
          </a:p>
        </p:txBody>
      </p:sp>
      <p:sp>
        <p:nvSpPr>
          <p:cNvPr id="173082" name="Line 26"/>
          <p:cNvSpPr>
            <a:spLocks noChangeShapeType="1"/>
          </p:cNvSpPr>
          <p:nvPr/>
        </p:nvSpPr>
        <p:spPr bwMode="auto">
          <a:xfrm flipV="1">
            <a:off x="4481513" y="3825875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83" name="Line 27"/>
          <p:cNvSpPr>
            <a:spLocks noChangeShapeType="1"/>
          </p:cNvSpPr>
          <p:nvPr/>
        </p:nvSpPr>
        <p:spPr bwMode="auto">
          <a:xfrm flipV="1">
            <a:off x="5918200" y="3800475"/>
            <a:ext cx="15875" cy="400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3081" name="Rectangle 25"/>
          <p:cNvSpPr>
            <a:spLocks noChangeArrowheads="1"/>
          </p:cNvSpPr>
          <p:nvPr/>
        </p:nvSpPr>
        <p:spPr bwMode="auto">
          <a:xfrm>
            <a:off x="4025900" y="4186238"/>
            <a:ext cx="2392363" cy="500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Planificador del SO</a:t>
            </a:r>
          </a:p>
        </p:txBody>
      </p:sp>
    </p:spTree>
    <p:extLst>
      <p:ext uri="{BB962C8B-B14F-4D97-AF65-F5344CB8AC3E}">
        <p14:creationId xmlns:p14="http://schemas.microsoft.com/office/powerpoint/2010/main" val="987447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30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1730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730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indefinite"/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17307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7307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7306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7306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17307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333375"/>
            <a:ext cx="8280000" cy="72000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l"/>
            <a:r>
              <a:rPr lang="es-ES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Ejecución de Múltiples hilos</a:t>
            </a:r>
            <a:endParaRPr lang="es-ES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909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b="26631"/>
          <a:stretch>
            <a:fillRect/>
          </a:stretch>
        </p:blipFill>
        <p:spPr>
          <a:xfrm>
            <a:off x="323850" y="1196975"/>
            <a:ext cx="8424863" cy="4732338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2695325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nta curvada hacia arriba"/>
          <p:cNvSpPr/>
          <p:nvPr/>
        </p:nvSpPr>
        <p:spPr>
          <a:xfrm>
            <a:off x="827584" y="1844824"/>
            <a:ext cx="7920880" cy="3384376"/>
          </a:xfrm>
          <a:prstGeom prst="ellipseRibbon2">
            <a:avLst/>
          </a:prstGeom>
          <a:gradFill>
            <a:gsLst>
              <a:gs pos="0">
                <a:srgbClr val="000000"/>
              </a:gs>
              <a:gs pos="23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Hilos de USUARIO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234705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9"/>
          <p:cNvSpPr>
            <a:spLocks noGrp="1" noChangeArrowheads="1"/>
          </p:cNvSpPr>
          <p:nvPr>
            <p:ph type="title"/>
          </p:nvPr>
        </p:nvSpPr>
        <p:spPr>
          <a:xfrm>
            <a:off x="822960" y="146810"/>
            <a:ext cx="7520940" cy="72000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cap="none" dirty="0" smtClean="0">
                <a:solidFill>
                  <a:schemeClr val="bg1"/>
                </a:solidFill>
              </a:rPr>
              <a:t>Hilos de Usuario (</a:t>
            </a:r>
            <a:r>
              <a:rPr lang="es-VE" altLang="es-ES" cap="none" dirty="0" err="1" smtClean="0">
                <a:solidFill>
                  <a:schemeClr val="bg1"/>
                </a:solidFill>
              </a:rPr>
              <a:t>User</a:t>
            </a:r>
            <a:r>
              <a:rPr lang="es-VE" altLang="es-ES" cap="none" dirty="0" smtClean="0">
                <a:solidFill>
                  <a:schemeClr val="bg1"/>
                </a:solidFill>
              </a:rPr>
              <a:t> </a:t>
            </a:r>
            <a:r>
              <a:rPr lang="es-VE" altLang="es-ES" cap="none" dirty="0" err="1" smtClean="0">
                <a:solidFill>
                  <a:schemeClr val="bg1"/>
                </a:solidFill>
              </a:rPr>
              <a:t>Level</a:t>
            </a:r>
            <a:r>
              <a:rPr lang="es-VE" altLang="es-ES" cap="none" dirty="0" smtClean="0">
                <a:solidFill>
                  <a:schemeClr val="bg1"/>
                </a:solidFill>
              </a:rPr>
              <a:t> </a:t>
            </a:r>
            <a:r>
              <a:rPr lang="es-VE" altLang="es-ES" cap="none" dirty="0" err="1" smtClean="0">
                <a:solidFill>
                  <a:schemeClr val="bg1"/>
                </a:solidFill>
              </a:rPr>
              <a:t>Tread</a:t>
            </a:r>
            <a:r>
              <a:rPr lang="es-VE" altLang="es-ES" cap="none" dirty="0" smtClean="0">
                <a:solidFill>
                  <a:schemeClr val="bg1"/>
                </a:solidFill>
              </a:rPr>
              <a:t>)</a:t>
            </a:r>
            <a:endParaRPr lang="en-US" altLang="es-ES" cap="none" dirty="0" smtClean="0">
              <a:solidFill>
                <a:schemeClr val="bg1"/>
              </a:solidFill>
            </a:endParaRPr>
          </a:p>
        </p:txBody>
      </p:sp>
      <p:sp>
        <p:nvSpPr>
          <p:cNvPr id="4099" name="Rectangle 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  <a:ln>
            <a:noFill/>
          </a:ln>
        </p:spPr>
        <p:txBody>
          <a:bodyPr/>
          <a:lstStyle/>
          <a:p>
            <a:pPr eaLnBrk="1" hangingPunct="1">
              <a:defRPr/>
            </a:pPr>
            <a:r>
              <a:rPr lang="es-AR" sz="2000" dirty="0" smtClean="0"/>
              <a:t>Hilos de usuario: ULT (User level thread)</a:t>
            </a:r>
          </a:p>
          <a:p>
            <a:pPr eaLnBrk="1" hangingPunct="1">
              <a:defRPr/>
            </a:pPr>
            <a:endParaRPr lang="es-VE" sz="2000" dirty="0" smtClean="0"/>
          </a:p>
          <a:p>
            <a:pPr lvl="2" eaLnBrk="1" hangingPunct="1">
              <a:defRPr/>
            </a:pPr>
            <a:r>
              <a:rPr lang="es-AR" dirty="0" smtClean="0"/>
              <a:t>Implementación: está a cargo de la aplicación, a   través   de   una   biblioteca   de   hilos </a:t>
            </a:r>
          </a:p>
          <a:p>
            <a:pPr lvl="2" eaLnBrk="1" hangingPunct="1">
              <a:defRPr/>
            </a:pPr>
            <a:endParaRPr lang="es-AR" dirty="0"/>
          </a:p>
          <a:p>
            <a:pPr lvl="2" eaLnBrk="1" hangingPunct="1">
              <a:defRPr/>
            </a:pPr>
            <a:r>
              <a:rPr lang="es-AR" dirty="0" smtClean="0"/>
              <a:t>Rápida: ya que no hay llamada al sistema, con cambio de modo.</a:t>
            </a:r>
          </a:p>
          <a:p>
            <a:pPr lvl="2" eaLnBrk="1" hangingPunct="1">
              <a:defRPr/>
            </a:pPr>
            <a:endParaRPr lang="es-AR" dirty="0"/>
          </a:p>
          <a:p>
            <a:pPr lvl="2">
              <a:defRPr/>
            </a:pPr>
            <a:r>
              <a:rPr lang="es-AR" dirty="0" smtClean="0">
                <a:ea typeface="+mn-ea"/>
                <a:cs typeface="+mn-cs"/>
              </a:rPr>
              <a:t>El kernel no tiene conocimiento de la existencia de los hilos,</a:t>
            </a:r>
            <a:r>
              <a:rPr lang="es-AR" b="1" dirty="0" smtClean="0">
                <a:ea typeface="+mn-ea"/>
                <a:cs typeface="+mn-cs"/>
              </a:rPr>
              <a:t> </a:t>
            </a:r>
            <a:r>
              <a:rPr lang="es-AR" u="sng" dirty="0" smtClean="0">
                <a:ea typeface="+mn-ea"/>
                <a:cs typeface="+mn-cs"/>
              </a:rPr>
              <a:t>no involucrar al kernel significa un intercambio rápido. </a:t>
            </a:r>
            <a:endParaRPr lang="en-US" dirty="0" smtClean="0">
              <a:ea typeface="+mn-ea"/>
              <a:cs typeface="+mn-cs"/>
            </a:endParaRPr>
          </a:p>
          <a:p>
            <a:pPr lvl="2">
              <a:defRPr/>
            </a:pPr>
            <a:endParaRPr lang="es-AR" dirty="0" smtClean="0">
              <a:ea typeface="+mn-ea"/>
              <a:cs typeface="+mn-cs"/>
            </a:endParaRPr>
          </a:p>
          <a:p>
            <a:pPr lvl="2">
              <a:defRPr/>
            </a:pPr>
            <a:r>
              <a:rPr lang="es-AR" dirty="0"/>
              <a:t>El   sistema   operativo   administra   el proceso como una unidad, y la aplicación migra de un hilo a otro con su propia administración. </a:t>
            </a:r>
          </a:p>
          <a:p>
            <a:pPr lvl="2">
              <a:defRPr/>
            </a:pPr>
            <a:endParaRPr lang="es-AR" dirty="0">
              <a:ea typeface="+mn-ea"/>
              <a:cs typeface="+mn-cs"/>
            </a:endParaRPr>
          </a:p>
          <a:p>
            <a:pPr lvl="2">
              <a:defRPr/>
            </a:pPr>
            <a:r>
              <a:rPr lang="es-AR" dirty="0" smtClean="0">
                <a:ea typeface="+mn-ea"/>
                <a:cs typeface="+mn-cs"/>
              </a:rPr>
              <a:t>Solo requiere un Stack y un contador de programa. </a:t>
            </a:r>
            <a:endParaRPr lang="en-US" dirty="0" smtClean="0">
              <a:ea typeface="+mn-ea"/>
              <a:cs typeface="+mn-cs"/>
            </a:endParaRPr>
          </a:p>
          <a:p>
            <a:pPr lvl="2" eaLnBrk="1" hangingPunct="1">
              <a:defRPr/>
            </a:pPr>
            <a:endParaRPr lang="es-AR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s-VE" dirty="0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10C60-3865-4526-9EE9-A920E4BCD2D0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altLang="es-ES" sz="3200" cap="none" dirty="0" smtClean="0"/>
              <a:t>Funciones de la Biblioteca de Hilos</a:t>
            </a:r>
            <a:endParaRPr lang="en-US" altLang="es-ES" sz="3200" cap="none" dirty="0" smtClean="0"/>
          </a:p>
        </p:txBody>
      </p:sp>
      <p:sp>
        <p:nvSpPr>
          <p:cNvPr id="4099" name="Rectangle 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Autofit/>
          </a:bodyPr>
          <a:lstStyle/>
          <a:p>
            <a:pPr lvl="3">
              <a:buFont typeface="Wingdings" pitchFamily="2" charset="2"/>
              <a:buChar char="§"/>
              <a:defRPr/>
            </a:pPr>
            <a:r>
              <a:rPr lang="es-AR" sz="3600" dirty="0" smtClean="0"/>
              <a:t>Crear y destruir hilos.</a:t>
            </a:r>
            <a:endParaRPr lang="en-US" sz="3600" dirty="0" smtClean="0"/>
          </a:p>
          <a:p>
            <a:pPr lvl="3">
              <a:buFont typeface="Wingdings" pitchFamily="2" charset="2"/>
              <a:buChar char="§"/>
              <a:defRPr/>
            </a:pPr>
            <a:endParaRPr lang="es-AR" sz="3600" dirty="0" smtClean="0"/>
          </a:p>
          <a:p>
            <a:pPr lvl="3">
              <a:buFont typeface="Wingdings" pitchFamily="2" charset="2"/>
              <a:buChar char="§"/>
              <a:defRPr/>
            </a:pPr>
            <a:r>
              <a:rPr lang="es-AR" sz="3600" dirty="0" smtClean="0"/>
              <a:t>Intercambiar datos y mensajes entre hilos.</a:t>
            </a:r>
            <a:endParaRPr lang="en-US" sz="3600" dirty="0" smtClean="0"/>
          </a:p>
          <a:p>
            <a:pPr lvl="3">
              <a:buFont typeface="Wingdings" pitchFamily="2" charset="2"/>
              <a:buChar char="§"/>
              <a:defRPr/>
            </a:pPr>
            <a:endParaRPr lang="es-AR" sz="3600" dirty="0" smtClean="0"/>
          </a:p>
          <a:p>
            <a:pPr lvl="3">
              <a:buFont typeface="Wingdings" pitchFamily="2" charset="2"/>
              <a:buChar char="§"/>
              <a:defRPr/>
            </a:pPr>
            <a:r>
              <a:rPr lang="es-AR" sz="3600" dirty="0" smtClean="0"/>
              <a:t>Planificar la ejecución de hilos.</a:t>
            </a:r>
            <a:endParaRPr lang="en-US" sz="3600" dirty="0" smtClean="0"/>
          </a:p>
          <a:p>
            <a:pPr lvl="3">
              <a:buFont typeface="Wingdings" pitchFamily="2" charset="2"/>
              <a:buChar char="§"/>
              <a:defRPr/>
            </a:pPr>
            <a:endParaRPr lang="es-AR" sz="3600" dirty="0" smtClean="0"/>
          </a:p>
          <a:p>
            <a:pPr lvl="3">
              <a:buFont typeface="Wingdings" pitchFamily="2" charset="2"/>
              <a:buChar char="§"/>
              <a:defRPr/>
            </a:pPr>
            <a:r>
              <a:rPr lang="es-AR" sz="3600" dirty="0" smtClean="0"/>
              <a:t>Salvar y restaurar el contexto de los hilos.</a:t>
            </a:r>
            <a:endParaRPr lang="en-US" sz="3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s-VE" sz="3600" dirty="0" smtClean="0"/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810C60-3865-4526-9EE9-A920E4BCD2D0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96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1" name="Rectangle 9"/>
          <p:cNvSpPr>
            <a:spLocks noGrp="1" noChangeArrowheads="1"/>
          </p:cNvSpPr>
          <p:nvPr>
            <p:ph type="title"/>
          </p:nvPr>
        </p:nvSpPr>
        <p:spPr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l"/>
            <a:r>
              <a:rPr lang="es-ES" b="1" dirty="0">
                <a:solidFill>
                  <a:schemeClr val="bg1"/>
                </a:solidFill>
              </a:rPr>
              <a:t>Beneficios</a:t>
            </a:r>
          </a:p>
        </p:txBody>
      </p:sp>
      <p:sp>
        <p:nvSpPr>
          <p:cNvPr id="59402" name="Rectangle 10"/>
          <p:cNvSpPr>
            <a:spLocks noGrp="1" noChangeArrowheads="1"/>
          </p:cNvSpPr>
          <p:nvPr>
            <p:ph idx="1"/>
          </p:nvPr>
        </p:nvSpPr>
        <p:spPr>
          <a:xfrm>
            <a:off x="358775" y="1152936"/>
            <a:ext cx="8456613" cy="4031654"/>
          </a:xfrm>
        </p:spPr>
        <p:txBody>
          <a:bodyPr>
            <a:noAutofit/>
          </a:bodyPr>
          <a:lstStyle/>
          <a:p>
            <a:r>
              <a:rPr lang="es-ES" sz="3200" dirty="0" smtClean="0"/>
              <a:t>Recursos Compartidos</a:t>
            </a:r>
          </a:p>
          <a:p>
            <a:endParaRPr lang="es-AR" sz="3200" dirty="0"/>
          </a:p>
          <a:p>
            <a:r>
              <a:rPr lang="es-ES" sz="3200" dirty="0" smtClean="0"/>
              <a:t>Economía</a:t>
            </a:r>
          </a:p>
          <a:p>
            <a:endParaRPr lang="es-AR" sz="3200" dirty="0"/>
          </a:p>
          <a:p>
            <a:r>
              <a:rPr lang="es-ES" sz="3200" dirty="0" smtClean="0"/>
              <a:t>Utilización </a:t>
            </a:r>
            <a:r>
              <a:rPr lang="es-ES" sz="3200" dirty="0"/>
              <a:t>de arquitecturas de múltiples procesadores</a:t>
            </a:r>
          </a:p>
        </p:txBody>
      </p:sp>
    </p:spTree>
    <p:extLst>
      <p:ext uri="{BB962C8B-B14F-4D97-AF65-F5344CB8AC3E}">
        <p14:creationId xmlns:p14="http://schemas.microsoft.com/office/powerpoint/2010/main" val="364136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0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685800"/>
          </a:xfrm>
        </p:spPr>
        <p:txBody>
          <a:bodyPr/>
          <a:lstStyle/>
          <a:p>
            <a:pPr eaLnBrk="1" hangingPunct="1"/>
            <a:r>
              <a:rPr lang="es-VE" altLang="es-ES" sz="3200" smtClean="0"/>
              <a:t>HILOS </a:t>
            </a:r>
            <a:r>
              <a:rPr lang="es-VE" altLang="es-ES" sz="1600" smtClean="0"/>
              <a:t>(Thread)</a:t>
            </a:r>
            <a:r>
              <a:rPr lang="es-VE" altLang="es-ES" sz="3200" smtClean="0"/>
              <a:t> - Definición</a:t>
            </a:r>
            <a:endParaRPr lang="en-US" altLang="es-ES" sz="2400" smtClean="0"/>
          </a:p>
        </p:txBody>
      </p:sp>
      <p:sp>
        <p:nvSpPr>
          <p:cNvPr id="9235" name="Footer Placeholder 18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9236" name="Slide Number Placeholder 19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45556D7-EEFA-4012-BA5A-D390F1269D48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s-ES" sz="1200" smtClean="0">
              <a:latin typeface="Arial Black" pitchFamily="34" charset="0"/>
            </a:endParaRPr>
          </a:p>
        </p:txBody>
      </p:sp>
      <p:sp>
        <p:nvSpPr>
          <p:cNvPr id="9219" name="Rectangle 5"/>
          <p:cNvSpPr>
            <a:spLocks noChangeArrowheads="1"/>
          </p:cNvSpPr>
          <p:nvPr/>
        </p:nvSpPr>
        <p:spPr bwMode="auto">
          <a:xfrm>
            <a:off x="228600" y="990600"/>
            <a:ext cx="8458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Unidad de Traza de Ejecución que comparte con otras un conjunto de Recursos.</a:t>
            </a:r>
            <a:endParaRPr lang="en-US" altLang="es-ES" sz="1400"/>
          </a:p>
        </p:txBody>
      </p:sp>
      <p:pic>
        <p:nvPicPr>
          <p:cNvPr id="9220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50" y="1600200"/>
            <a:ext cx="64638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 Box 13"/>
          <p:cNvSpPr txBox="1">
            <a:spLocks noChangeArrowheads="1"/>
          </p:cNvSpPr>
          <p:nvPr/>
        </p:nvSpPr>
        <p:spPr bwMode="auto">
          <a:xfrm>
            <a:off x="1752600" y="3048000"/>
            <a:ext cx="1828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400">
                <a:solidFill>
                  <a:schemeClr val="hlink"/>
                </a:solidFill>
              </a:rPr>
              <a:t>Un Proceso, Un Hilo</a:t>
            </a:r>
            <a:endParaRPr lang="en-US" altLang="es-ES" sz="1400">
              <a:solidFill>
                <a:schemeClr val="hlink"/>
              </a:solidFill>
            </a:endParaRPr>
          </a:p>
        </p:txBody>
      </p: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5181600" y="3048000"/>
            <a:ext cx="2514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400">
                <a:solidFill>
                  <a:schemeClr val="hlink"/>
                </a:solidFill>
              </a:rPr>
              <a:t>Un Proceso, Múltiples Hilos</a:t>
            </a:r>
            <a:endParaRPr lang="en-US" altLang="es-ES" sz="1400">
              <a:solidFill>
                <a:schemeClr val="hlink"/>
              </a:solidFill>
            </a:endParaRPr>
          </a:p>
        </p:txBody>
      </p:sp>
      <p:sp>
        <p:nvSpPr>
          <p:cNvPr id="9225" name="Text Box 17"/>
          <p:cNvSpPr txBox="1">
            <a:spLocks noChangeArrowheads="1"/>
          </p:cNvSpPr>
          <p:nvPr/>
        </p:nvSpPr>
        <p:spPr bwMode="auto">
          <a:xfrm>
            <a:off x="771525" y="2255838"/>
            <a:ext cx="1076325" cy="40011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2000" b="1" dirty="0" smtClean="0">
                <a:solidFill>
                  <a:schemeClr val="hlink"/>
                </a:solidFill>
              </a:rPr>
              <a:t>D.O.S</a:t>
            </a:r>
            <a:endParaRPr lang="en-US" altLang="es-ES" sz="2000" b="1" dirty="0">
              <a:solidFill>
                <a:schemeClr val="hlink"/>
              </a:solidFill>
            </a:endParaRPr>
          </a:p>
        </p:txBody>
      </p:sp>
      <p:sp>
        <p:nvSpPr>
          <p:cNvPr id="9228" name="Text Box 20"/>
          <p:cNvSpPr txBox="1">
            <a:spLocks noChangeArrowheads="1"/>
          </p:cNvSpPr>
          <p:nvPr/>
        </p:nvSpPr>
        <p:spPr bwMode="auto">
          <a:xfrm>
            <a:off x="1876425" y="5867400"/>
            <a:ext cx="1704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400">
                <a:solidFill>
                  <a:schemeClr val="hlink"/>
                </a:solidFill>
              </a:rPr>
              <a:t>Traza de Ejecución</a:t>
            </a:r>
            <a:endParaRPr lang="en-US" altLang="es-ES" sz="1400">
              <a:solidFill>
                <a:schemeClr val="hlink"/>
              </a:solidFill>
            </a:endParaRPr>
          </a:p>
        </p:txBody>
      </p:sp>
      <p:sp>
        <p:nvSpPr>
          <p:cNvPr id="9229" name="Rectangle 21"/>
          <p:cNvSpPr>
            <a:spLocks noChangeArrowheads="1"/>
          </p:cNvSpPr>
          <p:nvPr/>
        </p:nvSpPr>
        <p:spPr bwMode="auto">
          <a:xfrm>
            <a:off x="2173288" y="1876425"/>
            <a:ext cx="931862" cy="1019175"/>
          </a:xfrm>
          <a:prstGeom prst="rect">
            <a:avLst/>
          </a:prstGeom>
          <a:solidFill>
            <a:schemeClr val="accent1">
              <a:alpha val="4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9230" name="Rectangle 22"/>
          <p:cNvSpPr>
            <a:spLocks noChangeArrowheads="1"/>
          </p:cNvSpPr>
          <p:nvPr/>
        </p:nvSpPr>
        <p:spPr bwMode="auto">
          <a:xfrm>
            <a:off x="5638800" y="1878013"/>
            <a:ext cx="933450" cy="1017587"/>
          </a:xfrm>
          <a:prstGeom prst="rect">
            <a:avLst/>
          </a:prstGeom>
          <a:solidFill>
            <a:schemeClr val="accent1">
              <a:alpha val="47058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grpSp>
        <p:nvGrpSpPr>
          <p:cNvPr id="2" name="1 Grupo"/>
          <p:cNvGrpSpPr/>
          <p:nvPr/>
        </p:nvGrpSpPr>
        <p:grpSpPr>
          <a:xfrm>
            <a:off x="323850" y="3941763"/>
            <a:ext cx="3578225" cy="1681162"/>
            <a:chOff x="323850" y="3941763"/>
            <a:chExt cx="3578225" cy="1681162"/>
          </a:xfrm>
        </p:grpSpPr>
        <p:sp>
          <p:nvSpPr>
            <p:cNvPr id="9223" name="Text Box 15"/>
            <p:cNvSpPr txBox="1">
              <a:spLocks noChangeArrowheads="1"/>
            </p:cNvSpPr>
            <p:nvPr/>
          </p:nvSpPr>
          <p:spPr bwMode="auto">
            <a:xfrm>
              <a:off x="1390650" y="5105400"/>
              <a:ext cx="234315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1400">
                  <a:solidFill>
                    <a:schemeClr val="hlink"/>
                  </a:solidFill>
                </a:rPr>
                <a:t>Múltiples Procesos,  un Hilo por Proceso</a:t>
              </a:r>
              <a:endParaRPr lang="en-US" altLang="es-ES" sz="1400">
                <a:solidFill>
                  <a:schemeClr val="hlink"/>
                </a:solidFill>
              </a:endParaRPr>
            </a:p>
          </p:txBody>
        </p:sp>
        <p:sp>
          <p:nvSpPr>
            <p:cNvPr id="9226" name="Text Box 18"/>
            <p:cNvSpPr txBox="1">
              <a:spLocks noChangeArrowheads="1"/>
            </p:cNvSpPr>
            <p:nvPr/>
          </p:nvSpPr>
          <p:spPr bwMode="auto">
            <a:xfrm>
              <a:off x="323850" y="4191000"/>
              <a:ext cx="895350" cy="396875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2000" b="1">
                  <a:solidFill>
                    <a:schemeClr val="hlink"/>
                  </a:solidFill>
                </a:rPr>
                <a:t>UNIX</a:t>
              </a:r>
              <a:endParaRPr lang="en-US" altLang="es-ES" sz="2000" b="1">
                <a:solidFill>
                  <a:schemeClr val="hlink"/>
                </a:solidFill>
              </a:endParaRPr>
            </a:p>
          </p:txBody>
        </p:sp>
        <p:sp>
          <p:nvSpPr>
            <p:cNvPr id="9231" name="Rectangle 25"/>
            <p:cNvSpPr>
              <a:spLocks noChangeArrowheads="1"/>
            </p:cNvSpPr>
            <p:nvPr/>
          </p:nvSpPr>
          <p:spPr bwMode="auto">
            <a:xfrm>
              <a:off x="1390650" y="3941763"/>
              <a:ext cx="942975" cy="1017587"/>
            </a:xfrm>
            <a:prstGeom prst="rect">
              <a:avLst/>
            </a:prstGeom>
            <a:solidFill>
              <a:schemeClr val="accent1">
                <a:alpha val="4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sp>
          <p:nvSpPr>
            <p:cNvPr id="9232" name="Rectangle 26"/>
            <p:cNvSpPr>
              <a:spLocks noChangeArrowheads="1"/>
            </p:cNvSpPr>
            <p:nvPr/>
          </p:nvSpPr>
          <p:spPr bwMode="auto">
            <a:xfrm>
              <a:off x="2959100" y="3941763"/>
              <a:ext cx="942975" cy="1017587"/>
            </a:xfrm>
            <a:prstGeom prst="rect">
              <a:avLst/>
            </a:prstGeom>
            <a:solidFill>
              <a:schemeClr val="accent1">
                <a:alpha val="4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</p:grpSp>
      <p:grpSp>
        <p:nvGrpSpPr>
          <p:cNvPr id="3" name="2 Grupo"/>
          <p:cNvGrpSpPr/>
          <p:nvPr/>
        </p:nvGrpSpPr>
        <p:grpSpPr>
          <a:xfrm>
            <a:off x="4843463" y="3932238"/>
            <a:ext cx="4224337" cy="1690687"/>
            <a:chOff x="4843463" y="3932238"/>
            <a:chExt cx="4224337" cy="1690687"/>
          </a:xfrm>
        </p:grpSpPr>
        <p:sp>
          <p:nvSpPr>
            <p:cNvPr id="9224" name="Text Box 16"/>
            <p:cNvSpPr txBox="1">
              <a:spLocks noChangeArrowheads="1"/>
            </p:cNvSpPr>
            <p:nvPr/>
          </p:nvSpPr>
          <p:spPr bwMode="auto">
            <a:xfrm>
              <a:off x="5181600" y="5105400"/>
              <a:ext cx="1981200" cy="517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1400">
                  <a:solidFill>
                    <a:schemeClr val="hlink"/>
                  </a:solidFill>
                </a:rPr>
                <a:t>Múltiples Procesos Múltiples Hilos</a:t>
              </a:r>
              <a:endParaRPr lang="en-US" altLang="es-ES" sz="1400">
                <a:solidFill>
                  <a:schemeClr val="hlink"/>
                </a:solidFill>
              </a:endParaRPr>
            </a:p>
          </p:txBody>
        </p:sp>
        <p:sp>
          <p:nvSpPr>
            <p:cNvPr id="9227" name="Text Box 19"/>
            <p:cNvSpPr txBox="1">
              <a:spLocks noChangeArrowheads="1"/>
            </p:cNvSpPr>
            <p:nvPr/>
          </p:nvSpPr>
          <p:spPr bwMode="auto">
            <a:xfrm>
              <a:off x="7696200" y="4006850"/>
              <a:ext cx="1371600" cy="1162050"/>
            </a:xfrm>
            <a:prstGeom prst="rect">
              <a:avLst/>
            </a:prstGeom>
            <a:noFill/>
            <a:ln>
              <a:noFill/>
            </a:ln>
            <a:effectLst>
              <a:outerShdw dist="1796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lnSpc>
                  <a:spcPct val="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2000" b="1">
                  <a:solidFill>
                    <a:schemeClr val="hlink"/>
                  </a:solidFill>
                </a:rPr>
                <a:t>Windows</a:t>
              </a:r>
            </a:p>
            <a:p>
              <a:pPr>
                <a:lnSpc>
                  <a:spcPct val="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2000" b="1">
                  <a:solidFill>
                    <a:schemeClr val="hlink"/>
                  </a:solidFill>
                </a:rPr>
                <a:t>Linux</a:t>
              </a:r>
            </a:p>
            <a:p>
              <a:pPr>
                <a:lnSpc>
                  <a:spcPct val="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2000" b="1">
                  <a:solidFill>
                    <a:schemeClr val="hlink"/>
                  </a:solidFill>
                </a:rPr>
                <a:t>Solaris</a:t>
              </a:r>
            </a:p>
            <a:p>
              <a:pPr>
                <a:lnSpc>
                  <a:spcPct val="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2000" b="1">
                  <a:solidFill>
                    <a:schemeClr val="hlink"/>
                  </a:solidFill>
                </a:rPr>
                <a:t>Mac OS</a:t>
              </a:r>
            </a:p>
            <a:p>
              <a:pPr>
                <a:lnSpc>
                  <a:spcPct val="3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2000" b="1">
                  <a:solidFill>
                    <a:schemeClr val="hlink"/>
                  </a:solidFill>
                </a:rPr>
                <a:t>OS/2</a:t>
              </a:r>
              <a:endParaRPr lang="en-US" altLang="es-ES" sz="2000" b="1">
                <a:solidFill>
                  <a:schemeClr val="hlink"/>
                </a:solidFill>
              </a:endParaRPr>
            </a:p>
          </p:txBody>
        </p:sp>
        <p:sp>
          <p:nvSpPr>
            <p:cNvPr id="9233" name="Rectangle 27"/>
            <p:cNvSpPr>
              <a:spLocks noChangeArrowheads="1"/>
            </p:cNvSpPr>
            <p:nvPr/>
          </p:nvSpPr>
          <p:spPr bwMode="auto">
            <a:xfrm>
              <a:off x="4843463" y="3941763"/>
              <a:ext cx="942975" cy="1017587"/>
            </a:xfrm>
            <a:prstGeom prst="rect">
              <a:avLst/>
            </a:prstGeom>
            <a:solidFill>
              <a:schemeClr val="accent1">
                <a:alpha val="4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sp>
          <p:nvSpPr>
            <p:cNvPr id="9234" name="Rectangle 28"/>
            <p:cNvSpPr>
              <a:spLocks noChangeArrowheads="1"/>
            </p:cNvSpPr>
            <p:nvPr/>
          </p:nvSpPr>
          <p:spPr bwMode="auto">
            <a:xfrm>
              <a:off x="6411913" y="3932238"/>
              <a:ext cx="942975" cy="1017587"/>
            </a:xfrm>
            <a:prstGeom prst="rect">
              <a:avLst/>
            </a:prstGeom>
            <a:solidFill>
              <a:schemeClr val="accent1">
                <a:alpha val="47058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2" grpId="0"/>
      <p:bldP spid="9225" grpId="0"/>
      <p:bldP spid="9229" grpId="0" animBg="1"/>
      <p:bldP spid="92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193800" y="2387600"/>
            <a:ext cx="2989263" cy="2314575"/>
            <a:chOff x="752" y="1504"/>
            <a:chExt cx="1883" cy="1458"/>
          </a:xfrm>
        </p:grpSpPr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53" y="1517"/>
              <a:ext cx="1882" cy="1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52" y="1504"/>
              <a:ext cx="1882" cy="47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836" y="1601"/>
              <a:ext cx="497" cy="29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600">
                  <a:effectLst/>
                  <a:latin typeface="Arial" pitchFamily="34" charset="0"/>
                </a:rPr>
                <a:t>Código</a:t>
              </a:r>
            </a:p>
          </p:txBody>
        </p:sp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1416" y="1613"/>
              <a:ext cx="46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800">
                  <a:effectLst/>
                  <a:latin typeface="Arial" pitchFamily="34" charset="0"/>
                </a:rPr>
                <a:t>Datos</a:t>
              </a:r>
            </a:p>
          </p:txBody>
        </p:sp>
        <p:sp>
          <p:nvSpPr>
            <p:cNvPr id="40969" name="Rectangle 9"/>
            <p:cNvSpPr>
              <a:spLocks noChangeArrowheads="1"/>
            </p:cNvSpPr>
            <p:nvPr/>
          </p:nvSpPr>
          <p:spPr bwMode="auto">
            <a:xfrm>
              <a:off x="1949" y="1613"/>
              <a:ext cx="533" cy="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400">
                  <a:effectLst/>
                  <a:latin typeface="Arial" pitchFamily="34" charset="0"/>
                </a:rPr>
                <a:t>Archivos</a:t>
              </a:r>
            </a:p>
          </p:txBody>
        </p:sp>
      </p:grp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5108575" y="2392363"/>
            <a:ext cx="2989263" cy="2314575"/>
            <a:chOff x="3218" y="1507"/>
            <a:chExt cx="1883" cy="1458"/>
          </a:xfrm>
        </p:grpSpPr>
        <p:sp>
          <p:nvSpPr>
            <p:cNvPr id="40970" name="Rectangle 10"/>
            <p:cNvSpPr>
              <a:spLocks noChangeArrowheads="1"/>
            </p:cNvSpPr>
            <p:nvPr/>
          </p:nvSpPr>
          <p:spPr bwMode="auto">
            <a:xfrm>
              <a:off x="3219" y="1520"/>
              <a:ext cx="1882" cy="144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  <p:sp>
          <p:nvSpPr>
            <p:cNvPr id="40971" name="Rectangle 11"/>
            <p:cNvSpPr>
              <a:spLocks noChangeArrowheads="1"/>
            </p:cNvSpPr>
            <p:nvPr/>
          </p:nvSpPr>
          <p:spPr bwMode="auto">
            <a:xfrm>
              <a:off x="3218" y="1507"/>
              <a:ext cx="1882" cy="477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endParaRPr lang="es-AR"/>
            </a:p>
          </p:txBody>
        </p:sp>
        <p:sp>
          <p:nvSpPr>
            <p:cNvPr id="40972" name="Rectangle 12"/>
            <p:cNvSpPr>
              <a:spLocks noChangeArrowheads="1"/>
            </p:cNvSpPr>
            <p:nvPr/>
          </p:nvSpPr>
          <p:spPr bwMode="auto">
            <a:xfrm>
              <a:off x="3301" y="1603"/>
              <a:ext cx="497" cy="29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600">
                  <a:effectLst/>
                  <a:latin typeface="Arial" pitchFamily="34" charset="0"/>
                </a:rPr>
                <a:t>Código</a:t>
              </a:r>
            </a:p>
          </p:txBody>
        </p:sp>
        <p:sp>
          <p:nvSpPr>
            <p:cNvPr id="40973" name="Rectangle 13"/>
            <p:cNvSpPr>
              <a:spLocks noChangeArrowheads="1"/>
            </p:cNvSpPr>
            <p:nvPr/>
          </p:nvSpPr>
          <p:spPr bwMode="auto">
            <a:xfrm>
              <a:off x="3882" y="1616"/>
              <a:ext cx="462" cy="2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800">
                  <a:effectLst/>
                  <a:latin typeface="Arial" pitchFamily="34" charset="0"/>
                </a:rPr>
                <a:t>Datos</a:t>
              </a:r>
            </a:p>
          </p:txBody>
        </p:sp>
        <p:sp>
          <p:nvSpPr>
            <p:cNvPr id="40974" name="Rectangle 14"/>
            <p:cNvSpPr>
              <a:spLocks noChangeArrowheads="1"/>
            </p:cNvSpPr>
            <p:nvPr/>
          </p:nvSpPr>
          <p:spPr bwMode="auto">
            <a:xfrm>
              <a:off x="4415" y="1616"/>
              <a:ext cx="532" cy="28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eaLnBrk="1" hangingPunct="1"/>
              <a:r>
                <a:rPr lang="es-ES" sz="1400">
                  <a:effectLst/>
                  <a:latin typeface="Arial" pitchFamily="34" charset="0"/>
                </a:rPr>
                <a:t>Archivos</a:t>
              </a:r>
            </a:p>
          </p:txBody>
        </p:sp>
      </p:grpSp>
      <p:sp>
        <p:nvSpPr>
          <p:cNvPr id="40975" name="Freeform 15"/>
          <p:cNvSpPr>
            <a:spLocks/>
          </p:cNvSpPr>
          <p:nvPr/>
        </p:nvSpPr>
        <p:spPr bwMode="auto">
          <a:xfrm>
            <a:off x="2424113" y="3381375"/>
            <a:ext cx="228600" cy="803275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76" name="Freeform 16"/>
          <p:cNvSpPr>
            <a:spLocks/>
          </p:cNvSpPr>
          <p:nvPr/>
        </p:nvSpPr>
        <p:spPr bwMode="auto">
          <a:xfrm>
            <a:off x="5829300" y="3429000"/>
            <a:ext cx="228600" cy="801688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77" name="Freeform 17"/>
          <p:cNvSpPr>
            <a:spLocks/>
          </p:cNvSpPr>
          <p:nvPr/>
        </p:nvSpPr>
        <p:spPr bwMode="auto">
          <a:xfrm>
            <a:off x="6507163" y="3386138"/>
            <a:ext cx="227012" cy="801687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78" name="Freeform 18"/>
          <p:cNvSpPr>
            <a:spLocks/>
          </p:cNvSpPr>
          <p:nvPr/>
        </p:nvSpPr>
        <p:spPr bwMode="auto">
          <a:xfrm>
            <a:off x="7200900" y="3406775"/>
            <a:ext cx="228600" cy="801688"/>
          </a:xfrm>
          <a:custGeom>
            <a:avLst/>
            <a:gdLst/>
            <a:ahLst/>
            <a:cxnLst>
              <a:cxn ang="0">
                <a:pos x="45" y="0"/>
              </a:cxn>
              <a:cxn ang="0">
                <a:pos x="112" y="29"/>
              </a:cxn>
              <a:cxn ang="0">
                <a:pos x="45" y="125"/>
              </a:cxn>
              <a:cxn ang="0">
                <a:pos x="112" y="202"/>
              </a:cxn>
              <a:cxn ang="0">
                <a:pos x="16" y="298"/>
              </a:cxn>
              <a:cxn ang="0">
                <a:pos x="16" y="356"/>
              </a:cxn>
            </a:cxnLst>
            <a:rect l="0" t="0" r="r" b="b"/>
            <a:pathLst>
              <a:path w="117" h="356">
                <a:moveTo>
                  <a:pt x="45" y="0"/>
                </a:moveTo>
                <a:cubicBezTo>
                  <a:pt x="78" y="4"/>
                  <a:pt x="112" y="8"/>
                  <a:pt x="112" y="29"/>
                </a:cubicBezTo>
                <a:cubicBezTo>
                  <a:pt x="112" y="50"/>
                  <a:pt x="45" y="96"/>
                  <a:pt x="45" y="125"/>
                </a:cubicBezTo>
                <a:cubicBezTo>
                  <a:pt x="45" y="154"/>
                  <a:pt x="117" y="173"/>
                  <a:pt x="112" y="202"/>
                </a:cubicBezTo>
                <a:cubicBezTo>
                  <a:pt x="107" y="231"/>
                  <a:pt x="32" y="272"/>
                  <a:pt x="16" y="298"/>
                </a:cubicBezTo>
                <a:cubicBezTo>
                  <a:pt x="0" y="324"/>
                  <a:pt x="16" y="346"/>
                  <a:pt x="16" y="35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80" name="Text Box 20"/>
          <p:cNvSpPr txBox="1">
            <a:spLocks noChangeArrowheads="1"/>
          </p:cNvSpPr>
          <p:nvPr/>
        </p:nvSpPr>
        <p:spPr bwMode="auto">
          <a:xfrm>
            <a:off x="368300" y="3506788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Hilo</a:t>
            </a:r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8221663" y="3492500"/>
            <a:ext cx="688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Hilos</a:t>
            </a:r>
          </a:p>
        </p:txBody>
      </p:sp>
      <p:sp>
        <p:nvSpPr>
          <p:cNvPr id="40982" name="Line 22"/>
          <p:cNvSpPr>
            <a:spLocks noChangeShapeType="1"/>
          </p:cNvSpPr>
          <p:nvPr/>
        </p:nvSpPr>
        <p:spPr bwMode="auto">
          <a:xfrm>
            <a:off x="909638" y="3652838"/>
            <a:ext cx="15097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83" name="Line 23"/>
          <p:cNvSpPr>
            <a:spLocks noChangeShapeType="1"/>
          </p:cNvSpPr>
          <p:nvPr/>
        </p:nvSpPr>
        <p:spPr bwMode="auto">
          <a:xfrm flipH="1">
            <a:off x="7461250" y="3698875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1952625" y="4892675"/>
            <a:ext cx="1184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Mono-hilo</a:t>
            </a:r>
          </a:p>
        </p:txBody>
      </p:sp>
      <p:sp>
        <p:nvSpPr>
          <p:cNvPr id="40986" name="Text Box 26"/>
          <p:cNvSpPr txBox="1">
            <a:spLocks noChangeArrowheads="1"/>
          </p:cNvSpPr>
          <p:nvPr/>
        </p:nvSpPr>
        <p:spPr bwMode="auto">
          <a:xfrm>
            <a:off x="6156325" y="4868863"/>
            <a:ext cx="109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Multi-hilo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2000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s-ES" cap="none" dirty="0" smtClean="0">
                <a:solidFill>
                  <a:schemeClr val="bg1"/>
                </a:solidFill>
              </a:rPr>
              <a:t>Procesos con un Solo Hilo y con Múltiples Hilos</a:t>
            </a:r>
            <a:endParaRPr lang="es-ES" cap="non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20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75" grpId="0" animBg="1"/>
      <p:bldP spid="40976" grpId="0" animBg="1"/>
      <p:bldP spid="40977" grpId="0" animBg="1"/>
      <p:bldP spid="40978" grpId="0" animBg="1"/>
      <p:bldP spid="40980" grpId="0"/>
      <p:bldP spid="40981" grpId="0"/>
      <p:bldP spid="40982" grpId="0" animBg="1"/>
      <p:bldP spid="40983" grpId="0" animBg="1"/>
      <p:bldP spid="40984" grpId="0"/>
      <p:bldP spid="4098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9" name="Oval 31"/>
          <p:cNvSpPr>
            <a:spLocks noChangeArrowheads="1"/>
          </p:cNvSpPr>
          <p:nvPr/>
        </p:nvSpPr>
        <p:spPr bwMode="auto">
          <a:xfrm>
            <a:off x="4085593" y="3387056"/>
            <a:ext cx="995362" cy="8175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9" name="Rectangle 21"/>
          <p:cNvSpPr>
            <a:spLocks noChangeArrowheads="1"/>
          </p:cNvSpPr>
          <p:nvPr/>
        </p:nvSpPr>
        <p:spPr bwMode="auto">
          <a:xfrm>
            <a:off x="3637918" y="5166643"/>
            <a:ext cx="3463925" cy="10112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2000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s-ES" cap="none" dirty="0" smtClean="0">
                <a:solidFill>
                  <a:schemeClr val="bg1"/>
                </a:solidFill>
              </a:rPr>
              <a:t>Hilos a Nivel Usuario (un </a:t>
            </a:r>
            <a:r>
              <a:rPr lang="es-ES" cap="none" dirty="0" err="1">
                <a:solidFill>
                  <a:schemeClr val="bg1"/>
                </a:solidFill>
              </a:rPr>
              <a:t>c</a:t>
            </a:r>
            <a:r>
              <a:rPr lang="es-ES" cap="none" dirty="0" err="1" smtClean="0">
                <a:solidFill>
                  <a:schemeClr val="bg1"/>
                </a:solidFill>
              </a:rPr>
              <a:t>pu</a:t>
            </a:r>
            <a:r>
              <a:rPr lang="es-ES" cap="none" dirty="0" smtClean="0">
                <a:solidFill>
                  <a:schemeClr val="bg1"/>
                </a:solidFill>
              </a:rPr>
              <a:t> con dos núcleos)</a:t>
            </a:r>
            <a:endParaRPr lang="es-ES" cap="none" dirty="0">
              <a:solidFill>
                <a:schemeClr val="bg1"/>
              </a:solidFill>
            </a:endParaRPr>
          </a:p>
        </p:txBody>
      </p:sp>
      <p:sp>
        <p:nvSpPr>
          <p:cNvPr id="171013" name="Line 5"/>
          <p:cNvSpPr>
            <a:spLocks noChangeShapeType="1"/>
          </p:cNvSpPr>
          <p:nvPr/>
        </p:nvSpPr>
        <p:spPr bwMode="auto">
          <a:xfrm>
            <a:off x="1470980" y="3307681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14" name="Text Box 6"/>
          <p:cNvSpPr txBox="1">
            <a:spLocks noChangeArrowheads="1"/>
          </p:cNvSpPr>
          <p:nvPr/>
        </p:nvSpPr>
        <p:spPr bwMode="auto">
          <a:xfrm>
            <a:off x="834393" y="3263231"/>
            <a:ext cx="18097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kérnel (sistema operativo)</a:t>
            </a:r>
          </a:p>
        </p:txBody>
      </p:sp>
      <p:sp>
        <p:nvSpPr>
          <p:cNvPr id="171015" name="Text Box 7"/>
          <p:cNvSpPr txBox="1">
            <a:spLocks noChangeArrowheads="1"/>
          </p:cNvSpPr>
          <p:nvPr/>
        </p:nvSpPr>
        <p:spPr bwMode="auto">
          <a:xfrm>
            <a:off x="823280" y="2772693"/>
            <a:ext cx="16811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usuario</a:t>
            </a:r>
          </a:p>
        </p:txBody>
      </p:sp>
      <p:sp>
        <p:nvSpPr>
          <p:cNvPr id="171016" name="Rectangle 8"/>
          <p:cNvSpPr>
            <a:spLocks noChangeArrowheads="1"/>
          </p:cNvSpPr>
          <p:nvPr/>
        </p:nvSpPr>
        <p:spPr bwMode="auto">
          <a:xfrm>
            <a:off x="2656843" y="2586956"/>
            <a:ext cx="4027487" cy="7048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Proceso de usuario gestiona y planifica los múltiples hilos</a:t>
            </a:r>
          </a:p>
        </p:txBody>
      </p:sp>
      <p:sp>
        <p:nvSpPr>
          <p:cNvPr id="171018" name="Freeform 10"/>
          <p:cNvSpPr>
            <a:spLocks/>
          </p:cNvSpPr>
          <p:nvPr/>
        </p:nvSpPr>
        <p:spPr bwMode="auto">
          <a:xfrm>
            <a:off x="4447543" y="3517231"/>
            <a:ext cx="327025" cy="546100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582480" y="3274343"/>
            <a:ext cx="0" cy="144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H="1" flipV="1">
            <a:off x="3636330" y="2039268"/>
            <a:ext cx="849313" cy="544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3" name="Freeform 15"/>
          <p:cNvSpPr>
            <a:spLocks/>
          </p:cNvSpPr>
          <p:nvPr/>
        </p:nvSpPr>
        <p:spPr bwMode="auto">
          <a:xfrm>
            <a:off x="3347405" y="1388393"/>
            <a:ext cx="327025" cy="530225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V="1">
            <a:off x="4503105" y="2007518"/>
            <a:ext cx="15875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4" name="Freeform 16"/>
          <p:cNvSpPr>
            <a:spLocks/>
          </p:cNvSpPr>
          <p:nvPr/>
        </p:nvSpPr>
        <p:spPr bwMode="auto">
          <a:xfrm>
            <a:off x="4391980" y="1340768"/>
            <a:ext cx="327025" cy="530225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4503105" y="2039268"/>
            <a:ext cx="704850" cy="5445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5" name="Freeform 17"/>
          <p:cNvSpPr>
            <a:spLocks/>
          </p:cNvSpPr>
          <p:nvPr/>
        </p:nvSpPr>
        <p:spPr bwMode="auto">
          <a:xfrm>
            <a:off x="5225418" y="1339181"/>
            <a:ext cx="327025" cy="530225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6" name="Rectangle 18"/>
          <p:cNvSpPr>
            <a:spLocks noChangeArrowheads="1"/>
          </p:cNvSpPr>
          <p:nvPr/>
        </p:nvSpPr>
        <p:spPr bwMode="auto">
          <a:xfrm>
            <a:off x="4037968" y="5374606"/>
            <a:ext cx="1185862" cy="674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4598355" y="4893593"/>
            <a:ext cx="0" cy="433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28" name="Rectangle 20"/>
          <p:cNvSpPr>
            <a:spLocks noChangeArrowheads="1"/>
          </p:cNvSpPr>
          <p:nvPr/>
        </p:nvSpPr>
        <p:spPr bwMode="auto">
          <a:xfrm>
            <a:off x="5458780" y="5382543"/>
            <a:ext cx="1185863" cy="67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1030" name="Text Box 22"/>
          <p:cNvSpPr txBox="1">
            <a:spLocks noChangeArrowheads="1"/>
          </p:cNvSpPr>
          <p:nvPr/>
        </p:nvSpPr>
        <p:spPr bwMode="auto">
          <a:xfrm>
            <a:off x="2647318" y="5573043"/>
            <a:ext cx="663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CPU</a:t>
            </a:r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>
            <a:off x="1424943" y="4903118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1032" name="Text Box 24"/>
          <p:cNvSpPr txBox="1">
            <a:spLocks noChangeArrowheads="1"/>
          </p:cNvSpPr>
          <p:nvPr/>
        </p:nvSpPr>
        <p:spPr bwMode="auto">
          <a:xfrm>
            <a:off x="796293" y="5060281"/>
            <a:ext cx="1171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Hardware</a:t>
            </a:r>
          </a:p>
        </p:txBody>
      </p:sp>
      <p:sp>
        <p:nvSpPr>
          <p:cNvPr id="171034" name="Rectangle 26"/>
          <p:cNvSpPr>
            <a:spLocks noChangeArrowheads="1"/>
          </p:cNvSpPr>
          <p:nvPr/>
        </p:nvSpPr>
        <p:spPr bwMode="auto">
          <a:xfrm>
            <a:off x="3587118" y="4396706"/>
            <a:ext cx="2392362" cy="500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Planificador del SO</a:t>
            </a:r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V="1">
            <a:off x="4588830" y="4195093"/>
            <a:ext cx="0" cy="2238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18977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710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1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1710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indefinite"/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710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710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" dur="indefinite"/>
                                        <p:tgtEl>
                                          <p:spTgt spid="1710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710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710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710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17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>
                <a:solidFill>
                  <a:schemeClr val="bg1"/>
                </a:solidFill>
              </a:rPr>
              <a:t>Ejemplos de Aplicaciones </a:t>
            </a:r>
            <a:r>
              <a:rPr lang="es-VE" altLang="es-ES" sz="3200" cap="none" dirty="0" err="1" smtClean="0">
                <a:solidFill>
                  <a:schemeClr val="bg1"/>
                </a:solidFill>
              </a:rPr>
              <a:t>Multihilo</a:t>
            </a:r>
            <a:endParaRPr lang="en-US" altLang="es-ES" sz="3200" cap="none" dirty="0" smtClean="0">
              <a:solidFill>
                <a:schemeClr val="bg1"/>
              </a:solidFill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altLang="es-ES" dirty="0" smtClean="0"/>
              <a:t>Web browser</a:t>
            </a:r>
          </a:p>
          <a:p>
            <a:pPr lvl="1" eaLnBrk="1" hangingPunct="1"/>
            <a:r>
              <a:rPr lang="en-US" altLang="es-ES" dirty="0" smtClean="0"/>
              <a:t>Un Hilo </a:t>
            </a:r>
            <a:r>
              <a:rPr lang="en-US" altLang="es-ES" dirty="0" err="1" smtClean="0"/>
              <a:t>decodifica</a:t>
            </a:r>
            <a:r>
              <a:rPr lang="en-US" altLang="es-ES" dirty="0" smtClean="0"/>
              <a:t> la </a:t>
            </a:r>
            <a:r>
              <a:rPr lang="en-US" altLang="es-ES" dirty="0" err="1" smtClean="0"/>
              <a:t>página</a:t>
            </a:r>
            <a:r>
              <a:rPr lang="en-US" altLang="es-ES" dirty="0" smtClean="0"/>
              <a:t> y la </a:t>
            </a:r>
            <a:r>
              <a:rPr lang="en-US" altLang="es-ES" dirty="0" err="1" smtClean="0"/>
              <a:t>presenta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en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Pantalla</a:t>
            </a:r>
            <a:r>
              <a:rPr lang="en-US" altLang="es-ES" dirty="0" smtClean="0"/>
              <a:t>. </a:t>
            </a:r>
          </a:p>
          <a:p>
            <a:pPr lvl="1" eaLnBrk="1" hangingPunct="1"/>
            <a:r>
              <a:rPr lang="en-US" altLang="es-ES" dirty="0" err="1" smtClean="0"/>
              <a:t>Otro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hilo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toma</a:t>
            </a:r>
            <a:r>
              <a:rPr lang="en-US" altLang="es-ES" dirty="0" smtClean="0"/>
              <a:t> los </a:t>
            </a:r>
            <a:r>
              <a:rPr lang="en-US" altLang="es-ES" dirty="0" err="1" smtClean="0"/>
              <a:t>datos</a:t>
            </a:r>
            <a:r>
              <a:rPr lang="en-US" altLang="es-ES" dirty="0" smtClean="0"/>
              <a:t> de la </a:t>
            </a:r>
            <a:r>
              <a:rPr lang="en-US" altLang="es-ES" dirty="0" err="1" smtClean="0"/>
              <a:t>página</a:t>
            </a:r>
            <a:r>
              <a:rPr lang="en-US" altLang="es-ES" dirty="0" smtClean="0"/>
              <a:t> de Internet.</a:t>
            </a:r>
          </a:p>
          <a:p>
            <a:pPr lvl="1" eaLnBrk="1" hangingPunct="1"/>
            <a:endParaRPr lang="en-US" altLang="es-ES" dirty="0" smtClean="0"/>
          </a:p>
          <a:p>
            <a:pPr eaLnBrk="1" hangingPunct="1"/>
            <a:r>
              <a:rPr lang="en-US" altLang="es-ES" dirty="0" err="1" smtClean="0"/>
              <a:t>Procesador</a:t>
            </a:r>
            <a:r>
              <a:rPr lang="en-US" altLang="es-ES" dirty="0" smtClean="0"/>
              <a:t> de </a:t>
            </a:r>
            <a:r>
              <a:rPr lang="en-US" altLang="es-ES" dirty="0" err="1" smtClean="0"/>
              <a:t>Texto</a:t>
            </a:r>
            <a:r>
              <a:rPr lang="en-US" altLang="es-ES" dirty="0" smtClean="0"/>
              <a:t>.</a:t>
            </a:r>
          </a:p>
          <a:p>
            <a:pPr lvl="1" eaLnBrk="1" hangingPunct="1"/>
            <a:r>
              <a:rPr lang="en-US" altLang="es-ES" dirty="0" smtClean="0"/>
              <a:t>Un Hilo </a:t>
            </a:r>
            <a:r>
              <a:rPr lang="en-US" altLang="es-ES" dirty="0" err="1" smtClean="0"/>
              <a:t>despliega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en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Pantalla</a:t>
            </a:r>
            <a:r>
              <a:rPr lang="en-US" altLang="es-ES" dirty="0" smtClean="0"/>
              <a:t> la </a:t>
            </a:r>
            <a:r>
              <a:rPr lang="en-US" altLang="es-ES" dirty="0" err="1" smtClean="0"/>
              <a:t>interfaz</a:t>
            </a:r>
            <a:r>
              <a:rPr lang="en-US" altLang="es-ES" dirty="0" smtClean="0"/>
              <a:t>.</a:t>
            </a:r>
          </a:p>
          <a:p>
            <a:pPr lvl="1" eaLnBrk="1" hangingPunct="1"/>
            <a:r>
              <a:rPr lang="en-US" altLang="es-ES" dirty="0" err="1" smtClean="0"/>
              <a:t>Otro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hilo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toma</a:t>
            </a:r>
            <a:r>
              <a:rPr lang="en-US" altLang="es-ES" dirty="0" smtClean="0"/>
              <a:t> los </a:t>
            </a:r>
            <a:r>
              <a:rPr lang="en-US" altLang="es-ES" dirty="0" err="1" smtClean="0"/>
              <a:t>datos</a:t>
            </a:r>
            <a:r>
              <a:rPr lang="en-US" altLang="es-ES" dirty="0" smtClean="0"/>
              <a:t> del </a:t>
            </a:r>
            <a:r>
              <a:rPr lang="en-US" altLang="es-ES" dirty="0" err="1" smtClean="0"/>
              <a:t>Teclado</a:t>
            </a:r>
            <a:r>
              <a:rPr lang="en-US" altLang="es-ES" dirty="0" smtClean="0"/>
              <a:t>.</a:t>
            </a:r>
          </a:p>
          <a:p>
            <a:pPr lvl="1" eaLnBrk="1" hangingPunct="1"/>
            <a:r>
              <a:rPr lang="en-US" altLang="es-ES" dirty="0" err="1" smtClean="0"/>
              <a:t>Existe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otro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hilo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que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revisa</a:t>
            </a:r>
            <a:r>
              <a:rPr lang="en-US" altLang="es-ES" dirty="0" smtClean="0"/>
              <a:t> la </a:t>
            </a:r>
            <a:r>
              <a:rPr lang="en-US" altLang="es-ES" dirty="0" err="1" smtClean="0"/>
              <a:t>ortografía</a:t>
            </a:r>
            <a:r>
              <a:rPr lang="en-US" altLang="es-ES" dirty="0" smtClean="0"/>
              <a:t>.</a:t>
            </a:r>
          </a:p>
          <a:p>
            <a:pPr lvl="1" eaLnBrk="1" hangingPunct="1"/>
            <a:endParaRPr lang="en-US" altLang="es-ES" dirty="0" smtClean="0"/>
          </a:p>
          <a:p>
            <a:pPr eaLnBrk="1" hangingPunct="1"/>
            <a:r>
              <a:rPr lang="en-US" altLang="es-ES" dirty="0" err="1" smtClean="0"/>
              <a:t>Servidor</a:t>
            </a:r>
            <a:r>
              <a:rPr lang="en-US" altLang="es-ES" dirty="0" smtClean="0"/>
              <a:t> Web</a:t>
            </a:r>
          </a:p>
          <a:p>
            <a:pPr lvl="1" eaLnBrk="1" hangingPunct="1"/>
            <a:r>
              <a:rPr lang="en-US" altLang="es-ES" dirty="0" smtClean="0"/>
              <a:t>Un Hilo </a:t>
            </a:r>
            <a:r>
              <a:rPr lang="en-US" altLang="es-ES" dirty="0" err="1" smtClean="0"/>
              <a:t>acepta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peticiones</a:t>
            </a:r>
            <a:r>
              <a:rPr lang="en-US" altLang="es-ES" dirty="0" smtClean="0"/>
              <a:t> de los </a:t>
            </a:r>
            <a:r>
              <a:rPr lang="en-US" altLang="es-ES" dirty="0" err="1" smtClean="0"/>
              <a:t>clientes</a:t>
            </a:r>
            <a:r>
              <a:rPr lang="en-US" altLang="es-ES" dirty="0" smtClean="0"/>
              <a:t>.</a:t>
            </a:r>
          </a:p>
          <a:p>
            <a:pPr lvl="1" eaLnBrk="1" hangingPunct="1"/>
            <a:r>
              <a:rPr lang="es-VE" altLang="es-ES" dirty="0" smtClean="0"/>
              <a:t>Para cada petición recibida se crea </a:t>
            </a:r>
            <a:r>
              <a:rPr lang="es-VE" altLang="es-ES" b="1" u="sng" dirty="0" smtClean="0"/>
              <a:t>un hilo </a:t>
            </a:r>
            <a:r>
              <a:rPr lang="es-VE" altLang="es-ES" dirty="0" smtClean="0"/>
              <a:t>que la atiende.</a:t>
            </a:r>
            <a:endParaRPr lang="en-US" altLang="es-ES" dirty="0" smtClean="0"/>
          </a:p>
          <a:p>
            <a:pPr lvl="1" eaLnBrk="1" hangingPunct="1"/>
            <a:r>
              <a:rPr lang="en-US" altLang="es-ES" dirty="0" err="1" smtClean="0"/>
              <a:t>Usa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muchos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Hilos</a:t>
            </a:r>
            <a:r>
              <a:rPr lang="en-US" altLang="es-ES" dirty="0" smtClean="0"/>
              <a:t> para </a:t>
            </a:r>
            <a:r>
              <a:rPr lang="en-US" altLang="es-ES" dirty="0" err="1" smtClean="0"/>
              <a:t>atender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en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paralelo</a:t>
            </a:r>
            <a:r>
              <a:rPr lang="en-US" altLang="es-ES" dirty="0" smtClean="0"/>
              <a:t> a </a:t>
            </a:r>
            <a:r>
              <a:rPr lang="en-US" altLang="es-ES" dirty="0" err="1" smtClean="0"/>
              <a:t>muchos</a:t>
            </a:r>
            <a:r>
              <a:rPr lang="en-US" altLang="es-ES" dirty="0" smtClean="0"/>
              <a:t> </a:t>
            </a:r>
            <a:r>
              <a:rPr lang="en-US" altLang="es-ES" dirty="0" err="1" smtClean="0"/>
              <a:t>clientes</a:t>
            </a:r>
            <a:r>
              <a:rPr lang="en-US" altLang="es-ES" dirty="0" smtClean="0"/>
              <a:t>.</a:t>
            </a:r>
          </a:p>
        </p:txBody>
      </p:sp>
      <p:sp>
        <p:nvSpPr>
          <p:cNvPr id="1024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74C391-81C5-4233-984C-2F2D12A141CA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ES" dirty="0" smtClean="0">
                <a:solidFill>
                  <a:schemeClr val="bg1"/>
                </a:solidFill>
              </a:rPr>
              <a:t>Procesos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s-ES" dirty="0" smtClean="0"/>
              <a:t>Flujo de ejecución:</a:t>
            </a:r>
          </a:p>
          <a:p>
            <a:pPr lvl="1" eaLnBrk="1" hangingPunct="1"/>
            <a:r>
              <a:rPr lang="es-ES" dirty="0" smtClean="0"/>
              <a:t>Secuencia de valores que adopta el registro Contador de Programa (PC) durante la ejecución de un programa.</a:t>
            </a:r>
          </a:p>
          <a:p>
            <a:pPr lvl="2" eaLnBrk="1" hangingPunct="1"/>
            <a:r>
              <a:rPr lang="es-ES" sz="1800" dirty="0" smtClean="0"/>
              <a:t>Requiere una pila (normalmente en memoria) para representar las llamadas/retorno a subrutinas).</a:t>
            </a:r>
          </a:p>
          <a:p>
            <a:pPr eaLnBrk="1" hangingPunct="1"/>
            <a:r>
              <a:rPr lang="es-ES" dirty="0" smtClean="0"/>
              <a:t>Contexto de ejecución:</a:t>
            </a:r>
          </a:p>
          <a:p>
            <a:pPr lvl="1" eaLnBrk="1" hangingPunct="1"/>
            <a:r>
              <a:rPr lang="es-ES" dirty="0" smtClean="0"/>
              <a:t>Estado del sistema asociado a la ejecución del programa. Incluye o puede incluir:</a:t>
            </a:r>
          </a:p>
          <a:p>
            <a:pPr lvl="2" eaLnBrk="1" hangingPunct="1"/>
            <a:r>
              <a:rPr lang="es-ES" sz="1800" dirty="0" smtClean="0"/>
              <a:t>PC, SP (puntero a pila), pila</a:t>
            </a:r>
          </a:p>
          <a:p>
            <a:pPr lvl="2" eaLnBrk="1" hangingPunct="1"/>
            <a:r>
              <a:rPr lang="es-ES" sz="1800" dirty="0" smtClean="0"/>
              <a:t>Estado del procesador</a:t>
            </a:r>
          </a:p>
          <a:p>
            <a:pPr lvl="2" eaLnBrk="1" hangingPunct="1"/>
            <a:r>
              <a:rPr lang="es-ES" sz="1800" dirty="0" smtClean="0"/>
              <a:t>Estado de la memoria</a:t>
            </a:r>
          </a:p>
          <a:p>
            <a:pPr lvl="2" eaLnBrk="1" hangingPunct="1"/>
            <a:r>
              <a:rPr lang="es-ES" sz="1800" dirty="0" smtClean="0"/>
              <a:t>Estado de la E/S</a:t>
            </a:r>
          </a:p>
        </p:txBody>
      </p:sp>
      <p:sp>
        <p:nvSpPr>
          <p:cNvPr id="34818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</p:spPr>
        <p:txBody>
          <a:bodyPr/>
          <a:lstStyle/>
          <a:p>
            <a:fld id="{55628857-81BA-443D-93A1-064799E1BD6C}" type="slidenum">
              <a:rPr lang="es-ES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597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30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000" fill="hold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30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30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 fill="hold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0"/>
                            </p:stCondLst>
                            <p:childTnLst>
                              <p:par>
                                <p:cTn id="44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3000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30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0" fill="hold"/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4500"/>
                            </p:stCondLst>
                            <p:childTnLst>
                              <p:par>
                                <p:cTn id="50" presetID="42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0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0" fill="hold"/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358775" y="333374"/>
            <a:ext cx="8456613" cy="72000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ES" sz="2800" cap="none" dirty="0" smtClean="0">
                <a:solidFill>
                  <a:schemeClr val="bg1"/>
                </a:solidFill>
              </a:rPr>
              <a:t>Ejemplo: Un Proceso con Tres </a:t>
            </a:r>
            <a:r>
              <a:rPr lang="es-ES" sz="2800" cap="none" dirty="0" err="1" smtClean="0">
                <a:solidFill>
                  <a:schemeClr val="bg1"/>
                </a:solidFill>
              </a:rPr>
              <a:t>Threads</a:t>
            </a:r>
            <a:endParaRPr lang="es-ES" sz="2800" cap="none" dirty="0" smtClean="0">
              <a:solidFill>
                <a:schemeClr val="bg1"/>
              </a:solidFill>
            </a:endParaRPr>
          </a:p>
        </p:txBody>
      </p:sp>
      <p:sp>
        <p:nvSpPr>
          <p:cNvPr id="36866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  <a:noFill/>
        </p:spPr>
        <p:txBody>
          <a:bodyPr/>
          <a:lstStyle/>
          <a:p>
            <a:fld id="{AA724B54-6241-49AA-A0B4-DC477E60FC88}" type="slidenum">
              <a:rPr lang="es-ES"/>
              <a:pPr/>
              <a:t>20</a:t>
            </a:fld>
            <a:endParaRPr lang="es-ES"/>
          </a:p>
        </p:txBody>
      </p:sp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1700213"/>
            <a:ext cx="7586663" cy="381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7189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4" name="Rectangle 4"/>
          <p:cNvSpPr>
            <a:spLocks noChangeArrowheads="1"/>
          </p:cNvSpPr>
          <p:nvPr/>
        </p:nvSpPr>
        <p:spPr bwMode="auto">
          <a:xfrm>
            <a:off x="4141788" y="2135188"/>
            <a:ext cx="3935412" cy="3808412"/>
          </a:xfrm>
          <a:prstGeom prst="rect">
            <a:avLst/>
          </a:prstGeom>
          <a:solidFill>
            <a:srgbClr val="CCFFFF"/>
          </a:solidFill>
          <a:ln w="12699">
            <a:miter lim="800000"/>
            <a:headEnd/>
            <a:tailEnd/>
          </a:ln>
          <a:effectLst/>
          <a:scene3d>
            <a:camera prst="legacyPerspectiveTopRight"/>
            <a:lightRig rig="legacyFlat3" dir="b"/>
          </a:scene3d>
          <a:sp3d extrusionH="887400" prstMaterial="legacyMatte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 wrap="none" anchor="ctr">
            <a:flatTx/>
          </a:bodyPr>
          <a:lstStyle/>
          <a:p>
            <a:endParaRPr lang="es-AR"/>
          </a:p>
        </p:txBody>
      </p:sp>
      <p:grpSp>
        <p:nvGrpSpPr>
          <p:cNvPr id="11" name="10 Grupo"/>
          <p:cNvGrpSpPr/>
          <p:nvPr/>
        </p:nvGrpSpPr>
        <p:grpSpPr>
          <a:xfrm>
            <a:off x="5102225" y="2678113"/>
            <a:ext cx="788988" cy="2905125"/>
            <a:chOff x="5102225" y="2678113"/>
            <a:chExt cx="788988" cy="2905125"/>
          </a:xfrm>
        </p:grpSpPr>
        <p:grpSp>
          <p:nvGrpSpPr>
            <p:cNvPr id="10" name="9 Grupo"/>
            <p:cNvGrpSpPr/>
            <p:nvPr/>
          </p:nvGrpSpPr>
          <p:grpSpPr>
            <a:xfrm>
              <a:off x="5102225" y="2678113"/>
              <a:ext cx="788988" cy="2905125"/>
              <a:chOff x="5102225" y="2678113"/>
              <a:chExt cx="788988" cy="2905125"/>
            </a:xfrm>
          </p:grpSpPr>
          <p:grpSp>
            <p:nvGrpSpPr>
              <p:cNvPr id="9" name="8 Grupo"/>
              <p:cNvGrpSpPr/>
              <p:nvPr/>
            </p:nvGrpSpPr>
            <p:grpSpPr>
              <a:xfrm>
                <a:off x="5102225" y="2951163"/>
                <a:ext cx="788988" cy="2632075"/>
                <a:chOff x="5102225" y="2951163"/>
                <a:chExt cx="788988" cy="2632075"/>
              </a:xfrm>
            </p:grpSpPr>
            <p:sp>
              <p:nvSpPr>
                <p:cNvPr id="148494" name="Line 14"/>
                <p:cNvSpPr>
                  <a:spLocks noChangeShapeType="1"/>
                </p:cNvSpPr>
                <p:nvPr/>
              </p:nvSpPr>
              <p:spPr bwMode="auto">
                <a:xfrm>
                  <a:off x="5105400" y="2951163"/>
                  <a:ext cx="785813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48495" name="Line 15"/>
                <p:cNvSpPr>
                  <a:spLocks noChangeShapeType="1"/>
                </p:cNvSpPr>
                <p:nvPr/>
              </p:nvSpPr>
              <p:spPr bwMode="auto">
                <a:xfrm>
                  <a:off x="5891213" y="2952750"/>
                  <a:ext cx="0" cy="2630488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48496" name="Line 16"/>
                <p:cNvSpPr>
                  <a:spLocks noChangeShapeType="1"/>
                </p:cNvSpPr>
                <p:nvPr/>
              </p:nvSpPr>
              <p:spPr bwMode="auto">
                <a:xfrm>
                  <a:off x="5102225" y="2952750"/>
                  <a:ext cx="0" cy="2630488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</p:grpSp>
          <p:grpSp>
            <p:nvGrpSpPr>
              <p:cNvPr id="8" name="7 Grupo"/>
              <p:cNvGrpSpPr/>
              <p:nvPr/>
            </p:nvGrpSpPr>
            <p:grpSpPr>
              <a:xfrm>
                <a:off x="5102225" y="2678113"/>
                <a:ext cx="788988" cy="2905125"/>
                <a:chOff x="5102225" y="2678113"/>
                <a:chExt cx="788988" cy="2905125"/>
              </a:xfrm>
            </p:grpSpPr>
            <p:sp>
              <p:nvSpPr>
                <p:cNvPr id="148485" name="Rectangle 5"/>
                <p:cNvSpPr>
                  <a:spLocks noChangeArrowheads="1"/>
                </p:cNvSpPr>
                <p:nvPr/>
              </p:nvSpPr>
              <p:spPr bwMode="auto">
                <a:xfrm>
                  <a:off x="5192713" y="3678238"/>
                  <a:ext cx="608012" cy="1811337"/>
                </a:xfrm>
                <a:prstGeom prst="rect">
                  <a:avLst/>
                </a:prstGeom>
                <a:solidFill>
                  <a:schemeClr val="bg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48486" name="Rectangle 6"/>
                <p:cNvSpPr>
                  <a:spLocks noChangeArrowheads="1"/>
                </p:cNvSpPr>
                <p:nvPr/>
              </p:nvSpPr>
              <p:spPr bwMode="auto">
                <a:xfrm>
                  <a:off x="5192713" y="3043238"/>
                  <a:ext cx="608012" cy="541337"/>
                </a:xfrm>
                <a:prstGeom prst="rect">
                  <a:avLst/>
                </a:prstGeom>
                <a:solidFill>
                  <a:schemeClr val="bg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grpSp>
              <p:nvGrpSpPr>
                <p:cNvPr id="4" name="3 Grupo"/>
                <p:cNvGrpSpPr/>
                <p:nvPr/>
              </p:nvGrpSpPr>
              <p:grpSpPr>
                <a:xfrm>
                  <a:off x="5102225" y="2678113"/>
                  <a:ext cx="788988" cy="2905125"/>
                  <a:chOff x="5102225" y="2678113"/>
                  <a:chExt cx="788988" cy="2905125"/>
                </a:xfrm>
              </p:grpSpPr>
              <p:grpSp>
                <p:nvGrpSpPr>
                  <p:cNvPr id="3" name="2 Grupo"/>
                  <p:cNvGrpSpPr/>
                  <p:nvPr/>
                </p:nvGrpSpPr>
                <p:grpSpPr>
                  <a:xfrm>
                    <a:off x="5105400" y="2978150"/>
                    <a:ext cx="785813" cy="2605088"/>
                    <a:chOff x="5105400" y="2978150"/>
                    <a:chExt cx="785813" cy="2605088"/>
                  </a:xfrm>
                </p:grpSpPr>
                <p:sp>
                  <p:nvSpPr>
                    <p:cNvPr id="148497" name="Line 1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105400" y="5583238"/>
                      <a:ext cx="785813" cy="0"/>
                    </a:xfrm>
                    <a:prstGeom prst="line">
                      <a:avLst/>
                    </a:prstGeom>
                    <a:noFill/>
                    <a:ln w="12699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sm" len="sm"/>
                    </a:ln>
                    <a:effectLst/>
                  </p:spPr>
                  <p:txBody>
                    <a:bodyPr wrap="none" anchor="ctr"/>
                    <a:lstStyle/>
                    <a:p>
                      <a:endParaRPr lang="es-AR"/>
                    </a:p>
                  </p:txBody>
                </p:sp>
                <p:sp>
                  <p:nvSpPr>
                    <p:cNvPr id="148498" name="Rectangle 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49850" y="2978150"/>
                      <a:ext cx="698500" cy="5016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algn="ctr"/>
                      <a:r>
                        <a:rPr lang="es-MX" sz="900" dirty="0">
                          <a:effectLst/>
                          <a:latin typeface="Arial" pitchFamily="34" charset="0"/>
                        </a:rPr>
                        <a:t>Bloque de</a:t>
                      </a:r>
                    </a:p>
                    <a:p>
                      <a:pPr algn="ctr"/>
                      <a:r>
                        <a:rPr lang="es-MX" sz="900" dirty="0">
                          <a:effectLst/>
                          <a:latin typeface="Arial" pitchFamily="34" charset="0"/>
                        </a:rPr>
                        <a:t>control</a:t>
                      </a:r>
                    </a:p>
                    <a:p>
                      <a:pPr algn="ctr"/>
                      <a:r>
                        <a:rPr lang="es-MX" sz="900" dirty="0">
                          <a:effectLst/>
                          <a:latin typeface="Arial" pitchFamily="34" charset="0"/>
                        </a:rPr>
                        <a:t>del hilo</a:t>
                      </a:r>
                    </a:p>
                  </p:txBody>
                </p:sp>
                <p:sp>
                  <p:nvSpPr>
                    <p:cNvPr id="148499" name="Rectangle 1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91125" y="3948113"/>
                      <a:ext cx="558800" cy="5016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algn="ctr"/>
                      <a:r>
                        <a:rPr lang="es-MX" sz="900" dirty="0" err="1">
                          <a:effectLst/>
                          <a:latin typeface="Arial" pitchFamily="34" charset="0"/>
                        </a:rPr>
                        <a:t>Stack</a:t>
                      </a:r>
                      <a:endParaRPr lang="es-MX" sz="900" dirty="0">
                        <a:effectLst/>
                        <a:latin typeface="Arial" pitchFamily="34" charset="0"/>
                      </a:endParaRPr>
                    </a:p>
                    <a:p>
                      <a:pPr algn="ctr"/>
                      <a:r>
                        <a:rPr lang="es-MX" sz="900" dirty="0">
                          <a:effectLst/>
                          <a:latin typeface="Arial" pitchFamily="34" charset="0"/>
                        </a:rPr>
                        <a:t>del</a:t>
                      </a:r>
                    </a:p>
                    <a:p>
                      <a:pPr algn="ctr"/>
                      <a:r>
                        <a:rPr lang="es-MX" sz="900" dirty="0">
                          <a:effectLst/>
                          <a:latin typeface="Arial" pitchFamily="34" charset="0"/>
                        </a:rPr>
                        <a:t>usuario</a:t>
                      </a:r>
                    </a:p>
                  </p:txBody>
                </p:sp>
                <p:sp>
                  <p:nvSpPr>
                    <p:cNvPr id="148501" name="Rectangle 2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262563" y="4856163"/>
                      <a:ext cx="495300" cy="50165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  <a:effectLst/>
                  </p:spPr>
                  <p:txBody>
                    <a:bodyPr wrap="none" lIns="92075" tIns="46038" rIns="92075" bIns="46038">
                      <a:spAutoFit/>
                    </a:bodyPr>
                    <a:lstStyle/>
                    <a:p>
                      <a:pPr algn="ctr"/>
                      <a:r>
                        <a:rPr lang="es-MX" sz="900">
                          <a:effectLst/>
                          <a:latin typeface="Arial" pitchFamily="34" charset="0"/>
                        </a:rPr>
                        <a:t>Stack</a:t>
                      </a:r>
                    </a:p>
                    <a:p>
                      <a:pPr algn="ctr"/>
                      <a:r>
                        <a:rPr lang="es-MX" sz="900">
                          <a:effectLst/>
                          <a:latin typeface="Arial" pitchFamily="34" charset="0"/>
                        </a:rPr>
                        <a:t>del</a:t>
                      </a:r>
                    </a:p>
                    <a:p>
                      <a:pPr algn="ctr"/>
                      <a:r>
                        <a:rPr lang="es-MX" sz="900">
                          <a:effectLst/>
                          <a:latin typeface="Arial" pitchFamily="34" charset="0"/>
                        </a:rPr>
                        <a:t>kernel</a:t>
                      </a:r>
                    </a:p>
                  </p:txBody>
                </p:sp>
              </p:grpSp>
              <p:sp>
                <p:nvSpPr>
                  <p:cNvPr id="148507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5102225" y="2678113"/>
                    <a:ext cx="444500" cy="2746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s-MX" sz="1200" dirty="0">
                        <a:effectLst/>
                        <a:latin typeface="Arial" pitchFamily="34" charset="0"/>
                      </a:rPr>
                      <a:t>Hilo</a:t>
                    </a:r>
                  </a:p>
                </p:txBody>
              </p:sp>
            </p:grpSp>
          </p:grpSp>
        </p:grpSp>
        <p:sp>
          <p:nvSpPr>
            <p:cNvPr id="148493" name="Line 13"/>
            <p:cNvSpPr>
              <a:spLocks noChangeShapeType="1"/>
            </p:cNvSpPr>
            <p:nvPr/>
          </p:nvSpPr>
          <p:spPr bwMode="auto">
            <a:xfrm>
              <a:off x="5192713" y="4584700"/>
              <a:ext cx="611187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</p:grpSp>
      <p:sp>
        <p:nvSpPr>
          <p:cNvPr id="148509" name="Rectangle 29"/>
          <p:cNvSpPr>
            <a:spLocks noChangeArrowheads="1"/>
          </p:cNvSpPr>
          <p:nvPr/>
        </p:nvSpPr>
        <p:spPr bwMode="auto">
          <a:xfrm>
            <a:off x="4976813" y="2133600"/>
            <a:ext cx="19113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ctr"/>
            <a:r>
              <a:rPr lang="es-MX" sz="1600" dirty="0">
                <a:effectLst/>
                <a:latin typeface="Arial" pitchFamily="34" charset="0"/>
              </a:rPr>
              <a:t>Modelo de proceso</a:t>
            </a:r>
          </a:p>
          <a:p>
            <a:pPr algn="ctr"/>
            <a:r>
              <a:rPr lang="es-MX" sz="1600" dirty="0" err="1">
                <a:effectLst/>
                <a:latin typeface="Arial" pitchFamily="34" charset="0"/>
              </a:rPr>
              <a:t>multihilos</a:t>
            </a:r>
            <a:endParaRPr lang="es-MX" sz="1600" dirty="0">
              <a:effectLst/>
              <a:latin typeface="Arial" pitchFamily="34" charset="0"/>
            </a:endParaRPr>
          </a:p>
        </p:txBody>
      </p:sp>
      <p:grpSp>
        <p:nvGrpSpPr>
          <p:cNvPr id="7" name="6 Grupo"/>
          <p:cNvGrpSpPr/>
          <p:nvPr/>
        </p:nvGrpSpPr>
        <p:grpSpPr>
          <a:xfrm>
            <a:off x="4219575" y="3616362"/>
            <a:ext cx="793750" cy="1720850"/>
            <a:chOff x="4219575" y="3859213"/>
            <a:chExt cx="793750" cy="1720850"/>
          </a:xfrm>
        </p:grpSpPr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4229100" y="3859213"/>
              <a:ext cx="784225" cy="722312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4229100" y="4857750"/>
              <a:ext cx="784225" cy="72231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8503" name="Rectangle 23"/>
            <p:cNvSpPr>
              <a:spLocks noChangeArrowheads="1"/>
            </p:cNvSpPr>
            <p:nvPr/>
          </p:nvSpPr>
          <p:spPr bwMode="auto">
            <a:xfrm>
              <a:off x="4243635" y="4979578"/>
              <a:ext cx="760413" cy="50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900" dirty="0">
                  <a:effectLst/>
                  <a:latin typeface="Arial" pitchFamily="34" charset="0"/>
                </a:rPr>
                <a:t>Espacio de</a:t>
              </a:r>
            </a:p>
            <a:p>
              <a:pPr algn="ctr"/>
              <a:r>
                <a:rPr lang="es-MX" sz="900" dirty="0">
                  <a:effectLst/>
                  <a:latin typeface="Arial" pitchFamily="34" charset="0"/>
                </a:rPr>
                <a:t>direcciones</a:t>
              </a:r>
            </a:p>
            <a:p>
              <a:pPr algn="ctr"/>
              <a:r>
                <a:rPr lang="es-MX" sz="900" dirty="0">
                  <a:effectLst/>
                  <a:latin typeface="Arial" pitchFamily="34" charset="0"/>
                </a:rPr>
                <a:t>del usuario</a:t>
              </a:r>
            </a:p>
          </p:txBody>
        </p:sp>
        <p:sp>
          <p:nvSpPr>
            <p:cNvPr id="148505" name="Rectangle 25"/>
            <p:cNvSpPr>
              <a:spLocks noChangeArrowheads="1"/>
            </p:cNvSpPr>
            <p:nvPr/>
          </p:nvSpPr>
          <p:spPr bwMode="auto">
            <a:xfrm>
              <a:off x="4219575" y="3948113"/>
              <a:ext cx="711200" cy="50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900" dirty="0">
                  <a:effectLst/>
                  <a:latin typeface="Arial" pitchFamily="34" charset="0"/>
                </a:rPr>
                <a:t>Bloque de</a:t>
              </a:r>
            </a:p>
            <a:p>
              <a:pPr algn="ctr"/>
              <a:r>
                <a:rPr lang="es-MX" sz="900" dirty="0">
                  <a:effectLst/>
                  <a:latin typeface="Arial" pitchFamily="34" charset="0"/>
                </a:rPr>
                <a:t>control del</a:t>
              </a:r>
            </a:p>
            <a:p>
              <a:pPr algn="ctr"/>
              <a:r>
                <a:rPr lang="es-MX" sz="900" dirty="0">
                  <a:effectLst/>
                  <a:latin typeface="Arial" pitchFamily="34" charset="0"/>
                </a:rPr>
                <a:t>proceso</a:t>
              </a:r>
            </a:p>
          </p:txBody>
        </p:sp>
      </p:grpSp>
      <p:grpSp>
        <p:nvGrpSpPr>
          <p:cNvPr id="2" name="1 Grupo"/>
          <p:cNvGrpSpPr/>
          <p:nvPr/>
        </p:nvGrpSpPr>
        <p:grpSpPr>
          <a:xfrm>
            <a:off x="990600" y="2224088"/>
            <a:ext cx="2097088" cy="3084512"/>
            <a:chOff x="990600" y="2224088"/>
            <a:chExt cx="2097088" cy="3084512"/>
          </a:xfrm>
        </p:grpSpPr>
        <p:sp>
          <p:nvSpPr>
            <p:cNvPr id="148483" name="Rectangle 3"/>
            <p:cNvSpPr>
              <a:spLocks noChangeArrowheads="1"/>
            </p:cNvSpPr>
            <p:nvPr/>
          </p:nvSpPr>
          <p:spPr bwMode="auto">
            <a:xfrm>
              <a:off x="990600" y="2225675"/>
              <a:ext cx="2097088" cy="3082925"/>
            </a:xfrm>
            <a:prstGeom prst="rect">
              <a:avLst/>
            </a:prstGeom>
            <a:solidFill>
              <a:srgbClr val="CCFFFF"/>
            </a:solidFill>
            <a:ln w="12699">
              <a:miter lim="800000"/>
              <a:headEnd/>
              <a:tailEnd/>
            </a:ln>
            <a:effectLst/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FFFF"/>
              </a:extrusionClr>
            </a:sp3d>
          </p:spPr>
          <p:txBody>
            <a:bodyPr wrap="none" anchor="ctr">
              <a:flatTx/>
            </a:bodyPr>
            <a:lstStyle/>
            <a:p>
              <a:endParaRPr lang="es-AR"/>
            </a:p>
          </p:txBody>
        </p:sp>
        <p:sp>
          <p:nvSpPr>
            <p:cNvPr id="148489" name="Rectangle 9"/>
            <p:cNvSpPr>
              <a:spLocks noChangeArrowheads="1"/>
            </p:cNvSpPr>
            <p:nvPr/>
          </p:nvSpPr>
          <p:spPr bwMode="auto">
            <a:xfrm>
              <a:off x="2216150" y="2862263"/>
              <a:ext cx="609600" cy="1901825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1252538" y="3043238"/>
              <a:ext cx="784225" cy="722312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1252538" y="4041775"/>
              <a:ext cx="784225" cy="722313"/>
            </a:xfrm>
            <a:prstGeom prst="rect">
              <a:avLst/>
            </a:prstGeom>
            <a:solidFill>
              <a:schemeClr val="bg1"/>
            </a:solidFill>
            <a:ln w="12699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8492" name="Line 12"/>
            <p:cNvSpPr>
              <a:spLocks noChangeShapeType="1"/>
            </p:cNvSpPr>
            <p:nvPr/>
          </p:nvSpPr>
          <p:spPr bwMode="auto">
            <a:xfrm>
              <a:off x="2216150" y="3767138"/>
              <a:ext cx="611188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8500" name="Rectangle 20"/>
            <p:cNvSpPr>
              <a:spLocks noChangeArrowheads="1"/>
            </p:cNvSpPr>
            <p:nvPr/>
          </p:nvSpPr>
          <p:spPr bwMode="auto">
            <a:xfrm>
              <a:off x="2301875" y="3132138"/>
              <a:ext cx="557213" cy="50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900">
                  <a:effectLst/>
                  <a:latin typeface="Arial" pitchFamily="34" charset="0"/>
                </a:rPr>
                <a:t>Stack</a:t>
              </a:r>
            </a:p>
            <a:p>
              <a:pPr algn="ctr"/>
              <a:r>
                <a:rPr lang="es-MX" sz="900">
                  <a:effectLst/>
                  <a:latin typeface="Arial" pitchFamily="34" charset="0"/>
                </a:rPr>
                <a:t>del</a:t>
              </a:r>
            </a:p>
            <a:p>
              <a:pPr algn="ctr"/>
              <a:r>
                <a:rPr lang="es-MX" sz="900">
                  <a:effectLst/>
                  <a:latin typeface="Arial" pitchFamily="34" charset="0"/>
                </a:rPr>
                <a:t>usuario</a:t>
              </a:r>
            </a:p>
          </p:txBody>
        </p:sp>
        <p:sp>
          <p:nvSpPr>
            <p:cNvPr id="148502" name="Rectangle 22"/>
            <p:cNvSpPr>
              <a:spLocks noChangeArrowheads="1"/>
            </p:cNvSpPr>
            <p:nvPr/>
          </p:nvSpPr>
          <p:spPr bwMode="auto">
            <a:xfrm>
              <a:off x="2278063" y="4040188"/>
              <a:ext cx="514350" cy="50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900">
                  <a:effectLst/>
                  <a:latin typeface="Arial" pitchFamily="34" charset="0"/>
                </a:rPr>
                <a:t>Stack</a:t>
              </a:r>
            </a:p>
            <a:p>
              <a:pPr algn="ctr"/>
              <a:r>
                <a:rPr lang="es-MX" sz="900">
                  <a:effectLst/>
                  <a:latin typeface="Arial" pitchFamily="34" charset="0"/>
                </a:rPr>
                <a:t>del</a:t>
              </a:r>
            </a:p>
            <a:p>
              <a:pPr algn="ctr"/>
              <a:r>
                <a:rPr lang="es-MX" sz="900">
                  <a:effectLst/>
                  <a:latin typeface="Arial" pitchFamily="34" charset="0"/>
                </a:rPr>
                <a:t>Kernel</a:t>
              </a:r>
            </a:p>
          </p:txBody>
        </p:sp>
        <p:sp>
          <p:nvSpPr>
            <p:cNvPr id="148504" name="Rectangle 24"/>
            <p:cNvSpPr>
              <a:spLocks noChangeArrowheads="1"/>
            </p:cNvSpPr>
            <p:nvPr/>
          </p:nvSpPr>
          <p:spPr bwMode="auto">
            <a:xfrm>
              <a:off x="1235075" y="4040188"/>
              <a:ext cx="762000" cy="501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900" dirty="0">
                  <a:effectLst/>
                  <a:latin typeface="Arial" pitchFamily="34" charset="0"/>
                </a:rPr>
                <a:t>Espacio de</a:t>
              </a:r>
            </a:p>
            <a:p>
              <a:pPr algn="ctr"/>
              <a:r>
                <a:rPr lang="es-MX" sz="900" dirty="0">
                  <a:effectLst/>
                  <a:latin typeface="Arial" pitchFamily="34" charset="0"/>
                </a:rPr>
                <a:t>direcciones</a:t>
              </a:r>
            </a:p>
            <a:p>
              <a:pPr algn="ctr"/>
              <a:r>
                <a:rPr lang="es-MX" sz="900" dirty="0">
                  <a:effectLst/>
                  <a:latin typeface="Arial" pitchFamily="34" charset="0"/>
                </a:rPr>
                <a:t>del usuario</a:t>
              </a:r>
            </a:p>
          </p:txBody>
        </p:sp>
        <p:sp>
          <p:nvSpPr>
            <p:cNvPr id="148506" name="Rectangle 26"/>
            <p:cNvSpPr>
              <a:spLocks noChangeArrowheads="1"/>
            </p:cNvSpPr>
            <p:nvPr/>
          </p:nvSpPr>
          <p:spPr bwMode="auto">
            <a:xfrm>
              <a:off x="1474328" y="3320988"/>
              <a:ext cx="423194" cy="23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900" dirty="0" smtClean="0">
                  <a:effectLst/>
                  <a:latin typeface="Arial" pitchFamily="34" charset="0"/>
                </a:rPr>
                <a:t>PCB</a:t>
              </a:r>
              <a:endParaRPr lang="es-MX" sz="900" dirty="0">
                <a:effectLst/>
                <a:latin typeface="Arial" pitchFamily="34" charset="0"/>
              </a:endParaRPr>
            </a:p>
          </p:txBody>
        </p:sp>
        <p:sp>
          <p:nvSpPr>
            <p:cNvPr id="148508" name="Rectangle 28"/>
            <p:cNvSpPr>
              <a:spLocks noChangeArrowheads="1"/>
            </p:cNvSpPr>
            <p:nvPr/>
          </p:nvSpPr>
          <p:spPr bwMode="auto">
            <a:xfrm>
              <a:off x="1039813" y="2224088"/>
              <a:ext cx="1911350" cy="581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s-MX" sz="1600" dirty="0">
                  <a:effectLst/>
                  <a:latin typeface="Arial" pitchFamily="34" charset="0"/>
                </a:rPr>
                <a:t>Modelo de proceso</a:t>
              </a:r>
            </a:p>
            <a:p>
              <a:pPr algn="ctr"/>
              <a:r>
                <a:rPr lang="es-MX" sz="1600" dirty="0">
                  <a:effectLst/>
                  <a:latin typeface="Arial" pitchFamily="34" charset="0"/>
                </a:rPr>
                <a:t>de un solo hilo</a:t>
              </a:r>
            </a:p>
          </p:txBody>
        </p:sp>
      </p:grpSp>
      <p:grpSp>
        <p:nvGrpSpPr>
          <p:cNvPr id="20" name="19 Grupo"/>
          <p:cNvGrpSpPr/>
          <p:nvPr/>
        </p:nvGrpSpPr>
        <p:grpSpPr>
          <a:xfrm>
            <a:off x="6065838" y="2678113"/>
            <a:ext cx="1751012" cy="2905125"/>
            <a:chOff x="6065838" y="2678113"/>
            <a:chExt cx="1751012" cy="2905125"/>
          </a:xfrm>
        </p:grpSpPr>
        <p:sp>
          <p:nvSpPr>
            <p:cNvPr id="148513" name="Line 33"/>
            <p:cNvSpPr>
              <a:spLocks noChangeShapeType="1"/>
            </p:cNvSpPr>
            <p:nvPr/>
          </p:nvSpPr>
          <p:spPr bwMode="auto">
            <a:xfrm>
              <a:off x="6067425" y="2951163"/>
              <a:ext cx="785813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8515" name="Line 35"/>
            <p:cNvSpPr>
              <a:spLocks noChangeShapeType="1"/>
            </p:cNvSpPr>
            <p:nvPr/>
          </p:nvSpPr>
          <p:spPr bwMode="auto">
            <a:xfrm>
              <a:off x="6065838" y="2952750"/>
              <a:ext cx="0" cy="26304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8524" name="Line 44"/>
            <p:cNvSpPr>
              <a:spLocks noChangeShapeType="1"/>
            </p:cNvSpPr>
            <p:nvPr/>
          </p:nvSpPr>
          <p:spPr bwMode="auto">
            <a:xfrm>
              <a:off x="7031038" y="2951163"/>
              <a:ext cx="785812" cy="0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8525" name="Line 45"/>
            <p:cNvSpPr>
              <a:spLocks noChangeShapeType="1"/>
            </p:cNvSpPr>
            <p:nvPr/>
          </p:nvSpPr>
          <p:spPr bwMode="auto">
            <a:xfrm>
              <a:off x="7816850" y="2952750"/>
              <a:ext cx="0" cy="2630488"/>
            </a:xfrm>
            <a:prstGeom prst="line">
              <a:avLst/>
            </a:prstGeom>
            <a:noFill/>
            <a:ln w="12699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s-AR"/>
            </a:p>
          </p:txBody>
        </p:sp>
        <p:grpSp>
          <p:nvGrpSpPr>
            <p:cNvPr id="19" name="18 Grupo"/>
            <p:cNvGrpSpPr/>
            <p:nvPr/>
          </p:nvGrpSpPr>
          <p:grpSpPr>
            <a:xfrm>
              <a:off x="6065838" y="2678113"/>
              <a:ext cx="1751012" cy="2905125"/>
              <a:chOff x="6065838" y="2678113"/>
              <a:chExt cx="1751012" cy="2905125"/>
            </a:xfrm>
          </p:grpSpPr>
          <p:sp>
            <p:nvSpPr>
              <p:cNvPr id="148516" name="Line 36"/>
              <p:cNvSpPr>
                <a:spLocks noChangeShapeType="1"/>
              </p:cNvSpPr>
              <p:nvPr/>
            </p:nvSpPr>
            <p:spPr bwMode="auto">
              <a:xfrm>
                <a:off x="6067425" y="5583238"/>
                <a:ext cx="785813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148527" name="Line 47"/>
              <p:cNvSpPr>
                <a:spLocks noChangeShapeType="1"/>
              </p:cNvSpPr>
              <p:nvPr/>
            </p:nvSpPr>
            <p:spPr bwMode="auto">
              <a:xfrm>
                <a:off x="7031038" y="5583238"/>
                <a:ext cx="785812" cy="0"/>
              </a:xfrm>
              <a:prstGeom prst="line">
                <a:avLst/>
              </a:prstGeom>
              <a:noFill/>
              <a:ln w="12699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s-AR"/>
              </a:p>
            </p:txBody>
          </p:sp>
          <p:grpSp>
            <p:nvGrpSpPr>
              <p:cNvPr id="12" name="11 Grupo"/>
              <p:cNvGrpSpPr/>
              <p:nvPr/>
            </p:nvGrpSpPr>
            <p:grpSpPr>
              <a:xfrm>
                <a:off x="6065838" y="2678113"/>
                <a:ext cx="1663700" cy="2905125"/>
                <a:chOff x="6065838" y="2678113"/>
                <a:chExt cx="1663700" cy="2905125"/>
              </a:xfrm>
            </p:grpSpPr>
            <p:sp>
              <p:nvSpPr>
                <p:cNvPr id="148510" name="Rectangle 30"/>
                <p:cNvSpPr>
                  <a:spLocks noChangeArrowheads="1"/>
                </p:cNvSpPr>
                <p:nvPr/>
              </p:nvSpPr>
              <p:spPr bwMode="auto">
                <a:xfrm>
                  <a:off x="6154738" y="3678238"/>
                  <a:ext cx="609600" cy="1811337"/>
                </a:xfrm>
                <a:prstGeom prst="rect">
                  <a:avLst/>
                </a:prstGeom>
                <a:solidFill>
                  <a:schemeClr val="bg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48511" name="Rectangle 31"/>
                <p:cNvSpPr>
                  <a:spLocks noChangeArrowheads="1"/>
                </p:cNvSpPr>
                <p:nvPr/>
              </p:nvSpPr>
              <p:spPr bwMode="auto">
                <a:xfrm>
                  <a:off x="6154738" y="3043238"/>
                  <a:ext cx="609600" cy="541337"/>
                </a:xfrm>
                <a:prstGeom prst="rect">
                  <a:avLst/>
                </a:prstGeom>
                <a:solidFill>
                  <a:schemeClr val="bg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48512" name="Line 32"/>
                <p:cNvSpPr>
                  <a:spLocks noChangeShapeType="1"/>
                </p:cNvSpPr>
                <p:nvPr/>
              </p:nvSpPr>
              <p:spPr bwMode="auto">
                <a:xfrm>
                  <a:off x="6154738" y="4584700"/>
                  <a:ext cx="611187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48521" name="Rectangle 41"/>
                <p:cNvSpPr>
                  <a:spLocks noChangeArrowheads="1"/>
                </p:cNvSpPr>
                <p:nvPr/>
              </p:nvSpPr>
              <p:spPr bwMode="auto">
                <a:xfrm>
                  <a:off x="7118350" y="3678238"/>
                  <a:ext cx="608013" cy="1811337"/>
                </a:xfrm>
                <a:prstGeom prst="rect">
                  <a:avLst/>
                </a:prstGeom>
                <a:solidFill>
                  <a:schemeClr val="bg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48522" name="Rectangle 42"/>
                <p:cNvSpPr>
                  <a:spLocks noChangeArrowheads="1"/>
                </p:cNvSpPr>
                <p:nvPr/>
              </p:nvSpPr>
              <p:spPr bwMode="auto">
                <a:xfrm>
                  <a:off x="7118350" y="3043238"/>
                  <a:ext cx="608013" cy="541337"/>
                </a:xfrm>
                <a:prstGeom prst="rect">
                  <a:avLst/>
                </a:prstGeom>
                <a:solidFill>
                  <a:schemeClr val="bg1"/>
                </a:solidFill>
                <a:ln w="12699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148523" name="Line 43"/>
                <p:cNvSpPr>
                  <a:spLocks noChangeShapeType="1"/>
                </p:cNvSpPr>
                <p:nvPr/>
              </p:nvSpPr>
              <p:spPr bwMode="auto">
                <a:xfrm>
                  <a:off x="7118350" y="4584700"/>
                  <a:ext cx="611188" cy="0"/>
                </a:xfrm>
                <a:prstGeom prst="line">
                  <a:avLst/>
                </a:prstGeom>
                <a:noFill/>
                <a:ln w="12699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grpSp>
              <p:nvGrpSpPr>
                <p:cNvPr id="5" name="4 Grupo"/>
                <p:cNvGrpSpPr/>
                <p:nvPr/>
              </p:nvGrpSpPr>
              <p:grpSpPr>
                <a:xfrm>
                  <a:off x="6065838" y="2678113"/>
                  <a:ext cx="1619250" cy="2905125"/>
                  <a:chOff x="6065838" y="2678113"/>
                  <a:chExt cx="1619250" cy="2905125"/>
                </a:xfrm>
              </p:grpSpPr>
              <p:sp>
                <p:nvSpPr>
                  <p:cNvPr id="148514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6853238" y="2952750"/>
                    <a:ext cx="0" cy="263048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148517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6254322" y="3125517"/>
                    <a:ext cx="416781" cy="2314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algn="ctr"/>
                    <a:r>
                      <a:rPr lang="es-MX" sz="900" dirty="0" smtClean="0">
                        <a:effectLst/>
                        <a:latin typeface="Arial" pitchFamily="34" charset="0"/>
                      </a:rPr>
                      <a:t>TCB</a:t>
                    </a:r>
                  </a:p>
                </p:txBody>
              </p:sp>
              <p:sp>
                <p:nvSpPr>
                  <p:cNvPr id="14851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6151563" y="3948113"/>
                    <a:ext cx="557212" cy="501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Stack</a:t>
                    </a:r>
                  </a:p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del</a:t>
                    </a:r>
                  </a:p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usuario</a:t>
                    </a:r>
                  </a:p>
                </p:txBody>
              </p:sp>
              <p:sp>
                <p:nvSpPr>
                  <p:cNvPr id="148519" name="Rectangle 39"/>
                  <p:cNvSpPr>
                    <a:spLocks noChangeArrowheads="1"/>
                  </p:cNvSpPr>
                  <p:nvPr/>
                </p:nvSpPr>
                <p:spPr bwMode="auto">
                  <a:xfrm>
                    <a:off x="6224588" y="4856163"/>
                    <a:ext cx="495300" cy="501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Stack</a:t>
                    </a:r>
                  </a:p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del</a:t>
                    </a:r>
                  </a:p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kernel</a:t>
                    </a:r>
                  </a:p>
                </p:txBody>
              </p:sp>
              <p:sp>
                <p:nvSpPr>
                  <p:cNvPr id="148520" name="Rectangle 40"/>
                  <p:cNvSpPr>
                    <a:spLocks noChangeArrowheads="1"/>
                  </p:cNvSpPr>
                  <p:nvPr/>
                </p:nvSpPr>
                <p:spPr bwMode="auto">
                  <a:xfrm>
                    <a:off x="6065838" y="2678113"/>
                    <a:ext cx="444500" cy="2746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s-MX" sz="1200" dirty="0">
                        <a:effectLst/>
                        <a:latin typeface="Arial" pitchFamily="34" charset="0"/>
                      </a:rPr>
                      <a:t>Hilo</a:t>
                    </a:r>
                  </a:p>
                </p:txBody>
              </p:sp>
              <p:sp>
                <p:nvSpPr>
                  <p:cNvPr id="148526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7027863" y="2952750"/>
                    <a:ext cx="0" cy="2630488"/>
                  </a:xfrm>
                  <a:prstGeom prst="line">
                    <a:avLst/>
                  </a:prstGeom>
                  <a:noFill/>
                  <a:ln w="12699">
                    <a:solidFill>
                      <a:schemeClr val="tx1"/>
                    </a:solidFill>
                    <a:prstDash val="dash"/>
                    <a:round/>
                    <a:headEnd type="none" w="sm" len="sm"/>
                    <a:tailEnd type="none" w="sm" len="sm"/>
                  </a:ln>
                  <a:effectLst/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148528" name="Rectangle 48"/>
                  <p:cNvSpPr>
                    <a:spLocks noChangeArrowheads="1"/>
                  </p:cNvSpPr>
                  <p:nvPr/>
                </p:nvSpPr>
                <p:spPr bwMode="auto">
                  <a:xfrm>
                    <a:off x="7217934" y="3140968"/>
                    <a:ext cx="416782" cy="231475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algn="ctr"/>
                    <a:r>
                      <a:rPr lang="es-MX" sz="900" dirty="0" smtClean="0">
                        <a:effectLst/>
                        <a:latin typeface="Arial" pitchFamily="34" charset="0"/>
                      </a:rPr>
                      <a:t>TCB</a:t>
                    </a:r>
                    <a:endParaRPr lang="es-MX" sz="900" dirty="0">
                      <a:effectLst/>
                      <a:latin typeface="Arial" pitchFamily="34" charset="0"/>
                    </a:endParaRPr>
                  </a:p>
                </p:txBody>
              </p:sp>
              <p:sp>
                <p:nvSpPr>
                  <p:cNvPr id="14852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7116763" y="3948113"/>
                    <a:ext cx="558800" cy="501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Stack</a:t>
                    </a:r>
                  </a:p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del</a:t>
                    </a:r>
                  </a:p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usuario</a:t>
                    </a:r>
                  </a:p>
                </p:txBody>
              </p:sp>
              <p:sp>
                <p:nvSpPr>
                  <p:cNvPr id="148530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7189788" y="4856163"/>
                    <a:ext cx="495300" cy="5016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Stack</a:t>
                    </a:r>
                  </a:p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del</a:t>
                    </a:r>
                  </a:p>
                  <a:p>
                    <a:pPr algn="ctr"/>
                    <a:r>
                      <a:rPr lang="es-MX" sz="900">
                        <a:effectLst/>
                        <a:latin typeface="Arial" pitchFamily="34" charset="0"/>
                      </a:rPr>
                      <a:t>kernel</a:t>
                    </a:r>
                  </a:p>
                </p:txBody>
              </p:sp>
              <p:sp>
                <p:nvSpPr>
                  <p:cNvPr id="148531" name="Rectangle 51"/>
                  <p:cNvSpPr>
                    <a:spLocks noChangeArrowheads="1"/>
                  </p:cNvSpPr>
                  <p:nvPr/>
                </p:nvSpPr>
                <p:spPr bwMode="auto">
                  <a:xfrm>
                    <a:off x="7027863" y="2678113"/>
                    <a:ext cx="444500" cy="27463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2075" tIns="46038" rIns="92075" bIns="46038">
                    <a:spAutoFit/>
                  </a:bodyPr>
                  <a:lstStyle/>
                  <a:p>
                    <a:r>
                      <a:rPr lang="es-MX" sz="1200">
                        <a:effectLst/>
                        <a:latin typeface="Arial" pitchFamily="34" charset="0"/>
                      </a:rPr>
                      <a:t>Hilo</a:t>
                    </a:r>
                  </a:p>
                </p:txBody>
              </p:sp>
            </p:grpSp>
          </p:grpSp>
        </p:grpSp>
      </p:grpSp>
      <p:sp>
        <p:nvSpPr>
          <p:cNvPr id="148532" name="Rectangle 52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20000"/>
          </a:xfrm>
          <a:solidFill>
            <a:srgbClr val="FF0000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l"/>
            <a:r>
              <a:rPr lang="en-US" b="1" dirty="0" err="1">
                <a:solidFill>
                  <a:schemeClr val="bg1"/>
                </a:solidFill>
              </a:rPr>
              <a:t>Modelos</a:t>
            </a:r>
            <a:r>
              <a:rPr lang="en-US" b="1" dirty="0">
                <a:solidFill>
                  <a:schemeClr val="bg1"/>
                </a:solidFill>
              </a:rPr>
              <a:t> de </a:t>
            </a:r>
            <a:r>
              <a:rPr lang="en-US" b="1" dirty="0" err="1" smtClean="0">
                <a:solidFill>
                  <a:schemeClr val="bg1"/>
                </a:solidFill>
              </a:rPr>
              <a:t>procesos</a:t>
            </a:r>
            <a:endParaRPr lang="es-E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 animBg="1"/>
      <p:bldP spid="148509" grpId="0"/>
      <p:bldP spid="1485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7"/>
          <p:cNvSpPr>
            <a:spLocks noChangeArrowheads="1"/>
          </p:cNvSpPr>
          <p:nvPr/>
        </p:nvSpPr>
        <p:spPr bwMode="auto">
          <a:xfrm>
            <a:off x="4533900" y="1239838"/>
            <a:ext cx="2362200" cy="4808537"/>
          </a:xfrm>
          <a:prstGeom prst="rect">
            <a:avLst/>
          </a:prstGeom>
          <a:solidFill>
            <a:srgbClr val="EF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5007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5008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5009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5017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5018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5019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5027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5028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5029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5030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5031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5032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5033</a:t>
            </a:r>
            <a:endParaRPr lang="en-US" altLang="es-ES" sz="900" b="1"/>
          </a:p>
        </p:txBody>
      </p:sp>
      <p:sp>
        <p:nvSpPr>
          <p:cNvPr id="11267" name="Rectangle 28"/>
          <p:cNvSpPr>
            <a:spLocks noChangeArrowheads="1"/>
          </p:cNvSpPr>
          <p:nvPr/>
        </p:nvSpPr>
        <p:spPr bwMode="auto">
          <a:xfrm>
            <a:off x="4533900" y="965200"/>
            <a:ext cx="2362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200" b="1"/>
              <a:t>Traza de ejecución</a:t>
            </a:r>
            <a:endParaRPr lang="en-US" altLang="es-ES" sz="1200" b="1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22960" y="146810"/>
            <a:ext cx="7520940" cy="54864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/>
              <a:t>Ejecución Típica de un Proceso</a:t>
            </a:r>
            <a:endParaRPr lang="en-US" altLang="es-ES" sz="3200" cap="none" dirty="0" smtClean="0"/>
          </a:p>
        </p:txBody>
      </p:sp>
      <p:sp>
        <p:nvSpPr>
          <p:cNvPr id="11289" name="Footer Placeholder 2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1290" name="Slide Number Placeholder 2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F642C2-E75F-470E-9100-7B4CD4E86AB2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s-ES" sz="1200" smtClean="0">
              <a:latin typeface="Arial Black" pitchFamily="34" charset="0"/>
            </a:endParaRPr>
          </a:p>
        </p:txBody>
      </p:sp>
      <p:sp>
        <p:nvSpPr>
          <p:cNvPr id="11269" name="Line 4"/>
          <p:cNvSpPr>
            <a:spLocks noChangeShapeType="1"/>
          </p:cNvSpPr>
          <p:nvPr/>
        </p:nvSpPr>
        <p:spPr bwMode="auto">
          <a:xfrm flipV="1">
            <a:off x="3467100" y="1239838"/>
            <a:ext cx="1066800" cy="4130675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1790700" y="3533775"/>
            <a:ext cx="1676400" cy="381000"/>
          </a:xfrm>
          <a:prstGeom prst="rect">
            <a:avLst/>
          </a:prstGeom>
          <a:solidFill>
            <a:srgbClr val="EF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1271" name="Rectangle 6"/>
          <p:cNvSpPr>
            <a:spLocks noChangeArrowheads="1"/>
          </p:cNvSpPr>
          <p:nvPr/>
        </p:nvSpPr>
        <p:spPr bwMode="auto">
          <a:xfrm>
            <a:off x="1790700" y="5370513"/>
            <a:ext cx="1676400" cy="90646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Código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De Programa</a:t>
            </a:r>
            <a:endParaRPr lang="en-US" altLang="es-ES" sz="1800"/>
          </a:p>
        </p:txBody>
      </p:sp>
      <p:sp>
        <p:nvSpPr>
          <p:cNvPr id="64519" name="Rectangle 7"/>
          <p:cNvSpPr>
            <a:spLocks noChangeArrowheads="1"/>
          </p:cNvSpPr>
          <p:nvPr/>
        </p:nvSpPr>
        <p:spPr bwMode="auto">
          <a:xfrm>
            <a:off x="1790700" y="1400175"/>
            <a:ext cx="1676400" cy="1066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93663" indent="-93663">
              <a:defRPr/>
            </a:pPr>
            <a:r>
              <a:rPr lang="es-VE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Recursos</a:t>
            </a:r>
          </a:p>
          <a:p>
            <a:pPr marL="93663" indent="-93663">
              <a:buFontTx/>
              <a:buChar char="•"/>
              <a:defRPr/>
            </a:pPr>
            <a:r>
              <a:rPr lang="es-VE" sz="1200" b="1"/>
              <a:t>I/O asignados</a:t>
            </a:r>
          </a:p>
          <a:p>
            <a:pPr marL="273050" lvl="1">
              <a:buFontTx/>
              <a:buChar char="•"/>
              <a:defRPr/>
            </a:pPr>
            <a:r>
              <a:rPr lang="es-VE" sz="1200" b="1"/>
              <a:t>Archivos</a:t>
            </a:r>
          </a:p>
          <a:p>
            <a:pPr marL="273050" lvl="1">
              <a:buFontTx/>
              <a:buChar char="•"/>
              <a:defRPr/>
            </a:pPr>
            <a:r>
              <a:rPr lang="es-VE" sz="1200" b="1"/>
              <a:t>Puertos</a:t>
            </a:r>
          </a:p>
          <a:p>
            <a:pPr marL="93663" indent="-93663">
              <a:buFontTx/>
              <a:buChar char="•"/>
              <a:defRPr/>
            </a:pPr>
            <a:r>
              <a:rPr lang="es-VE" sz="1200" b="1"/>
              <a:t>Límites de Memoria</a:t>
            </a:r>
            <a:endParaRPr lang="en-US" sz="1200"/>
          </a:p>
        </p:txBody>
      </p:sp>
      <p:sp>
        <p:nvSpPr>
          <p:cNvPr id="11273" name="Rectangle 8"/>
          <p:cNvSpPr>
            <a:spLocks noChangeArrowheads="1"/>
          </p:cNvSpPr>
          <p:nvPr/>
        </p:nvSpPr>
        <p:spPr bwMode="auto">
          <a:xfrm>
            <a:off x="1562100" y="94297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200" b="1"/>
              <a:t>Espacio de Direcciones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200" b="1"/>
              <a:t>del Proceso</a:t>
            </a:r>
            <a:endParaRPr lang="en-US" altLang="es-ES" sz="1200" b="1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1790700" y="2466975"/>
            <a:ext cx="1676400" cy="1066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93663" indent="-93663">
              <a:defRPr/>
            </a:pPr>
            <a:r>
              <a:rPr lang="es-VE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Control- BCP</a:t>
            </a:r>
          </a:p>
          <a:p>
            <a:pPr marL="93663" indent="-93663">
              <a:buFontTx/>
              <a:buChar char="•"/>
              <a:defRPr/>
            </a:pPr>
            <a:r>
              <a:rPr lang="es-VE" sz="1200" b="1" dirty="0"/>
              <a:t>PID (identificador)</a:t>
            </a:r>
          </a:p>
          <a:p>
            <a:pPr marL="93663" indent="-93663">
              <a:buFontTx/>
              <a:buChar char="•"/>
              <a:defRPr/>
            </a:pPr>
            <a:r>
              <a:rPr lang="es-VE" sz="1200" b="1" dirty="0"/>
              <a:t>Estado</a:t>
            </a:r>
          </a:p>
          <a:p>
            <a:pPr marL="93663" indent="-93663">
              <a:buFontTx/>
              <a:buChar char="•"/>
              <a:defRPr/>
            </a:pPr>
            <a:r>
              <a:rPr lang="es-VE" sz="1200" b="1" dirty="0" err="1"/>
              <a:t>Program</a:t>
            </a:r>
            <a:r>
              <a:rPr lang="es-VE" sz="1200" b="1" dirty="0"/>
              <a:t> </a:t>
            </a:r>
            <a:r>
              <a:rPr lang="es-VE" sz="1200" b="1" dirty="0" err="1"/>
              <a:t>Counter</a:t>
            </a:r>
            <a:endParaRPr lang="es-VE" sz="1200" dirty="0"/>
          </a:p>
          <a:p>
            <a:pPr marL="93663" indent="-93663">
              <a:buFontTx/>
              <a:buChar char="•"/>
              <a:defRPr/>
            </a:pPr>
            <a:endParaRPr lang="en-US" sz="1200" dirty="0"/>
          </a:p>
        </p:txBody>
      </p:sp>
      <p:sp>
        <p:nvSpPr>
          <p:cNvPr id="11275" name="Rectangle 10"/>
          <p:cNvSpPr>
            <a:spLocks noChangeArrowheads="1"/>
          </p:cNvSpPr>
          <p:nvPr/>
        </p:nvSpPr>
        <p:spPr bwMode="auto">
          <a:xfrm>
            <a:off x="1790700" y="4676775"/>
            <a:ext cx="1676400" cy="457200"/>
          </a:xfrm>
          <a:prstGeom prst="rect">
            <a:avLst/>
          </a:prstGeom>
          <a:solidFill>
            <a:srgbClr val="EF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1790700" y="3533775"/>
            <a:ext cx="1676400" cy="381000"/>
          </a:xfrm>
          <a:prstGeom prst="rect">
            <a:avLst/>
          </a:prstGeom>
          <a:solidFill>
            <a:srgbClr val="EF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Pila </a:t>
            </a:r>
            <a:r>
              <a:rPr lang="es-VE" altLang="es-ES" sz="900" b="1"/>
              <a:t>(v. locales)</a:t>
            </a:r>
            <a:endParaRPr lang="en-US" altLang="es-ES" sz="900" b="1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1790700" y="4676775"/>
            <a:ext cx="1676400" cy="457200"/>
          </a:xfrm>
          <a:prstGeom prst="rect">
            <a:avLst/>
          </a:prstGeom>
          <a:solidFill>
            <a:srgbClr val="EF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Heap </a:t>
            </a:r>
            <a:r>
              <a:rPr lang="es-VE" altLang="es-ES" sz="1000" b="1"/>
              <a:t>(v.  globales)</a:t>
            </a:r>
            <a:endParaRPr lang="en-US" altLang="es-ES" sz="1000" b="1"/>
          </a:p>
        </p:txBody>
      </p:sp>
      <p:sp>
        <p:nvSpPr>
          <p:cNvPr id="11278" name="Rectangle 13"/>
          <p:cNvSpPr>
            <a:spLocks noChangeArrowheads="1"/>
          </p:cNvSpPr>
          <p:nvPr/>
        </p:nvSpPr>
        <p:spPr bwMode="auto">
          <a:xfrm>
            <a:off x="1790700" y="3533775"/>
            <a:ext cx="1676400" cy="160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1279" name="Text Box 14"/>
          <p:cNvSpPr txBox="1">
            <a:spLocks noChangeArrowheads="1"/>
          </p:cNvSpPr>
          <p:nvPr/>
        </p:nvSpPr>
        <p:spPr bwMode="auto">
          <a:xfrm rot="-5400000">
            <a:off x="1073944" y="4036219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800"/>
              <a:t>Datos</a:t>
            </a:r>
            <a:endParaRPr lang="en-US" altLang="es-ES" sz="1800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 flipV="1">
            <a:off x="1638300" y="35337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81" name="Line 16"/>
          <p:cNvSpPr>
            <a:spLocks noChangeShapeType="1"/>
          </p:cNvSpPr>
          <p:nvPr/>
        </p:nvSpPr>
        <p:spPr bwMode="auto">
          <a:xfrm>
            <a:off x="1647825" y="47529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82" name="Line 17"/>
          <p:cNvSpPr>
            <a:spLocks noChangeShapeType="1"/>
          </p:cNvSpPr>
          <p:nvPr/>
        </p:nvSpPr>
        <p:spPr bwMode="auto">
          <a:xfrm flipH="1">
            <a:off x="1562100" y="51339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H="1">
            <a:off x="1524000" y="35401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84" name="Freeform 20"/>
          <p:cNvSpPr>
            <a:spLocks/>
          </p:cNvSpPr>
          <p:nvPr/>
        </p:nvSpPr>
        <p:spPr bwMode="auto">
          <a:xfrm>
            <a:off x="6227763" y="1630363"/>
            <a:ext cx="223837" cy="1671637"/>
          </a:xfrm>
          <a:custGeom>
            <a:avLst/>
            <a:gdLst>
              <a:gd name="T0" fmla="*/ 2147483647 w 96"/>
              <a:gd name="T1" fmla="*/ 0 h 576"/>
              <a:gd name="T2" fmla="*/ 2147483647 w 96"/>
              <a:gd name="T3" fmla="*/ 2147483647 h 576"/>
              <a:gd name="T4" fmla="*/ 2147483647 w 96"/>
              <a:gd name="T5" fmla="*/ 2147483647 h 576"/>
              <a:gd name="T6" fmla="*/ 0 w 96"/>
              <a:gd name="T7" fmla="*/ 2147483647 h 576"/>
              <a:gd name="T8" fmla="*/ 2147483647 w 96"/>
              <a:gd name="T9" fmla="*/ 2147483647 h 576"/>
              <a:gd name="T10" fmla="*/ 2147483647 w 96"/>
              <a:gd name="T11" fmla="*/ 2147483647 h 576"/>
              <a:gd name="T12" fmla="*/ 2147483647 w 96"/>
              <a:gd name="T13" fmla="*/ 2147483647 h 576"/>
              <a:gd name="T14" fmla="*/ 0 w 96"/>
              <a:gd name="T15" fmla="*/ 2147483647 h 576"/>
              <a:gd name="T16" fmla="*/ 2147483647 w 96"/>
              <a:gd name="T17" fmla="*/ 2147483647 h 576"/>
              <a:gd name="T18" fmla="*/ 2147483647 w 96"/>
              <a:gd name="T19" fmla="*/ 2147483647 h 576"/>
              <a:gd name="T20" fmla="*/ 2147483647 w 96"/>
              <a:gd name="T21" fmla="*/ 2147483647 h 576"/>
              <a:gd name="T22" fmla="*/ 0 w 96"/>
              <a:gd name="T23" fmla="*/ 2147483647 h 576"/>
              <a:gd name="T24" fmla="*/ 2147483647 w 96"/>
              <a:gd name="T25" fmla="*/ 2147483647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"/>
              <a:gd name="T40" fmla="*/ 0 h 576"/>
              <a:gd name="T41" fmla="*/ 96 w 96"/>
              <a:gd name="T42" fmla="*/ 576 h 5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" h="576">
                <a:moveTo>
                  <a:pt x="48" y="0"/>
                </a:moveTo>
                <a:cubicBezTo>
                  <a:pt x="72" y="16"/>
                  <a:pt x="96" y="32"/>
                  <a:pt x="96" y="48"/>
                </a:cubicBezTo>
                <a:cubicBezTo>
                  <a:pt x="96" y="64"/>
                  <a:pt x="64" y="80"/>
                  <a:pt x="48" y="96"/>
                </a:cubicBezTo>
                <a:cubicBezTo>
                  <a:pt x="32" y="112"/>
                  <a:pt x="0" y="128"/>
                  <a:pt x="0" y="144"/>
                </a:cubicBezTo>
                <a:cubicBezTo>
                  <a:pt x="0" y="160"/>
                  <a:pt x="32" y="176"/>
                  <a:pt x="48" y="192"/>
                </a:cubicBezTo>
                <a:cubicBezTo>
                  <a:pt x="64" y="208"/>
                  <a:pt x="96" y="224"/>
                  <a:pt x="96" y="240"/>
                </a:cubicBezTo>
                <a:cubicBezTo>
                  <a:pt x="96" y="256"/>
                  <a:pt x="64" y="272"/>
                  <a:pt x="48" y="288"/>
                </a:cubicBezTo>
                <a:cubicBezTo>
                  <a:pt x="32" y="304"/>
                  <a:pt x="0" y="320"/>
                  <a:pt x="0" y="336"/>
                </a:cubicBezTo>
                <a:cubicBezTo>
                  <a:pt x="0" y="352"/>
                  <a:pt x="32" y="368"/>
                  <a:pt x="48" y="384"/>
                </a:cubicBezTo>
                <a:cubicBezTo>
                  <a:pt x="64" y="400"/>
                  <a:pt x="96" y="416"/>
                  <a:pt x="96" y="432"/>
                </a:cubicBezTo>
                <a:cubicBezTo>
                  <a:pt x="96" y="448"/>
                  <a:pt x="64" y="464"/>
                  <a:pt x="48" y="480"/>
                </a:cubicBezTo>
                <a:cubicBezTo>
                  <a:pt x="32" y="496"/>
                  <a:pt x="0" y="512"/>
                  <a:pt x="0" y="528"/>
                </a:cubicBezTo>
                <a:cubicBezTo>
                  <a:pt x="0" y="544"/>
                  <a:pt x="24" y="560"/>
                  <a:pt x="48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4821238" y="2527300"/>
            <a:ext cx="457200" cy="239713"/>
            <a:chOff x="2293" y="1718"/>
            <a:chExt cx="288" cy="151"/>
          </a:xfrm>
        </p:grpSpPr>
        <p:sp>
          <p:nvSpPr>
            <p:cNvPr id="11291" name="Line 22"/>
            <p:cNvSpPr>
              <a:spLocks noChangeShapeType="1"/>
            </p:cNvSpPr>
            <p:nvPr/>
          </p:nvSpPr>
          <p:spPr bwMode="auto">
            <a:xfrm>
              <a:off x="2293" y="1869"/>
              <a:ext cx="288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92" name="Text Box 23"/>
            <p:cNvSpPr txBox="1">
              <a:spLocks noChangeArrowheads="1"/>
            </p:cNvSpPr>
            <p:nvPr/>
          </p:nvSpPr>
          <p:spPr bwMode="auto">
            <a:xfrm>
              <a:off x="2293" y="1718"/>
              <a:ext cx="17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1200" b="1"/>
                <a:t>PC</a:t>
              </a:r>
              <a:endParaRPr lang="en-US" altLang="es-ES" sz="1200" b="1"/>
            </a:p>
          </p:txBody>
        </p:sp>
      </p:grpSp>
      <p:sp>
        <p:nvSpPr>
          <p:cNvPr id="11286" name="Freeform 24"/>
          <p:cNvSpPr>
            <a:spLocks/>
          </p:cNvSpPr>
          <p:nvPr/>
        </p:nvSpPr>
        <p:spPr bwMode="auto">
          <a:xfrm>
            <a:off x="6227763" y="3302000"/>
            <a:ext cx="223837" cy="1671638"/>
          </a:xfrm>
          <a:custGeom>
            <a:avLst/>
            <a:gdLst>
              <a:gd name="T0" fmla="*/ 2147483647 w 96"/>
              <a:gd name="T1" fmla="*/ 0 h 576"/>
              <a:gd name="T2" fmla="*/ 2147483647 w 96"/>
              <a:gd name="T3" fmla="*/ 2147483647 h 576"/>
              <a:gd name="T4" fmla="*/ 2147483647 w 96"/>
              <a:gd name="T5" fmla="*/ 2147483647 h 576"/>
              <a:gd name="T6" fmla="*/ 0 w 96"/>
              <a:gd name="T7" fmla="*/ 2147483647 h 576"/>
              <a:gd name="T8" fmla="*/ 2147483647 w 96"/>
              <a:gd name="T9" fmla="*/ 2147483647 h 576"/>
              <a:gd name="T10" fmla="*/ 2147483647 w 96"/>
              <a:gd name="T11" fmla="*/ 2147483647 h 576"/>
              <a:gd name="T12" fmla="*/ 2147483647 w 96"/>
              <a:gd name="T13" fmla="*/ 2147483647 h 576"/>
              <a:gd name="T14" fmla="*/ 0 w 96"/>
              <a:gd name="T15" fmla="*/ 2147483647 h 576"/>
              <a:gd name="T16" fmla="*/ 2147483647 w 96"/>
              <a:gd name="T17" fmla="*/ 2147483647 h 576"/>
              <a:gd name="T18" fmla="*/ 2147483647 w 96"/>
              <a:gd name="T19" fmla="*/ 2147483647 h 576"/>
              <a:gd name="T20" fmla="*/ 2147483647 w 96"/>
              <a:gd name="T21" fmla="*/ 2147483647 h 576"/>
              <a:gd name="T22" fmla="*/ 0 w 96"/>
              <a:gd name="T23" fmla="*/ 2147483647 h 576"/>
              <a:gd name="T24" fmla="*/ 2147483647 w 96"/>
              <a:gd name="T25" fmla="*/ 2147483647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"/>
              <a:gd name="T40" fmla="*/ 0 h 576"/>
              <a:gd name="T41" fmla="*/ 96 w 96"/>
              <a:gd name="T42" fmla="*/ 576 h 5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" h="576">
                <a:moveTo>
                  <a:pt x="48" y="0"/>
                </a:moveTo>
                <a:cubicBezTo>
                  <a:pt x="72" y="16"/>
                  <a:pt x="96" y="32"/>
                  <a:pt x="96" y="48"/>
                </a:cubicBezTo>
                <a:cubicBezTo>
                  <a:pt x="96" y="64"/>
                  <a:pt x="64" y="80"/>
                  <a:pt x="48" y="96"/>
                </a:cubicBezTo>
                <a:cubicBezTo>
                  <a:pt x="32" y="112"/>
                  <a:pt x="0" y="128"/>
                  <a:pt x="0" y="144"/>
                </a:cubicBezTo>
                <a:cubicBezTo>
                  <a:pt x="0" y="160"/>
                  <a:pt x="32" y="176"/>
                  <a:pt x="48" y="192"/>
                </a:cubicBezTo>
                <a:cubicBezTo>
                  <a:pt x="64" y="208"/>
                  <a:pt x="96" y="224"/>
                  <a:pt x="96" y="240"/>
                </a:cubicBezTo>
                <a:cubicBezTo>
                  <a:pt x="96" y="256"/>
                  <a:pt x="64" y="272"/>
                  <a:pt x="48" y="288"/>
                </a:cubicBezTo>
                <a:cubicBezTo>
                  <a:pt x="32" y="304"/>
                  <a:pt x="0" y="320"/>
                  <a:pt x="0" y="336"/>
                </a:cubicBezTo>
                <a:cubicBezTo>
                  <a:pt x="0" y="352"/>
                  <a:pt x="32" y="368"/>
                  <a:pt x="48" y="384"/>
                </a:cubicBezTo>
                <a:cubicBezTo>
                  <a:pt x="64" y="400"/>
                  <a:pt x="96" y="416"/>
                  <a:pt x="96" y="432"/>
                </a:cubicBezTo>
                <a:cubicBezTo>
                  <a:pt x="96" y="448"/>
                  <a:pt x="64" y="464"/>
                  <a:pt x="48" y="480"/>
                </a:cubicBezTo>
                <a:cubicBezTo>
                  <a:pt x="32" y="496"/>
                  <a:pt x="0" y="512"/>
                  <a:pt x="0" y="528"/>
                </a:cubicBezTo>
                <a:cubicBezTo>
                  <a:pt x="0" y="544"/>
                  <a:pt x="24" y="560"/>
                  <a:pt x="48" y="576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87" name="Line 25"/>
          <p:cNvSpPr>
            <a:spLocks noChangeShapeType="1"/>
          </p:cNvSpPr>
          <p:nvPr/>
        </p:nvSpPr>
        <p:spPr bwMode="auto">
          <a:xfrm flipV="1">
            <a:off x="3467100" y="6048375"/>
            <a:ext cx="1066800" cy="228600"/>
          </a:xfrm>
          <a:prstGeom prst="line">
            <a:avLst/>
          </a:pr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1288" name="Rectangle 26"/>
          <p:cNvSpPr>
            <a:spLocks noChangeArrowheads="1"/>
          </p:cNvSpPr>
          <p:nvPr/>
        </p:nvSpPr>
        <p:spPr bwMode="auto">
          <a:xfrm>
            <a:off x="1792288" y="5133975"/>
            <a:ext cx="1674812" cy="23653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600"/>
              <a:t>Constantes</a:t>
            </a:r>
            <a:endParaRPr lang="en-US" altLang="es-E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11111E-6 L -3.33333E-6 0.02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45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33333E-6 L -3.33333E-6 -0.0222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45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2.77778E-7 -0.09274 L -2.77778E-7 0.284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3" grpId="0" animBg="1"/>
      <p:bldP spid="645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reeform 45"/>
          <p:cNvSpPr>
            <a:spLocks/>
          </p:cNvSpPr>
          <p:nvPr/>
        </p:nvSpPr>
        <p:spPr bwMode="auto">
          <a:xfrm>
            <a:off x="2286000" y="1439863"/>
            <a:ext cx="1066800" cy="4267200"/>
          </a:xfrm>
          <a:custGeom>
            <a:avLst/>
            <a:gdLst>
              <a:gd name="T0" fmla="*/ 0 w 672"/>
              <a:gd name="T1" fmla="*/ 2147483647 h 2688"/>
              <a:gd name="T2" fmla="*/ 2147483647 w 672"/>
              <a:gd name="T3" fmla="*/ 2147483647 h 2688"/>
              <a:gd name="T4" fmla="*/ 2147483647 w 672"/>
              <a:gd name="T5" fmla="*/ 2147483647 h 2688"/>
              <a:gd name="T6" fmla="*/ 2147483647 w 672"/>
              <a:gd name="T7" fmla="*/ 0 h 2688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688"/>
              <a:gd name="T14" fmla="*/ 672 w 672"/>
              <a:gd name="T15" fmla="*/ 2688 h 26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688">
                <a:moveTo>
                  <a:pt x="0" y="2688"/>
                </a:moveTo>
                <a:cubicBezTo>
                  <a:pt x="69" y="2592"/>
                  <a:pt x="329" y="2493"/>
                  <a:pt x="414" y="2111"/>
                </a:cubicBezTo>
                <a:cubicBezTo>
                  <a:pt x="499" y="1729"/>
                  <a:pt x="467" y="747"/>
                  <a:pt x="510" y="395"/>
                </a:cubicBezTo>
                <a:cubicBezTo>
                  <a:pt x="553" y="43"/>
                  <a:pt x="638" y="82"/>
                  <a:pt x="672" y="0"/>
                </a:cubicBezTo>
              </a:path>
            </a:pathLst>
          </a:cu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46810"/>
            <a:ext cx="8458200" cy="68580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>
                <a:solidFill>
                  <a:schemeClr val="bg1"/>
                </a:solidFill>
              </a:rPr>
              <a:t>Ejecución de Hilos en un Proceso</a:t>
            </a:r>
            <a:endParaRPr lang="en-US" altLang="es-ES" sz="2400" cap="none" dirty="0" smtClean="0">
              <a:solidFill>
                <a:schemeClr val="bg1"/>
              </a:solidFill>
            </a:endParaRPr>
          </a:p>
        </p:txBody>
      </p:sp>
      <p:sp>
        <p:nvSpPr>
          <p:cNvPr id="12328" name="Footer Placeholder 51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2329" name="Slide Number Placeholder 52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7177C3-5464-413F-88BE-4E310D600DDF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s-ES" sz="1200" smtClean="0">
              <a:latin typeface="Arial Black" pitchFamily="34" charset="0"/>
            </a:endParaRPr>
          </a:p>
        </p:txBody>
      </p:sp>
      <p:sp>
        <p:nvSpPr>
          <p:cNvPr id="12292" name="Rectangle 9"/>
          <p:cNvSpPr>
            <a:spLocks noChangeArrowheads="1"/>
          </p:cNvSpPr>
          <p:nvPr/>
        </p:nvSpPr>
        <p:spPr bwMode="auto">
          <a:xfrm>
            <a:off x="609600" y="4495800"/>
            <a:ext cx="1676400" cy="381000"/>
          </a:xfrm>
          <a:prstGeom prst="rect">
            <a:avLst/>
          </a:prstGeom>
          <a:solidFill>
            <a:srgbClr val="EF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2293" name="Rectangle 10"/>
          <p:cNvSpPr>
            <a:spLocks noChangeArrowheads="1"/>
          </p:cNvSpPr>
          <p:nvPr/>
        </p:nvSpPr>
        <p:spPr bwMode="auto">
          <a:xfrm>
            <a:off x="609600" y="5715000"/>
            <a:ext cx="1676400" cy="7620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600"/>
              <a:t>Código de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600"/>
              <a:t>Programa de P</a:t>
            </a:r>
            <a:endParaRPr lang="en-US" altLang="es-ES" sz="1600"/>
          </a:p>
        </p:txBody>
      </p:sp>
      <p:sp>
        <p:nvSpPr>
          <p:cNvPr id="54283" name="Rectangle 11"/>
          <p:cNvSpPr>
            <a:spLocks noChangeArrowheads="1"/>
          </p:cNvSpPr>
          <p:nvPr/>
        </p:nvSpPr>
        <p:spPr bwMode="auto">
          <a:xfrm>
            <a:off x="609600" y="1501775"/>
            <a:ext cx="1676400" cy="328613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93663" indent="-93663">
              <a:defRPr/>
            </a:pPr>
            <a:r>
              <a:rPr lang="es-VE" sz="16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Recursos de P</a:t>
            </a:r>
            <a:endParaRPr lang="en-US" sz="1000" dirty="0"/>
          </a:p>
        </p:txBody>
      </p:sp>
      <p:sp>
        <p:nvSpPr>
          <p:cNvPr id="12295" name="Rectangle 16"/>
          <p:cNvSpPr>
            <a:spLocks noChangeArrowheads="1"/>
          </p:cNvSpPr>
          <p:nvPr/>
        </p:nvSpPr>
        <p:spPr bwMode="auto">
          <a:xfrm>
            <a:off x="466725" y="1044575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200" b="1"/>
              <a:t>Espacio de Direcciones virtuales del Proceso P</a:t>
            </a:r>
            <a:endParaRPr lang="en-US" altLang="es-ES" sz="1200" b="1"/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609600" y="1830388"/>
            <a:ext cx="1676400" cy="303212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93663" indent="-93663">
              <a:defRPr/>
            </a:pPr>
            <a:r>
              <a:rPr lang="es-VE" sz="1400" dirty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PCB de P</a:t>
            </a:r>
            <a:endParaRPr lang="en-US" sz="1400" dirty="0"/>
          </a:p>
        </p:txBody>
      </p:sp>
      <p:sp>
        <p:nvSpPr>
          <p:cNvPr id="12297" name="Rectangle 21"/>
          <p:cNvSpPr>
            <a:spLocks noChangeArrowheads="1"/>
          </p:cNvSpPr>
          <p:nvPr/>
        </p:nvSpPr>
        <p:spPr bwMode="auto">
          <a:xfrm>
            <a:off x="609600" y="5257800"/>
            <a:ext cx="1676400" cy="228600"/>
          </a:xfrm>
          <a:prstGeom prst="rect">
            <a:avLst/>
          </a:prstGeom>
          <a:solidFill>
            <a:srgbClr val="EF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54300" name="Rectangle 28"/>
          <p:cNvSpPr>
            <a:spLocks noChangeArrowheads="1"/>
          </p:cNvSpPr>
          <p:nvPr/>
        </p:nvSpPr>
        <p:spPr bwMode="auto">
          <a:xfrm>
            <a:off x="609600" y="4495800"/>
            <a:ext cx="1676400" cy="381000"/>
          </a:xfrm>
          <a:prstGeom prst="rect">
            <a:avLst/>
          </a:prstGeom>
          <a:solidFill>
            <a:srgbClr val="EF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600"/>
              <a:t>Pila H0</a:t>
            </a:r>
            <a:r>
              <a:rPr lang="es-VE" altLang="es-ES" sz="1800"/>
              <a:t> </a:t>
            </a:r>
            <a:r>
              <a:rPr lang="es-VE" altLang="es-ES" sz="900" b="1"/>
              <a:t>(v. locales)</a:t>
            </a:r>
            <a:endParaRPr lang="en-US" altLang="es-ES" sz="900" b="1"/>
          </a:p>
        </p:txBody>
      </p:sp>
      <p:sp>
        <p:nvSpPr>
          <p:cNvPr id="54301" name="Rectangle 29"/>
          <p:cNvSpPr>
            <a:spLocks noChangeArrowheads="1"/>
          </p:cNvSpPr>
          <p:nvPr/>
        </p:nvSpPr>
        <p:spPr bwMode="auto">
          <a:xfrm>
            <a:off x="609600" y="5192713"/>
            <a:ext cx="1676400" cy="236537"/>
          </a:xfrm>
          <a:prstGeom prst="rect">
            <a:avLst/>
          </a:prstGeom>
          <a:solidFill>
            <a:srgbClr val="EF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600"/>
              <a:t>Heap</a:t>
            </a:r>
            <a:r>
              <a:rPr lang="es-VE" altLang="es-ES" sz="1800"/>
              <a:t> </a:t>
            </a:r>
            <a:r>
              <a:rPr lang="es-VE" altLang="es-ES" sz="1000" b="1"/>
              <a:t>(v.  globales)</a:t>
            </a:r>
            <a:endParaRPr lang="en-US" altLang="es-ES" sz="1000" b="1"/>
          </a:p>
        </p:txBody>
      </p:sp>
      <p:sp>
        <p:nvSpPr>
          <p:cNvPr id="12300" name="Text Box 30"/>
          <p:cNvSpPr txBox="1">
            <a:spLocks noChangeArrowheads="1"/>
          </p:cNvSpPr>
          <p:nvPr/>
        </p:nvSpPr>
        <p:spPr bwMode="auto">
          <a:xfrm rot="-5400000">
            <a:off x="-432593" y="4139406"/>
            <a:ext cx="1809750" cy="18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200" b="1"/>
              <a:t>Memoria de Datos de P</a:t>
            </a:r>
            <a:endParaRPr lang="en-US" altLang="es-ES" sz="1200" b="1"/>
          </a:p>
        </p:txBody>
      </p:sp>
      <p:sp>
        <p:nvSpPr>
          <p:cNvPr id="12301" name="Line 31"/>
          <p:cNvSpPr>
            <a:spLocks noChangeShapeType="1"/>
          </p:cNvSpPr>
          <p:nvPr/>
        </p:nvSpPr>
        <p:spPr bwMode="auto">
          <a:xfrm flipV="1">
            <a:off x="485775" y="2720975"/>
            <a:ext cx="0" cy="661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02" name="Line 32"/>
          <p:cNvSpPr>
            <a:spLocks noChangeShapeType="1"/>
          </p:cNvSpPr>
          <p:nvPr/>
        </p:nvSpPr>
        <p:spPr bwMode="auto">
          <a:xfrm>
            <a:off x="485775" y="5192713"/>
            <a:ext cx="9525" cy="522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03" name="Line 33"/>
          <p:cNvSpPr>
            <a:spLocks noChangeShapeType="1"/>
          </p:cNvSpPr>
          <p:nvPr/>
        </p:nvSpPr>
        <p:spPr bwMode="auto">
          <a:xfrm flipH="1">
            <a:off x="371475" y="570706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04" name="Line 34"/>
          <p:cNvSpPr>
            <a:spLocks noChangeShapeType="1"/>
          </p:cNvSpPr>
          <p:nvPr/>
        </p:nvSpPr>
        <p:spPr bwMode="auto">
          <a:xfrm flipH="1">
            <a:off x="381000" y="27400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05" name="Rectangle 12"/>
          <p:cNvSpPr>
            <a:spLocks noChangeArrowheads="1"/>
          </p:cNvSpPr>
          <p:nvPr/>
        </p:nvSpPr>
        <p:spPr bwMode="auto">
          <a:xfrm>
            <a:off x="3352800" y="1439863"/>
            <a:ext cx="2362200" cy="4808537"/>
          </a:xfrm>
          <a:prstGeom prst="rect">
            <a:avLst/>
          </a:prstGeom>
          <a:solidFill>
            <a:srgbClr val="EFEFF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5007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5008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5009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5017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5018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5019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5023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5024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5025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5026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5027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5028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5029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5030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5031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5032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900" b="1"/>
              <a:t>5033</a:t>
            </a:r>
            <a:endParaRPr lang="en-US" altLang="es-ES" sz="900" b="1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3773488" y="2862263"/>
            <a:ext cx="457200" cy="239712"/>
            <a:chOff x="2293" y="1718"/>
            <a:chExt cx="288" cy="151"/>
          </a:xfrm>
        </p:grpSpPr>
        <p:sp>
          <p:nvSpPr>
            <p:cNvPr id="12344" name="Line 38"/>
            <p:cNvSpPr>
              <a:spLocks noChangeShapeType="1"/>
            </p:cNvSpPr>
            <p:nvPr/>
          </p:nvSpPr>
          <p:spPr bwMode="auto">
            <a:xfrm>
              <a:off x="2293" y="1869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5" name="Text Box 39"/>
            <p:cNvSpPr txBox="1">
              <a:spLocks noChangeArrowheads="1"/>
            </p:cNvSpPr>
            <p:nvPr/>
          </p:nvSpPr>
          <p:spPr bwMode="auto">
            <a:xfrm>
              <a:off x="2293" y="1718"/>
              <a:ext cx="1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1200" b="1">
                  <a:solidFill>
                    <a:schemeClr val="hlink"/>
                  </a:solidFill>
                </a:rPr>
                <a:t>PC</a:t>
              </a:r>
              <a:r>
                <a:rPr lang="es-VE" altLang="es-ES" sz="1200" b="1" baseline="-25000">
                  <a:solidFill>
                    <a:schemeClr val="hlink"/>
                  </a:solidFill>
                </a:rPr>
                <a:t>0</a:t>
              </a:r>
              <a:endParaRPr lang="en-US" altLang="es-ES" sz="1200" b="1" baseline="-25000">
                <a:solidFill>
                  <a:schemeClr val="hlink"/>
                </a:solidFill>
              </a:endParaRPr>
            </a:p>
          </p:txBody>
        </p:sp>
      </p:grpSp>
      <p:sp>
        <p:nvSpPr>
          <p:cNvPr id="12307" name="Freeform 43"/>
          <p:cNvSpPr>
            <a:spLocks/>
          </p:cNvSpPr>
          <p:nvPr/>
        </p:nvSpPr>
        <p:spPr bwMode="auto">
          <a:xfrm>
            <a:off x="2286000" y="6238875"/>
            <a:ext cx="1066800" cy="238125"/>
          </a:xfrm>
          <a:custGeom>
            <a:avLst/>
            <a:gdLst>
              <a:gd name="T0" fmla="*/ 0 w 672"/>
              <a:gd name="T1" fmla="*/ 2147483647 h 150"/>
              <a:gd name="T2" fmla="*/ 2147483647 w 672"/>
              <a:gd name="T3" fmla="*/ 0 h 150"/>
              <a:gd name="T4" fmla="*/ 0 60000 65536"/>
              <a:gd name="T5" fmla="*/ 0 60000 65536"/>
              <a:gd name="T6" fmla="*/ 0 w 672"/>
              <a:gd name="T7" fmla="*/ 0 h 150"/>
              <a:gd name="T8" fmla="*/ 672 w 672"/>
              <a:gd name="T9" fmla="*/ 150 h 15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672" h="150">
                <a:moveTo>
                  <a:pt x="0" y="150"/>
                </a:moveTo>
                <a:lnTo>
                  <a:pt x="672" y="0"/>
                </a:lnTo>
              </a:path>
            </a:pathLst>
          </a:custGeom>
          <a:noFill/>
          <a:ln w="19050">
            <a:solidFill>
              <a:schemeClr val="accent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54321" name="Rectangle 49"/>
          <p:cNvSpPr>
            <a:spLocks noChangeArrowheads="1"/>
          </p:cNvSpPr>
          <p:nvPr/>
        </p:nvSpPr>
        <p:spPr bwMode="auto">
          <a:xfrm>
            <a:off x="609600" y="2133600"/>
            <a:ext cx="1676400" cy="303213"/>
          </a:xfrm>
          <a:prstGeom prst="rect">
            <a:avLst/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93663" indent="-93663">
              <a:defRPr/>
            </a:pPr>
            <a:r>
              <a:rPr lang="es-VE" sz="1600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TCB de H1</a:t>
            </a:r>
            <a:endParaRPr lang="en-US" sz="1000" dirty="0">
              <a:solidFill>
                <a:srgbClr val="0066FF"/>
              </a:solidFill>
            </a:endParaRPr>
          </a:p>
        </p:txBody>
      </p:sp>
      <p:sp>
        <p:nvSpPr>
          <p:cNvPr id="54322" name="Rectangle 50"/>
          <p:cNvSpPr>
            <a:spLocks noChangeArrowheads="1"/>
          </p:cNvSpPr>
          <p:nvPr/>
        </p:nvSpPr>
        <p:spPr bwMode="auto">
          <a:xfrm>
            <a:off x="609600" y="2436813"/>
            <a:ext cx="1676400" cy="303212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93663" indent="-93663">
              <a:defRPr/>
            </a:pPr>
            <a:r>
              <a:rPr lang="es-VE" sz="1600" dirty="0">
                <a:solidFill>
                  <a:srgbClr val="0066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TCB de H2</a:t>
            </a:r>
            <a:endParaRPr lang="en-US" sz="1000" dirty="0">
              <a:solidFill>
                <a:srgbClr val="006600"/>
              </a:solidFill>
            </a:endParaRP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 flipH="1">
            <a:off x="4716463" y="3576638"/>
            <a:ext cx="457200" cy="239712"/>
            <a:chOff x="2293" y="1718"/>
            <a:chExt cx="288" cy="151"/>
          </a:xfrm>
        </p:grpSpPr>
        <p:sp>
          <p:nvSpPr>
            <p:cNvPr id="12342" name="Line 52"/>
            <p:cNvSpPr>
              <a:spLocks noChangeShapeType="1"/>
            </p:cNvSpPr>
            <p:nvPr/>
          </p:nvSpPr>
          <p:spPr bwMode="auto">
            <a:xfrm>
              <a:off x="2293" y="1869"/>
              <a:ext cx="288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3" name="Text Box 53"/>
            <p:cNvSpPr txBox="1">
              <a:spLocks noChangeArrowheads="1"/>
            </p:cNvSpPr>
            <p:nvPr/>
          </p:nvSpPr>
          <p:spPr bwMode="auto">
            <a:xfrm flipH="1">
              <a:off x="2293" y="1718"/>
              <a:ext cx="1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1200" b="1">
                  <a:solidFill>
                    <a:srgbClr val="0066FF"/>
                  </a:solidFill>
                </a:rPr>
                <a:t>PC</a:t>
              </a:r>
              <a:r>
                <a:rPr lang="es-VE" altLang="es-ES" sz="1200" b="1" baseline="-25000">
                  <a:solidFill>
                    <a:srgbClr val="0066FF"/>
                  </a:solidFill>
                </a:rPr>
                <a:t>1</a:t>
              </a:r>
              <a:endParaRPr lang="en-US" altLang="es-ES" sz="1200" b="1" baseline="-25000">
                <a:solidFill>
                  <a:srgbClr val="0066FF"/>
                </a:solidFill>
              </a:endParaRPr>
            </a:p>
          </p:txBody>
        </p:sp>
      </p:grpSp>
      <p:grpSp>
        <p:nvGrpSpPr>
          <p:cNvPr id="4" name="Group 54"/>
          <p:cNvGrpSpPr>
            <a:grpSpLocks/>
          </p:cNvGrpSpPr>
          <p:nvPr/>
        </p:nvGrpSpPr>
        <p:grpSpPr bwMode="auto">
          <a:xfrm flipH="1">
            <a:off x="4716463" y="4953000"/>
            <a:ext cx="457200" cy="239713"/>
            <a:chOff x="2293" y="1718"/>
            <a:chExt cx="288" cy="151"/>
          </a:xfrm>
        </p:grpSpPr>
        <p:sp>
          <p:nvSpPr>
            <p:cNvPr id="12340" name="Line 55"/>
            <p:cNvSpPr>
              <a:spLocks noChangeShapeType="1"/>
            </p:cNvSpPr>
            <p:nvPr/>
          </p:nvSpPr>
          <p:spPr bwMode="auto">
            <a:xfrm>
              <a:off x="2293" y="1869"/>
              <a:ext cx="288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41" name="Text Box 56"/>
            <p:cNvSpPr txBox="1">
              <a:spLocks noChangeArrowheads="1"/>
            </p:cNvSpPr>
            <p:nvPr/>
          </p:nvSpPr>
          <p:spPr bwMode="auto">
            <a:xfrm flipH="1">
              <a:off x="2293" y="1718"/>
              <a:ext cx="1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1200" b="1">
                  <a:solidFill>
                    <a:srgbClr val="006600"/>
                  </a:solidFill>
                </a:rPr>
                <a:t>PC</a:t>
              </a:r>
              <a:r>
                <a:rPr lang="es-VE" altLang="es-ES" sz="1200" b="1" baseline="-25000">
                  <a:solidFill>
                    <a:srgbClr val="006600"/>
                  </a:solidFill>
                </a:rPr>
                <a:t>2</a:t>
              </a:r>
              <a:endParaRPr lang="en-US" altLang="es-ES" sz="1200" b="1" baseline="-25000">
                <a:solidFill>
                  <a:srgbClr val="006600"/>
                </a:solidFill>
              </a:endParaRPr>
            </a:p>
          </p:txBody>
        </p:sp>
      </p:grpSp>
      <p:sp>
        <p:nvSpPr>
          <p:cNvPr id="12312" name="Rectangle 58"/>
          <p:cNvSpPr>
            <a:spLocks noChangeArrowheads="1"/>
          </p:cNvSpPr>
          <p:nvPr/>
        </p:nvSpPr>
        <p:spPr bwMode="auto">
          <a:xfrm>
            <a:off x="609600" y="2740025"/>
            <a:ext cx="1676400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54329" name="Rectangle 57"/>
          <p:cNvSpPr>
            <a:spLocks noChangeArrowheads="1"/>
          </p:cNvSpPr>
          <p:nvPr/>
        </p:nvSpPr>
        <p:spPr bwMode="auto">
          <a:xfrm>
            <a:off x="609600" y="2735263"/>
            <a:ext cx="1676400" cy="3683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600" dirty="0"/>
              <a:t>Pila de H1</a:t>
            </a:r>
            <a:r>
              <a:rPr lang="es-VE" altLang="es-ES" sz="1800" dirty="0"/>
              <a:t> </a:t>
            </a:r>
            <a:r>
              <a:rPr lang="es-VE" altLang="es-ES" sz="900" b="1" dirty="0"/>
              <a:t>(v. locales)</a:t>
            </a:r>
            <a:endParaRPr lang="en-US" altLang="es-ES" sz="900" b="1" dirty="0"/>
          </a:p>
        </p:txBody>
      </p:sp>
      <p:sp>
        <p:nvSpPr>
          <p:cNvPr id="12314" name="Rectangle 60"/>
          <p:cNvSpPr>
            <a:spLocks noChangeArrowheads="1"/>
          </p:cNvSpPr>
          <p:nvPr/>
        </p:nvSpPr>
        <p:spPr bwMode="auto">
          <a:xfrm>
            <a:off x="609600" y="3575050"/>
            <a:ext cx="16764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54331" name="Rectangle 59"/>
          <p:cNvSpPr>
            <a:spLocks noChangeArrowheads="1"/>
          </p:cNvSpPr>
          <p:nvPr/>
        </p:nvSpPr>
        <p:spPr bwMode="auto">
          <a:xfrm>
            <a:off x="609600" y="3576638"/>
            <a:ext cx="1676400" cy="381000"/>
          </a:xfrm>
          <a:prstGeom prst="rect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600" dirty="0"/>
              <a:t>Pila H2</a:t>
            </a:r>
            <a:r>
              <a:rPr lang="es-VE" altLang="es-ES" sz="1800" dirty="0"/>
              <a:t> </a:t>
            </a:r>
            <a:r>
              <a:rPr lang="es-VE" altLang="es-ES" sz="900" b="1" dirty="0"/>
              <a:t>(v. locales)</a:t>
            </a:r>
            <a:endParaRPr lang="en-US" altLang="es-ES" sz="900" b="1" dirty="0"/>
          </a:p>
        </p:txBody>
      </p:sp>
      <p:sp>
        <p:nvSpPr>
          <p:cNvPr id="12316" name="Line 61"/>
          <p:cNvSpPr>
            <a:spLocks noChangeShapeType="1"/>
          </p:cNvSpPr>
          <p:nvPr/>
        </p:nvSpPr>
        <p:spPr bwMode="auto">
          <a:xfrm>
            <a:off x="609600" y="3573463"/>
            <a:ext cx="16764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17" name="Line 62"/>
          <p:cNvSpPr>
            <a:spLocks noChangeShapeType="1"/>
          </p:cNvSpPr>
          <p:nvPr/>
        </p:nvSpPr>
        <p:spPr bwMode="auto">
          <a:xfrm>
            <a:off x="609600" y="4495800"/>
            <a:ext cx="167640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18" name="Freeform 64"/>
          <p:cNvSpPr>
            <a:spLocks/>
          </p:cNvSpPr>
          <p:nvPr/>
        </p:nvSpPr>
        <p:spPr bwMode="auto">
          <a:xfrm>
            <a:off x="3487738" y="2341563"/>
            <a:ext cx="112712" cy="1041400"/>
          </a:xfrm>
          <a:custGeom>
            <a:avLst/>
            <a:gdLst>
              <a:gd name="T0" fmla="*/ 2147483647 w 96"/>
              <a:gd name="T1" fmla="*/ 0 h 576"/>
              <a:gd name="T2" fmla="*/ 2147483647 w 96"/>
              <a:gd name="T3" fmla="*/ 2147483647 h 576"/>
              <a:gd name="T4" fmla="*/ 2147483647 w 96"/>
              <a:gd name="T5" fmla="*/ 2147483647 h 576"/>
              <a:gd name="T6" fmla="*/ 0 w 96"/>
              <a:gd name="T7" fmla="*/ 2147483647 h 576"/>
              <a:gd name="T8" fmla="*/ 2147483647 w 96"/>
              <a:gd name="T9" fmla="*/ 2147483647 h 576"/>
              <a:gd name="T10" fmla="*/ 2147483647 w 96"/>
              <a:gd name="T11" fmla="*/ 2147483647 h 576"/>
              <a:gd name="T12" fmla="*/ 2147483647 w 96"/>
              <a:gd name="T13" fmla="*/ 2147483647 h 576"/>
              <a:gd name="T14" fmla="*/ 0 w 96"/>
              <a:gd name="T15" fmla="*/ 2147483647 h 576"/>
              <a:gd name="T16" fmla="*/ 2147483647 w 96"/>
              <a:gd name="T17" fmla="*/ 2147483647 h 576"/>
              <a:gd name="T18" fmla="*/ 2147483647 w 96"/>
              <a:gd name="T19" fmla="*/ 2147483647 h 576"/>
              <a:gd name="T20" fmla="*/ 2147483647 w 96"/>
              <a:gd name="T21" fmla="*/ 2147483647 h 576"/>
              <a:gd name="T22" fmla="*/ 0 w 96"/>
              <a:gd name="T23" fmla="*/ 2147483647 h 576"/>
              <a:gd name="T24" fmla="*/ 2147483647 w 96"/>
              <a:gd name="T25" fmla="*/ 2147483647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"/>
              <a:gd name="T40" fmla="*/ 0 h 576"/>
              <a:gd name="T41" fmla="*/ 96 w 96"/>
              <a:gd name="T42" fmla="*/ 576 h 5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" h="576">
                <a:moveTo>
                  <a:pt x="48" y="0"/>
                </a:moveTo>
                <a:cubicBezTo>
                  <a:pt x="72" y="16"/>
                  <a:pt x="96" y="32"/>
                  <a:pt x="96" y="48"/>
                </a:cubicBezTo>
                <a:cubicBezTo>
                  <a:pt x="96" y="64"/>
                  <a:pt x="64" y="80"/>
                  <a:pt x="48" y="96"/>
                </a:cubicBezTo>
                <a:cubicBezTo>
                  <a:pt x="32" y="112"/>
                  <a:pt x="0" y="128"/>
                  <a:pt x="0" y="144"/>
                </a:cubicBezTo>
                <a:cubicBezTo>
                  <a:pt x="0" y="160"/>
                  <a:pt x="32" y="176"/>
                  <a:pt x="48" y="192"/>
                </a:cubicBezTo>
                <a:cubicBezTo>
                  <a:pt x="64" y="208"/>
                  <a:pt x="96" y="224"/>
                  <a:pt x="96" y="240"/>
                </a:cubicBezTo>
                <a:cubicBezTo>
                  <a:pt x="96" y="256"/>
                  <a:pt x="64" y="272"/>
                  <a:pt x="48" y="288"/>
                </a:cubicBezTo>
                <a:cubicBezTo>
                  <a:pt x="32" y="304"/>
                  <a:pt x="0" y="320"/>
                  <a:pt x="0" y="336"/>
                </a:cubicBezTo>
                <a:cubicBezTo>
                  <a:pt x="0" y="352"/>
                  <a:pt x="32" y="368"/>
                  <a:pt x="48" y="384"/>
                </a:cubicBezTo>
                <a:cubicBezTo>
                  <a:pt x="64" y="400"/>
                  <a:pt x="96" y="416"/>
                  <a:pt x="96" y="432"/>
                </a:cubicBezTo>
                <a:cubicBezTo>
                  <a:pt x="96" y="448"/>
                  <a:pt x="64" y="464"/>
                  <a:pt x="48" y="480"/>
                </a:cubicBezTo>
                <a:cubicBezTo>
                  <a:pt x="32" y="496"/>
                  <a:pt x="0" y="512"/>
                  <a:pt x="0" y="528"/>
                </a:cubicBezTo>
                <a:cubicBezTo>
                  <a:pt x="0" y="544"/>
                  <a:pt x="24" y="560"/>
                  <a:pt x="48" y="576"/>
                </a:cubicBezTo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19" name="Freeform 67"/>
          <p:cNvSpPr>
            <a:spLocks/>
          </p:cNvSpPr>
          <p:nvPr/>
        </p:nvSpPr>
        <p:spPr bwMode="auto">
          <a:xfrm>
            <a:off x="5334000" y="3117850"/>
            <a:ext cx="112713" cy="1041400"/>
          </a:xfrm>
          <a:custGeom>
            <a:avLst/>
            <a:gdLst>
              <a:gd name="T0" fmla="*/ 2147483647 w 96"/>
              <a:gd name="T1" fmla="*/ 0 h 576"/>
              <a:gd name="T2" fmla="*/ 2147483647 w 96"/>
              <a:gd name="T3" fmla="*/ 2147483647 h 576"/>
              <a:gd name="T4" fmla="*/ 2147483647 w 96"/>
              <a:gd name="T5" fmla="*/ 2147483647 h 576"/>
              <a:gd name="T6" fmla="*/ 0 w 96"/>
              <a:gd name="T7" fmla="*/ 2147483647 h 576"/>
              <a:gd name="T8" fmla="*/ 2147483647 w 96"/>
              <a:gd name="T9" fmla="*/ 2147483647 h 576"/>
              <a:gd name="T10" fmla="*/ 2147483647 w 96"/>
              <a:gd name="T11" fmla="*/ 2147483647 h 576"/>
              <a:gd name="T12" fmla="*/ 2147483647 w 96"/>
              <a:gd name="T13" fmla="*/ 2147483647 h 576"/>
              <a:gd name="T14" fmla="*/ 0 w 96"/>
              <a:gd name="T15" fmla="*/ 2147483647 h 576"/>
              <a:gd name="T16" fmla="*/ 2147483647 w 96"/>
              <a:gd name="T17" fmla="*/ 2147483647 h 576"/>
              <a:gd name="T18" fmla="*/ 2147483647 w 96"/>
              <a:gd name="T19" fmla="*/ 2147483647 h 576"/>
              <a:gd name="T20" fmla="*/ 2147483647 w 96"/>
              <a:gd name="T21" fmla="*/ 2147483647 h 576"/>
              <a:gd name="T22" fmla="*/ 0 w 96"/>
              <a:gd name="T23" fmla="*/ 2147483647 h 576"/>
              <a:gd name="T24" fmla="*/ 2147483647 w 96"/>
              <a:gd name="T25" fmla="*/ 2147483647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"/>
              <a:gd name="T40" fmla="*/ 0 h 576"/>
              <a:gd name="T41" fmla="*/ 96 w 96"/>
              <a:gd name="T42" fmla="*/ 576 h 5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" h="576">
                <a:moveTo>
                  <a:pt x="48" y="0"/>
                </a:moveTo>
                <a:cubicBezTo>
                  <a:pt x="72" y="16"/>
                  <a:pt x="96" y="32"/>
                  <a:pt x="96" y="48"/>
                </a:cubicBezTo>
                <a:cubicBezTo>
                  <a:pt x="96" y="64"/>
                  <a:pt x="64" y="80"/>
                  <a:pt x="48" y="96"/>
                </a:cubicBezTo>
                <a:cubicBezTo>
                  <a:pt x="32" y="112"/>
                  <a:pt x="0" y="128"/>
                  <a:pt x="0" y="144"/>
                </a:cubicBezTo>
                <a:cubicBezTo>
                  <a:pt x="0" y="160"/>
                  <a:pt x="32" y="176"/>
                  <a:pt x="48" y="192"/>
                </a:cubicBezTo>
                <a:cubicBezTo>
                  <a:pt x="64" y="208"/>
                  <a:pt x="96" y="224"/>
                  <a:pt x="96" y="240"/>
                </a:cubicBezTo>
                <a:cubicBezTo>
                  <a:pt x="96" y="256"/>
                  <a:pt x="64" y="272"/>
                  <a:pt x="48" y="288"/>
                </a:cubicBezTo>
                <a:cubicBezTo>
                  <a:pt x="32" y="304"/>
                  <a:pt x="0" y="320"/>
                  <a:pt x="0" y="336"/>
                </a:cubicBezTo>
                <a:cubicBezTo>
                  <a:pt x="0" y="352"/>
                  <a:pt x="32" y="368"/>
                  <a:pt x="48" y="384"/>
                </a:cubicBezTo>
                <a:cubicBezTo>
                  <a:pt x="64" y="400"/>
                  <a:pt x="96" y="416"/>
                  <a:pt x="96" y="432"/>
                </a:cubicBezTo>
                <a:cubicBezTo>
                  <a:pt x="96" y="448"/>
                  <a:pt x="64" y="464"/>
                  <a:pt x="48" y="480"/>
                </a:cubicBezTo>
                <a:cubicBezTo>
                  <a:pt x="32" y="496"/>
                  <a:pt x="0" y="512"/>
                  <a:pt x="0" y="528"/>
                </a:cubicBezTo>
                <a:cubicBezTo>
                  <a:pt x="0" y="544"/>
                  <a:pt x="24" y="560"/>
                  <a:pt x="48" y="576"/>
                </a:cubicBez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20" name="Freeform 69"/>
          <p:cNvSpPr>
            <a:spLocks/>
          </p:cNvSpPr>
          <p:nvPr/>
        </p:nvSpPr>
        <p:spPr bwMode="auto">
          <a:xfrm>
            <a:off x="5334000" y="4953000"/>
            <a:ext cx="112713" cy="1123950"/>
          </a:xfrm>
          <a:custGeom>
            <a:avLst/>
            <a:gdLst>
              <a:gd name="T0" fmla="*/ 2147483647 w 96"/>
              <a:gd name="T1" fmla="*/ 0 h 576"/>
              <a:gd name="T2" fmla="*/ 2147483647 w 96"/>
              <a:gd name="T3" fmla="*/ 2147483647 h 576"/>
              <a:gd name="T4" fmla="*/ 2147483647 w 96"/>
              <a:gd name="T5" fmla="*/ 2147483647 h 576"/>
              <a:gd name="T6" fmla="*/ 0 w 96"/>
              <a:gd name="T7" fmla="*/ 2147483647 h 576"/>
              <a:gd name="T8" fmla="*/ 2147483647 w 96"/>
              <a:gd name="T9" fmla="*/ 2147483647 h 576"/>
              <a:gd name="T10" fmla="*/ 2147483647 w 96"/>
              <a:gd name="T11" fmla="*/ 2147483647 h 576"/>
              <a:gd name="T12" fmla="*/ 2147483647 w 96"/>
              <a:gd name="T13" fmla="*/ 2147483647 h 576"/>
              <a:gd name="T14" fmla="*/ 0 w 96"/>
              <a:gd name="T15" fmla="*/ 2147483647 h 576"/>
              <a:gd name="T16" fmla="*/ 2147483647 w 96"/>
              <a:gd name="T17" fmla="*/ 2147483647 h 576"/>
              <a:gd name="T18" fmla="*/ 2147483647 w 96"/>
              <a:gd name="T19" fmla="*/ 2147483647 h 576"/>
              <a:gd name="T20" fmla="*/ 2147483647 w 96"/>
              <a:gd name="T21" fmla="*/ 2147483647 h 576"/>
              <a:gd name="T22" fmla="*/ 0 w 96"/>
              <a:gd name="T23" fmla="*/ 2147483647 h 576"/>
              <a:gd name="T24" fmla="*/ 2147483647 w 96"/>
              <a:gd name="T25" fmla="*/ 2147483647 h 57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6"/>
              <a:gd name="T40" fmla="*/ 0 h 576"/>
              <a:gd name="T41" fmla="*/ 96 w 96"/>
              <a:gd name="T42" fmla="*/ 576 h 57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6" h="576">
                <a:moveTo>
                  <a:pt x="48" y="0"/>
                </a:moveTo>
                <a:cubicBezTo>
                  <a:pt x="72" y="16"/>
                  <a:pt x="96" y="32"/>
                  <a:pt x="96" y="48"/>
                </a:cubicBezTo>
                <a:cubicBezTo>
                  <a:pt x="96" y="64"/>
                  <a:pt x="64" y="80"/>
                  <a:pt x="48" y="96"/>
                </a:cubicBezTo>
                <a:cubicBezTo>
                  <a:pt x="32" y="112"/>
                  <a:pt x="0" y="128"/>
                  <a:pt x="0" y="144"/>
                </a:cubicBezTo>
                <a:cubicBezTo>
                  <a:pt x="0" y="160"/>
                  <a:pt x="32" y="176"/>
                  <a:pt x="48" y="192"/>
                </a:cubicBezTo>
                <a:cubicBezTo>
                  <a:pt x="64" y="208"/>
                  <a:pt x="96" y="224"/>
                  <a:pt x="96" y="240"/>
                </a:cubicBezTo>
                <a:cubicBezTo>
                  <a:pt x="96" y="256"/>
                  <a:pt x="64" y="272"/>
                  <a:pt x="48" y="288"/>
                </a:cubicBezTo>
                <a:cubicBezTo>
                  <a:pt x="32" y="304"/>
                  <a:pt x="0" y="320"/>
                  <a:pt x="0" y="336"/>
                </a:cubicBezTo>
                <a:cubicBezTo>
                  <a:pt x="0" y="352"/>
                  <a:pt x="32" y="368"/>
                  <a:pt x="48" y="384"/>
                </a:cubicBezTo>
                <a:cubicBezTo>
                  <a:pt x="64" y="400"/>
                  <a:pt x="96" y="416"/>
                  <a:pt x="96" y="432"/>
                </a:cubicBezTo>
                <a:cubicBezTo>
                  <a:pt x="96" y="448"/>
                  <a:pt x="64" y="464"/>
                  <a:pt x="48" y="480"/>
                </a:cubicBezTo>
                <a:cubicBezTo>
                  <a:pt x="32" y="496"/>
                  <a:pt x="0" y="512"/>
                  <a:pt x="0" y="528"/>
                </a:cubicBezTo>
                <a:cubicBezTo>
                  <a:pt x="0" y="544"/>
                  <a:pt x="24" y="560"/>
                  <a:pt x="48" y="576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2321" name="Text Box 71"/>
          <p:cNvSpPr txBox="1">
            <a:spLocks noChangeArrowheads="1"/>
          </p:cNvSpPr>
          <p:nvPr/>
        </p:nvSpPr>
        <p:spPr bwMode="auto">
          <a:xfrm>
            <a:off x="5943600" y="2665700"/>
            <a:ext cx="3048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300" dirty="0"/>
              <a:t>H1 y H2 son Hilos creados por el Proceso P.</a:t>
            </a:r>
          </a:p>
        </p:txBody>
      </p:sp>
      <p:sp>
        <p:nvSpPr>
          <p:cNvPr id="12322" name="Rectangle 72"/>
          <p:cNvSpPr>
            <a:spLocks noChangeArrowheads="1"/>
          </p:cNvSpPr>
          <p:nvPr/>
        </p:nvSpPr>
        <p:spPr bwMode="auto">
          <a:xfrm>
            <a:off x="611188" y="5478463"/>
            <a:ext cx="1674812" cy="236537"/>
          </a:xfrm>
          <a:prstGeom prst="rect">
            <a:avLst/>
          </a:prstGeom>
          <a:solidFill>
            <a:srgbClr val="EDEDF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600"/>
              <a:t>Constantes</a:t>
            </a:r>
            <a:endParaRPr lang="en-US" altLang="es-ES" sz="1600"/>
          </a:p>
        </p:txBody>
      </p:sp>
      <p:sp>
        <p:nvSpPr>
          <p:cNvPr id="12323" name="Rectangle 22"/>
          <p:cNvSpPr>
            <a:spLocks noChangeArrowheads="1"/>
          </p:cNvSpPr>
          <p:nvPr/>
        </p:nvSpPr>
        <p:spPr bwMode="auto">
          <a:xfrm>
            <a:off x="609600" y="2740025"/>
            <a:ext cx="1676400" cy="2974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grpSp>
        <p:nvGrpSpPr>
          <p:cNvPr id="5" name="Group 73"/>
          <p:cNvGrpSpPr>
            <a:grpSpLocks/>
          </p:cNvGrpSpPr>
          <p:nvPr/>
        </p:nvGrpSpPr>
        <p:grpSpPr bwMode="auto">
          <a:xfrm flipH="1">
            <a:off x="2371725" y="2481263"/>
            <a:ext cx="457200" cy="239712"/>
            <a:chOff x="2293" y="1718"/>
            <a:chExt cx="288" cy="151"/>
          </a:xfrm>
        </p:grpSpPr>
        <p:sp>
          <p:nvSpPr>
            <p:cNvPr id="12338" name="Line 74"/>
            <p:cNvSpPr>
              <a:spLocks noChangeShapeType="1"/>
            </p:cNvSpPr>
            <p:nvPr/>
          </p:nvSpPr>
          <p:spPr bwMode="auto">
            <a:xfrm>
              <a:off x="2293" y="1869"/>
              <a:ext cx="288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9" name="Text Box 75"/>
            <p:cNvSpPr txBox="1">
              <a:spLocks noChangeArrowheads="1"/>
            </p:cNvSpPr>
            <p:nvPr/>
          </p:nvSpPr>
          <p:spPr bwMode="auto">
            <a:xfrm flipH="1">
              <a:off x="2293" y="1718"/>
              <a:ext cx="1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1200" b="1">
                  <a:solidFill>
                    <a:srgbClr val="0066FF"/>
                  </a:solidFill>
                </a:rPr>
                <a:t>SP</a:t>
              </a:r>
              <a:r>
                <a:rPr lang="es-VE" altLang="es-ES" sz="1200" b="1" baseline="-25000">
                  <a:solidFill>
                    <a:srgbClr val="0066FF"/>
                  </a:solidFill>
                </a:rPr>
                <a:t>1</a:t>
              </a:r>
              <a:endParaRPr lang="en-US" altLang="es-ES" sz="1200" b="1" baseline="-25000">
                <a:solidFill>
                  <a:srgbClr val="0066FF"/>
                </a:solidFill>
              </a:endParaRPr>
            </a:p>
          </p:txBody>
        </p:sp>
      </p:grpSp>
      <p:grpSp>
        <p:nvGrpSpPr>
          <p:cNvPr id="6" name="Group 76"/>
          <p:cNvGrpSpPr>
            <a:grpSpLocks/>
          </p:cNvGrpSpPr>
          <p:nvPr/>
        </p:nvGrpSpPr>
        <p:grpSpPr bwMode="auto">
          <a:xfrm flipH="1">
            <a:off x="2371725" y="3336925"/>
            <a:ext cx="457200" cy="239713"/>
            <a:chOff x="2293" y="1718"/>
            <a:chExt cx="288" cy="151"/>
          </a:xfrm>
        </p:grpSpPr>
        <p:sp>
          <p:nvSpPr>
            <p:cNvPr id="12336" name="Line 77"/>
            <p:cNvSpPr>
              <a:spLocks noChangeShapeType="1"/>
            </p:cNvSpPr>
            <p:nvPr/>
          </p:nvSpPr>
          <p:spPr bwMode="auto">
            <a:xfrm>
              <a:off x="2293" y="1869"/>
              <a:ext cx="288" cy="0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7" name="Text Box 78"/>
            <p:cNvSpPr txBox="1">
              <a:spLocks noChangeArrowheads="1"/>
            </p:cNvSpPr>
            <p:nvPr/>
          </p:nvSpPr>
          <p:spPr bwMode="auto">
            <a:xfrm flipH="1">
              <a:off x="2293" y="1718"/>
              <a:ext cx="1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1200" b="1">
                  <a:solidFill>
                    <a:srgbClr val="006600"/>
                  </a:solidFill>
                </a:rPr>
                <a:t>SP</a:t>
              </a:r>
              <a:r>
                <a:rPr lang="es-VE" altLang="es-ES" sz="1200" b="1" baseline="-25000">
                  <a:solidFill>
                    <a:srgbClr val="006600"/>
                  </a:solidFill>
                </a:rPr>
                <a:t>2</a:t>
              </a:r>
              <a:endParaRPr lang="en-US" altLang="es-ES" sz="1200" b="1" baseline="-25000">
                <a:solidFill>
                  <a:srgbClr val="006600"/>
                </a:solidFill>
              </a:endParaRPr>
            </a:p>
          </p:txBody>
        </p:sp>
      </p:grpSp>
      <p:grpSp>
        <p:nvGrpSpPr>
          <p:cNvPr id="7" name="Group 79"/>
          <p:cNvGrpSpPr>
            <a:grpSpLocks/>
          </p:cNvGrpSpPr>
          <p:nvPr/>
        </p:nvGrpSpPr>
        <p:grpSpPr bwMode="auto">
          <a:xfrm flipH="1">
            <a:off x="2371725" y="4256088"/>
            <a:ext cx="457200" cy="239712"/>
            <a:chOff x="2293" y="1718"/>
            <a:chExt cx="288" cy="151"/>
          </a:xfrm>
        </p:grpSpPr>
        <p:sp>
          <p:nvSpPr>
            <p:cNvPr id="12334" name="Line 80"/>
            <p:cNvSpPr>
              <a:spLocks noChangeShapeType="1"/>
            </p:cNvSpPr>
            <p:nvPr/>
          </p:nvSpPr>
          <p:spPr bwMode="auto">
            <a:xfrm>
              <a:off x="2293" y="1869"/>
              <a:ext cx="288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35" name="Text Box 81"/>
            <p:cNvSpPr txBox="1">
              <a:spLocks noChangeArrowheads="1"/>
            </p:cNvSpPr>
            <p:nvPr/>
          </p:nvSpPr>
          <p:spPr bwMode="auto">
            <a:xfrm flipH="1">
              <a:off x="2293" y="1718"/>
              <a:ext cx="172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s-VE" altLang="es-ES" sz="1200" b="1">
                  <a:solidFill>
                    <a:schemeClr val="hlink"/>
                  </a:solidFill>
                </a:rPr>
                <a:t>SP</a:t>
              </a:r>
              <a:r>
                <a:rPr lang="es-VE" altLang="es-ES" sz="1200" b="1" baseline="-25000">
                  <a:solidFill>
                    <a:schemeClr val="hlink"/>
                  </a:solidFill>
                </a:rPr>
                <a:t>0</a:t>
              </a:r>
              <a:endParaRPr lang="en-US" altLang="es-ES" sz="1200" b="1" baseline="-25000">
                <a:solidFill>
                  <a:schemeClr val="hlink"/>
                </a:solidFill>
              </a:endParaRPr>
            </a:p>
          </p:txBody>
        </p:sp>
      </p:grpSp>
      <p:sp>
        <p:nvSpPr>
          <p:cNvPr id="12327" name="Rectangle 82"/>
          <p:cNvSpPr>
            <a:spLocks noChangeArrowheads="1"/>
          </p:cNvSpPr>
          <p:nvPr/>
        </p:nvSpPr>
        <p:spPr bwMode="auto">
          <a:xfrm>
            <a:off x="3352800" y="1081088"/>
            <a:ext cx="23622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200" b="1"/>
              <a:t>Trazas de ejecución</a:t>
            </a:r>
            <a:endParaRPr lang="en-US" altLang="es-ES" sz="1200" b="1"/>
          </a:p>
        </p:txBody>
      </p:sp>
      <p:sp>
        <p:nvSpPr>
          <p:cNvPr id="54" name="Text Box 71"/>
          <p:cNvSpPr txBox="1">
            <a:spLocks noChangeArrowheads="1"/>
          </p:cNvSpPr>
          <p:nvPr/>
        </p:nvSpPr>
        <p:spPr bwMode="auto">
          <a:xfrm>
            <a:off x="5961063" y="1257300"/>
            <a:ext cx="3048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300"/>
              <a:t>El Proceso P define el espacio de direcciones.</a:t>
            </a:r>
          </a:p>
        </p:txBody>
      </p:sp>
      <p:sp>
        <p:nvSpPr>
          <p:cNvPr id="55" name="Text Box 71"/>
          <p:cNvSpPr txBox="1">
            <a:spLocks noChangeArrowheads="1"/>
          </p:cNvSpPr>
          <p:nvPr/>
        </p:nvSpPr>
        <p:spPr bwMode="auto">
          <a:xfrm>
            <a:off x="5976938" y="1820863"/>
            <a:ext cx="3048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300"/>
              <a:t>El Proceso P es dueño de los recursos que pueden usar y compartir H1 y H2.</a:t>
            </a:r>
          </a:p>
        </p:txBody>
      </p:sp>
      <p:sp>
        <p:nvSpPr>
          <p:cNvPr id="56" name="Text Box 71"/>
          <p:cNvSpPr txBox="1">
            <a:spLocks noChangeArrowheads="1"/>
          </p:cNvSpPr>
          <p:nvPr/>
        </p:nvSpPr>
        <p:spPr bwMode="auto">
          <a:xfrm>
            <a:off x="6005513" y="3276340"/>
            <a:ext cx="30480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300" dirty="0"/>
              <a:t>Los Hilos H1 y H2 comparten el espacio de direcciones..</a:t>
            </a:r>
            <a:endParaRPr lang="en-US" altLang="es-ES" sz="1300" dirty="0"/>
          </a:p>
        </p:txBody>
      </p:sp>
      <p:sp>
        <p:nvSpPr>
          <p:cNvPr id="57" name="Text Box 71"/>
          <p:cNvSpPr txBox="1">
            <a:spLocks noChangeArrowheads="1"/>
          </p:cNvSpPr>
          <p:nvPr/>
        </p:nvSpPr>
        <p:spPr bwMode="auto">
          <a:xfrm>
            <a:off x="6019800" y="3810650"/>
            <a:ext cx="3048000" cy="169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300" dirty="0"/>
              <a:t>PCB: Contiene el identificador del Proceso (PID), el estado de P, PC, SP, lista de Hilos activos, etc.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300" dirty="0"/>
              <a:t>TCB1:.Contiene el estado de H1, PC1, SP1, etc.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300" dirty="0"/>
              <a:t>TCB2: Contiene el estado de H2, PC2, SP2, etc</a:t>
            </a:r>
            <a:r>
              <a:rPr lang="es-VE" altLang="es-ES" sz="1300" dirty="0" smtClean="0"/>
              <a:t>.</a:t>
            </a:r>
            <a:endParaRPr lang="es-VE" altLang="es-ES" sz="1300" dirty="0"/>
          </a:p>
        </p:txBody>
      </p:sp>
      <p:sp>
        <p:nvSpPr>
          <p:cNvPr id="58" name="Text Box 71"/>
          <p:cNvSpPr txBox="1">
            <a:spLocks noChangeArrowheads="1"/>
          </p:cNvSpPr>
          <p:nvPr/>
        </p:nvSpPr>
        <p:spPr bwMode="auto">
          <a:xfrm>
            <a:off x="6054064" y="5642570"/>
            <a:ext cx="30480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300" dirty="0" smtClean="0"/>
              <a:t>El </a:t>
            </a:r>
            <a:r>
              <a:rPr lang="es-VE" altLang="es-ES" sz="1300" dirty="0"/>
              <a:t>Hilo H0 es el Hilo “por defecto” de P, creado para la función </a:t>
            </a:r>
            <a:r>
              <a:rPr lang="es-VE" altLang="es-ES" sz="1300" b="1" dirty="0" err="1">
                <a:solidFill>
                  <a:schemeClr val="hlink"/>
                </a:solidFill>
                <a:latin typeface="Courier New" pitchFamily="49" charset="0"/>
              </a:rPr>
              <a:t>main</a:t>
            </a:r>
            <a:r>
              <a:rPr lang="es-VE" altLang="es-ES" sz="1300" b="1" dirty="0">
                <a:solidFill>
                  <a:schemeClr val="hlink"/>
                </a:solidFill>
                <a:latin typeface="Courier New" pitchFamily="49" charset="0"/>
              </a:rPr>
              <a:t>()</a:t>
            </a:r>
            <a:r>
              <a:rPr lang="es-VE" altLang="es-ES" sz="1300" dirty="0"/>
              <a:t> del Programa.</a:t>
            </a:r>
            <a:endParaRPr lang="en-US" altLang="es-ES"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4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path" presetSubtype="0" repeatCount="indefinite" accel="50000" de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1.11111E-6 L -3.33333E-6 0.02222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543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3.33333E-6 -3.33333E-6 L -3.33333E-6 -0.02222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43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1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052 -0.09274 L 0.00052 0.05157 " pathEditMode="relative" rAng="0" ptsTypes="AA">
                                      <p:cBhvr>
                                        <p:cTn id="6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6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11111E-6 -0.09274 L 1.11111E-6 0.04972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123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1.11111E-6 -0.02613 L 1.11111E-6 0.13344 " pathEditMode="relative" rAng="0" ptsTypes="AA">
                                      <p:cBhvr>
                                        <p:cTn id="7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979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0.05417 L 5E-6 0.08195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  <p:par>
                                <p:cTn id="76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0.05417 L 5E-6 0.08195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repeatCount="indefinite" accel="50000" decel="50000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5E-6 0.05417 L 5E-6 0.08195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0" grpId="0" animBg="1"/>
      <p:bldP spid="54301" grpId="0" animBg="1"/>
      <p:bldP spid="54321" grpId="0" animBg="1"/>
      <p:bldP spid="54322" grpId="0" animBg="1"/>
      <p:bldP spid="54329" grpId="0" animBg="1"/>
      <p:bldP spid="54331" grpId="0" animBg="1"/>
      <p:bldP spid="12321" grpId="0"/>
      <p:bldP spid="54" grpId="0"/>
      <p:bldP spid="55" grpId="0"/>
      <p:bldP spid="56" grpId="0"/>
      <p:bldP spid="57" grpId="0"/>
      <p:bldP spid="5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3140"/>
            <a:ext cx="8458200" cy="72000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>
                <a:solidFill>
                  <a:schemeClr val="bg1"/>
                </a:solidFill>
              </a:rPr>
              <a:t>Diferencia Hilo/Proceso</a:t>
            </a:r>
            <a:endParaRPr lang="en-US" altLang="es-ES" sz="2400" cap="none" dirty="0" smtClean="0">
              <a:solidFill>
                <a:schemeClr val="bg1"/>
              </a:solidFill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062038"/>
            <a:ext cx="8077200" cy="518636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s-VE" altLang="es-ES" sz="3000" dirty="0" smtClean="0"/>
              <a:t>Permiten paralelismo dentro de un Proceso </a:t>
            </a:r>
            <a:r>
              <a:rPr lang="es-VE" altLang="es-ES" sz="3000" dirty="0" err="1" smtClean="0"/>
              <a:t>ó</a:t>
            </a:r>
            <a:r>
              <a:rPr lang="es-VE" altLang="es-ES" sz="3000" dirty="0" smtClean="0"/>
              <a:t> Aplicación.</a:t>
            </a:r>
          </a:p>
          <a:p>
            <a:pPr algn="just" eaLnBrk="1" hangingPunct="1">
              <a:lnSpc>
                <a:spcPct val="90000"/>
              </a:lnSpc>
            </a:pPr>
            <a:endParaRPr lang="es-VE" altLang="es-ES" sz="3000" dirty="0"/>
          </a:p>
          <a:p>
            <a:pPr algn="just" eaLnBrk="1" hangingPunct="1">
              <a:lnSpc>
                <a:spcPct val="90000"/>
              </a:lnSpc>
            </a:pPr>
            <a:r>
              <a:rPr lang="es-VE" altLang="es-ES" sz="3000" dirty="0" smtClean="0"/>
              <a:t>Comunicación privada entre varios Hilos del mismo proceso, sin solicitar intervención del S.O.</a:t>
            </a:r>
          </a:p>
          <a:p>
            <a:pPr algn="just" eaLnBrk="1" hangingPunct="1">
              <a:lnSpc>
                <a:spcPct val="90000"/>
              </a:lnSpc>
            </a:pPr>
            <a:endParaRPr lang="es-VE" altLang="es-ES" sz="3000" dirty="0"/>
          </a:p>
          <a:p>
            <a:pPr algn="just" eaLnBrk="1" hangingPunct="1">
              <a:lnSpc>
                <a:spcPct val="90000"/>
              </a:lnSpc>
            </a:pPr>
            <a:r>
              <a:rPr lang="es-VE" altLang="es-ES" sz="3000" dirty="0" smtClean="0"/>
              <a:t>Mayor eficiencia en el cambio de un Hilo a otro, que de un Proceso a otro.</a:t>
            </a:r>
          </a:p>
          <a:p>
            <a:pPr algn="just" eaLnBrk="1" hangingPunct="1">
              <a:lnSpc>
                <a:spcPct val="90000"/>
              </a:lnSpc>
            </a:pPr>
            <a:endParaRPr lang="es-VE" altLang="es-ES" sz="3000" dirty="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01808A-B50E-424E-837B-042C10444828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91028"/>
            <a:ext cx="8077200" cy="473319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s-VE" altLang="es-ES" sz="3000" dirty="0" smtClean="0"/>
              <a:t>Mayor eficiencia en la creación de un Hilo que en la creación de un Proceso Hijo.</a:t>
            </a:r>
          </a:p>
          <a:p>
            <a:pPr algn="just" eaLnBrk="1" hangingPunct="1">
              <a:lnSpc>
                <a:spcPct val="90000"/>
              </a:lnSpc>
            </a:pPr>
            <a:endParaRPr lang="es-VE" altLang="es-ES" sz="3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s-VE" altLang="es-ES" sz="3000" dirty="0" smtClean="0"/>
              <a:t>Un Proceso </a:t>
            </a:r>
            <a:r>
              <a:rPr lang="es-VE" altLang="es-ES" sz="3000" dirty="0" err="1" smtClean="0"/>
              <a:t>Multihilo</a:t>
            </a:r>
            <a:r>
              <a:rPr lang="es-VE" altLang="es-ES" sz="3000" dirty="0" smtClean="0"/>
              <a:t> puede recuperarse de la “muerte” de un Hilo, pues conoce los efectos de esta, y toma su espacio de memoria.</a:t>
            </a:r>
          </a:p>
          <a:p>
            <a:pPr algn="just" eaLnBrk="1" hangingPunct="1">
              <a:lnSpc>
                <a:spcPct val="90000"/>
              </a:lnSpc>
            </a:pPr>
            <a:endParaRPr lang="es-VE" altLang="es-ES" sz="3000" dirty="0" smtClean="0"/>
          </a:p>
          <a:p>
            <a:pPr algn="just" eaLnBrk="1" hangingPunct="1">
              <a:lnSpc>
                <a:spcPct val="90000"/>
              </a:lnSpc>
            </a:pPr>
            <a:r>
              <a:rPr lang="es-VE" altLang="es-ES" sz="3000" dirty="0" smtClean="0"/>
              <a:t>Cuando un Proceso “muere” todos sus Hilos también, pues los recursos de Proceso son tomados por el Sistema Operativo.</a:t>
            </a:r>
            <a:endParaRPr lang="en-US" altLang="es-ES" sz="3000" dirty="0" smtClean="0"/>
          </a:p>
        </p:txBody>
      </p:sp>
      <p:sp>
        <p:nvSpPr>
          <p:cNvPr id="1331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dirty="0" err="1" smtClean="0"/>
              <a:t>Sistemas</a:t>
            </a:r>
            <a:r>
              <a:rPr lang="en-US" altLang="es-ES" sz="1200" dirty="0" smtClean="0"/>
              <a:t> </a:t>
            </a:r>
            <a:r>
              <a:rPr lang="en-US" altLang="es-ES" sz="1200" dirty="0" err="1" smtClean="0"/>
              <a:t>Operativos</a:t>
            </a:r>
            <a:r>
              <a:rPr lang="en-US" altLang="es-ES" sz="1200" dirty="0" smtClean="0"/>
              <a:t> - </a:t>
            </a:r>
            <a:r>
              <a:rPr lang="en-US" altLang="es-ES" sz="1200" dirty="0" err="1" smtClean="0"/>
              <a:t>Hilos</a:t>
            </a:r>
            <a:endParaRPr lang="en-US" altLang="es-ES" sz="1200" dirty="0" smtClean="0"/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01808A-B50E-424E-837B-042C10444828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s-ES" sz="1200" smtClean="0">
              <a:latin typeface="Arial Black" pitchFamily="34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222250" y="342038"/>
            <a:ext cx="8458200" cy="720000"/>
          </a:xfrm>
          <a:prstGeom prst="rect">
            <a:avLst/>
          </a:prstGeo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VE" altLang="es-ES" sz="3200" cap="none" smtClean="0">
                <a:solidFill>
                  <a:schemeClr val="bg1"/>
                </a:solidFill>
              </a:rPr>
              <a:t>Diferencia Hilo/Proceso</a:t>
            </a:r>
            <a:endParaRPr lang="en-US" altLang="es-ES" sz="2400" cap="none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46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7" name="Oval 7"/>
          <p:cNvSpPr>
            <a:spLocks noChangeArrowheads="1"/>
          </p:cNvSpPr>
          <p:nvPr/>
        </p:nvSpPr>
        <p:spPr bwMode="auto">
          <a:xfrm>
            <a:off x="3948113" y="1216025"/>
            <a:ext cx="4121150" cy="4121150"/>
          </a:xfrm>
          <a:prstGeom prst="ellipse">
            <a:avLst/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VE" altLang="es-ES" b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VE" altLang="es-ES" b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VE" altLang="es-ES" b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VE" altLang="es-ES" b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VE" altLang="es-ES" b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VE" altLang="es-ES" b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s-VE" altLang="es-ES" b="1"/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b="1"/>
              <a:t>Proceso P</a:t>
            </a:r>
            <a:endParaRPr lang="en-US" altLang="es-ES" b="1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>
                <a:solidFill>
                  <a:schemeClr val="bg1"/>
                </a:solidFill>
              </a:rPr>
              <a:t>Dinámica de Estados de Procesos/Hilos</a:t>
            </a:r>
            <a:endParaRPr lang="en-US" altLang="es-ES" sz="3200" cap="none" dirty="0" smtClean="0">
              <a:solidFill>
                <a:schemeClr val="bg1"/>
              </a:solidFill>
            </a:endParaRPr>
          </a:p>
        </p:txBody>
      </p:sp>
      <p:sp>
        <p:nvSpPr>
          <p:cNvPr id="14344" name="Footer Placeholder 1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4345" name="Slide Number Placeholder 1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7721F-0FE3-4707-B478-93798B70EE40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s-ES" sz="1200" smtClean="0">
              <a:latin typeface="Arial Black" pitchFamily="34" charset="0"/>
            </a:endParaRPr>
          </a:p>
        </p:txBody>
      </p:sp>
      <p:sp>
        <p:nvSpPr>
          <p:cNvPr id="66566" name="Oval 6"/>
          <p:cNvSpPr>
            <a:spLocks noChangeArrowheads="1"/>
          </p:cNvSpPr>
          <p:nvPr/>
        </p:nvSpPr>
        <p:spPr bwMode="auto">
          <a:xfrm>
            <a:off x="6389688" y="2284413"/>
            <a:ext cx="1158875" cy="1158875"/>
          </a:xfrm>
          <a:prstGeom prst="ellipse">
            <a:avLst/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b="1"/>
              <a:t>H2</a:t>
            </a:r>
            <a:endParaRPr lang="en-US" altLang="es-ES" b="1"/>
          </a:p>
        </p:txBody>
      </p:sp>
      <p:sp>
        <p:nvSpPr>
          <p:cNvPr id="66570" name="Oval 10"/>
          <p:cNvSpPr>
            <a:spLocks noChangeArrowheads="1"/>
          </p:cNvSpPr>
          <p:nvPr/>
        </p:nvSpPr>
        <p:spPr bwMode="auto">
          <a:xfrm>
            <a:off x="4329113" y="2284413"/>
            <a:ext cx="1158875" cy="1158875"/>
          </a:xfrm>
          <a:prstGeom prst="ellipse">
            <a:avLst/>
          </a:prstGeom>
          <a:solidFill>
            <a:schemeClr val="bg1"/>
          </a:solidFill>
          <a:ln w="9525">
            <a:round/>
            <a:headEnd/>
            <a:tailEnd/>
          </a:ln>
          <a:scene3d>
            <a:camera prst="legacyObliqueTopRight"/>
            <a:lightRig rig="legacyFlat2" dir="t"/>
          </a:scene3d>
          <a:sp3d extrusionH="430200" prstMaterial="legacyMatte">
            <a:bevelT w="13500" h="13500" prst="angle"/>
            <a:bevelB w="13500" h="13500" prst="angle"/>
            <a:extrusionClr>
              <a:schemeClr val="bg1"/>
            </a:extrusion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b="1"/>
              <a:t>H1</a:t>
            </a:r>
            <a:endParaRPr lang="en-US" altLang="es-ES" b="1"/>
          </a:p>
        </p:txBody>
      </p:sp>
      <p:sp>
        <p:nvSpPr>
          <p:cNvPr id="14342" name="Text Box 11"/>
          <p:cNvSpPr txBox="1">
            <a:spLocks noChangeArrowheads="1"/>
          </p:cNvSpPr>
          <p:nvPr/>
        </p:nvSpPr>
        <p:spPr bwMode="auto">
          <a:xfrm>
            <a:off x="450850" y="1139100"/>
            <a:ext cx="3281363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0975" indent="-180975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600" dirty="0"/>
              <a:t>El estado del Proceso </a:t>
            </a:r>
            <a:r>
              <a:rPr lang="es-VE" altLang="es-ES" sz="1600" b="1" dirty="0"/>
              <a:t>P</a:t>
            </a:r>
            <a:r>
              <a:rPr lang="es-VE" altLang="es-ES" sz="1600" dirty="0"/>
              <a:t> es la combinación de los estados de sus Hilos.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600" dirty="0" smtClean="0"/>
              <a:t>Si el estado de </a:t>
            </a:r>
            <a:r>
              <a:rPr lang="es-VE" altLang="es-ES" sz="1600" b="1" dirty="0" smtClean="0"/>
              <a:t>P</a:t>
            </a:r>
            <a:r>
              <a:rPr lang="es-VE" altLang="es-ES" sz="1600" dirty="0" smtClean="0"/>
              <a:t> es </a:t>
            </a:r>
            <a:r>
              <a:rPr lang="es-VE" altLang="es-ES" sz="1600" b="1" dirty="0" smtClean="0">
                <a:solidFill>
                  <a:srgbClr val="7030A0"/>
                </a:solidFill>
              </a:rPr>
              <a:t>“Ejecutando”</a:t>
            </a:r>
            <a:r>
              <a:rPr lang="es-VE" altLang="es-ES" sz="1600" dirty="0" smtClean="0">
                <a:solidFill>
                  <a:srgbClr val="7030A0"/>
                </a:solidFill>
              </a:rPr>
              <a:t> </a:t>
            </a:r>
            <a:r>
              <a:rPr lang="es-VE" altLang="es-ES" sz="1600" dirty="0" smtClean="0"/>
              <a:t>alguno de sus hijos estará en estado “</a:t>
            </a:r>
            <a:r>
              <a:rPr lang="es-VE" altLang="es-ES" sz="1600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Ejecutando”</a:t>
            </a:r>
            <a:endParaRPr lang="es-VE" altLang="es-ES" sz="1600" dirty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600" dirty="0"/>
              <a:t>Si ningún Hilo está en “</a:t>
            </a:r>
            <a:r>
              <a:rPr lang="es-VE" altLang="es-ES" sz="1600" b="1" dirty="0">
                <a:solidFill>
                  <a:srgbClr val="3366CC"/>
                </a:solidFill>
              </a:rPr>
              <a:t>Ejecutando</a:t>
            </a:r>
            <a:r>
              <a:rPr lang="es-VE" altLang="es-ES" sz="1600" dirty="0"/>
              <a:t>”, </a:t>
            </a:r>
            <a:r>
              <a:rPr lang="es-VE" altLang="es-ES" sz="1600" dirty="0" smtClean="0"/>
              <a:t>y </a:t>
            </a:r>
            <a:r>
              <a:rPr lang="es-VE" altLang="es-ES" sz="1600" dirty="0"/>
              <a:t>alguno está en “</a:t>
            </a:r>
            <a:r>
              <a:rPr lang="es-VE" altLang="es-ES" sz="1600" b="1" dirty="0">
                <a:solidFill>
                  <a:srgbClr val="008000"/>
                </a:solidFill>
              </a:rPr>
              <a:t>Listo</a:t>
            </a:r>
            <a:r>
              <a:rPr lang="es-VE" altLang="es-ES" sz="1600" dirty="0"/>
              <a:t>”, el estado de </a:t>
            </a:r>
            <a:r>
              <a:rPr lang="es-VE" altLang="es-ES" sz="1600" b="1" dirty="0"/>
              <a:t>P</a:t>
            </a:r>
            <a:r>
              <a:rPr lang="es-VE" altLang="es-ES" sz="1600" dirty="0"/>
              <a:t> será “</a:t>
            </a:r>
            <a:r>
              <a:rPr lang="es-VE" altLang="es-ES" sz="1600" b="1" dirty="0">
                <a:solidFill>
                  <a:srgbClr val="008000"/>
                </a:solidFill>
              </a:rPr>
              <a:t>Listo</a:t>
            </a:r>
            <a:r>
              <a:rPr lang="es-VE" altLang="es-ES" sz="1600" dirty="0"/>
              <a:t>”.</a:t>
            </a:r>
          </a:p>
          <a:p>
            <a:pPr algn="just">
              <a:spcBef>
                <a:spcPct val="50000"/>
              </a:spcBef>
              <a:buClrTx/>
              <a:buSzTx/>
              <a:buFontTx/>
              <a:buChar char="•"/>
            </a:pPr>
            <a:r>
              <a:rPr lang="es-VE" altLang="es-ES" sz="1600" dirty="0"/>
              <a:t>El estado de </a:t>
            </a:r>
            <a:r>
              <a:rPr lang="es-VE" altLang="es-ES" sz="1600" b="1" dirty="0"/>
              <a:t>P </a:t>
            </a:r>
            <a:r>
              <a:rPr lang="es-VE" altLang="es-ES" sz="1600" dirty="0"/>
              <a:t>es “Bloqueado” sólo si </a:t>
            </a:r>
            <a:r>
              <a:rPr lang="es-VE" altLang="es-ES" sz="1600" dirty="0" smtClean="0"/>
              <a:t>se solicitó alguna acción que lo ponga </a:t>
            </a:r>
            <a:r>
              <a:rPr lang="es-VE" altLang="es-ES" sz="1600" dirty="0"/>
              <a:t>“</a:t>
            </a:r>
            <a:r>
              <a:rPr lang="es-VE" altLang="es-ES" sz="1600" b="1" dirty="0">
                <a:solidFill>
                  <a:srgbClr val="FF3300"/>
                </a:solidFill>
              </a:rPr>
              <a:t>Bloqueado</a:t>
            </a:r>
            <a:r>
              <a:rPr lang="es-VE" altLang="es-ES" sz="1600" dirty="0"/>
              <a:t>”.</a:t>
            </a:r>
            <a:endParaRPr lang="en-US" altLang="es-ES" sz="1600" dirty="0"/>
          </a:p>
        </p:txBody>
      </p:sp>
      <p:grpSp>
        <p:nvGrpSpPr>
          <p:cNvPr id="14343" name="Group 20"/>
          <p:cNvGrpSpPr>
            <a:grpSpLocks/>
          </p:cNvGrpSpPr>
          <p:nvPr/>
        </p:nvGrpSpPr>
        <p:grpSpPr bwMode="auto">
          <a:xfrm>
            <a:off x="755650" y="5368925"/>
            <a:ext cx="2006600" cy="977900"/>
            <a:chOff x="476" y="3382"/>
            <a:chExt cx="1264" cy="616"/>
          </a:xfrm>
        </p:grpSpPr>
        <p:sp>
          <p:nvSpPr>
            <p:cNvPr id="14346" name="Oval 12"/>
            <p:cNvSpPr>
              <a:spLocks noChangeArrowheads="1"/>
            </p:cNvSpPr>
            <p:nvPr/>
          </p:nvSpPr>
          <p:spPr bwMode="auto">
            <a:xfrm>
              <a:off x="476" y="3410"/>
              <a:ext cx="144" cy="144"/>
            </a:xfrm>
            <a:prstGeom prst="ellipse">
              <a:avLst/>
            </a:prstGeom>
            <a:solidFill>
              <a:srgbClr val="3366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sp>
          <p:nvSpPr>
            <p:cNvPr id="14347" name="Oval 15"/>
            <p:cNvSpPr>
              <a:spLocks noChangeArrowheads="1"/>
            </p:cNvSpPr>
            <p:nvPr/>
          </p:nvSpPr>
          <p:spPr bwMode="auto">
            <a:xfrm>
              <a:off x="476" y="3622"/>
              <a:ext cx="144" cy="144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sp>
          <p:nvSpPr>
            <p:cNvPr id="14348" name="Oval 16"/>
            <p:cNvSpPr>
              <a:spLocks noChangeArrowheads="1"/>
            </p:cNvSpPr>
            <p:nvPr/>
          </p:nvSpPr>
          <p:spPr bwMode="auto">
            <a:xfrm>
              <a:off x="476" y="3834"/>
              <a:ext cx="144" cy="144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sp>
          <p:nvSpPr>
            <p:cNvPr id="14349" name="Text Box 17"/>
            <p:cNvSpPr txBox="1">
              <a:spLocks noChangeArrowheads="1"/>
            </p:cNvSpPr>
            <p:nvPr/>
          </p:nvSpPr>
          <p:spPr bwMode="auto">
            <a:xfrm>
              <a:off x="620" y="3382"/>
              <a:ext cx="112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400" b="1"/>
                <a:t>Estado Ejecutando</a:t>
              </a:r>
              <a:endParaRPr lang="en-US" altLang="es-ES" sz="1400" b="1"/>
            </a:p>
          </p:txBody>
        </p:sp>
        <p:sp>
          <p:nvSpPr>
            <p:cNvPr id="14350" name="Text Box 18"/>
            <p:cNvSpPr txBox="1">
              <a:spLocks noChangeArrowheads="1"/>
            </p:cNvSpPr>
            <p:nvPr/>
          </p:nvSpPr>
          <p:spPr bwMode="auto">
            <a:xfrm>
              <a:off x="620" y="3594"/>
              <a:ext cx="78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400" b="1"/>
                <a:t>Estado Listo</a:t>
              </a:r>
              <a:endParaRPr lang="en-US" altLang="es-ES" sz="1400" b="1"/>
            </a:p>
          </p:txBody>
        </p:sp>
        <p:sp>
          <p:nvSpPr>
            <p:cNvPr id="14351" name="Text Box 19"/>
            <p:cNvSpPr txBox="1">
              <a:spLocks noChangeArrowheads="1"/>
            </p:cNvSpPr>
            <p:nvPr/>
          </p:nvSpPr>
          <p:spPr bwMode="auto">
            <a:xfrm>
              <a:off x="620" y="3806"/>
              <a:ext cx="10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400" b="1"/>
                <a:t>Estado Bloqueado</a:t>
              </a:r>
              <a:endParaRPr lang="en-US" altLang="es-E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CC33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3366CC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500" fill="hold"/>
                                        <p:tgtEl>
                                          <p:spTgt spid="665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3300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6656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8" name="Oval 4"/>
          <p:cNvSpPr>
            <a:spLocks noChangeArrowheads="1"/>
          </p:cNvSpPr>
          <p:nvPr/>
        </p:nvSpPr>
        <p:spPr bwMode="auto">
          <a:xfrm>
            <a:off x="7169150" y="2751138"/>
            <a:ext cx="841375" cy="379412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400">
                <a:solidFill>
                  <a:schemeClr val="bg1"/>
                </a:solidFill>
                <a:effectLst/>
                <a:latin typeface="Arial" pitchFamily="34" charset="0"/>
              </a:rPr>
              <a:t>Ejecución</a:t>
            </a:r>
            <a:endParaRPr lang="es-ES" sz="1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9990" name="Oval 6"/>
          <p:cNvSpPr>
            <a:spLocks noChangeArrowheads="1"/>
          </p:cNvSpPr>
          <p:nvPr/>
        </p:nvSpPr>
        <p:spPr bwMode="auto">
          <a:xfrm>
            <a:off x="6096000" y="2732088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>
                <a:solidFill>
                  <a:schemeClr val="bg1"/>
                </a:solidFill>
                <a:effectLst/>
                <a:latin typeface="Arial" pitchFamily="34" charset="0"/>
              </a:rPr>
              <a:t>Listo</a:t>
            </a:r>
            <a:endParaRPr lang="es-ES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9991" name="Oval 7"/>
          <p:cNvSpPr>
            <a:spLocks noChangeArrowheads="1"/>
          </p:cNvSpPr>
          <p:nvPr/>
        </p:nvSpPr>
        <p:spPr bwMode="auto">
          <a:xfrm>
            <a:off x="1200150" y="2574925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>
                <a:solidFill>
                  <a:schemeClr val="bg1"/>
                </a:solidFill>
                <a:effectLst/>
                <a:latin typeface="Arial" pitchFamily="34" charset="0"/>
              </a:rPr>
              <a:t>Listo</a:t>
            </a:r>
            <a:endParaRPr lang="es-ES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69998" name="Rectangle 14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9375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algn="l"/>
            <a:r>
              <a:rPr lang="es-MX" sz="3200" b="1" dirty="0" smtClean="0">
                <a:solidFill>
                  <a:schemeClr val="bg1"/>
                </a:solidFill>
              </a:rPr>
              <a:t>Relación </a:t>
            </a:r>
            <a:r>
              <a:rPr lang="es-MX" sz="3200" b="1" dirty="0">
                <a:solidFill>
                  <a:schemeClr val="bg1"/>
                </a:solidFill>
              </a:rPr>
              <a:t>entre </a:t>
            </a:r>
            <a:r>
              <a:rPr lang="es-MX" sz="3200" b="1" dirty="0" smtClean="0">
                <a:solidFill>
                  <a:schemeClr val="bg1"/>
                </a:solidFill>
              </a:rPr>
              <a:t>estados: </a:t>
            </a:r>
            <a:r>
              <a:rPr lang="es-MX" sz="2800" b="1" dirty="0" err="1" smtClean="0">
                <a:solidFill>
                  <a:schemeClr val="bg1"/>
                </a:solidFill>
              </a:rPr>
              <a:t>ULTs</a:t>
            </a:r>
            <a:r>
              <a:rPr lang="es-MX" sz="2800" b="1" dirty="0" smtClean="0">
                <a:solidFill>
                  <a:schemeClr val="bg1"/>
                </a:solidFill>
              </a:rPr>
              <a:t> vs Procesos</a:t>
            </a:r>
            <a:endParaRPr lang="es-ES" sz="2800" b="1" dirty="0">
              <a:solidFill>
                <a:schemeClr val="bg1"/>
              </a:solidFill>
            </a:endParaRPr>
          </a:p>
        </p:txBody>
      </p:sp>
      <p:sp>
        <p:nvSpPr>
          <p:cNvPr id="169999" name="Oval 15"/>
          <p:cNvSpPr>
            <a:spLocks noChangeArrowheads="1"/>
          </p:cNvSpPr>
          <p:nvPr/>
        </p:nvSpPr>
        <p:spPr bwMode="auto">
          <a:xfrm>
            <a:off x="838200" y="2351088"/>
            <a:ext cx="2590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2400">
              <a:effectLst/>
              <a:latin typeface="Arial" pitchFamily="34" charset="0"/>
            </a:endParaRPr>
          </a:p>
        </p:txBody>
      </p:sp>
      <p:sp>
        <p:nvSpPr>
          <p:cNvPr id="170000" name="Line 16"/>
          <p:cNvSpPr>
            <a:spLocks noChangeShapeType="1"/>
          </p:cNvSpPr>
          <p:nvPr/>
        </p:nvSpPr>
        <p:spPr bwMode="auto">
          <a:xfrm flipV="1">
            <a:off x="4427538" y="3870325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1" name="Line 17"/>
          <p:cNvSpPr>
            <a:spLocks noChangeShapeType="1"/>
          </p:cNvSpPr>
          <p:nvPr/>
        </p:nvSpPr>
        <p:spPr bwMode="auto">
          <a:xfrm flipH="1" flipV="1">
            <a:off x="3200400" y="3417888"/>
            <a:ext cx="1219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2" name="Line 18"/>
          <p:cNvSpPr>
            <a:spLocks noChangeShapeType="1"/>
          </p:cNvSpPr>
          <p:nvPr/>
        </p:nvSpPr>
        <p:spPr bwMode="auto">
          <a:xfrm flipV="1">
            <a:off x="4419600" y="3417888"/>
            <a:ext cx="1371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3" name="Oval 19"/>
          <p:cNvSpPr>
            <a:spLocks noChangeArrowheads="1"/>
          </p:cNvSpPr>
          <p:nvPr/>
        </p:nvSpPr>
        <p:spPr bwMode="auto">
          <a:xfrm>
            <a:off x="2286000" y="2579688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400">
                <a:solidFill>
                  <a:schemeClr val="bg1"/>
                </a:solidFill>
                <a:effectLst/>
                <a:latin typeface="Arial" pitchFamily="34" charset="0"/>
              </a:rPr>
              <a:t>Ejecución</a:t>
            </a:r>
            <a:endParaRPr lang="es-ES" sz="1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04" name="Oval 20"/>
          <p:cNvSpPr>
            <a:spLocks noChangeArrowheads="1"/>
          </p:cNvSpPr>
          <p:nvPr/>
        </p:nvSpPr>
        <p:spPr bwMode="auto">
          <a:xfrm>
            <a:off x="1752600" y="3113088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>
                <a:solidFill>
                  <a:schemeClr val="bg1"/>
                </a:solidFill>
                <a:effectLst/>
                <a:latin typeface="Arial" pitchFamily="34" charset="0"/>
              </a:rPr>
              <a:t>Bloqueado</a:t>
            </a:r>
            <a:endParaRPr lang="es-ES" sz="12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05" name="Line 21"/>
          <p:cNvSpPr>
            <a:spLocks noChangeShapeType="1"/>
          </p:cNvSpPr>
          <p:nvPr/>
        </p:nvSpPr>
        <p:spPr bwMode="auto">
          <a:xfrm>
            <a:off x="1981200" y="2732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6" name="Line 22"/>
          <p:cNvSpPr>
            <a:spLocks noChangeShapeType="1"/>
          </p:cNvSpPr>
          <p:nvPr/>
        </p:nvSpPr>
        <p:spPr bwMode="auto">
          <a:xfrm flipH="1">
            <a:off x="1981200" y="2808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7" name="Line 23"/>
          <p:cNvSpPr>
            <a:spLocks noChangeShapeType="1"/>
          </p:cNvSpPr>
          <p:nvPr/>
        </p:nvSpPr>
        <p:spPr bwMode="auto">
          <a:xfrm flipH="1">
            <a:off x="2362200" y="296068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8" name="Line 24"/>
          <p:cNvSpPr>
            <a:spLocks noChangeShapeType="1"/>
          </p:cNvSpPr>
          <p:nvPr/>
        </p:nvSpPr>
        <p:spPr bwMode="auto">
          <a:xfrm flipH="1" flipV="1">
            <a:off x="1600200" y="29606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09" name="Oval 25"/>
          <p:cNvSpPr>
            <a:spLocks noChangeArrowheads="1"/>
          </p:cNvSpPr>
          <p:nvPr/>
        </p:nvSpPr>
        <p:spPr bwMode="auto">
          <a:xfrm>
            <a:off x="5715000" y="2503488"/>
            <a:ext cx="2590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2400">
              <a:effectLst/>
              <a:latin typeface="Arial" pitchFamily="34" charset="0"/>
            </a:endParaRPr>
          </a:p>
        </p:txBody>
      </p:sp>
      <p:sp>
        <p:nvSpPr>
          <p:cNvPr id="170010" name="Oval 26"/>
          <p:cNvSpPr>
            <a:spLocks noChangeArrowheads="1"/>
          </p:cNvSpPr>
          <p:nvPr/>
        </p:nvSpPr>
        <p:spPr bwMode="auto">
          <a:xfrm>
            <a:off x="6662738" y="3297238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>
                <a:solidFill>
                  <a:schemeClr val="bg1"/>
                </a:solidFill>
                <a:effectLst/>
                <a:latin typeface="Arial" pitchFamily="34" charset="0"/>
              </a:rPr>
              <a:t>Bloqueado</a:t>
            </a:r>
            <a:endParaRPr lang="es-ES" sz="12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11" name="Line 27"/>
          <p:cNvSpPr>
            <a:spLocks noChangeShapeType="1"/>
          </p:cNvSpPr>
          <p:nvPr/>
        </p:nvSpPr>
        <p:spPr bwMode="auto">
          <a:xfrm>
            <a:off x="6858000" y="28844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12" name="Line 28"/>
          <p:cNvSpPr>
            <a:spLocks noChangeShapeType="1"/>
          </p:cNvSpPr>
          <p:nvPr/>
        </p:nvSpPr>
        <p:spPr bwMode="auto">
          <a:xfrm flipH="1">
            <a:off x="6858000" y="29606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13" name="Line 29"/>
          <p:cNvSpPr>
            <a:spLocks noChangeShapeType="1"/>
          </p:cNvSpPr>
          <p:nvPr/>
        </p:nvSpPr>
        <p:spPr bwMode="auto">
          <a:xfrm flipH="1">
            <a:off x="7239000" y="3113088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14" name="Line 30"/>
          <p:cNvSpPr>
            <a:spLocks noChangeShapeType="1"/>
          </p:cNvSpPr>
          <p:nvPr/>
        </p:nvSpPr>
        <p:spPr bwMode="auto">
          <a:xfrm flipH="1" flipV="1">
            <a:off x="6477000" y="31130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15" name="Oval 31"/>
          <p:cNvSpPr>
            <a:spLocks noChangeArrowheads="1"/>
          </p:cNvSpPr>
          <p:nvPr/>
        </p:nvSpPr>
        <p:spPr bwMode="auto">
          <a:xfrm>
            <a:off x="3124200" y="4637088"/>
            <a:ext cx="2590800" cy="1371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s-ES" sz="2400">
              <a:effectLst/>
              <a:latin typeface="Arial" pitchFamily="34" charset="0"/>
            </a:endParaRPr>
          </a:p>
        </p:txBody>
      </p:sp>
      <p:sp>
        <p:nvSpPr>
          <p:cNvPr id="170016" name="Oval 32"/>
          <p:cNvSpPr>
            <a:spLocks noChangeArrowheads="1"/>
          </p:cNvSpPr>
          <p:nvPr/>
        </p:nvSpPr>
        <p:spPr bwMode="auto">
          <a:xfrm>
            <a:off x="3505200" y="4865688"/>
            <a:ext cx="76200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>
                <a:solidFill>
                  <a:schemeClr val="bg1"/>
                </a:solidFill>
                <a:effectLst/>
                <a:latin typeface="Arial" pitchFamily="34" charset="0"/>
              </a:rPr>
              <a:t>Listo</a:t>
            </a:r>
            <a:endParaRPr lang="es-ES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17" name="Oval 33"/>
          <p:cNvSpPr>
            <a:spLocks noChangeArrowheads="1"/>
          </p:cNvSpPr>
          <p:nvPr/>
        </p:nvSpPr>
        <p:spPr bwMode="auto">
          <a:xfrm>
            <a:off x="4651375" y="4865688"/>
            <a:ext cx="746125" cy="3968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400">
                <a:solidFill>
                  <a:schemeClr val="bg1"/>
                </a:solidFill>
                <a:effectLst/>
                <a:latin typeface="Arial" pitchFamily="34" charset="0"/>
              </a:rPr>
              <a:t>Ejecución</a:t>
            </a:r>
            <a:endParaRPr lang="es-ES" sz="14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18" name="Oval 34"/>
          <p:cNvSpPr>
            <a:spLocks noChangeArrowheads="1"/>
          </p:cNvSpPr>
          <p:nvPr/>
        </p:nvSpPr>
        <p:spPr bwMode="auto">
          <a:xfrm>
            <a:off x="3995738" y="5399088"/>
            <a:ext cx="730250" cy="3810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s-MX" sz="1200">
                <a:solidFill>
                  <a:schemeClr val="bg1"/>
                </a:solidFill>
                <a:effectLst/>
                <a:latin typeface="Arial" pitchFamily="34" charset="0"/>
              </a:rPr>
              <a:t>Bloqueado</a:t>
            </a:r>
            <a:endParaRPr lang="es-ES" sz="1200">
              <a:solidFill>
                <a:schemeClr val="bg1"/>
              </a:solidFill>
              <a:effectLst/>
              <a:latin typeface="Arial" pitchFamily="34" charset="0"/>
            </a:endParaRPr>
          </a:p>
        </p:txBody>
      </p:sp>
      <p:sp>
        <p:nvSpPr>
          <p:cNvPr id="170019" name="Line 35"/>
          <p:cNvSpPr>
            <a:spLocks noChangeShapeType="1"/>
          </p:cNvSpPr>
          <p:nvPr/>
        </p:nvSpPr>
        <p:spPr bwMode="auto">
          <a:xfrm>
            <a:off x="4267200" y="5018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20" name="Line 36"/>
          <p:cNvSpPr>
            <a:spLocks noChangeShapeType="1"/>
          </p:cNvSpPr>
          <p:nvPr/>
        </p:nvSpPr>
        <p:spPr bwMode="auto">
          <a:xfrm flipH="1">
            <a:off x="4267200" y="50942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21" name="Line 37"/>
          <p:cNvSpPr>
            <a:spLocks noChangeShapeType="1"/>
          </p:cNvSpPr>
          <p:nvPr/>
        </p:nvSpPr>
        <p:spPr bwMode="auto">
          <a:xfrm flipH="1">
            <a:off x="4643438" y="5246688"/>
            <a:ext cx="309562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22" name="Line 38"/>
          <p:cNvSpPr>
            <a:spLocks noChangeShapeType="1"/>
          </p:cNvSpPr>
          <p:nvPr/>
        </p:nvSpPr>
        <p:spPr bwMode="auto">
          <a:xfrm flipH="1" flipV="1">
            <a:off x="3886200" y="5246688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170023" name="Text Box 39"/>
          <p:cNvSpPr txBox="1">
            <a:spLocks noChangeArrowheads="1"/>
          </p:cNvSpPr>
          <p:nvPr/>
        </p:nvSpPr>
        <p:spPr bwMode="auto">
          <a:xfrm>
            <a:off x="1628775" y="1884363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400">
                <a:effectLst/>
                <a:latin typeface="Arial" pitchFamily="34" charset="0"/>
              </a:rPr>
              <a:t>Hilo 1</a:t>
            </a:r>
            <a:endParaRPr lang="es-ES" sz="2400">
              <a:effectLst/>
              <a:latin typeface="Arial" pitchFamily="34" charset="0"/>
            </a:endParaRPr>
          </a:p>
        </p:txBody>
      </p:sp>
      <p:sp>
        <p:nvSpPr>
          <p:cNvPr id="170024" name="Text Box 40"/>
          <p:cNvSpPr txBox="1">
            <a:spLocks noChangeArrowheads="1"/>
          </p:cNvSpPr>
          <p:nvPr/>
        </p:nvSpPr>
        <p:spPr bwMode="auto">
          <a:xfrm>
            <a:off x="6553200" y="2044700"/>
            <a:ext cx="96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400">
                <a:effectLst/>
                <a:latin typeface="Arial" pitchFamily="34" charset="0"/>
              </a:rPr>
              <a:t>Hilo 2</a:t>
            </a:r>
            <a:endParaRPr lang="es-ES" sz="2400">
              <a:effectLst/>
              <a:latin typeface="Arial" pitchFamily="34" charset="0"/>
            </a:endParaRPr>
          </a:p>
        </p:txBody>
      </p:sp>
      <p:sp>
        <p:nvSpPr>
          <p:cNvPr id="170025" name="Text Box 41"/>
          <p:cNvSpPr txBox="1">
            <a:spLocks noChangeArrowheads="1"/>
          </p:cNvSpPr>
          <p:nvPr/>
        </p:nvSpPr>
        <p:spPr bwMode="auto">
          <a:xfrm>
            <a:off x="3657600" y="5930900"/>
            <a:ext cx="158793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s-MX" sz="2400" dirty="0">
                <a:effectLst/>
                <a:latin typeface="Arial" pitchFamily="34" charset="0"/>
              </a:rPr>
              <a:t>Proceso </a:t>
            </a:r>
            <a:r>
              <a:rPr lang="es-MX" sz="2400" dirty="0" smtClean="0">
                <a:effectLst/>
                <a:latin typeface="Arial" pitchFamily="34" charset="0"/>
              </a:rPr>
              <a:t>A</a:t>
            </a:r>
            <a:endParaRPr lang="es-ES" sz="2400" dirty="0">
              <a:effectLst/>
              <a:latin typeface="Arial" pitchFamily="34" charset="0"/>
            </a:endParaRPr>
          </a:p>
        </p:txBody>
      </p:sp>
      <p:sp>
        <p:nvSpPr>
          <p:cNvPr id="170026" name="Line 42"/>
          <p:cNvSpPr>
            <a:spLocks noChangeShapeType="1"/>
          </p:cNvSpPr>
          <p:nvPr/>
        </p:nvSpPr>
        <p:spPr bwMode="auto">
          <a:xfrm flipV="1">
            <a:off x="1122363" y="4283075"/>
            <a:ext cx="7075487" cy="15875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0027" name="Text Box 43"/>
          <p:cNvSpPr txBox="1">
            <a:spLocks noChangeArrowheads="1"/>
          </p:cNvSpPr>
          <p:nvPr/>
        </p:nvSpPr>
        <p:spPr bwMode="auto">
          <a:xfrm>
            <a:off x="6486525" y="4641850"/>
            <a:ext cx="8413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MX" sz="1800">
                <a:effectLst/>
                <a:latin typeface="Arial" pitchFamily="34" charset="0"/>
              </a:rPr>
              <a:t>Kernel</a:t>
            </a:r>
            <a:endParaRPr lang="en-US" sz="1800">
              <a:effectLst/>
              <a:latin typeface="Arial" pitchFamily="34" charset="0"/>
            </a:endParaRPr>
          </a:p>
        </p:txBody>
      </p:sp>
      <p:sp>
        <p:nvSpPr>
          <p:cNvPr id="170028" name="Text Box 44"/>
          <p:cNvSpPr txBox="1">
            <a:spLocks noChangeArrowheads="1"/>
          </p:cNvSpPr>
          <p:nvPr/>
        </p:nvSpPr>
        <p:spPr bwMode="auto">
          <a:xfrm>
            <a:off x="5002213" y="3830638"/>
            <a:ext cx="968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MX" sz="1800">
                <a:effectLst/>
                <a:latin typeface="Arial" pitchFamily="34" charset="0"/>
              </a:rPr>
              <a:t>Usuario</a:t>
            </a:r>
            <a:endParaRPr lang="en-US" sz="1800"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68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1" autoRev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00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indefinite"/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1" autoRev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700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8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1700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indefinite"/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66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" dur="indefinite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nta curvada hacia arriba"/>
          <p:cNvSpPr/>
          <p:nvPr/>
        </p:nvSpPr>
        <p:spPr>
          <a:xfrm>
            <a:off x="827584" y="1844824"/>
            <a:ext cx="7920880" cy="3384376"/>
          </a:xfrm>
          <a:prstGeom prst="ellipseRibbon2">
            <a:avLst/>
          </a:prstGeom>
          <a:gradFill>
            <a:gsLst>
              <a:gs pos="0">
                <a:srgbClr val="000000"/>
              </a:gs>
              <a:gs pos="23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Procesos HIJOS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2055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458" y="457200"/>
            <a:ext cx="8458200" cy="376238"/>
          </a:xfrm>
        </p:spPr>
        <p:txBody>
          <a:bodyPr/>
          <a:lstStyle/>
          <a:p>
            <a:pPr eaLnBrk="1" hangingPunct="1"/>
            <a:r>
              <a:rPr lang="es-VE" altLang="es-ES" sz="3200" smtClean="0"/>
              <a:t>Procesos Hijos</a:t>
            </a:r>
            <a:endParaRPr lang="en-US" altLang="es-ES" sz="2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06513"/>
            <a:ext cx="5411788" cy="4870450"/>
          </a:xfrm>
        </p:spPr>
        <p:txBody>
          <a:bodyPr/>
          <a:lstStyle/>
          <a:p>
            <a:pPr algn="just" eaLnBrk="1" hangingPunct="1"/>
            <a:r>
              <a:rPr lang="es-VE" altLang="es-ES" sz="2000" dirty="0" smtClean="0"/>
              <a:t>Un Proceso puede crear otro Proceso, iniciando una tarea mientras termina otra.</a:t>
            </a:r>
          </a:p>
          <a:p>
            <a:pPr algn="just" eaLnBrk="1" hangingPunct="1"/>
            <a:endParaRPr lang="es-VE" altLang="es-ES" sz="2000" dirty="0" smtClean="0"/>
          </a:p>
          <a:p>
            <a:pPr algn="just" eaLnBrk="1" hangingPunct="1"/>
            <a:endParaRPr lang="es-VE" altLang="es-ES" sz="2000" dirty="0"/>
          </a:p>
          <a:p>
            <a:pPr algn="just" eaLnBrk="1" hangingPunct="1"/>
            <a:endParaRPr lang="es-VE" altLang="es-ES" sz="2000" dirty="0" smtClean="0"/>
          </a:p>
          <a:p>
            <a:pPr algn="just" eaLnBrk="1" hangingPunct="1"/>
            <a:endParaRPr lang="es-VE" altLang="es-ES" sz="2000" dirty="0"/>
          </a:p>
          <a:p>
            <a:pPr algn="just" eaLnBrk="1" hangingPunct="1"/>
            <a:r>
              <a:rPr lang="es-VE" altLang="es-ES" sz="2000" dirty="0" smtClean="0"/>
              <a:t>En la figura, P2 y P3 son Hijos de P1, y P4 es hijo de P2.</a:t>
            </a:r>
          </a:p>
          <a:p>
            <a:pPr algn="just" eaLnBrk="1" hangingPunct="1"/>
            <a:endParaRPr lang="en-US" altLang="es-ES" sz="2000" dirty="0" smtClean="0"/>
          </a:p>
          <a:p>
            <a:pPr algn="just" eaLnBrk="1" hangingPunct="1"/>
            <a:endParaRPr lang="en-US" altLang="es-ES" sz="2000" dirty="0" smtClean="0"/>
          </a:p>
        </p:txBody>
      </p:sp>
      <p:sp>
        <p:nvSpPr>
          <p:cNvPr id="15371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5372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E77DF9-D5B9-4FCA-A9C0-AA545D63ABC1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s-ES" sz="1200" smtClean="0">
              <a:latin typeface="Arial Black" pitchFamily="34" charset="0"/>
            </a:endParaRPr>
          </a:p>
        </p:txBody>
      </p:sp>
      <p:sp>
        <p:nvSpPr>
          <p:cNvPr id="15364" name="Oval 4"/>
          <p:cNvSpPr>
            <a:spLocks noChangeArrowheads="1"/>
          </p:cNvSpPr>
          <p:nvPr/>
        </p:nvSpPr>
        <p:spPr bwMode="auto">
          <a:xfrm>
            <a:off x="6956425" y="232761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P1</a:t>
            </a:r>
            <a:endParaRPr lang="en-US" altLang="es-ES" sz="1800"/>
          </a:p>
        </p:txBody>
      </p:sp>
      <p:sp>
        <p:nvSpPr>
          <p:cNvPr id="15365" name="Oval 5"/>
          <p:cNvSpPr>
            <a:spLocks noChangeArrowheads="1"/>
          </p:cNvSpPr>
          <p:nvPr/>
        </p:nvSpPr>
        <p:spPr bwMode="auto">
          <a:xfrm>
            <a:off x="6240463" y="339441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 dirty="0" smtClean="0"/>
              <a:t>P2</a:t>
            </a:r>
            <a:endParaRPr lang="en-US" altLang="es-ES" sz="1800" dirty="0"/>
          </a:p>
        </p:txBody>
      </p:sp>
      <p:sp>
        <p:nvSpPr>
          <p:cNvPr id="15366" name="Oval 8"/>
          <p:cNvSpPr>
            <a:spLocks noChangeArrowheads="1"/>
          </p:cNvSpPr>
          <p:nvPr/>
        </p:nvSpPr>
        <p:spPr bwMode="auto">
          <a:xfrm>
            <a:off x="7672388" y="339441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P3</a:t>
            </a:r>
            <a:endParaRPr lang="en-US" altLang="es-ES" sz="1800"/>
          </a:p>
        </p:txBody>
      </p:sp>
      <p:cxnSp>
        <p:nvCxnSpPr>
          <p:cNvPr id="15367" name="AutoShape 10"/>
          <p:cNvCxnSpPr>
            <a:cxnSpLocks noChangeShapeType="1"/>
            <a:stCxn id="15364" idx="5"/>
            <a:endCxn id="15366" idx="0"/>
          </p:cNvCxnSpPr>
          <p:nvPr/>
        </p:nvCxnSpPr>
        <p:spPr bwMode="auto">
          <a:xfrm>
            <a:off x="7672388" y="3043572"/>
            <a:ext cx="419100" cy="350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68" name="AutoShape 11"/>
          <p:cNvCxnSpPr>
            <a:cxnSpLocks noChangeShapeType="1"/>
            <a:stCxn id="15364" idx="3"/>
            <a:endCxn id="15365" idx="0"/>
          </p:cNvCxnSpPr>
          <p:nvPr/>
        </p:nvCxnSpPr>
        <p:spPr bwMode="auto">
          <a:xfrm flipH="1">
            <a:off x="6659563" y="3043572"/>
            <a:ext cx="419100" cy="3508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69" name="Oval 12"/>
          <p:cNvSpPr>
            <a:spLocks noChangeArrowheads="1"/>
          </p:cNvSpPr>
          <p:nvPr/>
        </p:nvSpPr>
        <p:spPr bwMode="auto">
          <a:xfrm>
            <a:off x="6240463" y="4651710"/>
            <a:ext cx="838200" cy="838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P4</a:t>
            </a:r>
            <a:endParaRPr lang="en-US" altLang="es-ES" sz="1800"/>
          </a:p>
        </p:txBody>
      </p:sp>
      <p:cxnSp>
        <p:nvCxnSpPr>
          <p:cNvPr id="15370" name="AutoShape 13"/>
          <p:cNvCxnSpPr>
            <a:cxnSpLocks noChangeShapeType="1"/>
            <a:stCxn id="15365" idx="4"/>
            <a:endCxn id="15369" idx="0"/>
          </p:cNvCxnSpPr>
          <p:nvPr/>
        </p:nvCxnSpPr>
        <p:spPr bwMode="auto">
          <a:xfrm>
            <a:off x="6659563" y="4232610"/>
            <a:ext cx="0" cy="4191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30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  <p:bldP spid="15366" grpId="0" animBg="1"/>
      <p:bldP spid="1536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9"/>
          <p:cNvSpPr>
            <a:spLocks noGrp="1" noChangeArrowheads="1"/>
          </p:cNvSpPr>
          <p:nvPr>
            <p:ph type="title"/>
          </p:nvPr>
        </p:nvSpPr>
        <p:spPr>
          <a:xfrm>
            <a:off x="822960" y="299470"/>
            <a:ext cx="7520940" cy="54864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2600" dirty="0" smtClean="0">
                <a:solidFill>
                  <a:schemeClr val="bg1"/>
                </a:solidFill>
              </a:rPr>
              <a:t>El hilo como Proceso</a:t>
            </a:r>
            <a:endParaRPr lang="en-US" altLang="es-ES" sz="2600" dirty="0" smtClean="0">
              <a:solidFill>
                <a:schemeClr val="bg1"/>
              </a:solidFill>
            </a:endParaRPr>
          </a:p>
        </p:txBody>
      </p:sp>
      <p:sp>
        <p:nvSpPr>
          <p:cNvPr id="4099" name="Rectangle 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3965130"/>
          </a:xfrm>
        </p:spPr>
        <p:txBody>
          <a:bodyPr>
            <a:noAutofit/>
          </a:bodyPr>
          <a:lstStyle/>
          <a:p>
            <a:pPr eaLnBrk="1" hangingPunct="1"/>
            <a:r>
              <a:rPr lang="es-VE" altLang="es-ES" sz="2600" dirty="0" smtClean="0"/>
              <a:t>Procesos</a:t>
            </a:r>
          </a:p>
          <a:p>
            <a:pPr lvl="2"/>
            <a:r>
              <a:rPr lang="es-AR" altLang="es-ES" sz="2600" dirty="0" smtClean="0"/>
              <a:t>En los sistemas operativos tradicionales, cada proceso tiene su propio espacio de direcciones y un único flujo </a:t>
            </a:r>
            <a:r>
              <a:rPr lang="es-AR" altLang="es-ES" sz="2600" dirty="0"/>
              <a:t>de control (hilo) .</a:t>
            </a:r>
            <a:endParaRPr lang="es-AR" altLang="es-ES" sz="2600" dirty="0" smtClean="0"/>
          </a:p>
          <a:p>
            <a:pPr lvl="2" eaLnBrk="1" hangingPunct="1"/>
            <a:endParaRPr lang="es-AR" altLang="es-ES" sz="2600" dirty="0" smtClean="0"/>
          </a:p>
          <a:p>
            <a:pPr lvl="2" eaLnBrk="1" hangingPunct="1"/>
            <a:endParaRPr lang="es-AR" altLang="es-ES" sz="2600" dirty="0"/>
          </a:p>
          <a:p>
            <a:pPr lvl="2" eaLnBrk="1" hangingPunct="1"/>
            <a:r>
              <a:rPr lang="es-AR" altLang="es-ES" sz="2600" dirty="0" smtClean="0"/>
              <a:t>Frecuentemente hay situaciones en las que es deseable contar con múltiples hilos de control (</a:t>
            </a:r>
            <a:r>
              <a:rPr lang="es-AR" altLang="es-ES" sz="2600" dirty="0" err="1" smtClean="0"/>
              <a:t>threads</a:t>
            </a:r>
            <a:r>
              <a:rPr lang="es-AR" altLang="es-ES" sz="2600" dirty="0" smtClean="0"/>
              <a:t>) en el mismo espacio de direcciones ejecutándose </a:t>
            </a:r>
            <a:r>
              <a:rPr lang="es-AR" altLang="es-ES" sz="2600" dirty="0" err="1" smtClean="0"/>
              <a:t>quasi</a:t>
            </a:r>
            <a:r>
              <a:rPr lang="es-AR" altLang="es-ES" sz="2600" dirty="0" smtClean="0"/>
              <a:t>-paralelamente, como si fueran procesos separados (excepto que comparten el mismo espacio de direcciones). </a:t>
            </a:r>
            <a:endParaRPr lang="es-VE" altLang="es-ES" sz="2600" dirty="0" smtClean="0"/>
          </a:p>
          <a:p>
            <a:pPr eaLnBrk="1" hangingPunct="1"/>
            <a:endParaRPr lang="es-VE" altLang="es-ES" sz="2600" dirty="0" smtClean="0"/>
          </a:p>
          <a:p>
            <a:pPr eaLnBrk="1" hangingPunct="1"/>
            <a:endParaRPr lang="es-VE" altLang="es-ES" sz="2600" dirty="0"/>
          </a:p>
          <a:p>
            <a:pPr eaLnBrk="1" hangingPunct="1"/>
            <a:endParaRPr lang="en-US" altLang="es-ES" sz="2600" dirty="0" smtClean="0"/>
          </a:p>
          <a:p>
            <a:pPr lvl="2" eaLnBrk="1" hangingPunct="1">
              <a:buFont typeface="Wingdings" pitchFamily="2" charset="2"/>
              <a:buNone/>
            </a:pPr>
            <a:endParaRPr lang="en-US" altLang="es-ES" sz="26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167F82-1AC4-4890-9C1E-4358DE1FEABE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72000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>
                <a:solidFill>
                  <a:schemeClr val="bg1"/>
                </a:solidFill>
              </a:rPr>
              <a:t>Procesos </a:t>
            </a:r>
            <a:r>
              <a:rPr lang="es-VE" altLang="es-ES" sz="3200" dirty="0" smtClean="0">
                <a:solidFill>
                  <a:schemeClr val="bg1"/>
                </a:solidFill>
              </a:rPr>
              <a:t>Hijos</a:t>
            </a:r>
            <a:endParaRPr lang="en-US" altLang="es-ES" sz="2400" dirty="0" smtClean="0">
              <a:solidFill>
                <a:schemeClr val="bg1"/>
              </a:solidFill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06513"/>
            <a:ext cx="7549650" cy="487045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s-VE" altLang="es-ES" sz="3600" dirty="0" smtClean="0"/>
              <a:t>Jerarquía entre Procesos:</a:t>
            </a:r>
          </a:p>
          <a:p>
            <a:pPr lvl="1" algn="just"/>
            <a:r>
              <a:rPr lang="es-VE" altLang="es-ES" sz="3600" dirty="0" smtClean="0"/>
              <a:t>Padre e Hijo se ejecutan </a:t>
            </a:r>
            <a:r>
              <a:rPr lang="es-VE" altLang="es-ES" sz="3600" dirty="0"/>
              <a:t>en paralelo </a:t>
            </a:r>
            <a:r>
              <a:rPr lang="es-VE" altLang="es-ES" sz="3600" dirty="0" smtClean="0"/>
              <a:t>(concurrentemente).</a:t>
            </a:r>
          </a:p>
          <a:p>
            <a:pPr lvl="1" algn="just"/>
            <a:endParaRPr lang="es-VE" altLang="es-ES" sz="3600" dirty="0" smtClean="0"/>
          </a:p>
          <a:p>
            <a:pPr lvl="1" algn="just" eaLnBrk="1" hangingPunct="1"/>
            <a:r>
              <a:rPr lang="es-VE" altLang="es-ES" sz="3600" dirty="0" smtClean="0"/>
              <a:t>El Padre hace su trabajo y debe esperar a que el Hijo termine para terminar.</a:t>
            </a:r>
          </a:p>
          <a:p>
            <a:pPr algn="just" eaLnBrk="1" hangingPunct="1"/>
            <a:endParaRPr lang="es-VE" altLang="es-ES" sz="3600" dirty="0" smtClean="0"/>
          </a:p>
          <a:p>
            <a:pPr algn="just" eaLnBrk="1" hangingPunct="1"/>
            <a:endParaRPr lang="es-VE" altLang="es-ES" sz="3600" dirty="0"/>
          </a:p>
          <a:p>
            <a:pPr algn="just" eaLnBrk="1" hangingPunct="1"/>
            <a:endParaRPr lang="en-US" altLang="es-ES" sz="3600" dirty="0" smtClean="0"/>
          </a:p>
        </p:txBody>
      </p:sp>
      <p:sp>
        <p:nvSpPr>
          <p:cNvPr id="15371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5372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E77DF9-D5B9-4FCA-A9C0-AA545D63ABC1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33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30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30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376238"/>
          </a:xfrm>
        </p:spPr>
        <p:txBody>
          <a:bodyPr/>
          <a:lstStyle/>
          <a:p>
            <a:pPr eaLnBrk="1" hangingPunct="1"/>
            <a:r>
              <a:rPr lang="es-VE" altLang="es-ES" sz="3200" smtClean="0"/>
              <a:t>Procesos Hijos</a:t>
            </a:r>
            <a:endParaRPr lang="en-US" altLang="es-ES" sz="240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06513"/>
            <a:ext cx="8389280" cy="4870450"/>
          </a:xfrm>
        </p:spPr>
        <p:txBody>
          <a:bodyPr>
            <a:noAutofit/>
          </a:bodyPr>
          <a:lstStyle/>
          <a:p>
            <a:pPr algn="just" eaLnBrk="1" hangingPunct="1"/>
            <a:r>
              <a:rPr lang="es-VE" altLang="es-ES" sz="3600" b="0" dirty="0" smtClean="0"/>
              <a:t>Padre e Hijo pueden compartir todos los recursos, una parte de ellos, o ninguno.</a:t>
            </a:r>
          </a:p>
          <a:p>
            <a:pPr algn="just" eaLnBrk="1" hangingPunct="1"/>
            <a:endParaRPr lang="es-VE" altLang="es-ES" sz="3600" b="0" dirty="0" smtClean="0"/>
          </a:p>
          <a:p>
            <a:pPr algn="just" eaLnBrk="1" hangingPunct="1"/>
            <a:r>
              <a:rPr lang="es-VE" altLang="es-ES" sz="3600" b="0" dirty="0" smtClean="0"/>
              <a:t>La estructura de Memoria de un Proceso Hijo es un duplicado de la estructura del Padre (espacio de direcciones).</a:t>
            </a:r>
          </a:p>
          <a:p>
            <a:pPr algn="just" eaLnBrk="1" hangingPunct="1"/>
            <a:endParaRPr lang="en-US" altLang="es-ES" sz="3600" b="0" dirty="0" smtClean="0"/>
          </a:p>
        </p:txBody>
      </p:sp>
      <p:sp>
        <p:nvSpPr>
          <p:cNvPr id="15371" name="Footer Placeholder 10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5372" name="Slide Number Placeholder 11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E77DF9-D5B9-4FCA-A9C0-AA545D63ABC1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30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533400"/>
          </a:xfrm>
        </p:spPr>
        <p:txBody>
          <a:bodyPr/>
          <a:lstStyle/>
          <a:p>
            <a:pPr eaLnBrk="1" hangingPunct="1"/>
            <a:r>
              <a:rPr lang="es-VE" altLang="es-ES" sz="2800" smtClean="0"/>
              <a:t>Procesos hijos e Hilos</a:t>
            </a:r>
            <a:endParaRPr lang="en-US" altLang="es-ES" sz="2000" smtClean="0"/>
          </a:p>
        </p:txBody>
      </p:sp>
      <p:sp>
        <p:nvSpPr>
          <p:cNvPr id="16395" name="Footer Placeholder 2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6396" name="Slide Number Placeholder 2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C8BEB4-7B66-49CF-8FEF-28C49CE228E0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s-ES" sz="1200" smtClean="0">
              <a:latin typeface="Arial Black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457200" y="1371600"/>
            <a:ext cx="19050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457200" y="1600200"/>
            <a:ext cx="1905000" cy="533400"/>
          </a:xfrm>
          <a:prstGeom prst="rect">
            <a:avLst/>
          </a:prstGeom>
          <a:solidFill>
            <a:srgbClr val="E8E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BCP P1</a:t>
            </a:r>
            <a:endParaRPr lang="en-US" altLang="es-ES" sz="1800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457200" y="3810000"/>
            <a:ext cx="1905000" cy="762000"/>
          </a:xfrm>
          <a:prstGeom prst="rect">
            <a:avLst/>
          </a:prstGeom>
          <a:solidFill>
            <a:srgbClr val="E8E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Imagen P1</a:t>
            </a:r>
            <a:endParaRPr lang="en-US" altLang="es-ES" sz="1800"/>
          </a:p>
        </p:txBody>
      </p:sp>
      <p:sp>
        <p:nvSpPr>
          <p:cNvPr id="16390" name="Rectangle 13"/>
          <p:cNvSpPr>
            <a:spLocks noChangeArrowheads="1"/>
          </p:cNvSpPr>
          <p:nvPr/>
        </p:nvSpPr>
        <p:spPr bwMode="auto">
          <a:xfrm>
            <a:off x="4602163" y="1371600"/>
            <a:ext cx="1905000" cy="4724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s-ES" altLang="es-ES" sz="1800"/>
          </a:p>
        </p:txBody>
      </p:sp>
      <p:sp>
        <p:nvSpPr>
          <p:cNvPr id="16391" name="Rectangle 14"/>
          <p:cNvSpPr>
            <a:spLocks noChangeArrowheads="1"/>
          </p:cNvSpPr>
          <p:nvPr/>
        </p:nvSpPr>
        <p:spPr bwMode="auto">
          <a:xfrm>
            <a:off x="4602163" y="1600200"/>
            <a:ext cx="1905000" cy="533400"/>
          </a:xfrm>
          <a:prstGeom prst="rect">
            <a:avLst/>
          </a:prstGeom>
          <a:solidFill>
            <a:srgbClr val="E8E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BCP H1.P1</a:t>
            </a:r>
            <a:endParaRPr lang="en-US" altLang="es-ES" sz="1800"/>
          </a:p>
        </p:txBody>
      </p:sp>
      <p:sp>
        <p:nvSpPr>
          <p:cNvPr id="16392" name="Rectangle 15"/>
          <p:cNvSpPr>
            <a:spLocks noChangeArrowheads="1"/>
          </p:cNvSpPr>
          <p:nvPr/>
        </p:nvSpPr>
        <p:spPr bwMode="auto">
          <a:xfrm>
            <a:off x="4602163" y="3810000"/>
            <a:ext cx="1905000" cy="990600"/>
          </a:xfrm>
          <a:prstGeom prst="rect">
            <a:avLst/>
          </a:prstGeom>
          <a:solidFill>
            <a:srgbClr val="E8E8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s-VE" altLang="es-ES" sz="1800"/>
              <a:t>Imagen P1</a:t>
            </a:r>
            <a:endParaRPr lang="en-US" altLang="es-ES" sz="1800"/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602163" y="1398588"/>
            <a:ext cx="3978275" cy="4697412"/>
            <a:chOff x="2899" y="881"/>
            <a:chExt cx="2506" cy="2959"/>
          </a:xfrm>
        </p:grpSpPr>
        <p:sp>
          <p:nvSpPr>
            <p:cNvPr id="16405" name="Rectangle 16"/>
            <p:cNvSpPr>
              <a:spLocks noChangeArrowheads="1"/>
            </p:cNvSpPr>
            <p:nvPr/>
          </p:nvSpPr>
          <p:spPr bwMode="auto">
            <a:xfrm>
              <a:off x="2899" y="1464"/>
              <a:ext cx="120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800"/>
                <a:t>BCP H2.P1</a:t>
              </a:r>
              <a:endParaRPr lang="en-US" altLang="es-ES" sz="1800"/>
            </a:p>
          </p:txBody>
        </p:sp>
        <p:sp>
          <p:nvSpPr>
            <p:cNvPr id="16406" name="AutoShape 17"/>
            <p:cNvSpPr>
              <a:spLocks noChangeArrowheads="1"/>
            </p:cNvSpPr>
            <p:nvPr/>
          </p:nvSpPr>
          <p:spPr bwMode="auto">
            <a:xfrm>
              <a:off x="4099" y="1152"/>
              <a:ext cx="336" cy="576"/>
            </a:xfrm>
            <a:prstGeom prst="curvedLeftArrow">
              <a:avLst>
                <a:gd name="adj1" fmla="val 34286"/>
                <a:gd name="adj2" fmla="val 6857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sp>
          <p:nvSpPr>
            <p:cNvPr id="16407" name="Text Box 18"/>
            <p:cNvSpPr txBox="1">
              <a:spLocks noChangeArrowheads="1"/>
            </p:cNvSpPr>
            <p:nvPr/>
          </p:nvSpPr>
          <p:spPr bwMode="auto">
            <a:xfrm>
              <a:off x="4444" y="881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800" b="1"/>
                <a:t>H1</a:t>
              </a:r>
              <a:r>
                <a:rPr lang="es-VE" altLang="es-ES" sz="1800"/>
                <a:t> crea </a:t>
              </a:r>
              <a:r>
                <a:rPr lang="es-VE" altLang="es-ES" sz="1800" b="1"/>
                <a:t>H2</a:t>
              </a:r>
              <a:endParaRPr lang="en-US" altLang="es-ES" sz="1800" b="1"/>
            </a:p>
          </p:txBody>
        </p:sp>
        <p:cxnSp>
          <p:nvCxnSpPr>
            <p:cNvPr id="16408" name="AutoShape 19"/>
            <p:cNvCxnSpPr>
              <a:cxnSpLocks noChangeShapeType="1"/>
              <a:stCxn id="16407" idx="2"/>
            </p:cNvCxnSpPr>
            <p:nvPr/>
          </p:nvCxnSpPr>
          <p:spPr bwMode="auto">
            <a:xfrm flipH="1">
              <a:off x="4482" y="1112"/>
              <a:ext cx="384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9" name="Text Box 20"/>
            <p:cNvSpPr txBox="1">
              <a:spLocks noChangeArrowheads="1"/>
            </p:cNvSpPr>
            <p:nvPr/>
          </p:nvSpPr>
          <p:spPr bwMode="auto">
            <a:xfrm>
              <a:off x="4224" y="3246"/>
              <a:ext cx="1181" cy="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400" b="1"/>
                <a:t>H1</a:t>
              </a:r>
              <a:r>
                <a:rPr lang="es-VE" altLang="es-ES" sz="1400"/>
                <a:t> </a:t>
              </a:r>
              <a:r>
                <a:rPr lang="es-VE" altLang="es-ES" sz="1400" b="1"/>
                <a:t>y</a:t>
              </a:r>
              <a:r>
                <a:rPr lang="es-VE" altLang="es-ES" sz="1400"/>
                <a:t> </a:t>
              </a:r>
              <a:r>
                <a:rPr lang="es-VE" altLang="es-ES" sz="1400" b="1"/>
                <a:t>H2 son Hilos de P1 Y comparten los recursos. H2 es Hijo de H1</a:t>
              </a:r>
              <a:endParaRPr lang="en-US" altLang="es-ES" sz="1400" b="1"/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457200" y="1371600"/>
            <a:ext cx="3640138" cy="4724400"/>
            <a:chOff x="288" y="864"/>
            <a:chExt cx="2293" cy="2976"/>
          </a:xfrm>
        </p:grpSpPr>
        <p:sp>
          <p:nvSpPr>
            <p:cNvPr id="16397" name="Rectangle 6"/>
            <p:cNvSpPr>
              <a:spLocks noChangeArrowheads="1"/>
            </p:cNvSpPr>
            <p:nvPr/>
          </p:nvSpPr>
          <p:spPr bwMode="auto">
            <a:xfrm>
              <a:off x="288" y="3024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800"/>
                <a:t>Imagen P2</a:t>
              </a:r>
              <a:endParaRPr lang="en-US" altLang="es-ES" sz="1800"/>
            </a:p>
          </p:txBody>
        </p:sp>
        <p:sp>
          <p:nvSpPr>
            <p:cNvPr id="16398" name="Rectangle 7"/>
            <p:cNvSpPr>
              <a:spLocks noChangeArrowheads="1"/>
            </p:cNvSpPr>
            <p:nvPr/>
          </p:nvSpPr>
          <p:spPr bwMode="auto">
            <a:xfrm>
              <a:off x="288" y="1464"/>
              <a:ext cx="1200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800"/>
                <a:t>BCP P2</a:t>
              </a:r>
              <a:endParaRPr lang="en-US" altLang="es-ES" sz="1800"/>
            </a:p>
          </p:txBody>
        </p:sp>
        <p:sp>
          <p:nvSpPr>
            <p:cNvPr id="16399" name="AutoShape 8"/>
            <p:cNvSpPr>
              <a:spLocks noChangeArrowheads="1"/>
            </p:cNvSpPr>
            <p:nvPr/>
          </p:nvSpPr>
          <p:spPr bwMode="auto">
            <a:xfrm>
              <a:off x="1488" y="2592"/>
              <a:ext cx="336" cy="912"/>
            </a:xfrm>
            <a:prstGeom prst="curvedLeftArrow">
              <a:avLst>
                <a:gd name="adj1" fmla="val 54286"/>
                <a:gd name="adj2" fmla="val 10857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sp>
          <p:nvSpPr>
            <p:cNvPr id="16400" name="AutoShape 9"/>
            <p:cNvSpPr>
              <a:spLocks noChangeArrowheads="1"/>
            </p:cNvSpPr>
            <p:nvPr/>
          </p:nvSpPr>
          <p:spPr bwMode="auto">
            <a:xfrm>
              <a:off x="1488" y="1152"/>
              <a:ext cx="336" cy="576"/>
            </a:xfrm>
            <a:prstGeom prst="curvedLeftArrow">
              <a:avLst>
                <a:gd name="adj1" fmla="val 34286"/>
                <a:gd name="adj2" fmla="val 68571"/>
                <a:gd name="adj3" fmla="val 3333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sp>
          <p:nvSpPr>
            <p:cNvPr id="16401" name="Text Box 10"/>
            <p:cNvSpPr txBox="1">
              <a:spLocks noChangeArrowheads="1"/>
            </p:cNvSpPr>
            <p:nvPr/>
          </p:nvSpPr>
          <p:spPr bwMode="auto">
            <a:xfrm>
              <a:off x="1753" y="864"/>
              <a:ext cx="8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800" b="1"/>
                <a:t>P1</a:t>
              </a:r>
              <a:r>
                <a:rPr lang="es-VE" altLang="es-ES" sz="1800"/>
                <a:t> crea </a:t>
              </a:r>
              <a:r>
                <a:rPr lang="es-VE" altLang="es-ES" sz="1800" b="1"/>
                <a:t>P2</a:t>
              </a:r>
              <a:endParaRPr lang="en-US" altLang="es-ES" sz="1800" b="1"/>
            </a:p>
          </p:txBody>
        </p:sp>
        <p:cxnSp>
          <p:nvCxnSpPr>
            <p:cNvPr id="16402" name="AutoShape 11"/>
            <p:cNvCxnSpPr>
              <a:cxnSpLocks noChangeShapeType="1"/>
            </p:cNvCxnSpPr>
            <p:nvPr/>
          </p:nvCxnSpPr>
          <p:spPr bwMode="auto">
            <a:xfrm flipH="1">
              <a:off x="1855" y="1095"/>
              <a:ext cx="384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3" name="AutoShape 12"/>
            <p:cNvCxnSpPr>
              <a:cxnSpLocks noChangeShapeType="1"/>
            </p:cNvCxnSpPr>
            <p:nvPr/>
          </p:nvCxnSpPr>
          <p:spPr bwMode="auto">
            <a:xfrm flipH="1">
              <a:off x="1735" y="1095"/>
              <a:ext cx="504" cy="15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4" name="Text Box 21"/>
            <p:cNvSpPr txBox="1">
              <a:spLocks noChangeArrowheads="1"/>
            </p:cNvSpPr>
            <p:nvPr/>
          </p:nvSpPr>
          <p:spPr bwMode="auto">
            <a:xfrm>
              <a:off x="1560" y="3514"/>
              <a:ext cx="65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400" b="1"/>
                <a:t>P2 es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400" b="1"/>
                <a:t>Hijo de P1</a:t>
              </a:r>
              <a:endParaRPr lang="en-US" altLang="es-ES" sz="1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nta curvada hacia arriba"/>
          <p:cNvSpPr/>
          <p:nvPr/>
        </p:nvSpPr>
        <p:spPr>
          <a:xfrm>
            <a:off x="827584" y="1844824"/>
            <a:ext cx="7920880" cy="3384376"/>
          </a:xfrm>
          <a:prstGeom prst="ellipseRibbon2">
            <a:avLst/>
          </a:prstGeom>
          <a:gradFill>
            <a:gsLst>
              <a:gs pos="0">
                <a:srgbClr val="000000"/>
              </a:gs>
              <a:gs pos="23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Creación de HIJOS e ULT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320555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>
                <a:solidFill>
                  <a:schemeClr val="bg1"/>
                </a:solidFill>
              </a:rPr>
              <a:t>Creación de Procesos Hijos </a:t>
            </a:r>
            <a:r>
              <a:rPr lang="es-VE" altLang="es-ES" sz="2000" cap="none" dirty="0" smtClean="0">
                <a:solidFill>
                  <a:schemeClr val="bg1"/>
                </a:solidFill>
              </a:rPr>
              <a:t>(</a:t>
            </a:r>
            <a:r>
              <a:rPr lang="es-VE" altLang="es-ES" sz="2000" cap="none" dirty="0" err="1" smtClean="0">
                <a:solidFill>
                  <a:schemeClr val="bg1"/>
                </a:solidFill>
              </a:rPr>
              <a:t>posix</a:t>
            </a:r>
            <a:r>
              <a:rPr lang="es-VE" altLang="es-ES" sz="2000" cap="none" dirty="0" smtClean="0">
                <a:solidFill>
                  <a:schemeClr val="bg1"/>
                </a:solidFill>
              </a:rPr>
              <a:t> - </a:t>
            </a:r>
            <a:r>
              <a:rPr lang="es-VE" altLang="es-ES" sz="2000" cap="none" dirty="0" err="1" smtClean="0">
                <a:solidFill>
                  <a:schemeClr val="bg1"/>
                </a:solidFill>
              </a:rPr>
              <a:t>unix</a:t>
            </a:r>
            <a:r>
              <a:rPr lang="es-VE" altLang="es-ES" sz="2000" cap="none" dirty="0" smtClean="0">
                <a:solidFill>
                  <a:schemeClr val="bg1"/>
                </a:solidFill>
              </a:rPr>
              <a:t>)</a:t>
            </a:r>
            <a:endParaRPr lang="en-US" altLang="es-ES" sz="2000" cap="none" dirty="0" smtClean="0">
              <a:solidFill>
                <a:schemeClr val="bg1"/>
              </a:solidFill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0850" y="1062038"/>
            <a:ext cx="8229600" cy="546258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#include &lt;unistd.h&gt;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int main(int argc, char *argv[])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int pid;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pid = fork();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if (pid &lt; 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fprintf(stderr, “Falló");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exit(-1);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else if (pid == 0) { </a:t>
            </a:r>
            <a:r>
              <a:rPr lang="en-US" altLang="zh-TW" sz="1400" b="1" smtClean="0">
                <a:solidFill>
                  <a:srgbClr val="FF3300"/>
                </a:solidFill>
                <a:latin typeface="Courier10 BT" pitchFamily="50" charset="0"/>
                <a:ea typeface="新細明體" charset="-120"/>
              </a:rPr>
              <a:t>/* Inicio de código de Proceso Hijo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execlp("/bin/ls“,"ls”,NULL);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</a:t>
            </a:r>
            <a:endParaRPr lang="en-US" altLang="zh-TW" sz="1400" b="1" smtClean="0">
              <a:solidFill>
                <a:srgbClr val="FF3300"/>
              </a:solidFill>
              <a:latin typeface="Courier10 BT" pitchFamily="50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} </a:t>
            </a:r>
            <a:r>
              <a:rPr lang="en-US" altLang="zh-TW" sz="1400" b="1" smtClean="0">
                <a:solidFill>
                  <a:srgbClr val="FF3300"/>
                </a:solidFill>
                <a:latin typeface="Courier10 BT" pitchFamily="50" charset="0"/>
                <a:ea typeface="新細明體" charset="-120"/>
              </a:rPr>
              <a:t>/* Fin de código de Proceso Hijo */</a:t>
            </a:r>
            <a:endParaRPr lang="en-US" altLang="zh-TW" sz="1400" b="1" smtClean="0">
              <a:latin typeface="Courier10 BT" pitchFamily="50" charset="0"/>
              <a:ea typeface="新細明體" charset="-12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else { </a:t>
            </a:r>
            <a:r>
              <a:rPr lang="en-US" altLang="zh-TW" sz="1400" b="1" smtClean="0">
                <a:solidFill>
                  <a:srgbClr val="3366CC"/>
                </a:solidFill>
                <a:latin typeface="Courier10 BT" pitchFamily="50" charset="0"/>
                <a:ea typeface="新細明體" charset="-120"/>
              </a:rPr>
              <a:t>/* Inicio de código de Proceso Padre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wait(NULL); </a:t>
            </a:r>
            <a:r>
              <a:rPr lang="en-US" altLang="zh-TW" sz="1400" b="1" smtClean="0">
                <a:solidFill>
                  <a:srgbClr val="3366CC"/>
                </a:solidFill>
                <a:latin typeface="Courier10 BT" pitchFamily="50" charset="0"/>
                <a:ea typeface="新細明體" charset="-120"/>
              </a:rPr>
              <a:t>/* Esperar término del Hijo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printf("Child Complete");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exit(0);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400" b="1" smtClean="0">
                <a:solidFill>
                  <a:srgbClr val="3366CC"/>
                </a:solidFill>
                <a:latin typeface="Courier10 BT" pitchFamily="50" charset="0"/>
                <a:ea typeface="新細明體" charset="-120"/>
              </a:rPr>
              <a:t>/* Fin de código de Proceso Padre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400" b="1" smtClean="0">
                <a:latin typeface="Courier10 BT" pitchFamily="50" charset="0"/>
                <a:ea typeface="新細明體" charset="-120"/>
              </a:rPr>
              <a:t>}</a:t>
            </a:r>
            <a:endParaRPr lang="en-US" altLang="es-ES" sz="2000" b="1" smtClean="0"/>
          </a:p>
        </p:txBody>
      </p:sp>
      <p:sp>
        <p:nvSpPr>
          <p:cNvPr id="1741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1E2EB0-A8F3-4871-863C-A88BC67EDC22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ítulo 1"/>
          <p:cNvSpPr>
            <a:spLocks noGrp="1"/>
          </p:cNvSpPr>
          <p:nvPr>
            <p:ph type="title"/>
          </p:nvPr>
        </p:nvSpPr>
        <p:spPr>
          <a:xfrm>
            <a:off x="526510" y="320675"/>
            <a:ext cx="7372350" cy="513105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s-ES_tradnl" cap="none" dirty="0" smtClean="0">
                <a:solidFill>
                  <a:schemeClr val="bg1"/>
                </a:solidFill>
              </a:rPr>
              <a:t>Ejemplo</a:t>
            </a:r>
          </a:p>
        </p:txBody>
      </p:sp>
      <p:sp>
        <p:nvSpPr>
          <p:cNvPr id="39938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#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include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&lt;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stdio.h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&gt;</a:t>
            </a: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#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include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&lt;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unistd.h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&gt;</a:t>
            </a: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#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include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&lt;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stdlib.h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&gt;</a:t>
            </a:r>
          </a:p>
          <a:p>
            <a:pPr>
              <a:buFontTx/>
              <a:buNone/>
            </a:pPr>
            <a:endParaRPr lang="es-ES_tradnl" sz="1400" dirty="0" smtClean="0">
              <a:solidFill>
                <a:srgbClr val="B3B3B3"/>
              </a:solidFill>
              <a:latin typeface="Menlo-Regular" charset="0"/>
            </a:endParaRPr>
          </a:p>
          <a:p>
            <a:pPr>
              <a:buFontTx/>
              <a:buNone/>
            </a:pP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int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main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(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int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argc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,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const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char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*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argv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[]) {</a:t>
            </a: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int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pid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;</a:t>
            </a:r>
          </a:p>
          <a:p>
            <a:pPr>
              <a:buFontTx/>
              <a:buNone/>
            </a:pPr>
            <a:endParaRPr lang="es-ES_tradnl" sz="1400" dirty="0" smtClean="0">
              <a:solidFill>
                <a:srgbClr val="B3B3B3"/>
              </a:solidFill>
              <a:latin typeface="Menlo-Regular" charset="0"/>
            </a:endParaRP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printf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("%d: Soy el padre!\n",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getpid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());</a:t>
            </a: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pid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= </a:t>
            </a:r>
            <a:r>
              <a:rPr lang="es-ES_tradnl" sz="1400" b="1" dirty="0" err="1" smtClean="0">
                <a:solidFill>
                  <a:srgbClr val="2E0D6E"/>
                </a:solidFill>
                <a:latin typeface="Menlo-Regular" charset="0"/>
              </a:rPr>
              <a:t>fork</a:t>
            </a:r>
            <a:r>
              <a:rPr lang="es-ES_tradnl" sz="1400" dirty="0" smtClean="0">
                <a:solidFill>
                  <a:srgbClr val="000000"/>
                </a:solidFill>
                <a:latin typeface="Menlo-Regular" charset="0"/>
              </a:rPr>
              <a:t>()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;</a:t>
            </a: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if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(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pid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== 0) </a:t>
            </a: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  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printf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("%d: Soy el hijo!\n",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getpid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());</a:t>
            </a: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else</a:t>
            </a:r>
            <a:endParaRPr lang="es-ES_tradnl" sz="1400" dirty="0" smtClean="0">
              <a:solidFill>
                <a:srgbClr val="B3B3B3"/>
              </a:solidFill>
              <a:latin typeface="Menlo-Regular" charset="0"/>
            </a:endParaRP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  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printf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("%d: Soy el padre de %d\n",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getpid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(),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pid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);</a:t>
            </a: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printf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("%d: Agur!\n",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getpid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());</a:t>
            </a: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  </a:t>
            </a:r>
            <a:r>
              <a:rPr lang="es-ES_tradnl" sz="1400" dirty="0" err="1" smtClean="0">
                <a:solidFill>
                  <a:srgbClr val="B3B3B3"/>
                </a:solidFill>
                <a:latin typeface="Menlo-Regular" charset="0"/>
              </a:rPr>
              <a:t>exit</a:t>
            </a: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(0);</a:t>
            </a:r>
          </a:p>
          <a:p>
            <a:pPr>
              <a:buFontTx/>
              <a:buNone/>
            </a:pPr>
            <a:r>
              <a:rPr lang="es-ES_tradnl" sz="1400" dirty="0" smtClean="0">
                <a:solidFill>
                  <a:srgbClr val="B3B3B3"/>
                </a:solidFill>
                <a:latin typeface="Menlo-Regular" charset="0"/>
              </a:rPr>
              <a:t>}</a:t>
            </a:r>
            <a:endParaRPr lang="es-ES_tradnl" sz="1400" dirty="0" smtClean="0">
              <a:solidFill>
                <a:srgbClr val="B3B3B3"/>
              </a:solidFill>
            </a:endParaRPr>
          </a:p>
        </p:txBody>
      </p:sp>
      <p:cxnSp>
        <p:nvCxnSpPr>
          <p:cNvPr id="7" name="Conector recto de flecha 6"/>
          <p:cNvCxnSpPr>
            <a:cxnSpLocks noChangeShapeType="1"/>
          </p:cNvCxnSpPr>
          <p:nvPr/>
        </p:nvCxnSpPr>
        <p:spPr bwMode="auto">
          <a:xfrm flipV="1">
            <a:off x="1691680" y="3276600"/>
            <a:ext cx="2804120" cy="8384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cxnSp>
        <p:nvCxnSpPr>
          <p:cNvPr id="8" name="Conector recto de flecha 7"/>
          <p:cNvCxnSpPr>
            <a:cxnSpLocks noChangeShapeType="1"/>
          </p:cNvCxnSpPr>
          <p:nvPr/>
        </p:nvCxnSpPr>
        <p:spPr bwMode="auto">
          <a:xfrm>
            <a:off x="1727684" y="3392996"/>
            <a:ext cx="2808312" cy="504056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  <p:sp>
        <p:nvSpPr>
          <p:cNvPr id="39943" name="Marcador de contenido 2"/>
          <p:cNvSpPr txBox="1">
            <a:spLocks/>
          </p:cNvSpPr>
          <p:nvPr/>
        </p:nvSpPr>
        <p:spPr bwMode="auto">
          <a:xfrm>
            <a:off x="4487863" y="1066800"/>
            <a:ext cx="4427537" cy="2590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/>
            <a:r>
              <a:rPr lang="es-ES_tradnl" sz="100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&lt;stdio.h&gt;</a:t>
            </a:r>
          </a:p>
          <a:p>
            <a:pPr marL="342900" indent="-342900" eaLnBrk="0" hangingPunct="0"/>
            <a:r>
              <a:rPr lang="es-ES_tradnl" sz="100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&lt;unistd.h&gt;</a:t>
            </a:r>
          </a:p>
          <a:p>
            <a:pPr marL="342900" indent="-342900" eaLnBrk="0" hangingPunct="0"/>
            <a:r>
              <a:rPr lang="es-ES_tradnl" sz="1000">
                <a:solidFill>
                  <a:srgbClr val="643820"/>
                </a:solidFill>
                <a:latin typeface="Menlo-Regular" charset="0"/>
              </a:rPr>
              <a:t>#include 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&lt;stdlib.h&gt;</a:t>
            </a:r>
          </a:p>
          <a:p>
            <a:pPr marL="342900" indent="-342900" eaLnBrk="0" hangingPunct="0"/>
            <a:endParaRPr lang="es-ES_tradnl" sz="1000">
              <a:solidFill>
                <a:srgbClr val="C41A16"/>
              </a:solidFill>
              <a:latin typeface="Menlo-Regular" charset="0"/>
            </a:endParaRPr>
          </a:p>
          <a:p>
            <a:pPr marL="342900" indent="-342900" eaLnBrk="0" hangingPunct="0"/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main (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argc,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* argv[]) {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pid;</a:t>
            </a:r>
          </a:p>
          <a:p>
            <a:pPr marL="342900" indent="-342900" eaLnBrk="0" hangingPunct="0"/>
            <a:endParaRPr lang="es-ES_tradnl" sz="1000">
              <a:solidFill>
                <a:srgbClr val="000000"/>
              </a:solidFill>
              <a:latin typeface="Menlo-Regular" charset="0"/>
            </a:endParaRP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Soy el padre!\n"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pid=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fork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(pid == </a:t>
            </a:r>
            <a:r>
              <a:rPr lang="es-ES_tradnl" sz="100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) 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Soy el hijo!\n"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else</a:t>
            </a:r>
          </a:p>
          <a:p>
            <a:pPr marL="342900" indent="-342900" eaLnBrk="0" hangingPunct="0"/>
            <a:r>
              <a:rPr lang="es-ES_tradnl" sz="1000">
                <a:solidFill>
                  <a:srgbClr val="AA0D91"/>
                </a:solidFill>
                <a:latin typeface="Menlo-Regular" charset="0"/>
              </a:rPr>
              <a:t>  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Soy el padre de %d\n"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(), pid);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C41A16"/>
                </a:solidFill>
                <a:latin typeface="Menlo-Regular" charset="0"/>
              </a:rPr>
              <a:t>"%d: Agur!\n"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>
                <a:solidFill>
                  <a:srgbClr val="2E0D6E"/>
                </a:solidFill>
                <a:latin typeface="Menlo-Regular" charset="0"/>
              </a:rPr>
              <a:t>exit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342900" indent="-342900" eaLnBrk="0" hangingPunct="0"/>
            <a:r>
              <a:rPr lang="es-ES_tradnl" sz="1000">
                <a:solidFill>
                  <a:srgbClr val="000000"/>
                </a:solidFill>
                <a:latin typeface="Menlo-Regular" charset="0"/>
              </a:rPr>
              <a:t>}</a:t>
            </a:r>
            <a:endParaRPr lang="es-ES_tradnl" sz="1000">
              <a:latin typeface="Verdana" pitchFamily="34" charset="0"/>
            </a:endParaRPr>
          </a:p>
        </p:txBody>
      </p:sp>
      <p:sp>
        <p:nvSpPr>
          <p:cNvPr id="39944" name="Marcador de contenido 2"/>
          <p:cNvSpPr txBox="1">
            <a:spLocks/>
          </p:cNvSpPr>
          <p:nvPr/>
        </p:nvSpPr>
        <p:spPr bwMode="auto">
          <a:xfrm>
            <a:off x="4495800" y="3886200"/>
            <a:ext cx="4427538" cy="25908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marL="342900" indent="-342900" eaLnBrk="0" hangingPunct="0"/>
            <a:r>
              <a:rPr lang="es-ES_tradnl" sz="1000" dirty="0">
                <a:solidFill>
                  <a:srgbClr val="643820"/>
                </a:solidFill>
                <a:latin typeface="Menlo-Regular" charset="0"/>
              </a:rPr>
              <a:t>#</a:t>
            </a:r>
            <a:r>
              <a:rPr lang="es-ES_tradnl" sz="1000" dirty="0" err="1">
                <a:solidFill>
                  <a:srgbClr val="643820"/>
                </a:solidFill>
                <a:latin typeface="Menlo-Regular" charset="0"/>
              </a:rPr>
              <a:t>include</a:t>
            </a:r>
            <a:r>
              <a:rPr lang="es-ES_tradnl" sz="1000" dirty="0">
                <a:solidFill>
                  <a:srgbClr val="643820"/>
                </a:solidFill>
                <a:latin typeface="Menlo-Regular" charset="0"/>
              </a:rPr>
              <a:t> 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stdio.h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&gt;</a:t>
            </a:r>
          </a:p>
          <a:p>
            <a:pPr marL="342900" indent="-342900" eaLnBrk="0" hangingPunct="0"/>
            <a:r>
              <a:rPr lang="es-ES_tradnl" sz="1000" dirty="0">
                <a:solidFill>
                  <a:srgbClr val="643820"/>
                </a:solidFill>
                <a:latin typeface="Menlo-Regular" charset="0"/>
              </a:rPr>
              <a:t>#</a:t>
            </a:r>
            <a:r>
              <a:rPr lang="es-ES_tradnl" sz="1000" dirty="0" err="1">
                <a:solidFill>
                  <a:srgbClr val="643820"/>
                </a:solidFill>
                <a:latin typeface="Menlo-Regular" charset="0"/>
              </a:rPr>
              <a:t>include</a:t>
            </a:r>
            <a:r>
              <a:rPr lang="es-ES_tradnl" sz="1000" dirty="0">
                <a:solidFill>
                  <a:srgbClr val="643820"/>
                </a:solidFill>
                <a:latin typeface="Menlo-Regular" charset="0"/>
              </a:rPr>
              <a:t> 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unistd.h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&gt;</a:t>
            </a:r>
          </a:p>
          <a:p>
            <a:pPr marL="342900" indent="-342900" eaLnBrk="0" hangingPunct="0"/>
            <a:r>
              <a:rPr lang="es-ES_tradnl" sz="1000" dirty="0">
                <a:solidFill>
                  <a:srgbClr val="643820"/>
                </a:solidFill>
                <a:latin typeface="Menlo-Regular" charset="0"/>
              </a:rPr>
              <a:t>#</a:t>
            </a:r>
            <a:r>
              <a:rPr lang="es-ES_tradnl" sz="1000" dirty="0" err="1">
                <a:solidFill>
                  <a:srgbClr val="643820"/>
                </a:solidFill>
                <a:latin typeface="Menlo-Regular" charset="0"/>
              </a:rPr>
              <a:t>include</a:t>
            </a:r>
            <a:r>
              <a:rPr lang="es-ES_tradnl" sz="1000" dirty="0">
                <a:solidFill>
                  <a:srgbClr val="643820"/>
                </a:solidFill>
                <a:latin typeface="Menlo-Regular" charset="0"/>
              </a:rPr>
              <a:t> 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&lt;</a:t>
            </a:r>
            <a:r>
              <a:rPr lang="es-ES_tradnl" sz="1000" dirty="0" err="1">
                <a:solidFill>
                  <a:srgbClr val="C41A16"/>
                </a:solidFill>
                <a:latin typeface="Menlo-Regular" charset="0"/>
              </a:rPr>
              <a:t>stdlib.h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&gt;</a:t>
            </a:r>
          </a:p>
          <a:p>
            <a:pPr marL="342900" indent="-342900" eaLnBrk="0" hangingPunct="0"/>
            <a:endParaRPr lang="es-ES_tradnl" sz="1000" dirty="0">
              <a:solidFill>
                <a:srgbClr val="C41A16"/>
              </a:solidFill>
              <a:latin typeface="Menlo-Regular" charset="0"/>
            </a:endParaRPr>
          </a:p>
          <a:p>
            <a:pPr marL="342900" indent="-342900" eaLnBrk="0" hangingPunct="0"/>
            <a:r>
              <a:rPr lang="es-ES_tradnl" sz="10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000" dirty="0" err="1">
                <a:solidFill>
                  <a:srgbClr val="000000"/>
                </a:solidFill>
                <a:latin typeface="Menlo-Regular" charset="0"/>
              </a:rPr>
              <a:t>main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s-ES_tradnl" sz="10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000" dirty="0" err="1">
                <a:solidFill>
                  <a:srgbClr val="000000"/>
                </a:solidFill>
                <a:latin typeface="Menlo-Regular" charset="0"/>
              </a:rPr>
              <a:t>argc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 dirty="0" err="1">
                <a:solidFill>
                  <a:srgbClr val="AA0D91"/>
                </a:solidFill>
                <a:latin typeface="Menlo-Regular" charset="0"/>
              </a:rPr>
              <a:t>const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000" dirty="0" err="1">
                <a:solidFill>
                  <a:srgbClr val="AA0D91"/>
                </a:solidFill>
                <a:latin typeface="Menlo-Regular" charset="0"/>
              </a:rPr>
              <a:t>char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* </a:t>
            </a:r>
            <a:r>
              <a:rPr lang="es-ES_tradnl" sz="1000" dirty="0" err="1">
                <a:solidFill>
                  <a:srgbClr val="000000"/>
                </a:solidFill>
                <a:latin typeface="Menlo-Regular" charset="0"/>
              </a:rPr>
              <a:t>argv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[]) {</a:t>
            </a:r>
          </a:p>
          <a:p>
            <a:pPr marL="342900" indent="-342900" eaLnBrk="0" hangingPunct="0"/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 dirty="0" err="1">
                <a:solidFill>
                  <a:srgbClr val="AA0D91"/>
                </a:solidFill>
                <a:latin typeface="Menlo-Regular" charset="0"/>
              </a:rPr>
              <a:t>int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</a:t>
            </a:r>
            <a:r>
              <a:rPr lang="es-ES_tradnl" sz="1000" dirty="0" err="1">
                <a:solidFill>
                  <a:srgbClr val="000000"/>
                </a:solidFill>
                <a:latin typeface="Menlo-Regular" charset="0"/>
              </a:rPr>
              <a:t>pid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;</a:t>
            </a:r>
          </a:p>
          <a:p>
            <a:pPr marL="342900" indent="-342900" eaLnBrk="0" hangingPunct="0"/>
            <a:endParaRPr lang="es-ES_tradnl" sz="1000" dirty="0">
              <a:solidFill>
                <a:srgbClr val="000000"/>
              </a:solidFill>
              <a:latin typeface="Menlo-Regular" charset="0"/>
            </a:endParaRPr>
          </a:p>
          <a:p>
            <a:pPr marL="342900" indent="-342900" eaLnBrk="0" hangingPunct="0"/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 dirty="0" err="1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"%d: Soy el padre!\n"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 dirty="0" err="1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 dirty="0" err="1">
                <a:solidFill>
                  <a:srgbClr val="000000"/>
                </a:solidFill>
                <a:latin typeface="Menlo-Regular" charset="0"/>
              </a:rPr>
              <a:t>pid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= </a:t>
            </a:r>
            <a:r>
              <a:rPr lang="es-ES_tradnl" sz="1000" dirty="0" err="1">
                <a:solidFill>
                  <a:srgbClr val="2E0D6E"/>
                </a:solidFill>
                <a:latin typeface="Menlo-Regular" charset="0"/>
              </a:rPr>
              <a:t>fork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();</a:t>
            </a:r>
          </a:p>
          <a:p>
            <a:pPr marL="342900" indent="-342900" eaLnBrk="0" hangingPunct="0"/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 dirty="0" err="1">
                <a:solidFill>
                  <a:srgbClr val="AA0D91"/>
                </a:solidFill>
                <a:latin typeface="Menlo-Regular" charset="0"/>
              </a:rPr>
              <a:t>if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(</a:t>
            </a:r>
            <a:r>
              <a:rPr lang="es-ES_tradnl" sz="1000" dirty="0" err="1">
                <a:solidFill>
                  <a:srgbClr val="000000"/>
                </a:solidFill>
                <a:latin typeface="Menlo-Regular" charset="0"/>
              </a:rPr>
              <a:t>pid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== </a:t>
            </a:r>
            <a:r>
              <a:rPr lang="es-ES_tradnl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) </a:t>
            </a:r>
          </a:p>
          <a:p>
            <a:pPr marL="342900" indent="-342900" eaLnBrk="0" hangingPunct="0"/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   </a:t>
            </a:r>
            <a:r>
              <a:rPr lang="es-ES_tradnl" sz="1000" dirty="0" err="1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"%d: Soy el hijo!\n"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 dirty="0" err="1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 dirty="0" err="1">
                <a:solidFill>
                  <a:srgbClr val="AA0D91"/>
                </a:solidFill>
                <a:latin typeface="Menlo-Regular" charset="0"/>
              </a:rPr>
              <a:t>else</a:t>
            </a:r>
            <a:endParaRPr lang="es-ES_tradnl" sz="1000" dirty="0">
              <a:solidFill>
                <a:srgbClr val="AA0D91"/>
              </a:solidFill>
              <a:latin typeface="Menlo-Regular" charset="0"/>
            </a:endParaRPr>
          </a:p>
          <a:p>
            <a:pPr marL="342900" indent="-342900" eaLnBrk="0" hangingPunct="0"/>
            <a:r>
              <a:rPr lang="es-ES_tradnl" sz="1000" dirty="0">
                <a:solidFill>
                  <a:srgbClr val="AA0D91"/>
                </a:solidFill>
                <a:latin typeface="Menlo-Regular" charset="0"/>
              </a:rPr>
              <a:t>    </a:t>
            </a:r>
            <a:r>
              <a:rPr lang="es-ES_tradnl" sz="1000" dirty="0" err="1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"%d: Soy el padre de %d\n"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 dirty="0" err="1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(), </a:t>
            </a:r>
            <a:r>
              <a:rPr lang="es-ES_tradnl" sz="1000" dirty="0" err="1">
                <a:solidFill>
                  <a:srgbClr val="000000"/>
                </a:solidFill>
                <a:latin typeface="Menlo-Regular" charset="0"/>
              </a:rPr>
              <a:t>pid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342900" indent="-342900" eaLnBrk="0" hangingPunct="0"/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 dirty="0" err="1">
                <a:solidFill>
                  <a:srgbClr val="2E0D6E"/>
                </a:solidFill>
                <a:latin typeface="Menlo-Regular" charset="0"/>
              </a:rPr>
              <a:t>printf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 dirty="0">
                <a:solidFill>
                  <a:srgbClr val="C41A16"/>
                </a:solidFill>
                <a:latin typeface="Menlo-Regular" charset="0"/>
              </a:rPr>
              <a:t>"%d: Agur!\n"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, </a:t>
            </a:r>
            <a:r>
              <a:rPr lang="es-ES_tradnl" sz="1000" dirty="0" err="1">
                <a:solidFill>
                  <a:srgbClr val="2E0D6E"/>
                </a:solidFill>
                <a:latin typeface="Menlo-Regular" charset="0"/>
              </a:rPr>
              <a:t>getpid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());</a:t>
            </a:r>
          </a:p>
          <a:p>
            <a:pPr marL="342900" indent="-342900" eaLnBrk="0" hangingPunct="0"/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  </a:t>
            </a:r>
            <a:r>
              <a:rPr lang="es-ES_tradnl" sz="1000" dirty="0" err="1">
                <a:solidFill>
                  <a:srgbClr val="2E0D6E"/>
                </a:solidFill>
                <a:latin typeface="Menlo-Regular" charset="0"/>
              </a:rPr>
              <a:t>exit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(</a:t>
            </a:r>
            <a:r>
              <a:rPr lang="es-ES_tradnl" sz="1000" dirty="0">
                <a:solidFill>
                  <a:srgbClr val="1C00CF"/>
                </a:solidFill>
                <a:latin typeface="Menlo-Regular" charset="0"/>
              </a:rPr>
              <a:t>0</a:t>
            </a:r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);</a:t>
            </a:r>
          </a:p>
          <a:p>
            <a:pPr marL="342900" indent="-342900" eaLnBrk="0" hangingPunct="0"/>
            <a:r>
              <a:rPr lang="es-ES_tradnl" sz="1000" dirty="0">
                <a:solidFill>
                  <a:srgbClr val="000000"/>
                </a:solidFill>
                <a:latin typeface="Menlo-Regular" charset="0"/>
              </a:rPr>
              <a:t>}</a:t>
            </a:r>
            <a:endParaRPr lang="es-ES_tradnl" sz="1000" dirty="0">
              <a:latin typeface="Verdana" pitchFamily="34" charset="0"/>
            </a:endParaRPr>
          </a:p>
        </p:txBody>
      </p:sp>
      <p:sp>
        <p:nvSpPr>
          <p:cNvPr id="14" name="CuadroTexto 13"/>
          <p:cNvSpPr txBox="1"/>
          <p:nvPr/>
        </p:nvSpPr>
        <p:spPr>
          <a:xfrm>
            <a:off x="6248400" y="2362200"/>
            <a:ext cx="2733675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_tradnl" sz="1400" b="1">
                <a:solidFill>
                  <a:srgbClr val="0066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Código del padre (pid≠0)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6248400" y="5178425"/>
            <a:ext cx="25400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s-ES_tradnl" sz="1400" b="1" dirty="0">
                <a:solidFill>
                  <a:srgbClr val="0066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Código del hijo (</a:t>
            </a:r>
            <a:r>
              <a:rPr lang="es-ES_tradnl" sz="1400" b="1" dirty="0" err="1">
                <a:solidFill>
                  <a:srgbClr val="0066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pid</a:t>
            </a:r>
            <a:r>
              <a:rPr lang="es-ES_tradnl" sz="1400" b="1" dirty="0">
                <a:solidFill>
                  <a:srgbClr val="00664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Verdana" pitchFamily="34" charset="0"/>
              </a:rPr>
              <a:t>=0)</a:t>
            </a:r>
          </a:p>
        </p:txBody>
      </p:sp>
    </p:spTree>
    <p:extLst>
      <p:ext uri="{BB962C8B-B14F-4D97-AF65-F5344CB8AC3E}">
        <p14:creationId xmlns:p14="http://schemas.microsoft.com/office/powerpoint/2010/main" val="157359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4" grpId="0" animBg="1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458200" cy="452438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>
                <a:solidFill>
                  <a:schemeClr val="bg1"/>
                </a:solidFill>
              </a:rPr>
              <a:t>Creación de Procesos Hijos </a:t>
            </a:r>
            <a:r>
              <a:rPr lang="es-VE" altLang="es-ES" sz="2000" cap="none" dirty="0" smtClean="0">
                <a:solidFill>
                  <a:schemeClr val="bg1"/>
                </a:solidFill>
              </a:rPr>
              <a:t>(</a:t>
            </a:r>
            <a:r>
              <a:rPr lang="es-VE" altLang="es-ES" sz="2000" cap="none" dirty="0" err="1" smtClean="0">
                <a:solidFill>
                  <a:schemeClr val="bg1"/>
                </a:solidFill>
              </a:rPr>
              <a:t>posix</a:t>
            </a:r>
            <a:r>
              <a:rPr lang="es-VE" altLang="es-ES" sz="2000" cap="none" dirty="0" smtClean="0">
                <a:solidFill>
                  <a:schemeClr val="bg1"/>
                </a:solidFill>
              </a:rPr>
              <a:t> - </a:t>
            </a:r>
            <a:r>
              <a:rPr lang="es-VE" altLang="es-ES" sz="2000" cap="none" dirty="0" err="1" smtClean="0">
                <a:solidFill>
                  <a:schemeClr val="bg1"/>
                </a:solidFill>
              </a:rPr>
              <a:t>unix</a:t>
            </a:r>
            <a:r>
              <a:rPr lang="es-VE" altLang="es-ES" sz="2000" cap="none" dirty="0" smtClean="0">
                <a:solidFill>
                  <a:schemeClr val="bg1"/>
                </a:solidFill>
              </a:rPr>
              <a:t>)</a:t>
            </a:r>
            <a:endParaRPr lang="en-US" altLang="es-ES" sz="1600" cap="none" dirty="0" smtClean="0">
              <a:solidFill>
                <a:schemeClr val="bg1"/>
              </a:solidFill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801688" y="1368425"/>
            <a:ext cx="3663950" cy="4503738"/>
          </a:xfrm>
          <a:solidFill>
            <a:srgbClr val="E8E8F4"/>
          </a:solidFill>
        </p:spPr>
        <p:txBody>
          <a:bodyPr wrap="none">
            <a:normAutofit fontScale="62500" lnSpcReduction="20000"/>
          </a:bodyPr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#include &lt;unistd.h&gt;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int main(int argc, char *argv[])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int pid;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pid = fork();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if (pid &lt; 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fprintf(stderr, “Falló");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exit(-1);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else if (pid == 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000" b="1" smtClean="0">
                <a:solidFill>
                  <a:srgbClr val="FF3300"/>
                </a:solidFill>
                <a:latin typeface="Courier10 BT" pitchFamily="50" charset="0"/>
                <a:ea typeface="新細明體" charset="-120"/>
              </a:rPr>
              <a:t>/* Inicio de código de Proceso Hijo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execlp("/bin/ls“,"ls”,NULL);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000" b="1" smtClean="0">
                <a:solidFill>
                  <a:srgbClr val="FF3300"/>
                </a:solidFill>
                <a:latin typeface="Courier10 BT" pitchFamily="50" charset="0"/>
                <a:ea typeface="新細明體" charset="-120"/>
              </a:rPr>
              <a:t>/* Fin de código de Proceso Hijo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000" b="1" smtClean="0">
                <a:solidFill>
                  <a:srgbClr val="3366CC"/>
                </a:solidFill>
                <a:latin typeface="Courier10 BT" pitchFamily="50" charset="0"/>
                <a:ea typeface="新細明體" charset="-120"/>
              </a:rPr>
              <a:t>/* Inicio de código de Proceso Padre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000" b="1" smtClean="0">
                <a:solidFill>
                  <a:srgbClr val="3366CC"/>
                </a:solidFill>
                <a:latin typeface="Courier10 BT" pitchFamily="50" charset="0"/>
                <a:ea typeface="新細明體" charset="-120"/>
              </a:rPr>
              <a:t>/* Esperar término del Hijo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wait(NULL);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printf("Child Complete");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exit(0);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000" b="1" smtClean="0">
                <a:solidFill>
                  <a:srgbClr val="3366CC"/>
                </a:solidFill>
                <a:latin typeface="Courier10 BT" pitchFamily="50" charset="0"/>
                <a:ea typeface="新細明體" charset="-120"/>
              </a:rPr>
              <a:t>/* Fin de código de Proceso Padre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625475" algn="l"/>
              </a:tabLst>
            </a:pPr>
            <a:r>
              <a:rPr lang="en-US" altLang="zh-TW" sz="1000" b="1" smtClean="0">
                <a:latin typeface="Courier10 BT" pitchFamily="50" charset="0"/>
                <a:ea typeface="新細明體" charset="-120"/>
              </a:rPr>
              <a:t>}</a:t>
            </a:r>
          </a:p>
        </p:txBody>
      </p:sp>
      <p:sp>
        <p:nvSpPr>
          <p:cNvPr id="18443" name="Footer Placeholder 1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8444" name="Slide Number Placeholder 1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F925AD-D267-41A4-80A5-D29064B012B4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s-ES" sz="1200" smtClean="0">
              <a:latin typeface="Arial Black" pitchFamily="34" charset="0"/>
            </a:endParaRP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4495800" y="2820988"/>
            <a:ext cx="725488" cy="458787"/>
            <a:chOff x="2952" y="1872"/>
            <a:chExt cx="457" cy="289"/>
          </a:xfrm>
        </p:grpSpPr>
        <p:sp>
          <p:nvSpPr>
            <p:cNvPr id="18447" name="Oval 10"/>
            <p:cNvSpPr>
              <a:spLocks noChangeArrowheads="1"/>
            </p:cNvSpPr>
            <p:nvPr/>
          </p:nvSpPr>
          <p:spPr bwMode="auto">
            <a:xfrm>
              <a:off x="2952" y="1872"/>
              <a:ext cx="288" cy="289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200" b="1"/>
                <a:t>Hijo</a:t>
              </a:r>
              <a:endParaRPr lang="en-US" altLang="es-ES" sz="1200" b="1"/>
            </a:p>
          </p:txBody>
        </p:sp>
        <p:sp>
          <p:nvSpPr>
            <p:cNvPr id="18448" name="Line 11"/>
            <p:cNvSpPr>
              <a:spLocks noChangeShapeType="1"/>
            </p:cNvSpPr>
            <p:nvPr/>
          </p:nvSpPr>
          <p:spPr bwMode="auto">
            <a:xfrm>
              <a:off x="3240" y="2017"/>
              <a:ext cx="16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76200" y="1597025"/>
            <a:ext cx="725488" cy="458788"/>
            <a:chOff x="48" y="957"/>
            <a:chExt cx="457" cy="289"/>
          </a:xfrm>
        </p:grpSpPr>
        <p:sp>
          <p:nvSpPr>
            <p:cNvPr id="18445" name="Oval 6"/>
            <p:cNvSpPr>
              <a:spLocks noChangeArrowheads="1"/>
            </p:cNvSpPr>
            <p:nvPr/>
          </p:nvSpPr>
          <p:spPr bwMode="auto">
            <a:xfrm>
              <a:off x="48" y="957"/>
              <a:ext cx="288" cy="289"/>
            </a:xfrm>
            <a:prstGeom prst="ellipse">
              <a:avLst/>
            </a:prstGeom>
            <a:solidFill>
              <a:srgbClr val="E8E8F4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200" b="1"/>
                <a:t>Padre</a:t>
              </a:r>
              <a:endParaRPr lang="en-US" altLang="es-ES" sz="1200" b="1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>
              <a:off x="336" y="1102"/>
              <a:ext cx="169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8385" name="Rectangle 17"/>
          <p:cNvSpPr>
            <a:spLocks noChangeArrowheads="1"/>
          </p:cNvSpPr>
          <p:nvPr/>
        </p:nvSpPr>
        <p:spPr bwMode="auto">
          <a:xfrm>
            <a:off x="5221288" y="1368425"/>
            <a:ext cx="3663950" cy="450373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tabLst>
                <a:tab pos="625475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tabLst>
                <a:tab pos="625475" algn="l"/>
              </a:tabLst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tabLst>
                <a:tab pos="625475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tabLst>
                <a:tab pos="625475" algn="l"/>
              </a:tabLst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tabLst>
                <a:tab pos="625475" algn="l"/>
              </a:tabLst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625475" algn="l"/>
              </a:tabLs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625475" algn="l"/>
              </a:tabLs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625475" algn="l"/>
              </a:tabLs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tabLst>
                <a:tab pos="625475" algn="l"/>
              </a:tabLs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#include &lt;unistd.h&gt;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int main(int argc, char *argv[])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int pid;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pid = fork();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if (pid &lt; 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fprintf(stderr, “Falló");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exit(-1);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else if (pid == 0)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000" b="1">
                <a:solidFill>
                  <a:srgbClr val="FF3300"/>
                </a:solidFill>
                <a:latin typeface="Courier10 BT" pitchFamily="50" charset="0"/>
                <a:ea typeface="新細明體" charset="-120"/>
              </a:rPr>
              <a:t>/* Inicio de código de Proceso Hijo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execlp("/bin/ls“,"ls”,NULL);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000" b="1">
                <a:solidFill>
                  <a:srgbClr val="FF3300"/>
                </a:solidFill>
                <a:latin typeface="Courier10 BT" pitchFamily="50" charset="0"/>
                <a:ea typeface="新細明體" charset="-120"/>
              </a:rPr>
              <a:t>/* Fin de código de Proceso Hijo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else {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000" b="1">
                <a:solidFill>
                  <a:schemeClr val="hlink"/>
                </a:solidFill>
                <a:latin typeface="Courier10 BT" pitchFamily="50" charset="0"/>
                <a:ea typeface="新細明體" charset="-120"/>
              </a:rPr>
              <a:t>/* Inicio de código de Proceso Padre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000" b="1">
                <a:solidFill>
                  <a:schemeClr val="hlink"/>
                </a:solidFill>
                <a:latin typeface="Courier10 BT" pitchFamily="50" charset="0"/>
                <a:ea typeface="新細明體" charset="-120"/>
              </a:rPr>
              <a:t>/* Esperar término del Hijo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wait(NULL);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printf("Child Complete");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exit(0);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…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	</a:t>
            </a:r>
            <a:r>
              <a:rPr lang="en-US" altLang="zh-TW" sz="1000" b="1">
                <a:solidFill>
                  <a:schemeClr val="hlink"/>
                </a:solidFill>
                <a:latin typeface="Courier10 BT" pitchFamily="50" charset="0"/>
                <a:ea typeface="新細明體" charset="-120"/>
              </a:rPr>
              <a:t>/* Fin de código de Proceso Padre */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TW" sz="1000" b="1">
                <a:latin typeface="Courier10 BT" pitchFamily="50" charset="0"/>
                <a:ea typeface="新細明體" charset="-120"/>
              </a:rPr>
              <a:t>}</a:t>
            </a: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533400" y="5872163"/>
            <a:ext cx="5259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400" b="1"/>
              <a:t>Primer caso: Falla la creación del Proceso Hijo</a:t>
            </a:r>
            <a:endParaRPr lang="en-US" altLang="es-ES" sz="1400" b="1"/>
          </a:p>
        </p:txBody>
      </p:sp>
      <p:sp>
        <p:nvSpPr>
          <p:cNvPr id="58387" name="Text Box 19"/>
          <p:cNvSpPr txBox="1">
            <a:spLocks noChangeArrowheads="1"/>
          </p:cNvSpPr>
          <p:nvPr/>
        </p:nvSpPr>
        <p:spPr bwMode="auto">
          <a:xfrm>
            <a:off x="533400" y="6100763"/>
            <a:ext cx="7542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400" b="1" dirty="0"/>
              <a:t>Segundo Caso: Se logra crear el Proceso Hijo. Padre e Hijo corren en paralelo.</a:t>
            </a:r>
            <a:endParaRPr lang="en-US" altLang="es-ES" sz="1400" b="1" dirty="0"/>
          </a:p>
        </p:txBody>
      </p:sp>
      <p:sp>
        <p:nvSpPr>
          <p:cNvPr id="18441" name="Text Box 21"/>
          <p:cNvSpPr txBox="1">
            <a:spLocks noChangeArrowheads="1"/>
          </p:cNvSpPr>
          <p:nvPr/>
        </p:nvSpPr>
        <p:spPr bwMode="auto">
          <a:xfrm>
            <a:off x="1366838" y="1063625"/>
            <a:ext cx="235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400" b="1"/>
              <a:t>Imagen de Proceso padre</a:t>
            </a:r>
            <a:endParaRPr lang="en-US" altLang="es-ES" sz="1400" b="1"/>
          </a:p>
        </p:txBody>
      </p:sp>
      <p:sp>
        <p:nvSpPr>
          <p:cNvPr id="18442" name="Text Box 22"/>
          <p:cNvSpPr txBox="1">
            <a:spLocks noChangeArrowheads="1"/>
          </p:cNvSpPr>
          <p:nvPr/>
        </p:nvSpPr>
        <p:spPr bwMode="auto">
          <a:xfrm>
            <a:off x="5792788" y="1062038"/>
            <a:ext cx="22828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400" b="1"/>
              <a:t>Imagen de Proceso hijo</a:t>
            </a:r>
            <a:endParaRPr lang="en-US" altLang="es-E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84921E-6 L 3.33333E-6 0.0781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0.07817 L -2.77778E-7 0.1336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10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7817 L 3.33333E-6 0.32262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8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32262 L 3.33333E-6 0.4227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95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77521E-8 L 0 0.14431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16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2" presetClass="emph" presetSubtype="0" repeatCount="6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" fill="hold"/>
                                        <p:tgtEl>
                                          <p:spTgt spid="58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42" dur="50" fill="hold"/>
                                        <p:tgtEl>
                                          <p:spTgt spid="58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" fill="hold"/>
                                        <p:tgtEl>
                                          <p:spTgt spid="58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" fill="hold"/>
                                        <p:tgtEl>
                                          <p:spTgt spid="58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4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837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8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42276 L 3.33333E-6 0.5562 " pathEditMode="relative" rAng="0" ptsTypes="AA">
                                      <p:cBhvr>
                                        <p:cTn id="6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85" grpId="0" animBg="1"/>
      <p:bldP spid="58385" grpId="1" animBg="1"/>
      <p:bldP spid="58386" grpId="0"/>
      <p:bldP spid="58386" grpId="1"/>
      <p:bldP spid="5838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464220" y="409917"/>
            <a:ext cx="8229600" cy="423863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>
                <a:solidFill>
                  <a:schemeClr val="bg1"/>
                </a:solidFill>
              </a:rPr>
              <a:t>Creación de Hilos </a:t>
            </a:r>
            <a:r>
              <a:rPr lang="es-VE" altLang="es-ES" sz="2000" cap="none" dirty="0" smtClean="0">
                <a:solidFill>
                  <a:schemeClr val="bg1"/>
                </a:solidFill>
              </a:rPr>
              <a:t>(</a:t>
            </a:r>
            <a:r>
              <a:rPr lang="es-VE" altLang="es-ES" sz="2000" cap="none" dirty="0" err="1" smtClean="0">
                <a:solidFill>
                  <a:schemeClr val="bg1"/>
                </a:solidFill>
              </a:rPr>
              <a:t>posix</a:t>
            </a:r>
            <a:r>
              <a:rPr lang="es-VE" altLang="es-ES" sz="2000" cap="none" dirty="0" smtClean="0">
                <a:solidFill>
                  <a:schemeClr val="bg1"/>
                </a:solidFill>
              </a:rPr>
              <a:t> - </a:t>
            </a:r>
            <a:r>
              <a:rPr lang="es-VE" altLang="es-ES" sz="2000" cap="none" dirty="0" err="1" smtClean="0">
                <a:solidFill>
                  <a:schemeClr val="bg1"/>
                </a:solidFill>
              </a:rPr>
              <a:t>linux</a:t>
            </a:r>
            <a:r>
              <a:rPr lang="es-VE" altLang="es-ES" sz="2000" cap="none" dirty="0" smtClean="0">
                <a:solidFill>
                  <a:schemeClr val="bg1"/>
                </a:solidFill>
              </a:rPr>
              <a:t>)</a:t>
            </a:r>
            <a:endParaRPr lang="en-US" altLang="es-ES" sz="2000" cap="none" dirty="0" smtClean="0">
              <a:solidFill>
                <a:schemeClr val="bg1"/>
              </a:solidFill>
            </a:endParaRPr>
          </a:p>
        </p:txBody>
      </p:sp>
      <p:sp>
        <p:nvSpPr>
          <p:cNvPr id="194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5838"/>
            <a:ext cx="8229600" cy="5338762"/>
          </a:xfrm>
          <a:noFill/>
        </p:spPr>
        <p:txBody>
          <a:bodyPr>
            <a:normAutofit fontScale="850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#include &lt;</a:t>
            </a:r>
            <a:r>
              <a:rPr lang="en-US" altLang="es-ES" sz="1200" b="1" dirty="0" err="1" smtClean="0">
                <a:latin typeface="Courier10 BT" pitchFamily="50" charset="0"/>
              </a:rPr>
              <a:t>stdio.h</a:t>
            </a:r>
            <a:r>
              <a:rPr lang="en-US" altLang="es-ES" sz="1200" b="1" dirty="0" smtClean="0">
                <a:latin typeface="Courier10 BT" pitchFamily="50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#include &lt;</a:t>
            </a:r>
            <a:r>
              <a:rPr lang="en-US" altLang="es-ES" sz="1200" b="1" dirty="0" err="1" smtClean="0">
                <a:latin typeface="Courier10 BT" pitchFamily="50" charset="0"/>
              </a:rPr>
              <a:t>stdlib.h</a:t>
            </a:r>
            <a:r>
              <a:rPr lang="en-US" altLang="es-ES" sz="1200" b="1" dirty="0" smtClean="0">
                <a:latin typeface="Courier10 BT" pitchFamily="50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#include &lt;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pthread.h</a:t>
            </a:r>
            <a:r>
              <a:rPr lang="en-US" altLang="es-ES" sz="1200" b="1" dirty="0" smtClean="0">
                <a:latin typeface="Courier10 BT" pitchFamily="50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void *</a:t>
            </a:r>
            <a:r>
              <a:rPr lang="en-US" altLang="es-ES" sz="1200" b="1" dirty="0" err="1" smtClean="0">
                <a:latin typeface="Courier10 BT" pitchFamily="50" charset="0"/>
              </a:rPr>
              <a:t>print_message_function</a:t>
            </a:r>
            <a:r>
              <a:rPr lang="en-US" altLang="es-ES" sz="1200" b="1" dirty="0" smtClean="0">
                <a:latin typeface="Courier10 BT" pitchFamily="50" charset="0"/>
              </a:rPr>
              <a:t>( void *</a:t>
            </a:r>
            <a:r>
              <a:rPr lang="en-US" altLang="es-ES" sz="1200" b="1" dirty="0" err="1" smtClean="0">
                <a:latin typeface="Courier10 BT" pitchFamily="50" charset="0"/>
              </a:rPr>
              <a:t>ptr</a:t>
            </a:r>
            <a:r>
              <a:rPr lang="en-US" altLang="es-ES" sz="1200" b="1" dirty="0" smtClean="0">
                <a:latin typeface="Courier10 BT" pitchFamily="50" charset="0"/>
              </a:rPr>
              <a:t> );</a:t>
            </a:r>
            <a:br>
              <a:rPr lang="en-US" altLang="es-ES" sz="1200" b="1" dirty="0" smtClean="0">
                <a:latin typeface="Courier10 BT" pitchFamily="50" charset="0"/>
              </a:rPr>
            </a:br>
            <a:endParaRPr lang="en-US" altLang="es-ES" sz="1200" b="1" dirty="0" smtClean="0">
              <a:latin typeface="Courier10 BT" pitchFamily="50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main(){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pthread_t</a:t>
            </a:r>
            <a:r>
              <a:rPr lang="en-US" altLang="es-ES" sz="1200" b="1" dirty="0" smtClean="0">
                <a:solidFill>
                  <a:srgbClr val="3366CC"/>
                </a:solidFill>
                <a:latin typeface="Courier10 BT" pitchFamily="50" charset="0"/>
              </a:rPr>
              <a:t> hilo1, hilo2</a:t>
            </a:r>
            <a:r>
              <a:rPr lang="en-US" altLang="es-ES" sz="1200" b="1" dirty="0" smtClean="0">
                <a:latin typeface="Courier10 BT" pitchFamily="50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char *message1 = “Hilo 1";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char *message2 = “Hilo 2";</a:t>
            </a:r>
            <a:br>
              <a:rPr lang="en-US" altLang="es-ES" sz="1200" b="1" dirty="0" smtClean="0">
                <a:latin typeface="Courier10 BT" pitchFamily="50" charset="0"/>
              </a:rPr>
            </a:b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latin typeface="Courier10 BT" pitchFamily="50" charset="0"/>
              </a:rPr>
              <a:t>int</a:t>
            </a:r>
            <a:r>
              <a:rPr lang="en-US" altLang="es-ES" sz="1200" b="1" dirty="0" smtClean="0">
                <a:latin typeface="Courier10 BT" pitchFamily="50" charset="0"/>
              </a:rPr>
              <a:t> iret1, iret2;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endParaRPr lang="en-US" altLang="es-ES" sz="1200" b="1" dirty="0" smtClean="0">
              <a:latin typeface="Courier10 BT" pitchFamily="50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iret1 = 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pthread_create</a:t>
            </a:r>
            <a:r>
              <a:rPr lang="en-US" altLang="es-ES" sz="1200" b="1" dirty="0" smtClean="0">
                <a:latin typeface="Courier10 BT" pitchFamily="50" charset="0"/>
              </a:rPr>
              <a:t>( &amp;hilo1, NULL, </a:t>
            </a:r>
            <a:r>
              <a:rPr lang="en-US" altLang="es-ES" sz="1200" b="1" dirty="0" err="1" smtClean="0">
                <a:latin typeface="Courier10 BT" pitchFamily="50" charset="0"/>
              </a:rPr>
              <a:t>print_message_function</a:t>
            </a:r>
            <a:r>
              <a:rPr lang="en-US" altLang="es-ES" sz="1200" b="1" dirty="0" smtClean="0">
                <a:latin typeface="Courier10 BT" pitchFamily="50" charset="0"/>
              </a:rPr>
              <a:t>, (void*) message1);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iret2 = 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pthread_create</a:t>
            </a:r>
            <a:r>
              <a:rPr lang="en-US" altLang="es-ES" sz="1200" b="1" dirty="0" smtClean="0">
                <a:latin typeface="Courier10 BT" pitchFamily="50" charset="0"/>
              </a:rPr>
              <a:t>( &amp;hilo2, NULL, </a:t>
            </a:r>
            <a:r>
              <a:rPr lang="en-US" altLang="es-ES" sz="1200" b="1" dirty="0" err="1" smtClean="0">
                <a:latin typeface="Courier10 BT" pitchFamily="50" charset="0"/>
              </a:rPr>
              <a:t>print_message_function</a:t>
            </a:r>
            <a:r>
              <a:rPr lang="en-US" altLang="es-ES" sz="1200" b="1" dirty="0" smtClean="0">
                <a:latin typeface="Courier10 BT" pitchFamily="50" charset="0"/>
              </a:rPr>
              <a:t>, (void*) message2);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endParaRPr lang="en-US" altLang="es-ES" sz="1200" b="1" dirty="0" smtClean="0">
              <a:solidFill>
                <a:srgbClr val="FF3300"/>
              </a:solidFill>
              <a:latin typeface="Courier10 BT" pitchFamily="50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pthread_join</a:t>
            </a:r>
            <a:r>
              <a:rPr lang="en-US" altLang="es-ES" sz="1200" b="1" dirty="0" smtClean="0">
                <a:latin typeface="Courier10 BT" pitchFamily="50" charset="0"/>
              </a:rPr>
              <a:t>( hilo1, NULL);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pthread_join</a:t>
            </a:r>
            <a:r>
              <a:rPr lang="en-US" altLang="es-ES" sz="1200" b="1" dirty="0" smtClean="0">
                <a:latin typeface="Courier10 BT" pitchFamily="50" charset="0"/>
              </a:rPr>
              <a:t>( hilo2, NULL);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latin typeface="Courier10 BT" pitchFamily="50" charset="0"/>
              </a:rPr>
              <a:t>printf</a:t>
            </a:r>
            <a:r>
              <a:rPr lang="en-US" altLang="es-ES" sz="1200" b="1" dirty="0" smtClean="0">
                <a:latin typeface="Courier10 BT" pitchFamily="50" charset="0"/>
              </a:rPr>
              <a:t>(“El Hilo 1 </a:t>
            </a:r>
            <a:r>
              <a:rPr lang="en-US" altLang="es-ES" sz="1200" b="1" dirty="0" err="1" smtClean="0">
                <a:latin typeface="Courier10 BT" pitchFamily="50" charset="0"/>
              </a:rPr>
              <a:t>devuelve</a:t>
            </a:r>
            <a:r>
              <a:rPr lang="en-US" altLang="es-ES" sz="1200" b="1" dirty="0" smtClean="0">
                <a:latin typeface="Courier10 BT" pitchFamily="50" charset="0"/>
              </a:rPr>
              <a:t>: %d\n",iret1);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latin typeface="Courier10 BT" pitchFamily="50" charset="0"/>
              </a:rPr>
              <a:t>printf</a:t>
            </a:r>
            <a:r>
              <a:rPr lang="en-US" altLang="es-ES" sz="1200" b="1" dirty="0" smtClean="0">
                <a:latin typeface="Courier10 BT" pitchFamily="50" charset="0"/>
              </a:rPr>
              <a:t>(“El Hilo 2 </a:t>
            </a:r>
            <a:r>
              <a:rPr lang="en-US" altLang="es-ES" sz="1200" b="1" dirty="0" err="1" smtClean="0">
                <a:latin typeface="Courier10 BT" pitchFamily="50" charset="0"/>
              </a:rPr>
              <a:t>devuelve</a:t>
            </a:r>
            <a:r>
              <a:rPr lang="en-US" altLang="es-ES" sz="1200" b="1" dirty="0" smtClean="0">
                <a:latin typeface="Courier10 BT" pitchFamily="50" charset="0"/>
              </a:rPr>
              <a:t>: %d\n",iret2);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exit(0);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}</a:t>
            </a:r>
            <a:br>
              <a:rPr lang="en-US" altLang="es-ES" sz="1200" b="1" dirty="0" smtClean="0">
                <a:latin typeface="Courier10 BT" pitchFamily="50" charset="0"/>
              </a:rPr>
            </a:br>
            <a:endParaRPr lang="en-US" altLang="es-ES" sz="1200" b="1" dirty="0" smtClean="0">
              <a:latin typeface="Courier10 BT" pitchFamily="50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void *</a:t>
            </a:r>
            <a:r>
              <a:rPr lang="en-US" altLang="es-ES" sz="1200" b="1" dirty="0" err="1" smtClean="0">
                <a:latin typeface="Courier10 BT" pitchFamily="50" charset="0"/>
              </a:rPr>
              <a:t>print_message_function</a:t>
            </a:r>
            <a:r>
              <a:rPr lang="en-US" altLang="es-ES" sz="1200" b="1" dirty="0" smtClean="0">
                <a:latin typeface="Courier10 BT" pitchFamily="50" charset="0"/>
              </a:rPr>
              <a:t>( void *</a:t>
            </a:r>
            <a:r>
              <a:rPr lang="en-US" altLang="es-ES" sz="1200" b="1" dirty="0" err="1" smtClean="0">
                <a:latin typeface="Courier10 BT" pitchFamily="50" charset="0"/>
              </a:rPr>
              <a:t>ptr</a:t>
            </a:r>
            <a:r>
              <a:rPr lang="en-US" altLang="es-ES" sz="1200" b="1" dirty="0" smtClean="0">
                <a:latin typeface="Courier10 BT" pitchFamily="50" charset="0"/>
              </a:rPr>
              <a:t> )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{</a:t>
            </a:r>
            <a:br>
              <a:rPr lang="en-US" altLang="es-ES" sz="1200" b="1" dirty="0" smtClean="0">
                <a:latin typeface="Courier10 BT" pitchFamily="50" charset="0"/>
              </a:rPr>
            </a:br>
            <a:r>
              <a:rPr lang="en-US" altLang="es-ES" sz="1200" b="1" dirty="0" smtClean="0">
                <a:latin typeface="Courier10 BT" pitchFamily="50" charset="0"/>
              </a:rPr>
              <a:t>	char *message;</a:t>
            </a:r>
            <a:br>
              <a:rPr lang="en-US" altLang="es-ES" sz="1200" b="1" dirty="0" smtClean="0">
                <a:latin typeface="Courier10 BT" pitchFamily="50" charset="0"/>
              </a:rPr>
            </a:br>
            <a:r>
              <a:rPr lang="en-US" altLang="es-ES" sz="1200" b="1" dirty="0" smtClean="0">
                <a:latin typeface="Courier10 BT" pitchFamily="50" charset="0"/>
              </a:rPr>
              <a:t>	message = (char *) </a:t>
            </a:r>
            <a:r>
              <a:rPr lang="en-US" altLang="es-ES" sz="1200" b="1" dirty="0" err="1" smtClean="0">
                <a:latin typeface="Courier10 BT" pitchFamily="50" charset="0"/>
              </a:rPr>
              <a:t>ptr</a:t>
            </a:r>
            <a:r>
              <a:rPr lang="en-US" altLang="es-ES" sz="1200" b="1" dirty="0" smtClean="0">
                <a:latin typeface="Courier10 BT" pitchFamily="50" charset="0"/>
              </a:rPr>
              <a:t>;</a:t>
            </a:r>
            <a:br>
              <a:rPr lang="en-US" altLang="es-ES" sz="1200" b="1" dirty="0" smtClean="0">
                <a:latin typeface="Courier10 BT" pitchFamily="50" charset="0"/>
              </a:rPr>
            </a:b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latin typeface="Courier10 BT" pitchFamily="50" charset="0"/>
              </a:rPr>
              <a:t>printf</a:t>
            </a:r>
            <a:r>
              <a:rPr lang="en-US" altLang="es-ES" sz="1200" b="1" dirty="0" smtClean="0">
                <a:latin typeface="Courier10 BT" pitchFamily="50" charset="0"/>
              </a:rPr>
              <a:t>("%s \n", message);</a:t>
            </a:r>
            <a:br>
              <a:rPr lang="en-US" altLang="es-ES" sz="1200" b="1" dirty="0" smtClean="0">
                <a:latin typeface="Courier10 BT" pitchFamily="50" charset="0"/>
              </a:rPr>
            </a:br>
            <a:r>
              <a:rPr lang="en-US" altLang="es-ES" sz="1200" b="1" dirty="0" smtClean="0">
                <a:latin typeface="Courier10 BT" pitchFamily="50" charset="0"/>
              </a:rPr>
              <a:t>} </a:t>
            </a:r>
          </a:p>
        </p:txBody>
      </p:sp>
      <p:sp>
        <p:nvSpPr>
          <p:cNvPr id="19465" name="Footer Placeholder 1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19466" name="Slide Number Placeholder 1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DEC507-A52A-4C1A-9BD0-FE15FF8F84BF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s-ES" sz="1200" smtClean="0">
              <a:latin typeface="Arial Black" pitchFamily="34" charset="0"/>
            </a:endParaRPr>
          </a:p>
        </p:txBody>
      </p:sp>
      <p:sp>
        <p:nvSpPr>
          <p:cNvPr id="69637" name="AutoShape 5"/>
          <p:cNvSpPr>
            <a:spLocks/>
          </p:cNvSpPr>
          <p:nvPr/>
        </p:nvSpPr>
        <p:spPr bwMode="auto">
          <a:xfrm>
            <a:off x="5067300" y="4049713"/>
            <a:ext cx="3205163" cy="707886"/>
          </a:xfrm>
          <a:prstGeom prst="borderCallout1">
            <a:avLst>
              <a:gd name="adj1" fmla="val 13116"/>
              <a:gd name="adj2" fmla="val -2380"/>
              <a:gd name="adj3" fmla="val 4370"/>
              <a:gd name="adj4" fmla="val -48449"/>
            </a:avLst>
          </a:prstGeom>
          <a:solidFill>
            <a:srgbClr val="E8E8F4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000" b="1" dirty="0">
                <a:solidFill>
                  <a:srgbClr val="3366CC"/>
                </a:solidFill>
              </a:rPr>
              <a:t>Esperar que Hilos 1 y 2 terminen de ejecutar su código. Si esto no se hace, es posible que el Proceso P haga su </a:t>
            </a:r>
            <a:r>
              <a:rPr lang="es-VE" altLang="es-ES" sz="1000" b="1" dirty="0" err="1">
                <a:solidFill>
                  <a:srgbClr val="3366CC"/>
                </a:solidFill>
              </a:rPr>
              <a:t>exit</a:t>
            </a:r>
            <a:r>
              <a:rPr lang="es-VE" altLang="es-ES" sz="1000" b="1" dirty="0">
                <a:solidFill>
                  <a:srgbClr val="3366CC"/>
                </a:solidFill>
              </a:rPr>
              <a:t>(0) antes y al terminar, terminen prematuramente los Hilos 1 y 2. </a:t>
            </a:r>
            <a:endParaRPr lang="en-US" altLang="es-ES" sz="1000" b="1" dirty="0">
              <a:solidFill>
                <a:srgbClr val="3366CC"/>
              </a:solidFill>
            </a:endParaRPr>
          </a:p>
        </p:txBody>
      </p:sp>
      <p:sp>
        <p:nvSpPr>
          <p:cNvPr id="69646" name="AutoShape 14"/>
          <p:cNvSpPr>
            <a:spLocks/>
          </p:cNvSpPr>
          <p:nvPr/>
        </p:nvSpPr>
        <p:spPr bwMode="auto">
          <a:xfrm>
            <a:off x="6332538" y="1935163"/>
            <a:ext cx="1924050" cy="246221"/>
          </a:xfrm>
          <a:prstGeom prst="borderCallout1">
            <a:avLst>
              <a:gd name="adj1" fmla="val 27588"/>
              <a:gd name="adj2" fmla="val -3958"/>
              <a:gd name="adj3" fmla="val 115386"/>
              <a:gd name="adj4" fmla="val -167462"/>
            </a:avLst>
          </a:prstGeom>
          <a:solidFill>
            <a:srgbClr val="E8E8F4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000" b="1" dirty="0">
                <a:solidFill>
                  <a:srgbClr val="3366CC"/>
                </a:solidFill>
              </a:rPr>
              <a:t>Descriptores de Hilos 1 y 2 </a:t>
            </a:r>
            <a:endParaRPr lang="en-US" altLang="es-ES" sz="1000" b="1" dirty="0">
              <a:solidFill>
                <a:srgbClr val="3366CC"/>
              </a:solidFill>
            </a:endParaRP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450850" y="3200010"/>
            <a:ext cx="7818438" cy="3205163"/>
            <a:chOff x="284" y="2064"/>
            <a:chExt cx="4925" cy="2019"/>
          </a:xfrm>
        </p:grpSpPr>
        <p:sp>
          <p:nvSpPr>
            <p:cNvPr id="19467" name="Rectangle 17"/>
            <p:cNvSpPr>
              <a:spLocks noChangeArrowheads="1"/>
            </p:cNvSpPr>
            <p:nvPr/>
          </p:nvSpPr>
          <p:spPr bwMode="auto">
            <a:xfrm>
              <a:off x="284" y="3410"/>
              <a:ext cx="2500" cy="673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sp>
          <p:nvSpPr>
            <p:cNvPr id="19468" name="Rectangle 18"/>
            <p:cNvSpPr>
              <a:spLocks noChangeArrowheads="1"/>
            </p:cNvSpPr>
            <p:nvPr/>
          </p:nvSpPr>
          <p:spPr bwMode="auto">
            <a:xfrm>
              <a:off x="2688" y="2064"/>
              <a:ext cx="1442" cy="38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cxnSp>
          <p:nvCxnSpPr>
            <p:cNvPr id="19469" name="AutoShape 19"/>
            <p:cNvCxnSpPr>
              <a:cxnSpLocks noChangeShapeType="1"/>
              <a:stCxn id="19467" idx="0"/>
              <a:endCxn id="19468" idx="2"/>
            </p:cNvCxnSpPr>
            <p:nvPr/>
          </p:nvCxnSpPr>
          <p:spPr bwMode="auto">
            <a:xfrm flipV="1">
              <a:off x="1534" y="2444"/>
              <a:ext cx="1875" cy="96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70" name="Rectangle 20"/>
            <p:cNvSpPr>
              <a:spLocks noChangeArrowheads="1"/>
            </p:cNvSpPr>
            <p:nvPr/>
          </p:nvSpPr>
          <p:spPr bwMode="auto">
            <a:xfrm>
              <a:off x="4178" y="2064"/>
              <a:ext cx="1031" cy="380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sp>
          <p:nvSpPr>
            <p:cNvPr id="19471" name="Rectangle 21"/>
            <p:cNvSpPr>
              <a:spLocks noChangeArrowheads="1"/>
            </p:cNvSpPr>
            <p:nvPr/>
          </p:nvSpPr>
          <p:spPr bwMode="auto">
            <a:xfrm>
              <a:off x="2063" y="3555"/>
              <a:ext cx="625" cy="96"/>
            </a:xfrm>
            <a:prstGeom prst="rect">
              <a:avLst/>
            </a:prstGeom>
            <a:noFill/>
            <a:ln w="9525">
              <a:solidFill>
                <a:srgbClr val="33CC33"/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s-ES" altLang="es-ES" sz="1800"/>
            </a:p>
          </p:txBody>
        </p:sp>
        <p:cxnSp>
          <p:nvCxnSpPr>
            <p:cNvPr id="19472" name="AutoShape 22"/>
            <p:cNvCxnSpPr>
              <a:cxnSpLocks noChangeShapeType="1"/>
              <a:stCxn id="19471" idx="0"/>
              <a:endCxn id="19470" idx="2"/>
            </p:cNvCxnSpPr>
            <p:nvPr/>
          </p:nvCxnSpPr>
          <p:spPr bwMode="auto">
            <a:xfrm flipV="1">
              <a:off x="2376" y="2444"/>
              <a:ext cx="2318" cy="1111"/>
            </a:xfrm>
            <a:prstGeom prst="straightConnector1">
              <a:avLst/>
            </a:prstGeom>
            <a:noFill/>
            <a:ln w="9525">
              <a:solidFill>
                <a:srgbClr val="33CC33"/>
              </a:solidFill>
              <a:prstDash val="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9657" name="AutoShape 25"/>
          <p:cNvSpPr>
            <a:spLocks/>
          </p:cNvSpPr>
          <p:nvPr/>
        </p:nvSpPr>
        <p:spPr bwMode="auto">
          <a:xfrm>
            <a:off x="6370638" y="1231900"/>
            <a:ext cx="2309812" cy="246221"/>
          </a:xfrm>
          <a:prstGeom prst="borderCallout1">
            <a:avLst>
              <a:gd name="adj1" fmla="val 27588"/>
              <a:gd name="adj2" fmla="val -3958"/>
              <a:gd name="adj3" fmla="val 125154"/>
              <a:gd name="adj4" fmla="val -167667"/>
            </a:avLst>
          </a:prstGeom>
          <a:solidFill>
            <a:srgbClr val="E8E8F4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000" b="1" dirty="0">
                <a:solidFill>
                  <a:srgbClr val="3366CC"/>
                </a:solidFill>
              </a:rPr>
              <a:t>Biblioteca de manejo de Hilos </a:t>
            </a:r>
            <a:endParaRPr lang="en-US" altLang="es-ES" sz="1000" b="1" dirty="0">
              <a:solidFill>
                <a:srgbClr val="3366CC"/>
              </a:solidFill>
            </a:endParaRPr>
          </a:p>
        </p:txBody>
      </p:sp>
      <p:sp>
        <p:nvSpPr>
          <p:cNvPr id="69659" name="AutoShape 27"/>
          <p:cNvSpPr>
            <a:spLocks/>
          </p:cNvSpPr>
          <p:nvPr/>
        </p:nvSpPr>
        <p:spPr bwMode="auto">
          <a:xfrm>
            <a:off x="4419600" y="2524125"/>
            <a:ext cx="3849688" cy="400050"/>
          </a:xfrm>
          <a:prstGeom prst="borderCallout1">
            <a:avLst>
              <a:gd name="adj1" fmla="val 53107"/>
              <a:gd name="adj2" fmla="val -1056"/>
              <a:gd name="adj3" fmla="val 194939"/>
              <a:gd name="adj4" fmla="val -40575"/>
            </a:avLst>
          </a:prstGeom>
          <a:solidFill>
            <a:srgbClr val="E8E8F4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s-VE" altLang="es-ES" sz="1000" b="1">
                <a:solidFill>
                  <a:srgbClr val="3366CC"/>
                </a:solidFill>
              </a:rPr>
              <a:t>Creación de los Hilos. Cada Hilo empieza a ejecutar la función asignada de inmediato, con los parámetros dados.</a:t>
            </a:r>
            <a:endParaRPr lang="en-US" altLang="es-ES" sz="1000" b="1">
              <a:solidFill>
                <a:srgbClr val="3366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9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7" grpId="0" animBg="1"/>
      <p:bldP spid="69646" grpId="0" animBg="1"/>
      <p:bldP spid="69657" grpId="0" animBg="1"/>
      <p:bldP spid="696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0850" y="409575"/>
            <a:ext cx="8229600" cy="423863"/>
          </a:xfrm>
        </p:spPr>
        <p:txBody>
          <a:bodyPr/>
          <a:lstStyle/>
          <a:p>
            <a:pPr eaLnBrk="1" hangingPunct="1"/>
            <a:r>
              <a:rPr lang="es-VE" altLang="es-ES" sz="3200" dirty="0" smtClean="0"/>
              <a:t>Creación de Hilos </a:t>
            </a:r>
            <a:r>
              <a:rPr lang="es-VE" altLang="es-ES" sz="2000" dirty="0" smtClean="0"/>
              <a:t>(</a:t>
            </a:r>
            <a:r>
              <a:rPr lang="es-VE" altLang="es-ES" sz="2000" dirty="0" err="1" smtClean="0"/>
              <a:t>Posix</a:t>
            </a:r>
            <a:r>
              <a:rPr lang="es-VE" altLang="es-ES" sz="2000" dirty="0" smtClean="0"/>
              <a:t> - Linux)</a:t>
            </a:r>
            <a:endParaRPr lang="en-US" altLang="es-ES" sz="20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xfrm>
            <a:off x="749300" y="985838"/>
            <a:ext cx="7931150" cy="5572125"/>
          </a:xfrm>
          <a:noFill/>
        </p:spPr>
        <p:txBody>
          <a:bodyPr>
            <a:normAutofit fontScale="92500" lnSpcReduction="20000"/>
          </a:bodyPr>
          <a:lstStyle/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#include &lt;</a:t>
            </a:r>
            <a:r>
              <a:rPr lang="en-US" altLang="es-ES" sz="1200" b="1" dirty="0" err="1" smtClean="0">
                <a:latin typeface="Courier10 BT" pitchFamily="50" charset="0"/>
              </a:rPr>
              <a:t>stdio.h</a:t>
            </a:r>
            <a:r>
              <a:rPr lang="en-US" altLang="es-ES" sz="1200" b="1" dirty="0" smtClean="0">
                <a:latin typeface="Courier10 BT" pitchFamily="50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#include &lt;</a:t>
            </a:r>
            <a:r>
              <a:rPr lang="en-US" altLang="es-ES" sz="1200" b="1" dirty="0" err="1" smtClean="0">
                <a:latin typeface="Courier10 BT" pitchFamily="50" charset="0"/>
              </a:rPr>
              <a:t>stdlib.h</a:t>
            </a:r>
            <a:r>
              <a:rPr lang="en-US" altLang="es-ES" sz="1200" b="1" dirty="0" smtClean="0">
                <a:latin typeface="Courier10 BT" pitchFamily="50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#include &lt;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pthread.h</a:t>
            </a:r>
            <a:r>
              <a:rPr lang="en-US" altLang="es-ES" sz="1200" b="1" dirty="0" smtClean="0">
                <a:latin typeface="Courier10 BT" pitchFamily="50" charset="0"/>
              </a:rPr>
              <a:t>&gt;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void *</a:t>
            </a:r>
            <a:r>
              <a:rPr lang="en-US" altLang="es-ES" sz="1200" b="1" dirty="0" err="1" smtClean="0">
                <a:latin typeface="Courier10 BT" pitchFamily="50" charset="0"/>
              </a:rPr>
              <a:t>print_message_function</a:t>
            </a:r>
            <a:r>
              <a:rPr lang="en-US" altLang="es-ES" sz="1200" b="1" dirty="0" smtClean="0">
                <a:latin typeface="Courier10 BT" pitchFamily="50" charset="0"/>
              </a:rPr>
              <a:t>( void *</a:t>
            </a:r>
            <a:r>
              <a:rPr lang="en-US" altLang="es-ES" sz="1200" b="1" dirty="0" err="1" smtClean="0">
                <a:latin typeface="Courier10 BT" pitchFamily="50" charset="0"/>
              </a:rPr>
              <a:t>ptr</a:t>
            </a:r>
            <a:r>
              <a:rPr lang="en-US" altLang="es-ES" sz="1200" b="1" dirty="0" smtClean="0">
                <a:latin typeface="Courier10 BT" pitchFamily="50" charset="0"/>
              </a:rPr>
              <a:t> );</a:t>
            </a:r>
            <a:br>
              <a:rPr lang="en-US" altLang="es-ES" sz="1200" b="1" dirty="0" smtClean="0">
                <a:latin typeface="Courier10 BT" pitchFamily="50" charset="0"/>
              </a:rPr>
            </a:br>
            <a:endParaRPr lang="en-US" altLang="es-ES" sz="1200" b="1" dirty="0" smtClean="0">
              <a:latin typeface="Courier10 BT" pitchFamily="50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main(){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pthread_t</a:t>
            </a:r>
            <a:r>
              <a:rPr lang="en-US" altLang="es-ES" sz="1200" b="1" dirty="0" smtClean="0">
                <a:solidFill>
                  <a:srgbClr val="3366CC"/>
                </a:solidFill>
                <a:latin typeface="Courier10 BT" pitchFamily="50" charset="0"/>
              </a:rPr>
              <a:t> </a:t>
            </a:r>
            <a:r>
              <a:rPr lang="en-US" altLang="es-ES" sz="1200" b="1" dirty="0" smtClean="0">
                <a:solidFill>
                  <a:srgbClr val="008000"/>
                </a:solidFill>
                <a:latin typeface="Courier10 BT" pitchFamily="50" charset="0"/>
              </a:rPr>
              <a:t>hilo1</a:t>
            </a:r>
            <a:r>
              <a:rPr lang="en-US" altLang="es-ES" sz="1200" b="1" dirty="0" smtClean="0">
                <a:solidFill>
                  <a:srgbClr val="3366CC"/>
                </a:solidFill>
                <a:latin typeface="Courier10 BT" pitchFamily="50" charset="0"/>
              </a:rPr>
              <a:t>, </a:t>
            </a:r>
            <a:r>
              <a:rPr lang="en-US" altLang="es-ES" sz="1200" b="1" dirty="0" smtClean="0">
                <a:solidFill>
                  <a:srgbClr val="FF3300"/>
                </a:solidFill>
                <a:latin typeface="Courier10 BT" pitchFamily="50" charset="0"/>
              </a:rPr>
              <a:t>hilo2</a:t>
            </a:r>
            <a:r>
              <a:rPr lang="en-US" altLang="es-ES" sz="1200" b="1" dirty="0" smtClean="0">
                <a:latin typeface="Courier10 BT" pitchFamily="50" charset="0"/>
              </a:rPr>
              <a:t>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char *message1 = “Hilo 1";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char *message2 = “</a:t>
            </a:r>
            <a:r>
              <a:rPr lang="en-US" altLang="es-ES" sz="1200" b="1" dirty="0" err="1" smtClean="0">
                <a:latin typeface="Courier10 BT" pitchFamily="50" charset="0"/>
              </a:rPr>
              <a:t>HIlo</a:t>
            </a:r>
            <a:r>
              <a:rPr lang="en-US" altLang="es-ES" sz="1200" b="1" dirty="0" smtClean="0">
                <a:latin typeface="Courier10 BT" pitchFamily="50" charset="0"/>
              </a:rPr>
              <a:t> 2";</a:t>
            </a:r>
            <a:br>
              <a:rPr lang="en-US" altLang="es-ES" sz="1200" b="1" dirty="0" smtClean="0">
                <a:latin typeface="Courier10 BT" pitchFamily="50" charset="0"/>
              </a:rPr>
            </a:b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latin typeface="Courier10 BT" pitchFamily="50" charset="0"/>
              </a:rPr>
              <a:t>int</a:t>
            </a:r>
            <a:r>
              <a:rPr lang="en-US" altLang="es-ES" sz="1200" b="1" dirty="0" smtClean="0">
                <a:latin typeface="Courier10 BT" pitchFamily="50" charset="0"/>
              </a:rPr>
              <a:t> iret1, iret2;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endParaRPr lang="en-US" altLang="es-ES" sz="1200" b="1" dirty="0" smtClean="0">
              <a:latin typeface="Courier10 BT" pitchFamily="50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iret1 = 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pthread_create</a:t>
            </a:r>
            <a:r>
              <a:rPr lang="en-US" altLang="es-ES" sz="1200" b="1" dirty="0" smtClean="0">
                <a:latin typeface="Courier10 BT" pitchFamily="50" charset="0"/>
              </a:rPr>
              <a:t>( &amp;</a:t>
            </a:r>
            <a:r>
              <a:rPr lang="en-US" altLang="es-ES" sz="1200" b="1" dirty="0" smtClean="0">
                <a:solidFill>
                  <a:srgbClr val="339933"/>
                </a:solidFill>
                <a:latin typeface="Courier10 BT" pitchFamily="50" charset="0"/>
              </a:rPr>
              <a:t>hilo1</a:t>
            </a:r>
            <a:r>
              <a:rPr lang="en-US" altLang="es-ES" sz="1200" b="1" dirty="0" smtClean="0">
                <a:latin typeface="Courier10 BT" pitchFamily="50" charset="0"/>
              </a:rPr>
              <a:t>, NULL, </a:t>
            </a:r>
            <a:r>
              <a:rPr lang="en-US" altLang="es-ES" sz="1200" b="1" dirty="0" err="1" smtClean="0">
                <a:latin typeface="Courier10 BT" pitchFamily="50" charset="0"/>
              </a:rPr>
              <a:t>print_message_function</a:t>
            </a:r>
            <a:r>
              <a:rPr lang="en-US" altLang="es-ES" sz="1200" b="1" dirty="0" smtClean="0">
                <a:latin typeface="Courier10 BT" pitchFamily="50" charset="0"/>
              </a:rPr>
              <a:t>, (void*) message1); 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iret2 = 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pthread_create</a:t>
            </a:r>
            <a:r>
              <a:rPr lang="en-US" altLang="es-ES" sz="1200" b="1" dirty="0" smtClean="0">
                <a:latin typeface="Courier10 BT" pitchFamily="50" charset="0"/>
              </a:rPr>
              <a:t>( &amp;</a:t>
            </a:r>
            <a:r>
              <a:rPr lang="en-US" altLang="es-ES" sz="1200" b="1" dirty="0" smtClean="0">
                <a:solidFill>
                  <a:srgbClr val="FF3300"/>
                </a:solidFill>
                <a:latin typeface="Courier10 BT" pitchFamily="50" charset="0"/>
              </a:rPr>
              <a:t>hilo2</a:t>
            </a:r>
            <a:r>
              <a:rPr lang="en-US" altLang="es-ES" sz="1200" b="1" dirty="0" smtClean="0">
                <a:latin typeface="Courier10 BT" pitchFamily="50" charset="0"/>
              </a:rPr>
              <a:t>, NULL, </a:t>
            </a:r>
            <a:r>
              <a:rPr lang="en-US" altLang="es-ES" sz="1200" b="1" dirty="0" err="1" smtClean="0">
                <a:latin typeface="Courier10 BT" pitchFamily="50" charset="0"/>
              </a:rPr>
              <a:t>print_message_function</a:t>
            </a:r>
            <a:r>
              <a:rPr lang="en-US" altLang="es-ES" sz="1200" b="1" dirty="0" smtClean="0">
                <a:latin typeface="Courier10 BT" pitchFamily="50" charset="0"/>
              </a:rPr>
              <a:t>, (void*) message2);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endParaRPr lang="en-US" altLang="es-ES" sz="1200" b="1" dirty="0" smtClean="0">
              <a:solidFill>
                <a:srgbClr val="FF3300"/>
              </a:solidFill>
              <a:latin typeface="Courier10 BT" pitchFamily="50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pthread_join</a:t>
            </a:r>
            <a:r>
              <a:rPr lang="en-US" altLang="es-ES" sz="1200" b="1" dirty="0" smtClean="0">
                <a:latin typeface="Courier10 BT" pitchFamily="50" charset="0"/>
              </a:rPr>
              <a:t>( </a:t>
            </a:r>
            <a:r>
              <a:rPr lang="en-US" altLang="es-ES" sz="1200" b="1" dirty="0" smtClean="0">
                <a:solidFill>
                  <a:srgbClr val="339933"/>
                </a:solidFill>
                <a:latin typeface="Courier10 BT" pitchFamily="50" charset="0"/>
              </a:rPr>
              <a:t>hilo1</a:t>
            </a:r>
            <a:r>
              <a:rPr lang="en-US" altLang="es-ES" sz="1200" b="1" dirty="0" smtClean="0">
                <a:latin typeface="Courier10 BT" pitchFamily="50" charset="0"/>
              </a:rPr>
              <a:t>, NULL);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solidFill>
                  <a:srgbClr val="3366CC"/>
                </a:solidFill>
                <a:latin typeface="Courier10 BT" pitchFamily="50" charset="0"/>
              </a:rPr>
              <a:t>pthread_join</a:t>
            </a:r>
            <a:r>
              <a:rPr lang="en-US" altLang="es-ES" sz="1200" b="1" dirty="0" smtClean="0">
                <a:latin typeface="Courier10 BT" pitchFamily="50" charset="0"/>
              </a:rPr>
              <a:t>( </a:t>
            </a:r>
            <a:r>
              <a:rPr lang="en-US" altLang="es-ES" sz="1200" b="1" dirty="0" smtClean="0">
                <a:solidFill>
                  <a:srgbClr val="FF3300"/>
                </a:solidFill>
                <a:latin typeface="Courier10 BT" pitchFamily="50" charset="0"/>
              </a:rPr>
              <a:t>hilo2</a:t>
            </a:r>
            <a:r>
              <a:rPr lang="en-US" altLang="es-ES" sz="1200" b="1" dirty="0" smtClean="0">
                <a:latin typeface="Courier10 BT" pitchFamily="50" charset="0"/>
              </a:rPr>
              <a:t>, NULL);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latin typeface="Courier10 BT" pitchFamily="50" charset="0"/>
              </a:rPr>
              <a:t>printf</a:t>
            </a:r>
            <a:r>
              <a:rPr lang="en-US" altLang="es-ES" sz="1200" b="1" dirty="0" smtClean="0">
                <a:latin typeface="Courier10 BT" pitchFamily="50" charset="0"/>
              </a:rPr>
              <a:t>(“El Hilo 1 </a:t>
            </a:r>
            <a:r>
              <a:rPr lang="en-US" altLang="es-ES" sz="1200" b="1" dirty="0" err="1" smtClean="0">
                <a:latin typeface="Courier10 BT" pitchFamily="50" charset="0"/>
              </a:rPr>
              <a:t>devuelve</a:t>
            </a:r>
            <a:r>
              <a:rPr lang="en-US" altLang="es-ES" sz="1200" b="1" dirty="0" smtClean="0">
                <a:latin typeface="Courier10 BT" pitchFamily="50" charset="0"/>
              </a:rPr>
              <a:t>: %d\n",iret1);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latin typeface="Courier10 BT" pitchFamily="50" charset="0"/>
              </a:rPr>
              <a:t>printf</a:t>
            </a:r>
            <a:r>
              <a:rPr lang="en-US" altLang="es-ES" sz="1200" b="1" dirty="0" smtClean="0">
                <a:latin typeface="Courier10 BT" pitchFamily="50" charset="0"/>
              </a:rPr>
              <a:t>(“El Hilo 2 </a:t>
            </a:r>
            <a:r>
              <a:rPr lang="en-US" altLang="es-ES" sz="1200" b="1" dirty="0" err="1" smtClean="0">
                <a:latin typeface="Courier10 BT" pitchFamily="50" charset="0"/>
              </a:rPr>
              <a:t>devuelve</a:t>
            </a:r>
            <a:r>
              <a:rPr lang="en-US" altLang="es-ES" sz="1200" b="1" dirty="0" smtClean="0">
                <a:latin typeface="Courier10 BT" pitchFamily="50" charset="0"/>
              </a:rPr>
              <a:t>: %d\n",iret2);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	exit(0);</a:t>
            </a: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}</a:t>
            </a:r>
            <a:br>
              <a:rPr lang="en-US" altLang="es-ES" sz="1200" b="1" dirty="0" smtClean="0">
                <a:latin typeface="Courier10 BT" pitchFamily="50" charset="0"/>
              </a:rPr>
            </a:br>
            <a:endParaRPr lang="en-US" altLang="es-ES" sz="1200" b="1" dirty="0" smtClean="0">
              <a:latin typeface="Courier10 BT" pitchFamily="50" charset="0"/>
            </a:endParaRPr>
          </a:p>
          <a:p>
            <a:pPr marL="0" indent="0" eaLnBrk="1" hangingPunct="1">
              <a:lnSpc>
                <a:spcPct val="90000"/>
              </a:lnSpc>
              <a:buFont typeface="Wingdings" pitchFamily="2" charset="2"/>
              <a:buNone/>
              <a:tabLst>
                <a:tab pos="354013" algn="l"/>
              </a:tabLst>
            </a:pPr>
            <a:r>
              <a:rPr lang="en-US" altLang="es-ES" sz="1200" b="1" dirty="0" smtClean="0">
                <a:latin typeface="Courier10 BT" pitchFamily="50" charset="0"/>
              </a:rPr>
              <a:t>void *</a:t>
            </a:r>
            <a:r>
              <a:rPr lang="en-US" altLang="es-ES" sz="1200" b="1" dirty="0" err="1" smtClean="0">
                <a:latin typeface="Courier10 BT" pitchFamily="50" charset="0"/>
              </a:rPr>
              <a:t>print_message_function</a:t>
            </a:r>
            <a:r>
              <a:rPr lang="en-US" altLang="es-ES" sz="1200" b="1" dirty="0" smtClean="0">
                <a:latin typeface="Courier10 BT" pitchFamily="50" charset="0"/>
              </a:rPr>
              <a:t>( void *</a:t>
            </a:r>
            <a:r>
              <a:rPr lang="en-US" altLang="es-ES" sz="1200" b="1" dirty="0" err="1" smtClean="0">
                <a:latin typeface="Courier10 BT" pitchFamily="50" charset="0"/>
              </a:rPr>
              <a:t>ptr</a:t>
            </a:r>
            <a:r>
              <a:rPr lang="en-US" altLang="es-ES" sz="1200" b="1" dirty="0" smtClean="0">
                <a:latin typeface="Courier10 BT" pitchFamily="50" charset="0"/>
              </a:rPr>
              <a:t> ){</a:t>
            </a:r>
            <a:br>
              <a:rPr lang="en-US" altLang="es-ES" sz="1200" b="1" dirty="0" smtClean="0">
                <a:latin typeface="Courier10 BT" pitchFamily="50" charset="0"/>
              </a:rPr>
            </a:br>
            <a:r>
              <a:rPr lang="en-US" altLang="es-ES" sz="1200" b="1" dirty="0" smtClean="0">
                <a:latin typeface="Courier10 BT" pitchFamily="50" charset="0"/>
              </a:rPr>
              <a:t>	char *message;</a:t>
            </a:r>
            <a:br>
              <a:rPr lang="en-US" altLang="es-ES" sz="1200" b="1" dirty="0" smtClean="0">
                <a:latin typeface="Courier10 BT" pitchFamily="50" charset="0"/>
              </a:rPr>
            </a:br>
            <a:r>
              <a:rPr lang="en-US" altLang="es-ES" sz="1200" b="1" dirty="0" smtClean="0">
                <a:latin typeface="Courier10 BT" pitchFamily="50" charset="0"/>
              </a:rPr>
              <a:t>	message = (char *) </a:t>
            </a:r>
            <a:r>
              <a:rPr lang="en-US" altLang="es-ES" sz="1200" b="1" dirty="0" err="1" smtClean="0">
                <a:latin typeface="Courier10 BT" pitchFamily="50" charset="0"/>
              </a:rPr>
              <a:t>ptr</a:t>
            </a:r>
            <a:r>
              <a:rPr lang="en-US" altLang="es-ES" sz="1200" b="1" dirty="0" smtClean="0">
                <a:latin typeface="Courier10 BT" pitchFamily="50" charset="0"/>
              </a:rPr>
              <a:t>;</a:t>
            </a:r>
            <a:br>
              <a:rPr lang="en-US" altLang="es-ES" sz="1200" b="1" dirty="0" smtClean="0">
                <a:latin typeface="Courier10 BT" pitchFamily="50" charset="0"/>
              </a:rPr>
            </a:br>
            <a:r>
              <a:rPr lang="en-US" altLang="es-ES" sz="1200" b="1" dirty="0" smtClean="0">
                <a:latin typeface="Courier10 BT" pitchFamily="50" charset="0"/>
              </a:rPr>
              <a:t>	</a:t>
            </a:r>
            <a:r>
              <a:rPr lang="en-US" altLang="es-ES" sz="1200" b="1" dirty="0" err="1" smtClean="0">
                <a:latin typeface="Courier10 BT" pitchFamily="50" charset="0"/>
              </a:rPr>
              <a:t>printf</a:t>
            </a:r>
            <a:r>
              <a:rPr lang="en-US" altLang="es-ES" sz="1200" b="1" dirty="0" smtClean="0">
                <a:latin typeface="Courier10 BT" pitchFamily="50" charset="0"/>
              </a:rPr>
              <a:t>("%s \n", message);</a:t>
            </a:r>
            <a:br>
              <a:rPr lang="en-US" altLang="es-ES" sz="1200" b="1" dirty="0" smtClean="0">
                <a:latin typeface="Courier10 BT" pitchFamily="50" charset="0"/>
              </a:rPr>
            </a:br>
            <a:r>
              <a:rPr lang="en-US" altLang="es-ES" sz="1200" b="1" dirty="0" smtClean="0">
                <a:latin typeface="Courier10 BT" pitchFamily="50" charset="0"/>
              </a:rPr>
              <a:t>} </a:t>
            </a:r>
          </a:p>
        </p:txBody>
      </p:sp>
      <p:sp>
        <p:nvSpPr>
          <p:cNvPr id="20487" name="Footer Placeholder 1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20488" name="Slide Number Placeholder 1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22EE7F-D4D1-4DAD-83D8-719B9010DF2B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s-ES" sz="1200" smtClean="0">
              <a:latin typeface="Arial Black" pitchFamily="34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87313" y="2055813"/>
            <a:ext cx="725487" cy="458787"/>
            <a:chOff x="48" y="957"/>
            <a:chExt cx="457" cy="289"/>
          </a:xfrm>
        </p:grpSpPr>
        <p:sp>
          <p:nvSpPr>
            <p:cNvPr id="20493" name="Oval 16"/>
            <p:cNvSpPr>
              <a:spLocks noChangeArrowheads="1"/>
            </p:cNvSpPr>
            <p:nvPr/>
          </p:nvSpPr>
          <p:spPr bwMode="auto">
            <a:xfrm>
              <a:off x="48" y="957"/>
              <a:ext cx="288" cy="289"/>
            </a:xfrm>
            <a:prstGeom prst="ellipse">
              <a:avLst/>
            </a:prstGeom>
            <a:solidFill>
              <a:srgbClr val="B3E6FF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200" b="1"/>
                <a:t>H0</a:t>
              </a:r>
              <a:endParaRPr lang="en-US" altLang="es-ES" sz="1200" b="1"/>
            </a:p>
          </p:txBody>
        </p:sp>
        <p:sp>
          <p:nvSpPr>
            <p:cNvPr id="20494" name="Line 17"/>
            <p:cNvSpPr>
              <a:spLocks noChangeShapeType="1"/>
            </p:cNvSpPr>
            <p:nvPr/>
          </p:nvSpPr>
          <p:spPr bwMode="auto">
            <a:xfrm>
              <a:off x="336" y="1102"/>
              <a:ext cx="169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93663" y="5413375"/>
            <a:ext cx="725487" cy="458788"/>
            <a:chOff x="48" y="957"/>
            <a:chExt cx="457" cy="289"/>
          </a:xfrm>
        </p:grpSpPr>
        <p:sp>
          <p:nvSpPr>
            <p:cNvPr id="20491" name="Oval 19"/>
            <p:cNvSpPr>
              <a:spLocks noChangeArrowheads="1"/>
            </p:cNvSpPr>
            <p:nvPr/>
          </p:nvSpPr>
          <p:spPr bwMode="auto">
            <a:xfrm>
              <a:off x="48" y="957"/>
              <a:ext cx="288" cy="289"/>
            </a:xfrm>
            <a:prstGeom prst="ellipse">
              <a:avLst/>
            </a:prstGeom>
            <a:solidFill>
              <a:srgbClr val="33CC33"/>
            </a:solidFill>
            <a:ln w="9525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200" b="1"/>
                <a:t>H1</a:t>
              </a:r>
              <a:endParaRPr lang="en-US" altLang="es-ES" sz="1200" b="1"/>
            </a:p>
          </p:txBody>
        </p:sp>
        <p:sp>
          <p:nvSpPr>
            <p:cNvPr id="20492" name="Line 20"/>
            <p:cNvSpPr>
              <a:spLocks noChangeShapeType="1"/>
            </p:cNvSpPr>
            <p:nvPr/>
          </p:nvSpPr>
          <p:spPr bwMode="auto">
            <a:xfrm>
              <a:off x="336" y="1102"/>
              <a:ext cx="169" cy="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93663" y="5413375"/>
            <a:ext cx="725487" cy="458788"/>
            <a:chOff x="48" y="957"/>
            <a:chExt cx="457" cy="289"/>
          </a:xfrm>
        </p:grpSpPr>
        <p:sp>
          <p:nvSpPr>
            <p:cNvPr id="20489" name="Oval 22"/>
            <p:cNvSpPr>
              <a:spLocks noChangeArrowheads="1"/>
            </p:cNvSpPr>
            <p:nvPr/>
          </p:nvSpPr>
          <p:spPr bwMode="auto">
            <a:xfrm>
              <a:off x="48" y="957"/>
              <a:ext cx="288" cy="289"/>
            </a:xfrm>
            <a:prstGeom prst="ellipse">
              <a:avLst/>
            </a:prstGeom>
            <a:solidFill>
              <a:srgbClr val="FFCCCC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¨"/>
                <a:defRPr sz="20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bg2"/>
                </a:buClr>
                <a:buSzPct val="65000"/>
                <a:buFont typeface="Wingdings" pitchFamily="2" charset="2"/>
                <a:buChar char="n"/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¨"/>
                <a:defRPr sz="16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s-VE" altLang="es-ES" sz="1200" b="1"/>
                <a:t>H2</a:t>
              </a:r>
              <a:endParaRPr lang="en-US" altLang="es-ES" sz="1200" b="1"/>
            </a:p>
          </p:txBody>
        </p:sp>
        <p:sp>
          <p:nvSpPr>
            <p:cNvPr id="20490" name="Line 23"/>
            <p:cNvSpPr>
              <a:spLocks noChangeShapeType="1"/>
            </p:cNvSpPr>
            <p:nvPr/>
          </p:nvSpPr>
          <p:spPr bwMode="auto">
            <a:xfrm>
              <a:off x="336" y="1102"/>
              <a:ext cx="169" cy="0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5" name="Rectangle 2"/>
          <p:cNvSpPr txBox="1">
            <a:spLocks noChangeArrowheads="1"/>
          </p:cNvSpPr>
          <p:nvPr/>
        </p:nvSpPr>
        <p:spPr>
          <a:xfrm>
            <a:off x="464220" y="409917"/>
            <a:ext cx="8229600" cy="423863"/>
          </a:xfrm>
          <a:prstGeom prst="rect">
            <a:avLst/>
          </a:prstGeo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s-VE" altLang="es-ES" sz="3200" cap="none" smtClean="0">
                <a:solidFill>
                  <a:schemeClr val="bg1"/>
                </a:solidFill>
              </a:rPr>
              <a:t>Creación de Hilos </a:t>
            </a:r>
            <a:r>
              <a:rPr lang="es-VE" altLang="es-ES" sz="2000" cap="none" smtClean="0">
                <a:solidFill>
                  <a:schemeClr val="bg1"/>
                </a:solidFill>
              </a:rPr>
              <a:t>(posix - linux)</a:t>
            </a:r>
            <a:endParaRPr lang="en-US" altLang="es-ES" sz="2000" cap="none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953E-6 L -1.94444E-6 0.1667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2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16675 L -1.94444E-6 0.20005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3.61111E-6 0.0335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0024 L -1.94444E-6 0.27824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89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4.81481E-6 L 3.61111E-6 0.10023 " pathEditMode="relative" rAng="0" ptsTypes="AA">
                                      <p:cBhvr>
                                        <p:cTn id="31" dur="5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0.03356 L 3.61111E-6 0.10023 " pathEditMode="relative" rAng="0" ptsTypes="AA">
                                      <p:cBhvr>
                                        <p:cTn id="33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0.27824 L -1.94444E-6 0.41181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6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Sistemas Operativos - Hilos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78C1A0-20CE-4AE6-9D71-97EA7809202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" name="5 Cinta curvada hacia arriba"/>
          <p:cNvSpPr/>
          <p:nvPr/>
        </p:nvSpPr>
        <p:spPr>
          <a:xfrm>
            <a:off x="827584" y="1844824"/>
            <a:ext cx="7920880" cy="3384376"/>
          </a:xfrm>
          <a:prstGeom prst="ellipseRibbon2">
            <a:avLst/>
          </a:prstGeom>
          <a:gradFill>
            <a:gsLst>
              <a:gs pos="0">
                <a:srgbClr val="000000"/>
              </a:gs>
              <a:gs pos="23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smtClean="0"/>
              <a:t>Preguntas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3500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9"/>
          <p:cNvSpPr>
            <a:spLocks noGrp="1" noChangeArrowheads="1"/>
          </p:cNvSpPr>
          <p:nvPr>
            <p:ph type="title"/>
          </p:nvPr>
        </p:nvSpPr>
        <p:spPr>
          <a:xfrm>
            <a:off x="822960" y="390698"/>
            <a:ext cx="7520940" cy="498764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dirty="0" smtClean="0">
                <a:solidFill>
                  <a:schemeClr val="bg1"/>
                </a:solidFill>
              </a:rPr>
              <a:t>Hilos - </a:t>
            </a:r>
            <a:r>
              <a:rPr lang="es-VE" altLang="es-ES" sz="3200" dirty="0" err="1" smtClean="0">
                <a:solidFill>
                  <a:schemeClr val="bg1"/>
                </a:solidFill>
              </a:rPr>
              <a:t>Threads</a:t>
            </a:r>
            <a:endParaRPr lang="en-US" altLang="es-ES" sz="3200" dirty="0" smtClean="0">
              <a:solidFill>
                <a:schemeClr val="bg1"/>
              </a:solidFill>
            </a:endParaRPr>
          </a:p>
        </p:txBody>
      </p:sp>
      <p:sp>
        <p:nvSpPr>
          <p:cNvPr id="4099" name="Rectangle 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s-VE" altLang="es-ES" sz="3600" dirty="0" smtClean="0"/>
              <a:t>Hilos</a:t>
            </a:r>
          </a:p>
          <a:p>
            <a:pPr lvl="2" eaLnBrk="1" hangingPunct="1"/>
            <a:r>
              <a:rPr lang="es-AR" altLang="es-ES" sz="3600" dirty="0" smtClean="0"/>
              <a:t>El hilo es la una secuencia de control que opera dentro del mismo espacio de direcciones del proceso, compartiendo archivos abiertos y otros recursos. </a:t>
            </a:r>
          </a:p>
          <a:p>
            <a:pPr lvl="2"/>
            <a:endParaRPr lang="es-AR" altLang="es-ES" sz="3600" dirty="0" smtClean="0"/>
          </a:p>
          <a:p>
            <a:pPr lvl="2"/>
            <a:r>
              <a:rPr lang="es-AR" altLang="es-ES" sz="3600" dirty="0" smtClean="0"/>
              <a:t>Como </a:t>
            </a:r>
            <a:r>
              <a:rPr lang="es-AR" altLang="es-ES" sz="3600" dirty="0"/>
              <a:t>otra secuencia de control </a:t>
            </a:r>
            <a:r>
              <a:rPr lang="es-AR" altLang="es-ES" sz="3600" dirty="0" smtClean="0"/>
              <a:t>independiente</a:t>
            </a:r>
            <a:endParaRPr lang="es-VE" altLang="es-ES" sz="3600" b="1" dirty="0" smtClean="0">
              <a:solidFill>
                <a:schemeClr val="bg2"/>
              </a:solidFill>
            </a:endParaRPr>
          </a:p>
          <a:p>
            <a:pPr lvl="2" eaLnBrk="1" hangingPunct="1">
              <a:buFont typeface="Wingdings" pitchFamily="2" charset="2"/>
              <a:buNone/>
            </a:pPr>
            <a:endParaRPr lang="en-US" altLang="es-ES" sz="36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167F82-1AC4-4890-9C1E-4358DE1FEABE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9"/>
          <p:cNvSpPr>
            <a:spLocks noGrp="1" noChangeArrowheads="1"/>
          </p:cNvSpPr>
          <p:nvPr>
            <p:ph type="title"/>
          </p:nvPr>
        </p:nvSpPr>
        <p:spPr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s-VE" altLang="es-ES" sz="3200" dirty="0" smtClean="0">
                <a:solidFill>
                  <a:schemeClr val="bg1"/>
                </a:solidFill>
              </a:rPr>
              <a:t/>
            </a:r>
            <a:br>
              <a:rPr lang="es-VE" altLang="es-ES" sz="3200" dirty="0" smtClean="0">
                <a:solidFill>
                  <a:schemeClr val="bg1"/>
                </a:solidFill>
              </a:rPr>
            </a:br>
            <a:r>
              <a:rPr lang="es-VE" altLang="es-ES" sz="3200" dirty="0" smtClean="0">
                <a:solidFill>
                  <a:schemeClr val="bg1"/>
                </a:solidFill>
              </a:rPr>
              <a:t>Tipos </a:t>
            </a:r>
            <a:r>
              <a:rPr lang="es-VE" altLang="es-ES" sz="3200" dirty="0">
                <a:solidFill>
                  <a:schemeClr val="bg1"/>
                </a:solidFill>
              </a:rPr>
              <a:t>de Hilos</a:t>
            </a:r>
            <a:br>
              <a:rPr lang="es-VE" altLang="es-ES" sz="3200" dirty="0">
                <a:solidFill>
                  <a:schemeClr val="bg1"/>
                </a:solidFill>
              </a:rPr>
            </a:br>
            <a:endParaRPr lang="en-US" altLang="es-ES" sz="3200" dirty="0" smtClean="0">
              <a:solidFill>
                <a:schemeClr val="bg1"/>
              </a:solidFill>
            </a:endParaRPr>
          </a:p>
        </p:txBody>
      </p:sp>
      <p:sp>
        <p:nvSpPr>
          <p:cNvPr id="4099" name="Rectangle 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/>
          </a:bodyPr>
          <a:lstStyle/>
          <a:p>
            <a:pPr lvl="2" eaLnBrk="1" hangingPunct="1"/>
            <a:endParaRPr lang="es-AR" altLang="es-ES" sz="3600" dirty="0" smtClean="0">
              <a:solidFill>
                <a:srgbClr val="7030A0"/>
              </a:solidFill>
            </a:endParaRPr>
          </a:p>
          <a:p>
            <a:pPr lvl="2" eaLnBrk="1" hangingPunct="1"/>
            <a:r>
              <a:rPr lang="es-AR" altLang="es-ES" sz="3600" dirty="0" smtClean="0">
                <a:solidFill>
                  <a:srgbClr val="7030A0"/>
                </a:solidFill>
              </a:rPr>
              <a:t>Hilos de usuario: ULT </a:t>
            </a:r>
            <a:r>
              <a:rPr lang="es-AR" altLang="es-ES" sz="3600" dirty="0" smtClean="0"/>
              <a:t>(</a:t>
            </a:r>
            <a:r>
              <a:rPr lang="es-AR" altLang="es-ES" sz="3600" dirty="0" err="1" smtClean="0"/>
              <a:t>User</a:t>
            </a:r>
            <a:r>
              <a:rPr lang="es-AR" altLang="es-ES" sz="3600" dirty="0" smtClean="0"/>
              <a:t> </a:t>
            </a:r>
            <a:r>
              <a:rPr lang="es-AR" altLang="es-ES" sz="3600" dirty="0" err="1" smtClean="0"/>
              <a:t>level</a:t>
            </a:r>
            <a:r>
              <a:rPr lang="es-AR" altLang="es-ES" sz="3600" dirty="0" smtClean="0"/>
              <a:t> 			</a:t>
            </a:r>
            <a:r>
              <a:rPr lang="es-AR" altLang="es-ES" sz="3600" dirty="0" err="1" smtClean="0"/>
              <a:t>thread</a:t>
            </a:r>
            <a:r>
              <a:rPr lang="es-AR" altLang="es-ES" sz="3600" dirty="0" smtClean="0"/>
              <a:t>) </a:t>
            </a:r>
            <a:endParaRPr lang="en-US" altLang="es-ES" sz="3600" dirty="0" smtClean="0"/>
          </a:p>
          <a:p>
            <a:pPr lvl="2" eaLnBrk="1" hangingPunct="1"/>
            <a:endParaRPr lang="en-US" altLang="es-ES" sz="36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2" eaLnBrk="1" hangingPunct="1"/>
            <a:r>
              <a:rPr lang="en-US" altLang="es-ES" sz="3600" dirty="0" err="1" smtClean="0">
                <a:solidFill>
                  <a:schemeClr val="accent2">
                    <a:lumMod val="75000"/>
                  </a:schemeClr>
                </a:solidFill>
              </a:rPr>
              <a:t>Hilos</a:t>
            </a:r>
            <a:r>
              <a:rPr lang="en-US" altLang="es-ES" sz="3600" dirty="0" smtClean="0">
                <a:solidFill>
                  <a:schemeClr val="accent2">
                    <a:lumMod val="75000"/>
                  </a:schemeClr>
                </a:solidFill>
              </a:rPr>
              <a:t> de kernel KLT</a:t>
            </a:r>
            <a:r>
              <a:rPr lang="en-US" altLang="es-ES" sz="3600" dirty="0" smtClean="0"/>
              <a:t> (Kernel level 			thread)</a:t>
            </a:r>
            <a:r>
              <a:rPr lang="es-AR" altLang="es-ES" sz="3600" dirty="0" smtClean="0"/>
              <a:t> </a:t>
            </a:r>
            <a:endParaRPr lang="en-US" altLang="es-ES" sz="3600" dirty="0" smtClean="0"/>
          </a:p>
          <a:p>
            <a:pPr lvl="2" eaLnBrk="1" hangingPunct="1">
              <a:buFont typeface="Wingdings" pitchFamily="2" charset="2"/>
              <a:buNone/>
            </a:pPr>
            <a:endParaRPr lang="en-US" altLang="es-ES" sz="3600" dirty="0" smtClean="0"/>
          </a:p>
        </p:txBody>
      </p:sp>
      <p:sp>
        <p:nvSpPr>
          <p:cNvPr id="410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248400"/>
            <a:ext cx="29718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167F82-1AC4-4890-9C1E-4358DE1FEABE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2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inta curvada hacia arriba"/>
          <p:cNvSpPr/>
          <p:nvPr/>
        </p:nvSpPr>
        <p:spPr>
          <a:xfrm>
            <a:off x="827584" y="1844824"/>
            <a:ext cx="7920880" cy="3384376"/>
          </a:xfrm>
          <a:prstGeom prst="ellipseRibbon2">
            <a:avLst/>
          </a:prstGeom>
          <a:gradFill>
            <a:gsLst>
              <a:gs pos="0">
                <a:srgbClr val="000000"/>
              </a:gs>
              <a:gs pos="23000">
                <a:srgbClr val="000040"/>
              </a:gs>
              <a:gs pos="50000">
                <a:srgbClr val="400040"/>
              </a:gs>
              <a:gs pos="75000">
                <a:srgbClr val="8F0040"/>
              </a:gs>
              <a:gs pos="89999">
                <a:srgbClr val="F27300"/>
              </a:gs>
              <a:gs pos="100000">
                <a:srgbClr val="FFBF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4000" dirty="0" smtClean="0"/>
              <a:t>Hilos de KERNEL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194614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9"/>
          <p:cNvSpPr>
            <a:spLocks noGrp="1" noChangeArrowheads="1"/>
          </p:cNvSpPr>
          <p:nvPr>
            <p:ph type="title"/>
          </p:nvPr>
        </p:nvSpPr>
        <p:spPr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>
                <a:solidFill>
                  <a:schemeClr val="bg1"/>
                </a:solidFill>
              </a:rPr>
              <a:t>Hilos de KERNEL (</a:t>
            </a:r>
            <a:r>
              <a:rPr lang="es-VE" altLang="es-ES" sz="3200" cap="none" dirty="0" err="1" smtClean="0">
                <a:solidFill>
                  <a:schemeClr val="bg1"/>
                </a:solidFill>
              </a:rPr>
              <a:t>Kernel</a:t>
            </a:r>
            <a:r>
              <a:rPr lang="es-VE" altLang="es-ES" sz="3200" cap="none" dirty="0" smtClean="0">
                <a:solidFill>
                  <a:schemeClr val="bg1"/>
                </a:solidFill>
              </a:rPr>
              <a:t> </a:t>
            </a:r>
            <a:r>
              <a:rPr lang="es-VE" altLang="es-ES" sz="3200" cap="none" dirty="0" err="1" smtClean="0">
                <a:solidFill>
                  <a:schemeClr val="bg1"/>
                </a:solidFill>
              </a:rPr>
              <a:t>Level</a:t>
            </a:r>
            <a:r>
              <a:rPr lang="es-VE" altLang="es-ES" sz="3200" cap="none" dirty="0" smtClean="0">
                <a:solidFill>
                  <a:schemeClr val="bg1"/>
                </a:solidFill>
              </a:rPr>
              <a:t> </a:t>
            </a:r>
            <a:r>
              <a:rPr lang="es-VE" altLang="es-ES" sz="3200" cap="none" dirty="0" err="1" smtClean="0">
                <a:solidFill>
                  <a:schemeClr val="bg1"/>
                </a:solidFill>
              </a:rPr>
              <a:t>Thread</a:t>
            </a:r>
            <a:r>
              <a:rPr lang="es-VE" altLang="es-ES" sz="3200" cap="none" dirty="0" smtClean="0">
                <a:solidFill>
                  <a:schemeClr val="bg1"/>
                </a:solidFill>
              </a:rPr>
              <a:t>)</a:t>
            </a:r>
            <a:endParaRPr lang="en-US" altLang="es-ES" sz="3200" cap="none" dirty="0" smtClean="0">
              <a:solidFill>
                <a:schemeClr val="bg1"/>
              </a:solidFill>
            </a:endParaRPr>
          </a:p>
        </p:txBody>
      </p:sp>
      <p:sp>
        <p:nvSpPr>
          <p:cNvPr id="4099" name="Rectangle 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Autofit/>
          </a:bodyPr>
          <a:lstStyle/>
          <a:p>
            <a:pPr lvl="1">
              <a:defRPr/>
            </a:pPr>
            <a:endParaRPr lang="es-AR" sz="2800" dirty="0" smtClean="0"/>
          </a:p>
          <a:p>
            <a:pPr lvl="1">
              <a:defRPr/>
            </a:pPr>
            <a:r>
              <a:rPr lang="es-AR" sz="2800" dirty="0" smtClean="0"/>
              <a:t>El sistema operativo conoce la existencia de los hilos. </a:t>
            </a:r>
            <a:endParaRPr lang="es-AR" sz="2800" dirty="0"/>
          </a:p>
          <a:p>
            <a:pPr lvl="1">
              <a:defRPr/>
            </a:pPr>
            <a:endParaRPr lang="es-AR" sz="2800" dirty="0" smtClean="0"/>
          </a:p>
          <a:p>
            <a:pPr lvl="1">
              <a:defRPr/>
            </a:pPr>
            <a:endParaRPr lang="es-AR" sz="2800" dirty="0"/>
          </a:p>
          <a:p>
            <a:pPr lvl="1">
              <a:defRPr/>
            </a:pPr>
            <a:r>
              <a:rPr lang="es-AR" sz="2800" dirty="0" smtClean="0"/>
              <a:t>El kernel mantiene la información de contexto del proceso y de los hilos, la creación, programación y administración de los hilos es gestionada por el kernel en su propio espacio. El planificador no selecciona procesos para ser ejecutados sino hilos. </a:t>
            </a:r>
            <a:endParaRPr lang="en-US" sz="28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s-VE" sz="28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7C89C6-A9B3-4866-9453-31141FC67523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9"/>
          <p:cNvSpPr>
            <a:spLocks noGrp="1" noChangeArrowheads="1"/>
          </p:cNvSpPr>
          <p:nvPr>
            <p:ph type="title"/>
          </p:nvPr>
        </p:nvSpPr>
        <p:spPr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pPr eaLnBrk="1" hangingPunct="1"/>
            <a:r>
              <a:rPr lang="es-VE" altLang="es-ES" sz="3200" cap="none" dirty="0" smtClean="0">
                <a:solidFill>
                  <a:schemeClr val="bg1"/>
                </a:solidFill>
              </a:rPr>
              <a:t>Hilos de KERNEL (</a:t>
            </a:r>
            <a:r>
              <a:rPr lang="es-VE" altLang="es-ES" sz="3200" cap="none" dirty="0" err="1" smtClean="0">
                <a:solidFill>
                  <a:schemeClr val="bg1"/>
                </a:solidFill>
              </a:rPr>
              <a:t>Kernel</a:t>
            </a:r>
            <a:r>
              <a:rPr lang="es-VE" altLang="es-ES" sz="3200" cap="none" dirty="0" smtClean="0">
                <a:solidFill>
                  <a:schemeClr val="bg1"/>
                </a:solidFill>
              </a:rPr>
              <a:t> </a:t>
            </a:r>
            <a:r>
              <a:rPr lang="es-VE" altLang="es-ES" sz="3200" cap="none" dirty="0" err="1" smtClean="0">
                <a:solidFill>
                  <a:schemeClr val="bg1"/>
                </a:solidFill>
              </a:rPr>
              <a:t>Level</a:t>
            </a:r>
            <a:r>
              <a:rPr lang="es-VE" altLang="es-ES" sz="3200" cap="none" dirty="0" smtClean="0">
                <a:solidFill>
                  <a:schemeClr val="bg1"/>
                </a:solidFill>
              </a:rPr>
              <a:t> </a:t>
            </a:r>
            <a:r>
              <a:rPr lang="es-VE" altLang="es-ES" sz="3200" cap="none" dirty="0" err="1" smtClean="0">
                <a:solidFill>
                  <a:schemeClr val="bg1"/>
                </a:solidFill>
              </a:rPr>
              <a:t>Thread</a:t>
            </a:r>
            <a:r>
              <a:rPr lang="es-VE" altLang="es-ES" sz="3200" cap="none" dirty="0" smtClean="0">
                <a:solidFill>
                  <a:schemeClr val="bg1"/>
                </a:solidFill>
              </a:rPr>
              <a:t>)</a:t>
            </a:r>
            <a:endParaRPr lang="en-US" altLang="es-ES" sz="3200" cap="none" dirty="0" smtClean="0">
              <a:solidFill>
                <a:schemeClr val="bg1"/>
              </a:solidFill>
            </a:endParaRPr>
          </a:p>
        </p:txBody>
      </p:sp>
      <p:sp>
        <p:nvSpPr>
          <p:cNvPr id="4099" name="Rectangle 27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Autofit/>
          </a:bodyPr>
          <a:lstStyle/>
          <a:p>
            <a:pPr lvl="1">
              <a:defRPr/>
            </a:pPr>
            <a:endParaRPr lang="es-AR" sz="2600" dirty="0" smtClean="0"/>
          </a:p>
          <a:p>
            <a:pPr lvl="1">
              <a:defRPr/>
            </a:pPr>
            <a:endParaRPr lang="es-AR" sz="2600" dirty="0"/>
          </a:p>
          <a:p>
            <a:pPr lvl="1">
              <a:defRPr/>
            </a:pPr>
            <a:r>
              <a:rPr lang="es-AR" sz="2600" dirty="0" smtClean="0"/>
              <a:t>Comparado con los procesos, el intercambio de hilos no requiere cambiar la información del acceso a memoria (ya que comparten el mismo espacio de direcciones) y los cambios de hilos son relativamente rápidos.</a:t>
            </a:r>
            <a:endParaRPr lang="es-AR" sz="2600" dirty="0"/>
          </a:p>
          <a:p>
            <a:pPr lvl="1">
              <a:defRPr/>
            </a:pPr>
            <a:endParaRPr lang="es-AR" sz="2600" dirty="0" smtClean="0"/>
          </a:p>
          <a:p>
            <a:pPr lvl="1">
              <a:defRPr/>
            </a:pPr>
            <a:endParaRPr lang="es-AR" sz="2600" dirty="0"/>
          </a:p>
          <a:p>
            <a:pPr lvl="1">
              <a:defRPr/>
            </a:pPr>
            <a:r>
              <a:rPr lang="es-AR" sz="2600" dirty="0" smtClean="0"/>
              <a:t>Para cada proceso el kernel tiene una tabla con una entrada por cada uno de los hilos del proceso, con los registros, estado, prioridades y otra información sobre cada hilo. </a:t>
            </a:r>
            <a:endParaRPr lang="en-US" sz="2600" dirty="0" smtClean="0"/>
          </a:p>
          <a:p>
            <a:pPr lvl="1">
              <a:defRPr/>
            </a:pPr>
            <a:endParaRPr lang="en-US" sz="26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endParaRPr lang="es-VE" sz="2600" dirty="0" smtClean="0"/>
          </a:p>
        </p:txBody>
      </p:sp>
      <p:sp>
        <p:nvSpPr>
          <p:cNvPr id="614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s-ES" sz="1200" smtClean="0"/>
              <a:t>Sistemas Operativos - Hilos</a:t>
            </a:r>
          </a:p>
        </p:txBody>
      </p:sp>
      <p:sp>
        <p:nvSpPr>
          <p:cNvPr id="61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7C89C6-A9B3-4866-9453-31141FC67523}" type="slidenum">
              <a:rPr lang="en-US" altLang="es-ES" sz="1200" smtClean="0">
                <a:latin typeface="Arial Black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s-ES" sz="1200" smtClean="0"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6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4" name="Oval 24"/>
          <p:cNvSpPr>
            <a:spLocks noChangeArrowheads="1"/>
          </p:cNvSpPr>
          <p:nvPr/>
        </p:nvSpPr>
        <p:spPr bwMode="auto">
          <a:xfrm>
            <a:off x="5381625" y="3022600"/>
            <a:ext cx="995363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103" name="Oval 23"/>
          <p:cNvSpPr>
            <a:spLocks noChangeArrowheads="1"/>
          </p:cNvSpPr>
          <p:nvPr/>
        </p:nvSpPr>
        <p:spPr bwMode="auto">
          <a:xfrm>
            <a:off x="3978275" y="3032125"/>
            <a:ext cx="995363" cy="8175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82" name="Rectangle 2"/>
          <p:cNvSpPr>
            <a:spLocks noChangeArrowheads="1"/>
          </p:cNvSpPr>
          <p:nvPr/>
        </p:nvSpPr>
        <p:spPr bwMode="auto">
          <a:xfrm>
            <a:off x="4268788" y="4926013"/>
            <a:ext cx="1827212" cy="10112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title"/>
          </p:nvPr>
        </p:nvSpPr>
        <p:spPr>
          <a:xfrm>
            <a:off x="455613" y="273050"/>
            <a:ext cx="8237537" cy="793750"/>
          </a:xfrm>
          <a:solidFill>
            <a:srgbClr val="FF0000"/>
          </a:solidFill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/>
          <a:lstStyle/>
          <a:p>
            <a:r>
              <a:rPr lang="es-ES" sz="3000" b="1" cap="none" dirty="0" smtClean="0">
                <a:solidFill>
                  <a:schemeClr val="bg1"/>
                </a:solidFill>
              </a:rPr>
              <a:t>Hilos a Nivel KERNEL (</a:t>
            </a:r>
            <a:r>
              <a:rPr lang="es-ES" sz="3000" b="1" cap="none" dirty="0" err="1" smtClean="0">
                <a:solidFill>
                  <a:schemeClr val="bg1"/>
                </a:solidFill>
              </a:rPr>
              <a:t>cpu</a:t>
            </a:r>
            <a:r>
              <a:rPr lang="es-ES" sz="3000" b="1" cap="none" dirty="0" smtClean="0">
                <a:solidFill>
                  <a:schemeClr val="bg1"/>
                </a:solidFill>
              </a:rPr>
              <a:t> con un sólo núcleo)</a:t>
            </a:r>
            <a:endParaRPr lang="es-ES" sz="3000" b="1" cap="none" dirty="0">
              <a:solidFill>
                <a:schemeClr val="bg1"/>
              </a:solidFill>
            </a:endParaRPr>
          </a:p>
        </p:txBody>
      </p:sp>
      <p:sp>
        <p:nvSpPr>
          <p:cNvPr id="174084" name="Line 4"/>
          <p:cNvSpPr>
            <a:spLocks noChangeShapeType="1"/>
          </p:cNvSpPr>
          <p:nvPr/>
        </p:nvSpPr>
        <p:spPr bwMode="auto">
          <a:xfrm>
            <a:off x="1316038" y="2663825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85" name="Text Box 5"/>
          <p:cNvSpPr txBox="1">
            <a:spLocks noChangeArrowheads="1"/>
          </p:cNvSpPr>
          <p:nvPr/>
        </p:nvSpPr>
        <p:spPr bwMode="auto">
          <a:xfrm>
            <a:off x="679450" y="2749550"/>
            <a:ext cx="18097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kérnel (sistema operativo)</a:t>
            </a:r>
          </a:p>
        </p:txBody>
      </p:sp>
      <p:sp>
        <p:nvSpPr>
          <p:cNvPr id="174086" name="Text Box 6"/>
          <p:cNvSpPr txBox="1">
            <a:spLocks noChangeArrowheads="1"/>
          </p:cNvSpPr>
          <p:nvPr/>
        </p:nvSpPr>
        <p:spPr bwMode="auto">
          <a:xfrm>
            <a:off x="525463" y="2259013"/>
            <a:ext cx="180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Nivel usuario</a:t>
            </a:r>
          </a:p>
        </p:txBody>
      </p:sp>
      <p:sp>
        <p:nvSpPr>
          <p:cNvPr id="174087" name="Freeform 7"/>
          <p:cNvSpPr>
            <a:spLocks/>
          </p:cNvSpPr>
          <p:nvPr/>
        </p:nvSpPr>
        <p:spPr bwMode="auto">
          <a:xfrm>
            <a:off x="4373563" y="3160713"/>
            <a:ext cx="246062" cy="627062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88" name="Line 8"/>
          <p:cNvSpPr>
            <a:spLocks noChangeShapeType="1"/>
          </p:cNvSpPr>
          <p:nvPr/>
        </p:nvSpPr>
        <p:spPr bwMode="auto">
          <a:xfrm flipV="1">
            <a:off x="5840413" y="2311400"/>
            <a:ext cx="14287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89" name="Freeform 9"/>
          <p:cNvSpPr>
            <a:spLocks/>
          </p:cNvSpPr>
          <p:nvPr/>
        </p:nvSpPr>
        <p:spPr bwMode="auto">
          <a:xfrm>
            <a:off x="4283075" y="1500188"/>
            <a:ext cx="263525" cy="674687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0" name="Freeform 10"/>
          <p:cNvSpPr>
            <a:spLocks/>
          </p:cNvSpPr>
          <p:nvPr/>
        </p:nvSpPr>
        <p:spPr bwMode="auto">
          <a:xfrm>
            <a:off x="5680075" y="1435100"/>
            <a:ext cx="247650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1" name="Rectangle 11"/>
          <p:cNvSpPr>
            <a:spLocks noChangeArrowheads="1"/>
          </p:cNvSpPr>
          <p:nvPr/>
        </p:nvSpPr>
        <p:spPr bwMode="auto">
          <a:xfrm>
            <a:off x="4668838" y="5133975"/>
            <a:ext cx="1185862" cy="674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Core</a:t>
            </a:r>
          </a:p>
        </p:txBody>
      </p:sp>
      <p:sp>
        <p:nvSpPr>
          <p:cNvPr id="174092" name="Line 12"/>
          <p:cNvSpPr>
            <a:spLocks noChangeShapeType="1"/>
          </p:cNvSpPr>
          <p:nvPr/>
        </p:nvSpPr>
        <p:spPr bwMode="auto">
          <a:xfrm flipH="1" flipV="1">
            <a:off x="4603750" y="3905250"/>
            <a:ext cx="625475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4" name="Text Box 14"/>
          <p:cNvSpPr txBox="1">
            <a:spLocks noChangeArrowheads="1"/>
          </p:cNvSpPr>
          <p:nvPr/>
        </p:nvSpPr>
        <p:spPr bwMode="auto">
          <a:xfrm>
            <a:off x="3278188" y="5332413"/>
            <a:ext cx="663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CPU</a:t>
            </a:r>
          </a:p>
        </p:txBody>
      </p:sp>
      <p:sp>
        <p:nvSpPr>
          <p:cNvPr id="174095" name="Freeform 15"/>
          <p:cNvSpPr>
            <a:spLocks/>
          </p:cNvSpPr>
          <p:nvPr/>
        </p:nvSpPr>
        <p:spPr bwMode="auto">
          <a:xfrm>
            <a:off x="5767388" y="3111500"/>
            <a:ext cx="263525" cy="674688"/>
          </a:xfrm>
          <a:custGeom>
            <a:avLst/>
            <a:gdLst/>
            <a:ahLst/>
            <a:cxnLst>
              <a:cxn ang="0">
                <a:pos x="207" y="0"/>
              </a:cxn>
              <a:cxn ang="0">
                <a:pos x="5" y="197"/>
              </a:cxn>
              <a:cxn ang="0">
                <a:pos x="176" y="377"/>
              </a:cxn>
              <a:cxn ang="0">
                <a:pos x="277" y="537"/>
              </a:cxn>
              <a:cxn ang="0">
                <a:pos x="116" y="708"/>
              </a:cxn>
            </a:cxnLst>
            <a:rect l="0" t="0" r="r" b="b"/>
            <a:pathLst>
              <a:path w="287" h="708">
                <a:moveTo>
                  <a:pt x="207" y="0"/>
                </a:moveTo>
                <a:cubicBezTo>
                  <a:pt x="173" y="31"/>
                  <a:pt x="10" y="134"/>
                  <a:pt x="5" y="197"/>
                </a:cubicBezTo>
                <a:cubicBezTo>
                  <a:pt x="0" y="260"/>
                  <a:pt x="131" y="320"/>
                  <a:pt x="176" y="377"/>
                </a:cubicBezTo>
                <a:cubicBezTo>
                  <a:pt x="221" y="434"/>
                  <a:pt x="287" y="483"/>
                  <a:pt x="277" y="537"/>
                </a:cubicBezTo>
                <a:cubicBezTo>
                  <a:pt x="267" y="592"/>
                  <a:pt x="143" y="680"/>
                  <a:pt x="116" y="708"/>
                </a:cubicBezTo>
              </a:path>
            </a:pathLst>
          </a:custGeom>
          <a:noFill/>
          <a:ln w="57150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7" name="Line 17"/>
          <p:cNvSpPr>
            <a:spLocks noChangeShapeType="1"/>
          </p:cNvSpPr>
          <p:nvPr/>
        </p:nvSpPr>
        <p:spPr bwMode="auto">
          <a:xfrm flipV="1">
            <a:off x="4419600" y="2365375"/>
            <a:ext cx="14288" cy="768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8" name="Line 18"/>
          <p:cNvSpPr>
            <a:spLocks noChangeShapeType="1"/>
          </p:cNvSpPr>
          <p:nvPr/>
        </p:nvSpPr>
        <p:spPr bwMode="auto">
          <a:xfrm>
            <a:off x="1308100" y="4692650"/>
            <a:ext cx="6175375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099" name="Text Box 19"/>
          <p:cNvSpPr txBox="1">
            <a:spLocks noChangeArrowheads="1"/>
          </p:cNvSpPr>
          <p:nvPr/>
        </p:nvSpPr>
        <p:spPr bwMode="auto">
          <a:xfrm>
            <a:off x="663575" y="4849813"/>
            <a:ext cx="1171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eaLnBrk="1" hangingPunct="1"/>
            <a:r>
              <a:rPr lang="es-ES" sz="1800">
                <a:effectLst/>
                <a:latin typeface="Arial" pitchFamily="34" charset="0"/>
              </a:rPr>
              <a:t>Hardware</a:t>
            </a:r>
          </a:p>
        </p:txBody>
      </p:sp>
      <p:sp>
        <p:nvSpPr>
          <p:cNvPr id="174100" name="Line 20"/>
          <p:cNvSpPr>
            <a:spLocks noChangeShapeType="1"/>
          </p:cNvSpPr>
          <p:nvPr/>
        </p:nvSpPr>
        <p:spPr bwMode="auto">
          <a:xfrm flipV="1">
            <a:off x="5219700" y="3881438"/>
            <a:ext cx="593725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102" name="Line 22"/>
          <p:cNvSpPr>
            <a:spLocks noChangeShapeType="1"/>
          </p:cNvSpPr>
          <p:nvPr/>
        </p:nvSpPr>
        <p:spPr bwMode="auto">
          <a:xfrm>
            <a:off x="5213350" y="4684713"/>
            <a:ext cx="0" cy="449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es-AR"/>
          </a:p>
        </p:txBody>
      </p:sp>
      <p:sp>
        <p:nvSpPr>
          <p:cNvPr id="174101" name="Rectangle 21"/>
          <p:cNvSpPr>
            <a:spLocks noChangeArrowheads="1"/>
          </p:cNvSpPr>
          <p:nvPr/>
        </p:nvSpPr>
        <p:spPr bwMode="auto">
          <a:xfrm>
            <a:off x="4025900" y="4186238"/>
            <a:ext cx="2392363" cy="5000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eaLnBrk="1" hangingPunct="1"/>
            <a:r>
              <a:rPr lang="es-ES" sz="1800">
                <a:solidFill>
                  <a:srgbClr val="000000"/>
                </a:solidFill>
                <a:effectLst/>
                <a:latin typeface="Arial" pitchFamily="34" charset="0"/>
              </a:rPr>
              <a:t>Planificador del SO</a:t>
            </a:r>
          </a:p>
        </p:txBody>
      </p:sp>
    </p:spTree>
    <p:extLst>
      <p:ext uri="{BB962C8B-B14F-4D97-AF65-F5344CB8AC3E}">
        <p14:creationId xmlns:p14="http://schemas.microsoft.com/office/powerpoint/2010/main" val="268262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" dur="indefinite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indefinite"/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7" presetClass="emph" presetSubtype="1" autoRev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17410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8" dur="indefinite"/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7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indefinite"/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1" autoRev="1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9966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4" dur="indefinite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3" grpId="0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ngulos">
  <a:themeElements>
    <a:clrScheme name="Ángulo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Ángulo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Ángulo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5910</TotalTime>
  <Words>2245</Words>
  <Application>Microsoft Office PowerPoint</Application>
  <PresentationFormat>Presentación en pantalla (4:3)</PresentationFormat>
  <Paragraphs>633</Paragraphs>
  <Slides>39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0" baseType="lpstr">
      <vt:lpstr>Ángulos</vt:lpstr>
      <vt:lpstr>Sistemas Operativos Hilos y Procesos  </vt:lpstr>
      <vt:lpstr>Procesos</vt:lpstr>
      <vt:lpstr>El hilo como Proceso</vt:lpstr>
      <vt:lpstr>Hilos - Threads</vt:lpstr>
      <vt:lpstr> Tipos de Hilos </vt:lpstr>
      <vt:lpstr>Presentación de PowerPoint</vt:lpstr>
      <vt:lpstr>Hilos de KERNEL (Kernel Level Thread)</vt:lpstr>
      <vt:lpstr>Hilos de KERNEL (Kernel Level Thread)</vt:lpstr>
      <vt:lpstr>Hilos a Nivel KERNEL (cpu con un sólo núcleo)</vt:lpstr>
      <vt:lpstr>Hilos a Nivel KERNEL (cpu de doble núcleo)</vt:lpstr>
      <vt:lpstr>Ejecución de Múltiples hilos</vt:lpstr>
      <vt:lpstr>Presentación de PowerPoint</vt:lpstr>
      <vt:lpstr>Hilos de Usuario (User Level Tread)</vt:lpstr>
      <vt:lpstr>Funciones de la Biblioteca de Hilos</vt:lpstr>
      <vt:lpstr>Beneficios</vt:lpstr>
      <vt:lpstr>HILOS (Thread) - Definición</vt:lpstr>
      <vt:lpstr>Procesos con un Solo Hilo y con Múltiples Hilos</vt:lpstr>
      <vt:lpstr>Hilos a Nivel Usuario (un cpu con dos núcleos)</vt:lpstr>
      <vt:lpstr>Ejemplos de Aplicaciones Multihilo</vt:lpstr>
      <vt:lpstr>Ejemplo: Un Proceso con Tres Threads</vt:lpstr>
      <vt:lpstr>Modelos de procesos</vt:lpstr>
      <vt:lpstr>Ejecución Típica de un Proceso</vt:lpstr>
      <vt:lpstr>Ejecución de Hilos en un Proceso</vt:lpstr>
      <vt:lpstr>Diferencia Hilo/Proceso</vt:lpstr>
      <vt:lpstr>Presentación de PowerPoint</vt:lpstr>
      <vt:lpstr>Dinámica de Estados de Procesos/Hilos</vt:lpstr>
      <vt:lpstr>Relación entre estados: ULTs vs Procesos</vt:lpstr>
      <vt:lpstr>Presentación de PowerPoint</vt:lpstr>
      <vt:lpstr>Procesos Hijos</vt:lpstr>
      <vt:lpstr>Procesos Hijos</vt:lpstr>
      <vt:lpstr>Procesos Hijos</vt:lpstr>
      <vt:lpstr>Procesos hijos e Hilos</vt:lpstr>
      <vt:lpstr>Presentación de PowerPoint</vt:lpstr>
      <vt:lpstr>Creación de Procesos Hijos (posix - unix)</vt:lpstr>
      <vt:lpstr>Ejemplo</vt:lpstr>
      <vt:lpstr>Creación de Procesos Hijos (posix - unix)</vt:lpstr>
      <vt:lpstr>Creación de Hilos (posix - linux)</vt:lpstr>
      <vt:lpstr>Creación de Hilos (Posix - Linux)</vt:lpstr>
      <vt:lpstr>Presentación de PowerPoint</vt:lpstr>
    </vt:vector>
  </TitlesOfParts>
  <Company>Universidad Simon Bolivar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Sistemas Operativos William Stallings / 5ed.</dc:title>
  <dc:creator>Cristhian De Castro</dc:creator>
  <cp:lastModifiedBy>Pepe</cp:lastModifiedBy>
  <cp:revision>147</cp:revision>
  <dcterms:created xsi:type="dcterms:W3CDTF">2007-06-18T12:47:37Z</dcterms:created>
  <dcterms:modified xsi:type="dcterms:W3CDTF">2015-09-15T20:55:25Z</dcterms:modified>
</cp:coreProperties>
</file>