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71" r:id="rId8"/>
    <p:sldId id="262" r:id="rId9"/>
    <p:sldId id="270" r:id="rId10"/>
    <p:sldId id="264" r:id="rId11"/>
    <p:sldId id="265" r:id="rId12"/>
    <p:sldId id="266" r:id="rId13"/>
    <p:sldId id="267" r:id="rId14"/>
    <p:sldId id="268" r:id="rId15"/>
    <p:sldId id="269" r:id="rId16"/>
  </p:sldIdLst>
  <p:sldSz cx="9906000" cy="6858000" type="A4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9E9AE290-C378-4090-86FA-75A4FABB6FBE}">
  <a:tblStyle styleId="{9E9AE290-C378-4090-86FA-75A4FABB6FBE}" styleName="Table_0">
    <a:wholeTbl>
      <a:tcStyle>
        <a:tcBdr>
          <a:left>
            <a:ln w="9525" cap="flat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85E43C39-04DD-42ED-B6C1-9E10CBC47AF8}" styleName="Table_1">
    <a:wholeTbl>
      <a:tcStyle>
        <a:tcBdr>
          <a:left>
            <a:ln w="9525" cap="flat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0FBA6F4C-D84D-407C-B15E-AAEBC9577AFB}" styleName="Table_2">
    <a:wholeTbl>
      <a:tcStyle>
        <a:tcBdr>
          <a:left>
            <a:ln w="9525" cap="flat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45" d="100"/>
          <a:sy n="45" d="100"/>
        </p:scale>
        <p:origin x="-570" y="-90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>
            <a:spLocks noGrp="1"/>
          </p:cNvSpPr>
          <p:nvPr>
            <p:ph type="ctrTitle"/>
          </p:nvPr>
        </p:nvSpPr>
        <p:spPr>
          <a:xfrm>
            <a:off x="742950" y="2111123"/>
            <a:ext cx="8420100" cy="15464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ubTitle" idx="1"/>
          </p:nvPr>
        </p:nvSpPr>
        <p:spPr>
          <a:xfrm>
            <a:off x="742950" y="3786738"/>
            <a:ext cx="8420100" cy="10463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95300" y="274637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95300" y="1600200"/>
            <a:ext cx="8915400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95300" y="274637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495301" y="1600200"/>
            <a:ext cx="4327402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2"/>
          </p:nvPr>
        </p:nvSpPr>
        <p:spPr>
          <a:xfrm>
            <a:off x="5083296" y="1600200"/>
            <a:ext cx="4327402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95300" y="274637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95300" y="5875079"/>
            <a:ext cx="8915400" cy="6926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1pPr>
            <a:lvl2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95300" y="274637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95300" y="1600200"/>
            <a:ext cx="8915400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●"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●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●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/>
        </p:nvSpPr>
        <p:spPr>
          <a:xfrm>
            <a:off x="-19040" y="3777573"/>
            <a:ext cx="1968525" cy="2553000"/>
          </a:xfrm>
          <a:prstGeom prst="rect">
            <a:avLst/>
          </a:prstGeom>
          <a:solidFill>
            <a:srgbClr val="E6B8A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4" name="Shape 24"/>
          <p:cNvSpPr/>
          <p:nvPr/>
        </p:nvSpPr>
        <p:spPr>
          <a:xfrm>
            <a:off x="1955661" y="3777473"/>
            <a:ext cx="7962824" cy="2553000"/>
          </a:xfrm>
          <a:prstGeom prst="rect">
            <a:avLst/>
          </a:prstGeom>
          <a:solidFill>
            <a:srgbClr val="A61C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ctrTitle"/>
          </p:nvPr>
        </p:nvSpPr>
        <p:spPr>
          <a:xfrm>
            <a:off x="1250817" y="4549548"/>
            <a:ext cx="8420100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" sz="7200">
                <a:solidFill>
                  <a:srgbClr val="FFFFFF"/>
                </a:solidFill>
              </a:rPr>
              <a:t>Deadlock</a:t>
            </a:r>
          </a:p>
          <a:p>
            <a:pPr lvl="0" algn="r">
              <a:spcBef>
                <a:spcPts val="0"/>
              </a:spcBef>
              <a:buNone/>
            </a:pPr>
            <a:endParaRPr sz="3000" b="0">
              <a:solidFill>
                <a:srgbClr val="FFFFFF"/>
              </a:solidFill>
            </a:endParaRPr>
          </a:p>
        </p:txBody>
      </p:sp>
      <p:sp>
        <p:nvSpPr>
          <p:cNvPr id="26" name="Shape 26"/>
          <p:cNvSpPr txBox="1"/>
          <p:nvPr/>
        </p:nvSpPr>
        <p:spPr>
          <a:xfrm>
            <a:off x="95226" y="6400787"/>
            <a:ext cx="9715549" cy="398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b="1">
                <a:solidFill>
                  <a:srgbClr val="A61C00"/>
                </a:solidFill>
              </a:rPr>
              <a:t>UTN </a:t>
            </a:r>
            <a:r>
              <a:rPr lang="en" b="1">
                <a:solidFill>
                  <a:srgbClr val="E6B8AF"/>
                </a:solidFill>
              </a:rPr>
              <a:t>- Sistemas Operativos</a:t>
            </a: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rgbClr val="E6B8AF"/>
              </a:solidFill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/>
        </p:nvSpPr>
        <p:spPr>
          <a:xfrm>
            <a:off x="718982" y="1507388"/>
            <a:ext cx="8742824" cy="4617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12700" lvl="0" indent="-342900" algn="just" rtl="0">
              <a:lnSpc>
                <a:spcPct val="111363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Quattrocento Sans"/>
              <a:buChar char="➔"/>
            </a:pPr>
            <a:r>
              <a:rPr lang="en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Los procesos al ingresar al sistema declaran la cantidad máxima de cada uno de los recursos que podrá requerir.</a:t>
            </a:r>
          </a:p>
          <a:p>
            <a:pPr marL="457200" marR="12700" lvl="0" indent="-342900" algn="just" rtl="0">
              <a:lnSpc>
                <a:spcPct val="111363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Quattrocento Sans"/>
              <a:buChar char="➔"/>
            </a:pPr>
            <a:r>
              <a:rPr lang="en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Cuando un proceso solicita un conjunto de recursos, el sistema debe deter­minar si la asignación de dichos recursos dejará al sistema en un estado seguro. En caso afirmati­vo, los recursos se asignarán; en caso contrario, el proceso tendrá que esperar hasta que los otros procesos liberen los suficientes recursos.</a:t>
            </a:r>
          </a:p>
          <a:p>
            <a:pPr marL="457200" marR="12700" lvl="0" indent="-342900" algn="just" rtl="0">
              <a:lnSpc>
                <a:spcPct val="111363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Quattrocento Sans"/>
              <a:buChar char="➔"/>
            </a:pPr>
            <a:r>
              <a:rPr lang="en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Estructuras necesarias:</a:t>
            </a:r>
          </a:p>
          <a:p>
            <a:pPr marL="914400" marR="12700" lvl="1" indent="-342900" algn="just" rtl="0">
              <a:lnSpc>
                <a:spcPct val="111363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Quattrocento Sans"/>
              <a:buChar char="◆"/>
            </a:pPr>
            <a:r>
              <a:rPr lang="en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Matriz de peticiones máximas</a:t>
            </a:r>
          </a:p>
          <a:p>
            <a:pPr marL="914400" marR="12700" lvl="1" indent="-342900" algn="just" rtl="0">
              <a:lnSpc>
                <a:spcPct val="111363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Quattrocento Sans"/>
              <a:buChar char="◆"/>
            </a:pPr>
            <a:r>
              <a:rPr lang="en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Matriz de recursos asignados</a:t>
            </a:r>
          </a:p>
          <a:p>
            <a:pPr marL="914400" marR="12700" lvl="1" indent="-342900" algn="just" rtl="0">
              <a:lnSpc>
                <a:spcPct val="111363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Quattrocento Sans"/>
              <a:buChar char="◆"/>
            </a:pPr>
            <a:r>
              <a:rPr lang="en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Matriz de necesidad</a:t>
            </a:r>
          </a:p>
          <a:p>
            <a:pPr marL="914400" marR="12700" lvl="1" indent="-342900" algn="just" rtl="0">
              <a:lnSpc>
                <a:spcPct val="111363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Quattrocento Sans"/>
              <a:buChar char="◆"/>
            </a:pPr>
            <a:r>
              <a:rPr lang="en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Vector de recursos totales</a:t>
            </a:r>
          </a:p>
          <a:p>
            <a:pPr marL="914400" marR="12700" lvl="1" indent="-342900" algn="just" rtl="0">
              <a:lnSpc>
                <a:spcPct val="111363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Quattrocento Sans"/>
              <a:buChar char="◆"/>
            </a:pPr>
            <a:r>
              <a:rPr lang="en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Vector de recursos disponibles</a:t>
            </a:r>
          </a:p>
          <a:p>
            <a:pPr marL="457200" marR="12700" lvl="0" indent="-342900" algn="just" rtl="0">
              <a:lnSpc>
                <a:spcPct val="111363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Quattrocento Sans"/>
              <a:buChar char="➔"/>
            </a:pPr>
            <a:r>
              <a:rPr lang="en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Ante cada solicitud se debe simular la asignación, actualizando las estructuras adecuadas, y luego analizar si existe una secuencia segura. </a:t>
            </a:r>
          </a:p>
          <a:p>
            <a:pPr marR="12700" lvl="0" algn="just" rtl="0">
              <a:lnSpc>
                <a:spcPct val="111363"/>
              </a:lnSpc>
              <a:spcBef>
                <a:spcPts val="0"/>
              </a:spcBef>
              <a:buNone/>
            </a:pPr>
            <a:endParaRPr sz="1800" baseline="-250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45" name="Shape 145"/>
          <p:cNvSpPr/>
          <p:nvPr/>
        </p:nvSpPr>
        <p:spPr>
          <a:xfrm>
            <a:off x="841" y="128957"/>
            <a:ext cx="1948700" cy="656399"/>
          </a:xfrm>
          <a:prstGeom prst="rect">
            <a:avLst/>
          </a:prstGeom>
          <a:solidFill>
            <a:srgbClr val="E6B8A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46" name="Shape 146"/>
          <p:cNvSpPr/>
          <p:nvPr/>
        </p:nvSpPr>
        <p:spPr>
          <a:xfrm>
            <a:off x="1955673" y="128957"/>
            <a:ext cx="7962824" cy="656399"/>
          </a:xfrm>
          <a:prstGeom prst="rect">
            <a:avLst/>
          </a:prstGeom>
          <a:solidFill>
            <a:srgbClr val="A61C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47" name="Shape 147"/>
          <p:cNvSpPr txBox="1">
            <a:spLocks noGrp="1"/>
          </p:cNvSpPr>
          <p:nvPr>
            <p:ph type="ctrTitle"/>
          </p:nvPr>
        </p:nvSpPr>
        <p:spPr>
          <a:xfrm>
            <a:off x="1333367" y="364424"/>
            <a:ext cx="8420100" cy="4562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EVASIÓN DE DEADLOCKS (CONT.)</a:t>
            </a:r>
          </a:p>
        </p:txBody>
      </p:sp>
      <p:sp>
        <p:nvSpPr>
          <p:cNvPr id="148" name="Shape 148"/>
          <p:cNvSpPr txBox="1"/>
          <p:nvPr/>
        </p:nvSpPr>
        <p:spPr>
          <a:xfrm>
            <a:off x="95226" y="6400787"/>
            <a:ext cx="9715549" cy="398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>
                <a:solidFill>
                  <a:srgbClr val="A61C00"/>
                </a:solidFill>
              </a:rPr>
              <a:t>UTN </a:t>
            </a:r>
            <a:r>
              <a:rPr lang="en" b="1">
                <a:solidFill>
                  <a:srgbClr val="E6B8AF"/>
                </a:solidFill>
              </a:rPr>
              <a:t>- Sistemas Operativos</a:t>
            </a:r>
          </a:p>
        </p:txBody>
      </p:sp>
      <p:sp>
        <p:nvSpPr>
          <p:cNvPr id="149" name="Shape 149"/>
          <p:cNvSpPr txBox="1"/>
          <p:nvPr/>
        </p:nvSpPr>
        <p:spPr>
          <a:xfrm>
            <a:off x="359044" y="935901"/>
            <a:ext cx="4323474" cy="456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400" b="1">
                <a:latin typeface="Quattrocento Sans"/>
                <a:ea typeface="Quattrocento Sans"/>
                <a:cs typeface="Quattrocento Sans"/>
                <a:sym typeface="Quattrocento Sans"/>
              </a:rPr>
              <a:t>Algoritmo del Banquero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/>
        </p:nvSpPr>
        <p:spPr>
          <a:xfrm>
            <a:off x="718982" y="1295601"/>
            <a:ext cx="8742824" cy="4811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12700" lvl="0" indent="-342900" algn="just" rtl="0">
              <a:lnSpc>
                <a:spcPct val="111363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Quattrocento Sans"/>
              <a:buChar char="➔"/>
            </a:pPr>
            <a:r>
              <a:rPr lang="en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Tiene un coste significativo asociado</a:t>
            </a:r>
          </a:p>
          <a:p>
            <a:pPr marL="914400" marR="12700" lvl="1" indent="-342900" algn="just" rtl="0">
              <a:lnSpc>
                <a:spcPct val="111363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Quattrocento Sans"/>
              <a:buChar char="◆"/>
            </a:pPr>
            <a:r>
              <a:rPr lang="en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Mantenimiento de la información necesaria y la ejecución del algo­ritmo de detección.</a:t>
            </a:r>
          </a:p>
          <a:p>
            <a:pPr marL="914400" marR="12700" lvl="1" indent="-342900" algn="just" rtl="0">
              <a:lnSpc>
                <a:spcPct val="111363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Quattrocento Sans"/>
              <a:buChar char="◆"/>
            </a:pPr>
            <a:r>
              <a:rPr lang="en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Potenciales pérdidas inherentes al proceso de recuperación.</a:t>
            </a:r>
          </a:p>
          <a:p>
            <a:pPr marR="12700" algn="just" rtl="0">
              <a:lnSpc>
                <a:spcPct val="111363"/>
              </a:lnSpc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R="12700" lvl="0" algn="just" rtl="0">
              <a:lnSpc>
                <a:spcPct val="111363"/>
              </a:lnSpc>
              <a:spcBef>
                <a:spcPts val="0"/>
              </a:spcBef>
              <a:buNone/>
            </a:pPr>
            <a:r>
              <a:rPr lang="en" sz="18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DETECCIÓN</a:t>
            </a:r>
          </a:p>
          <a:p>
            <a:pPr marL="457200" marR="12700" lvl="0" indent="-342900" algn="just" rtl="0">
              <a:lnSpc>
                <a:spcPct val="111363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Quattrocento Sans"/>
              <a:buChar char="➔"/>
            </a:pPr>
            <a:r>
              <a:rPr lang="en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Estructuras necesarias</a:t>
            </a:r>
          </a:p>
          <a:p>
            <a:pPr marL="914400" marR="12700" lvl="1" indent="-342900" algn="just" rtl="0">
              <a:lnSpc>
                <a:spcPct val="111363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Quattrocento Sans"/>
              <a:buChar char="◆"/>
            </a:pPr>
            <a:r>
              <a:rPr lang="en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Matriz de asignación</a:t>
            </a:r>
          </a:p>
          <a:p>
            <a:pPr marL="914400" marR="12700" lvl="1" indent="-342900" algn="just" rtl="0">
              <a:lnSpc>
                <a:spcPct val="111363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Quattrocento Sans"/>
              <a:buChar char="◆"/>
            </a:pPr>
            <a:r>
              <a:rPr lang="en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Matriz de peticiones</a:t>
            </a:r>
          </a:p>
          <a:p>
            <a:pPr marL="914400" marR="12700" lvl="1" indent="-342900" algn="just" rtl="0">
              <a:lnSpc>
                <a:spcPct val="111363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Quattrocento Sans"/>
              <a:buChar char="◆"/>
            </a:pPr>
            <a:r>
              <a:rPr lang="en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Vectores de recursos totales y disponibles</a:t>
            </a:r>
          </a:p>
          <a:p>
            <a:pPr marL="457200" marR="12700" lvl="0" indent="-342900" algn="just" rtl="0">
              <a:lnSpc>
                <a:spcPct val="111363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Quattrocento Sans"/>
              <a:buChar char="➔"/>
            </a:pPr>
            <a:r>
              <a:rPr lang="en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Al igual que el algoritmo del banquero, realiza una simulación de asignación de recursos, en este casoo, para ver si puede satisfacer todas las peticiones actuales.</a:t>
            </a:r>
          </a:p>
          <a:p>
            <a:pPr marR="12700" lvl="0" algn="just" rtl="0">
              <a:lnSpc>
                <a:spcPct val="111363"/>
              </a:lnSpc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R="12700" lvl="0" algn="just" rtl="0">
              <a:lnSpc>
                <a:spcPct val="111363"/>
              </a:lnSpc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¿Con qué frecuencia hay que correr el algoritmo de detección?</a:t>
            </a:r>
          </a:p>
          <a:p>
            <a:pPr marR="12700" lvl="0" algn="just" rtl="0">
              <a:lnSpc>
                <a:spcPct val="111363"/>
              </a:lnSpc>
              <a:spcBef>
                <a:spcPts val="0"/>
              </a:spcBef>
              <a:buNone/>
            </a:pPr>
            <a:endParaRPr sz="1800" baseline="-250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55" name="Shape 155"/>
          <p:cNvSpPr/>
          <p:nvPr/>
        </p:nvSpPr>
        <p:spPr>
          <a:xfrm>
            <a:off x="841" y="128957"/>
            <a:ext cx="1948700" cy="656399"/>
          </a:xfrm>
          <a:prstGeom prst="rect">
            <a:avLst/>
          </a:prstGeom>
          <a:solidFill>
            <a:srgbClr val="E6B8A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56" name="Shape 156"/>
          <p:cNvSpPr/>
          <p:nvPr/>
        </p:nvSpPr>
        <p:spPr>
          <a:xfrm>
            <a:off x="1955673" y="128957"/>
            <a:ext cx="7962824" cy="656399"/>
          </a:xfrm>
          <a:prstGeom prst="rect">
            <a:avLst/>
          </a:prstGeom>
          <a:solidFill>
            <a:srgbClr val="A61C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57" name="Shape 157"/>
          <p:cNvSpPr txBox="1">
            <a:spLocks noGrp="1"/>
          </p:cNvSpPr>
          <p:nvPr>
            <p:ph type="ctrTitle"/>
          </p:nvPr>
        </p:nvSpPr>
        <p:spPr>
          <a:xfrm>
            <a:off x="1333367" y="364424"/>
            <a:ext cx="8420100" cy="4562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DETECCIÓN Y RECUPERACIÓN DE DEADLOCKS</a:t>
            </a:r>
          </a:p>
        </p:txBody>
      </p:sp>
      <p:sp>
        <p:nvSpPr>
          <p:cNvPr id="158" name="Shape 158"/>
          <p:cNvSpPr txBox="1"/>
          <p:nvPr/>
        </p:nvSpPr>
        <p:spPr>
          <a:xfrm>
            <a:off x="95226" y="6400787"/>
            <a:ext cx="9715549" cy="398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>
                <a:solidFill>
                  <a:srgbClr val="A61C00"/>
                </a:solidFill>
              </a:rPr>
              <a:t>UTN </a:t>
            </a:r>
            <a:r>
              <a:rPr lang="en" b="1">
                <a:solidFill>
                  <a:srgbClr val="E6B8AF"/>
                </a:solidFill>
              </a:rPr>
              <a:t>- Sistemas Operativos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5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5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5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/>
        </p:nvSpPr>
        <p:spPr>
          <a:xfrm>
            <a:off x="660401" y="1031575"/>
            <a:ext cx="9006399" cy="5369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R="12700" lvl="0" algn="just" rtl="0">
              <a:lnSpc>
                <a:spcPct val="111363"/>
              </a:lnSpc>
              <a:spcBef>
                <a:spcPts val="0"/>
              </a:spcBef>
              <a:buNone/>
            </a:pPr>
            <a:r>
              <a:rPr lang="en" sz="18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RECUPERACIÖN</a:t>
            </a:r>
          </a:p>
          <a:p>
            <a:pPr marL="457200" marR="12700" lvl="0" indent="-342900" algn="just" rtl="0">
              <a:lnSpc>
                <a:spcPct val="111363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Quattrocento Sans"/>
              <a:buChar char="➔"/>
            </a:pPr>
            <a:r>
              <a:rPr lang="en" sz="18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Finalizar procesos</a:t>
            </a:r>
          </a:p>
          <a:p>
            <a:pPr marL="914400" marR="12700" lvl="1" indent="-342900" algn="just" rtl="0">
              <a:lnSpc>
                <a:spcPct val="111363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Quattrocento Sans"/>
              <a:buChar char="◆"/>
            </a:pPr>
            <a:r>
              <a:rPr lang="en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Todos los intervinientes del deadlock → tiene un alto precio</a:t>
            </a:r>
          </a:p>
          <a:p>
            <a:pPr marL="914400" marR="12700" lvl="1" indent="-342900" algn="just" rtl="0">
              <a:lnSpc>
                <a:spcPct val="111363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Quattrocento Sans"/>
              <a:buChar char="◆"/>
            </a:pPr>
            <a:r>
              <a:rPr lang="en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Finalizar de a uno hasta que se solucione el deadlock → tiene más trabajo asociado (elegir a la víctima + correr el algoritmo de detección nuevamente luego de la finalización del proceso)</a:t>
            </a:r>
          </a:p>
          <a:p>
            <a:pPr marL="457200" marR="12700" lvl="0" indent="0" algn="just" rtl="0">
              <a:lnSpc>
                <a:spcPct val="111363"/>
              </a:lnSpc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marR="12700" lvl="0" indent="-342900" algn="just" rtl="0">
              <a:lnSpc>
                <a:spcPct val="111363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Quattrocento Sans"/>
              <a:buChar char="➔"/>
            </a:pPr>
            <a:r>
              <a:rPr lang="en" sz="18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Desalojar recursos</a:t>
            </a:r>
          </a:p>
          <a:p>
            <a:pPr marL="914400" marR="12700" lvl="1" indent="-342900" algn="just" rtl="0">
              <a:lnSpc>
                <a:spcPct val="111363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Quattrocento Sans"/>
              <a:buChar char="◆"/>
            </a:pPr>
            <a:r>
              <a:rPr lang="en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Es necesario volver al proceso expropiado a un estado seguro desde el cual pueda reanudar su ejecución.</a:t>
            </a:r>
          </a:p>
          <a:p>
            <a:pPr marL="914400" marR="12700" lvl="1" indent="-342900" algn="just" rtl="0">
              <a:lnSpc>
                <a:spcPct val="111363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Quattrocento Sans"/>
              <a:buChar char="◆"/>
            </a:pPr>
            <a:r>
              <a:rPr lang="en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Puede llegar a generar inanición si es que un proceso continuamente es elegido como víctima.</a:t>
            </a:r>
          </a:p>
          <a:p>
            <a:pPr marL="457200" marR="12700" lvl="0" indent="0" algn="just" rtl="0">
              <a:lnSpc>
                <a:spcPct val="111363"/>
              </a:lnSpc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R="12700" algn="just" rtl="0">
              <a:lnSpc>
                <a:spcPct val="111363"/>
              </a:lnSpc>
              <a:spcBef>
                <a:spcPts val="0"/>
              </a:spcBef>
              <a:buNone/>
            </a:pPr>
            <a:r>
              <a:rPr lang="en" sz="18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Factores a considerar para seleccionar víctimas:</a:t>
            </a:r>
          </a:p>
          <a:p>
            <a:pPr marL="457200" lvl="0" indent="-330200" algn="just" rtl="0">
              <a:lnSpc>
                <a:spcPct val="90909"/>
              </a:lnSpc>
              <a:spcBef>
                <a:spcPts val="0"/>
              </a:spcBef>
              <a:spcAft>
                <a:spcPts val="500"/>
              </a:spcAft>
              <a:buClr>
                <a:schemeClr val="dk1"/>
              </a:buClr>
              <a:buSzPct val="100000"/>
              <a:buFont typeface="Quattrocento Sans"/>
              <a:buChar char="❖"/>
            </a:pPr>
            <a:r>
              <a:rPr lang="en" sz="16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La prioridad y el tipo del proceso.</a:t>
            </a:r>
          </a:p>
          <a:p>
            <a:pPr marL="457200" marR="25400" lvl="0" indent="-330200" algn="just" rtl="0">
              <a:lnSpc>
                <a:spcPct val="113636"/>
              </a:lnSpc>
              <a:spcBef>
                <a:spcPts val="0"/>
              </a:spcBef>
              <a:spcAft>
                <a:spcPts val="300"/>
              </a:spcAft>
              <a:buClr>
                <a:schemeClr val="dk1"/>
              </a:buClr>
              <a:buSzPct val="100000"/>
              <a:buFont typeface="Quattrocento Sans"/>
              <a:buChar char="❖"/>
            </a:pPr>
            <a:r>
              <a:rPr lang="en" sz="16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Tiempo actual de ejecución.</a:t>
            </a:r>
          </a:p>
          <a:p>
            <a:pPr marL="457200" marR="25400" lvl="0" indent="-330200" algn="just" rtl="0">
              <a:lnSpc>
                <a:spcPct val="113636"/>
              </a:lnSpc>
              <a:spcBef>
                <a:spcPts val="0"/>
              </a:spcBef>
              <a:spcAft>
                <a:spcPts val="300"/>
              </a:spcAft>
              <a:buClr>
                <a:schemeClr val="dk1"/>
              </a:buClr>
              <a:buSzPct val="100000"/>
              <a:buFont typeface="Quattrocento Sans"/>
              <a:buChar char="❖"/>
            </a:pPr>
            <a:r>
              <a:rPr lang="en" sz="16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Cuántos y qué tipo de recursos ha utilizado o necesita.</a:t>
            </a:r>
          </a:p>
          <a:p>
            <a:pPr marL="457200" marR="12700" lvl="0" indent="0" algn="just" rtl="0">
              <a:lnSpc>
                <a:spcPct val="111363"/>
              </a:lnSpc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R="12700" lvl="0" algn="just" rtl="0">
              <a:lnSpc>
                <a:spcPct val="111363"/>
              </a:lnSpc>
              <a:spcBef>
                <a:spcPts val="0"/>
              </a:spcBef>
              <a:buNone/>
            </a:pPr>
            <a:endParaRPr sz="1800" baseline="-250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64" name="Shape 164"/>
          <p:cNvSpPr/>
          <p:nvPr/>
        </p:nvSpPr>
        <p:spPr>
          <a:xfrm>
            <a:off x="841" y="128957"/>
            <a:ext cx="1948700" cy="656399"/>
          </a:xfrm>
          <a:prstGeom prst="rect">
            <a:avLst/>
          </a:prstGeom>
          <a:solidFill>
            <a:srgbClr val="E6B8A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65" name="Shape 165"/>
          <p:cNvSpPr/>
          <p:nvPr/>
        </p:nvSpPr>
        <p:spPr>
          <a:xfrm>
            <a:off x="1955673" y="128957"/>
            <a:ext cx="7962824" cy="656399"/>
          </a:xfrm>
          <a:prstGeom prst="rect">
            <a:avLst/>
          </a:prstGeom>
          <a:solidFill>
            <a:srgbClr val="A61C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66" name="Shape 166"/>
          <p:cNvSpPr txBox="1">
            <a:spLocks noGrp="1"/>
          </p:cNvSpPr>
          <p:nvPr>
            <p:ph type="ctrTitle"/>
          </p:nvPr>
        </p:nvSpPr>
        <p:spPr>
          <a:xfrm>
            <a:off x="1333367" y="364424"/>
            <a:ext cx="8420100" cy="4562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DETECCIÓN Y RECUPERACIÓN DE DEADLOCKS (CONT.)</a:t>
            </a:r>
          </a:p>
        </p:txBody>
      </p:sp>
      <p:sp>
        <p:nvSpPr>
          <p:cNvPr id="167" name="Shape 167"/>
          <p:cNvSpPr txBox="1"/>
          <p:nvPr/>
        </p:nvSpPr>
        <p:spPr>
          <a:xfrm>
            <a:off x="95226" y="6400787"/>
            <a:ext cx="9715549" cy="398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>
                <a:solidFill>
                  <a:srgbClr val="A61C00"/>
                </a:solidFill>
              </a:rPr>
              <a:t>UTN </a:t>
            </a:r>
            <a:r>
              <a:rPr lang="en" b="1">
                <a:solidFill>
                  <a:srgbClr val="E6B8AF"/>
                </a:solidFill>
              </a:rPr>
              <a:t>- Sistemas Operativos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/>
        </p:nvSpPr>
        <p:spPr>
          <a:xfrm>
            <a:off x="841" y="128957"/>
            <a:ext cx="1948700" cy="656399"/>
          </a:xfrm>
          <a:prstGeom prst="rect">
            <a:avLst/>
          </a:prstGeom>
          <a:solidFill>
            <a:srgbClr val="E6B8A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73" name="Shape 173"/>
          <p:cNvSpPr/>
          <p:nvPr/>
        </p:nvSpPr>
        <p:spPr>
          <a:xfrm>
            <a:off x="1955673" y="128957"/>
            <a:ext cx="7962824" cy="656399"/>
          </a:xfrm>
          <a:prstGeom prst="rect">
            <a:avLst/>
          </a:prstGeom>
          <a:solidFill>
            <a:srgbClr val="A61C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74" name="Shape 174"/>
          <p:cNvSpPr txBox="1">
            <a:spLocks noGrp="1"/>
          </p:cNvSpPr>
          <p:nvPr>
            <p:ph type="ctrTitle"/>
          </p:nvPr>
        </p:nvSpPr>
        <p:spPr>
          <a:xfrm>
            <a:off x="1333367" y="364424"/>
            <a:ext cx="8420100" cy="4562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COMPARACIÓN</a:t>
            </a:r>
          </a:p>
        </p:txBody>
      </p:sp>
      <p:sp>
        <p:nvSpPr>
          <p:cNvPr id="175" name="Shape 175"/>
          <p:cNvSpPr txBox="1"/>
          <p:nvPr/>
        </p:nvSpPr>
        <p:spPr>
          <a:xfrm>
            <a:off x="95226" y="6400787"/>
            <a:ext cx="9715549" cy="398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>
                <a:solidFill>
                  <a:srgbClr val="A61C00"/>
                </a:solidFill>
              </a:rPr>
              <a:t>UTN </a:t>
            </a:r>
            <a:r>
              <a:rPr lang="en" b="1">
                <a:solidFill>
                  <a:srgbClr val="E6B8AF"/>
                </a:solidFill>
              </a:rPr>
              <a:t>- Sistemas Operativos</a:t>
            </a:r>
          </a:p>
        </p:txBody>
      </p:sp>
      <p:graphicFrame>
        <p:nvGraphicFramePr>
          <p:cNvPr id="176" name="Shape 176"/>
          <p:cNvGraphicFramePr/>
          <p:nvPr/>
        </p:nvGraphicFramePr>
        <p:xfrm>
          <a:off x="515559" y="956062"/>
          <a:ext cx="8874884" cy="5031245"/>
        </p:xfrm>
        <a:graphic>
          <a:graphicData uri="http://schemas.openxmlformats.org/drawingml/2006/table">
            <a:tbl>
              <a:tblPr>
                <a:noFill/>
                <a:tableStyleId>{0FBA6F4C-D84D-407C-B15E-AAEBC9577AFB}</a:tableStyleId>
              </a:tblPr>
              <a:tblGrid>
                <a:gridCol w="2218721"/>
                <a:gridCol w="2218721"/>
                <a:gridCol w="2218721"/>
                <a:gridCol w="2218721"/>
              </a:tblGrid>
              <a:tr h="853275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endParaRPr sz="16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9044" marR="99044" marT="91425" marB="91425" anchor="ctr">
                    <a:lnL w="19050" cap="flat">
                      <a:solidFill>
                        <a:srgbClr val="20124D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>
                      <a:solidFill>
                        <a:srgbClr val="20124D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>
                      <a:solidFill>
                        <a:srgbClr val="20124D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>
                      <a:solidFill>
                        <a:srgbClr val="20124D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spcBef>
                          <a:spcPts val="0"/>
                        </a:spcBef>
                        <a:buNone/>
                      </a:pPr>
                      <a:r>
                        <a:rPr lang="en" sz="1600" b="1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Prevención</a:t>
                      </a:r>
                    </a:p>
                  </a:txBody>
                  <a:tcPr marL="99044" marR="99044" marT="91425" marB="91425" anchor="ctr">
                    <a:lnL w="19050" cap="flat">
                      <a:solidFill>
                        <a:srgbClr val="20124D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>
                      <a:solidFill>
                        <a:srgbClr val="20124D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>
                      <a:solidFill>
                        <a:srgbClr val="20124D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>
                      <a:solidFill>
                        <a:srgbClr val="20124D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" sz="1600" b="1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Evasión</a:t>
                      </a:r>
                    </a:p>
                  </a:txBody>
                  <a:tcPr marL="99044" marR="99044" marT="91425" marB="91425" anchor="ctr">
                    <a:lnL w="19050" cap="flat">
                      <a:solidFill>
                        <a:srgbClr val="20124D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>
                      <a:solidFill>
                        <a:srgbClr val="20124D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>
                      <a:solidFill>
                        <a:srgbClr val="20124D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>
                      <a:solidFill>
                        <a:srgbClr val="20124D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" sz="1600" b="1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Detección y recuperación</a:t>
                      </a:r>
                    </a:p>
                  </a:txBody>
                  <a:tcPr marL="99044" marR="99044" marT="91425" marB="91425" anchor="ctr">
                    <a:lnL w="19050" cap="flat">
                      <a:solidFill>
                        <a:srgbClr val="20124D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>
                      <a:solidFill>
                        <a:srgbClr val="20124D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>
                      <a:solidFill>
                        <a:srgbClr val="20124D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>
                      <a:solidFill>
                        <a:srgbClr val="20124D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D1DC"/>
                    </a:solidFill>
                  </a:tcPr>
                </a:tc>
              </a:tr>
              <a:tr h="967925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" sz="1600" b="1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Flexibilidad en las peticiones</a:t>
                      </a:r>
                    </a:p>
                  </a:txBody>
                  <a:tcPr marL="99044" marR="99044" marT="91425" marB="91425" anchor="ctr">
                    <a:lnL w="19050" cap="flat">
                      <a:solidFill>
                        <a:srgbClr val="20124D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>
                      <a:solidFill>
                        <a:srgbClr val="20124D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>
                      <a:solidFill>
                        <a:srgbClr val="20124D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>
                      <a:solidFill>
                        <a:srgbClr val="20124D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spcBef>
                          <a:spcPts val="0"/>
                        </a:spcBef>
                        <a:buNone/>
                      </a:pPr>
                      <a:r>
                        <a:rPr lang="en" sz="16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Restringida por la política aplicada</a:t>
                      </a:r>
                    </a:p>
                  </a:txBody>
                  <a:tcPr marL="99044" marR="99044" marT="91425" marB="91425" anchor="ctr">
                    <a:lnL w="19050" cap="flat">
                      <a:solidFill>
                        <a:srgbClr val="20124D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>
                      <a:solidFill>
                        <a:srgbClr val="20124D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>
                      <a:solidFill>
                        <a:srgbClr val="20124D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>
                      <a:solidFill>
                        <a:srgbClr val="20124D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" sz="16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Intermedia, los procesos deben declarar sus peticiones máximas</a:t>
                      </a:r>
                    </a:p>
                  </a:txBody>
                  <a:tcPr marL="99044" marR="99044" marT="91425" marB="91425" anchor="ctr">
                    <a:lnL w="19050" cap="flat">
                      <a:solidFill>
                        <a:srgbClr val="20124D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>
                      <a:solidFill>
                        <a:srgbClr val="20124D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>
                      <a:solidFill>
                        <a:srgbClr val="20124D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>
                      <a:solidFill>
                        <a:srgbClr val="20124D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" sz="16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Flexible, cualquier solicitud puede realizarse</a:t>
                      </a:r>
                    </a:p>
                  </a:txBody>
                  <a:tcPr marL="99044" marR="99044" marT="91425" marB="91425" anchor="ctr">
                    <a:lnL w="19050" cap="flat">
                      <a:solidFill>
                        <a:srgbClr val="20124D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>
                      <a:solidFill>
                        <a:srgbClr val="20124D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>
                      <a:solidFill>
                        <a:srgbClr val="20124D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>
                      <a:solidFill>
                        <a:srgbClr val="20124D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</a:tr>
              <a:tr h="930775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" sz="1600" b="1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Puede ocurrir deadlock</a:t>
                      </a:r>
                    </a:p>
                  </a:txBody>
                  <a:tcPr marL="99044" marR="99044" marT="91425" marB="91425" anchor="ctr">
                    <a:lnL w="19050" cap="flat">
                      <a:solidFill>
                        <a:srgbClr val="20124D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>
                      <a:solidFill>
                        <a:srgbClr val="20124D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>
                      <a:solidFill>
                        <a:srgbClr val="20124D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>
                      <a:solidFill>
                        <a:srgbClr val="20124D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" sz="16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No</a:t>
                      </a:r>
                    </a:p>
                  </a:txBody>
                  <a:tcPr marL="99044" marR="99044" marT="91425" marB="91425" anchor="ctr">
                    <a:lnL w="19050" cap="flat">
                      <a:solidFill>
                        <a:srgbClr val="20124D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>
                      <a:solidFill>
                        <a:srgbClr val="20124D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>
                      <a:solidFill>
                        <a:srgbClr val="20124D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>
                      <a:solidFill>
                        <a:srgbClr val="20124D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" sz="16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No</a:t>
                      </a:r>
                    </a:p>
                  </a:txBody>
                  <a:tcPr marL="99044" marR="99044" marT="91425" marB="91425" anchor="ctr">
                    <a:lnL w="19050" cap="flat">
                      <a:solidFill>
                        <a:srgbClr val="20124D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>
                      <a:solidFill>
                        <a:srgbClr val="20124D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>
                      <a:solidFill>
                        <a:srgbClr val="20124D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>
                      <a:solidFill>
                        <a:srgbClr val="20124D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" sz="16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Si</a:t>
                      </a:r>
                    </a:p>
                  </a:txBody>
                  <a:tcPr marL="99044" marR="99044" marT="91425" marB="91425" anchor="ctr">
                    <a:lnL w="19050" cap="flat">
                      <a:solidFill>
                        <a:srgbClr val="20124D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>
                      <a:solidFill>
                        <a:srgbClr val="20124D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>
                      <a:solidFill>
                        <a:srgbClr val="20124D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>
                      <a:solidFill>
                        <a:srgbClr val="20124D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</a:tr>
              <a:tr h="930775">
                <a:tc>
                  <a:txBody>
                    <a:bodyPr/>
                    <a:lstStyle/>
                    <a:p>
                      <a:pPr algn="ctr" rtl="0">
                        <a:spcBef>
                          <a:spcPts val="0"/>
                        </a:spcBef>
                        <a:buNone/>
                      </a:pPr>
                      <a:r>
                        <a:rPr lang="en" sz="1600" b="1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Overhead requerido</a:t>
                      </a:r>
                    </a:p>
                  </a:txBody>
                  <a:tcPr marL="99044" marR="99044" marT="91425" marB="91425" anchor="ctr">
                    <a:lnL w="19050" cap="flat">
                      <a:solidFill>
                        <a:srgbClr val="20124D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>
                      <a:solidFill>
                        <a:srgbClr val="20124D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>
                      <a:solidFill>
                        <a:srgbClr val="20124D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>
                      <a:solidFill>
                        <a:srgbClr val="20124D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spcBef>
                          <a:spcPts val="0"/>
                        </a:spcBef>
                        <a:buNone/>
                      </a:pPr>
                      <a:r>
                        <a:rPr lang="en" sz="16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Por lo general es poco, sólo se define en qué forma se realizan las peticiones</a:t>
                      </a:r>
                    </a:p>
                  </a:txBody>
                  <a:tcPr marL="99044" marR="99044" marT="91425" marB="91425" anchor="ctr">
                    <a:lnL w="19050" cap="flat">
                      <a:solidFill>
                        <a:srgbClr val="20124D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>
                      <a:solidFill>
                        <a:srgbClr val="20124D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>
                      <a:solidFill>
                        <a:srgbClr val="20124D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>
                      <a:solidFill>
                        <a:srgbClr val="20124D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spcBef>
                          <a:spcPts val="0"/>
                        </a:spcBef>
                        <a:buNone/>
                      </a:pPr>
                      <a:r>
                        <a:rPr lang="en" sz="16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Alto, con cada petición se debe correr el algoritmo del banquero</a:t>
                      </a:r>
                    </a:p>
                  </a:txBody>
                  <a:tcPr marL="99044" marR="99044" marT="91425" marB="91425" anchor="ctr">
                    <a:lnL w="19050" cap="flat">
                      <a:solidFill>
                        <a:srgbClr val="20124D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>
                      <a:solidFill>
                        <a:srgbClr val="20124D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>
                      <a:solidFill>
                        <a:srgbClr val="20124D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>
                      <a:solidFill>
                        <a:srgbClr val="20124D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spcBef>
                          <a:spcPts val="0"/>
                        </a:spcBef>
                        <a:buNone/>
                      </a:pPr>
                      <a:r>
                        <a:rPr lang="en" sz="16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Intermedio, depende de la frecuencia del algoritmo del detección</a:t>
                      </a:r>
                    </a:p>
                  </a:txBody>
                  <a:tcPr marL="99044" marR="99044" marT="91425" marB="91425" anchor="ctr">
                    <a:lnL w="19050" cap="flat">
                      <a:solidFill>
                        <a:srgbClr val="20124D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>
                      <a:solidFill>
                        <a:srgbClr val="20124D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>
                      <a:solidFill>
                        <a:srgbClr val="20124D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>
                      <a:solidFill>
                        <a:srgbClr val="20124D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</a:tr>
              <a:tr h="930775">
                <a:tc>
                  <a:txBody>
                    <a:bodyPr/>
                    <a:lstStyle/>
                    <a:p>
                      <a:pPr algn="ctr" rtl="0">
                        <a:spcBef>
                          <a:spcPts val="0"/>
                        </a:spcBef>
                        <a:buNone/>
                      </a:pPr>
                      <a:r>
                        <a:rPr lang="en" sz="1600" b="1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Utilización correcta  de los recursos</a:t>
                      </a:r>
                    </a:p>
                  </a:txBody>
                  <a:tcPr marL="99044" marR="99044" marT="91425" marB="91425" anchor="ctr">
                    <a:lnL w="19050" cap="flat">
                      <a:solidFill>
                        <a:srgbClr val="20124D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>
                      <a:solidFill>
                        <a:srgbClr val="20124D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>
                      <a:solidFill>
                        <a:srgbClr val="20124D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>
                      <a:solidFill>
                        <a:srgbClr val="20124D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spcBef>
                          <a:spcPts val="0"/>
                        </a:spcBef>
                        <a:buNone/>
                      </a:pPr>
                      <a:r>
                        <a:rPr lang="en" sz="16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Puede ser muy ineficiente</a:t>
                      </a:r>
                    </a:p>
                  </a:txBody>
                  <a:tcPr marL="99044" marR="99044" marT="91425" marB="91425" anchor="ctr">
                    <a:lnL w="19050" cap="flat">
                      <a:solidFill>
                        <a:srgbClr val="20124D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>
                      <a:solidFill>
                        <a:srgbClr val="20124D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>
                      <a:solidFill>
                        <a:srgbClr val="20124D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>
                      <a:solidFill>
                        <a:srgbClr val="20124D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spcBef>
                          <a:spcPts val="0"/>
                        </a:spcBef>
                        <a:buNone/>
                      </a:pPr>
                      <a:r>
                        <a:rPr lang="en" sz="16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SI</a:t>
                      </a:r>
                    </a:p>
                  </a:txBody>
                  <a:tcPr marL="99044" marR="99044" marT="91425" marB="91425" anchor="ctr">
                    <a:lnL w="19050" cap="flat">
                      <a:solidFill>
                        <a:srgbClr val="20124D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>
                      <a:solidFill>
                        <a:srgbClr val="20124D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>
                      <a:solidFill>
                        <a:srgbClr val="20124D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>
                      <a:solidFill>
                        <a:srgbClr val="20124D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spcBef>
                          <a:spcPts val="0"/>
                        </a:spcBef>
                        <a:buNone/>
                      </a:pPr>
                      <a:r>
                        <a:rPr lang="en" sz="16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Puede llegar a ser ineficiente en caso de desalojos frecuentes</a:t>
                      </a:r>
                    </a:p>
                  </a:txBody>
                  <a:tcPr marL="99044" marR="99044" marT="91425" marB="91425" anchor="ctr">
                    <a:lnL w="19050" cap="flat">
                      <a:solidFill>
                        <a:srgbClr val="20124D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>
                      <a:solidFill>
                        <a:srgbClr val="20124D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>
                      <a:solidFill>
                        <a:srgbClr val="20124D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>
                      <a:solidFill>
                        <a:srgbClr val="20124D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/>
        </p:nvSpPr>
        <p:spPr>
          <a:xfrm>
            <a:off x="841" y="128957"/>
            <a:ext cx="1948700" cy="656399"/>
          </a:xfrm>
          <a:prstGeom prst="rect">
            <a:avLst/>
          </a:prstGeom>
          <a:solidFill>
            <a:srgbClr val="E6B8A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82" name="Shape 182"/>
          <p:cNvSpPr/>
          <p:nvPr/>
        </p:nvSpPr>
        <p:spPr>
          <a:xfrm>
            <a:off x="1955673" y="128957"/>
            <a:ext cx="7962824" cy="656399"/>
          </a:xfrm>
          <a:prstGeom prst="rect">
            <a:avLst/>
          </a:prstGeom>
          <a:solidFill>
            <a:srgbClr val="A61C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83" name="Shape 183"/>
          <p:cNvSpPr txBox="1"/>
          <p:nvPr/>
        </p:nvSpPr>
        <p:spPr>
          <a:xfrm>
            <a:off x="95226" y="6400787"/>
            <a:ext cx="9715549" cy="398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>
                <a:solidFill>
                  <a:srgbClr val="A61C00"/>
                </a:solidFill>
              </a:rPr>
              <a:t>UTN </a:t>
            </a:r>
            <a:r>
              <a:rPr lang="en" b="1">
                <a:solidFill>
                  <a:srgbClr val="E6B8AF"/>
                </a:solidFill>
              </a:rPr>
              <a:t>- Sistemas Operativos</a:t>
            </a:r>
          </a:p>
        </p:txBody>
      </p:sp>
      <p:pic>
        <p:nvPicPr>
          <p:cNvPr id="184" name="Shape 184"/>
          <p:cNvPicPr preferRelativeResize="0"/>
          <p:nvPr/>
        </p:nvPicPr>
        <p:blipFill rotWithShape="1">
          <a:blip r:embed="rId3">
            <a:alphaModFix/>
          </a:blip>
          <a:srcRect b="12149"/>
          <a:stretch/>
        </p:blipFill>
        <p:spPr>
          <a:xfrm>
            <a:off x="-13406" y="785351"/>
            <a:ext cx="9906000" cy="5490199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Shape 185"/>
          <p:cNvSpPr txBox="1"/>
          <p:nvPr/>
        </p:nvSpPr>
        <p:spPr>
          <a:xfrm>
            <a:off x="280665" y="5154276"/>
            <a:ext cx="4781725" cy="1246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5400">
                <a:solidFill>
                  <a:srgbClr val="F3F3F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Dudas??</a:t>
            </a:r>
          </a:p>
        </p:txBody>
      </p:sp>
      <p:sp>
        <p:nvSpPr>
          <p:cNvPr id="186" name="Shape 186"/>
          <p:cNvSpPr txBox="1">
            <a:spLocks noGrp="1"/>
          </p:cNvSpPr>
          <p:nvPr>
            <p:ph type="ctrTitle"/>
          </p:nvPr>
        </p:nvSpPr>
        <p:spPr>
          <a:xfrm>
            <a:off x="1333367" y="364424"/>
            <a:ext cx="8420100" cy="4562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DEADLOCK EN LA VIDA REAL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/>
        </p:nvSpPr>
        <p:spPr>
          <a:xfrm>
            <a:off x="841" y="128957"/>
            <a:ext cx="1948700" cy="656399"/>
          </a:xfrm>
          <a:prstGeom prst="rect">
            <a:avLst/>
          </a:prstGeom>
          <a:solidFill>
            <a:srgbClr val="E6B8A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92" name="Shape 192"/>
          <p:cNvSpPr/>
          <p:nvPr/>
        </p:nvSpPr>
        <p:spPr>
          <a:xfrm>
            <a:off x="1955673" y="128957"/>
            <a:ext cx="7962824" cy="656399"/>
          </a:xfrm>
          <a:prstGeom prst="rect">
            <a:avLst/>
          </a:prstGeom>
          <a:solidFill>
            <a:srgbClr val="A61C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93" name="Shape 193"/>
          <p:cNvSpPr txBox="1"/>
          <p:nvPr/>
        </p:nvSpPr>
        <p:spPr>
          <a:xfrm>
            <a:off x="95226" y="6400787"/>
            <a:ext cx="9715549" cy="398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>
                <a:solidFill>
                  <a:srgbClr val="A61C00"/>
                </a:solidFill>
              </a:rPr>
              <a:t>UTN </a:t>
            </a:r>
            <a:r>
              <a:rPr lang="en" b="1">
                <a:solidFill>
                  <a:srgbClr val="E6B8AF"/>
                </a:solidFill>
              </a:rPr>
              <a:t>- Sistemas Operativos</a:t>
            </a:r>
          </a:p>
        </p:txBody>
      </p:sp>
      <p:sp>
        <p:nvSpPr>
          <p:cNvPr id="194" name="Shape 194"/>
          <p:cNvSpPr txBox="1">
            <a:spLocks noGrp="1"/>
          </p:cNvSpPr>
          <p:nvPr>
            <p:ph type="ctrTitle"/>
          </p:nvPr>
        </p:nvSpPr>
        <p:spPr>
          <a:xfrm>
            <a:off x="1333367" y="364424"/>
            <a:ext cx="8420100" cy="4562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" sz="1800" dirty="0">
                <a:solidFill>
                  <a:srgbClr val="FFFFFF"/>
                </a:solidFill>
              </a:rPr>
              <a:t>LIVELOCK</a:t>
            </a:r>
          </a:p>
        </p:txBody>
      </p:sp>
      <p:sp>
        <p:nvSpPr>
          <p:cNvPr id="195" name="Shape 195"/>
          <p:cNvSpPr txBox="1"/>
          <p:nvPr/>
        </p:nvSpPr>
        <p:spPr>
          <a:xfrm>
            <a:off x="296238" y="1127126"/>
            <a:ext cx="8949849" cy="4716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152727"/>
              </a:lnSpc>
              <a:spcBef>
                <a:spcPts val="600"/>
              </a:spcBef>
              <a:spcAft>
                <a:spcPts val="600"/>
              </a:spcAft>
              <a:buClr>
                <a:srgbClr val="252525"/>
              </a:buClr>
              <a:buSzPct val="100000"/>
              <a:buFont typeface="Quattrocento Sans"/>
              <a:buChar char="➔"/>
            </a:pPr>
            <a:r>
              <a:rPr lang="en" sz="1800">
                <a:solidFill>
                  <a:srgbClr val="252525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Es una situación similar al deadlock en la cual un conjunto de procesos no puede progresar en la ejecución de su trabajo pero, en este caso, los procesos siguen ejecutándose.</a:t>
            </a:r>
          </a:p>
          <a:p>
            <a:pPr marL="457200" lvl="0" indent="-342900" rtl="0">
              <a:lnSpc>
                <a:spcPct val="152727"/>
              </a:lnSpc>
              <a:spcBef>
                <a:spcPts val="600"/>
              </a:spcBef>
              <a:spcAft>
                <a:spcPts val="600"/>
              </a:spcAft>
              <a:buClr>
                <a:srgbClr val="252525"/>
              </a:buClr>
              <a:buSzPct val="100000"/>
              <a:buFont typeface="Quattrocento Sans"/>
              <a:buChar char="➔"/>
            </a:pPr>
            <a:r>
              <a:rPr lang="en" sz="1800">
                <a:solidFill>
                  <a:srgbClr val="252525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Como los procesos no se encuentran bloqueados, es más complicada su detección.</a:t>
            </a:r>
          </a:p>
          <a:p>
            <a:pPr marL="0" marR="0" lvl="0" indent="0" algn="l" rtl="0">
              <a:lnSpc>
                <a:spcPct val="152727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Font typeface="Arial"/>
              <a:buNone/>
            </a:pPr>
            <a:endParaRPr/>
          </a:p>
        </p:txBody>
      </p:sp>
      <p:pic>
        <p:nvPicPr>
          <p:cNvPr id="196" name="Shape 1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4262" y="3573900"/>
            <a:ext cx="7736710" cy="2826874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Shape 197"/>
          <p:cNvSpPr txBox="1"/>
          <p:nvPr/>
        </p:nvSpPr>
        <p:spPr>
          <a:xfrm>
            <a:off x="609701" y="3630151"/>
            <a:ext cx="1786849" cy="535199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b="1"/>
              <a:t>DEADLOCK</a:t>
            </a:r>
          </a:p>
        </p:txBody>
      </p:sp>
      <p:sp>
        <p:nvSpPr>
          <p:cNvPr id="198" name="Shape 198"/>
          <p:cNvSpPr txBox="1"/>
          <p:nvPr/>
        </p:nvSpPr>
        <p:spPr>
          <a:xfrm>
            <a:off x="7796778" y="3630151"/>
            <a:ext cx="1786849" cy="535199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b="1"/>
              <a:t>LIVELOCK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/>
        </p:nvSpPr>
        <p:spPr>
          <a:xfrm>
            <a:off x="841" y="128957"/>
            <a:ext cx="1948700" cy="656399"/>
          </a:xfrm>
          <a:prstGeom prst="rect">
            <a:avLst/>
          </a:prstGeom>
          <a:solidFill>
            <a:srgbClr val="E6B8A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2" name="Shape 32"/>
          <p:cNvSpPr/>
          <p:nvPr/>
        </p:nvSpPr>
        <p:spPr>
          <a:xfrm>
            <a:off x="1955673" y="128957"/>
            <a:ext cx="7962824" cy="656399"/>
          </a:xfrm>
          <a:prstGeom prst="rect">
            <a:avLst/>
          </a:prstGeom>
          <a:solidFill>
            <a:srgbClr val="A61C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ctrTitle"/>
          </p:nvPr>
        </p:nvSpPr>
        <p:spPr>
          <a:xfrm>
            <a:off x="1333367" y="364424"/>
            <a:ext cx="8420100" cy="4562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RECURSOS DEL SISTEMA</a:t>
            </a:r>
          </a:p>
        </p:txBody>
      </p:sp>
      <p:sp>
        <p:nvSpPr>
          <p:cNvPr id="34" name="Shape 34"/>
          <p:cNvSpPr txBox="1"/>
          <p:nvPr/>
        </p:nvSpPr>
        <p:spPr>
          <a:xfrm>
            <a:off x="95226" y="6400787"/>
            <a:ext cx="9715549" cy="398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>
                <a:solidFill>
                  <a:srgbClr val="A61C00"/>
                </a:solidFill>
              </a:rPr>
              <a:t>UTN </a:t>
            </a:r>
            <a:r>
              <a:rPr lang="en" b="1">
                <a:solidFill>
                  <a:srgbClr val="E6B8AF"/>
                </a:solidFill>
              </a:rPr>
              <a:t>- Sistemas Operativos</a:t>
            </a:r>
          </a:p>
        </p:txBody>
      </p:sp>
      <p:sp>
        <p:nvSpPr>
          <p:cNvPr id="35" name="Shape 35"/>
          <p:cNvSpPr/>
          <p:nvPr/>
        </p:nvSpPr>
        <p:spPr>
          <a:xfrm>
            <a:off x="2456133" y="5106100"/>
            <a:ext cx="1015625" cy="7707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b="1"/>
              <a:t>R1</a:t>
            </a:r>
          </a:p>
        </p:txBody>
      </p:sp>
      <p:sp>
        <p:nvSpPr>
          <p:cNvPr id="36" name="Shape 36"/>
          <p:cNvSpPr/>
          <p:nvPr/>
        </p:nvSpPr>
        <p:spPr>
          <a:xfrm>
            <a:off x="6405425" y="5277287"/>
            <a:ext cx="1015625" cy="770700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b="1"/>
              <a:t>R2</a:t>
            </a:r>
          </a:p>
        </p:txBody>
      </p:sp>
      <p:sp>
        <p:nvSpPr>
          <p:cNvPr id="37" name="Shape 37"/>
          <p:cNvSpPr/>
          <p:nvPr/>
        </p:nvSpPr>
        <p:spPr>
          <a:xfrm>
            <a:off x="4471567" y="5823000"/>
            <a:ext cx="934050" cy="770700"/>
          </a:xfrm>
          <a:prstGeom prst="ellipse">
            <a:avLst/>
          </a:prstGeom>
          <a:solidFill>
            <a:srgbClr val="9FC5E8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b="1"/>
              <a:t>P1</a:t>
            </a:r>
          </a:p>
        </p:txBody>
      </p:sp>
      <p:sp>
        <p:nvSpPr>
          <p:cNvPr id="38" name="Shape 38"/>
          <p:cNvSpPr/>
          <p:nvPr/>
        </p:nvSpPr>
        <p:spPr>
          <a:xfrm>
            <a:off x="4471567" y="4506600"/>
            <a:ext cx="934050" cy="770700"/>
          </a:xfrm>
          <a:prstGeom prst="ellipse">
            <a:avLst/>
          </a:prstGeom>
          <a:solidFill>
            <a:srgbClr val="9FC5E8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b="1"/>
              <a:t>P2</a:t>
            </a:r>
          </a:p>
        </p:txBody>
      </p:sp>
      <p:grpSp>
        <p:nvGrpSpPr>
          <p:cNvPr id="39" name="Shape 39"/>
          <p:cNvGrpSpPr/>
          <p:nvPr/>
        </p:nvGrpSpPr>
        <p:grpSpPr>
          <a:xfrm>
            <a:off x="5215844" y="6047651"/>
            <a:ext cx="1972789" cy="936225"/>
            <a:chOff x="4814625" y="6047650"/>
            <a:chExt cx="1821036" cy="936225"/>
          </a:xfrm>
        </p:grpSpPr>
        <p:sp>
          <p:nvSpPr>
            <p:cNvPr id="40" name="Shape 40"/>
            <p:cNvSpPr/>
            <p:nvPr/>
          </p:nvSpPr>
          <p:spPr>
            <a:xfrm>
              <a:off x="4814625" y="6047650"/>
              <a:ext cx="1669550" cy="574650"/>
            </a:xfrm>
            <a:custGeom>
              <a:avLst/>
              <a:gdLst/>
              <a:ahLst/>
              <a:cxnLst/>
              <a:rect l="0" t="0" r="0" b="0"/>
              <a:pathLst>
                <a:path w="66782" h="22986" extrusionOk="0">
                  <a:moveTo>
                    <a:pt x="0" y="18494"/>
                  </a:moveTo>
                  <a:cubicBezTo>
                    <a:pt x="5565" y="19093"/>
                    <a:pt x="22260" y="25172"/>
                    <a:pt x="33391" y="22090"/>
                  </a:cubicBezTo>
                  <a:cubicBezTo>
                    <a:pt x="44521" y="19007"/>
                    <a:pt x="61216" y="3681"/>
                    <a:pt x="66782" y="0"/>
                  </a:cubicBezTo>
                </a:path>
              </a:pathLst>
            </a:custGeom>
            <a:noFill/>
            <a:ln w="38100" cap="flat">
              <a:solidFill>
                <a:srgbClr val="000000"/>
              </a:solidFill>
              <a:prstDash val="solid"/>
              <a:round/>
              <a:headEnd type="none" w="lg" len="lg"/>
              <a:tailEnd type="stealth" w="lg" len="lg"/>
            </a:ln>
          </p:spPr>
        </p:sp>
        <p:sp>
          <p:nvSpPr>
            <p:cNvPr id="41" name="Shape 41"/>
            <p:cNvSpPr txBox="1"/>
            <p:nvPr/>
          </p:nvSpPr>
          <p:spPr>
            <a:xfrm rot="-1612344">
              <a:off x="5505696" y="6362636"/>
              <a:ext cx="1100429" cy="393776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rPr lang="en" sz="1600" b="1"/>
                <a:t>Solicita</a:t>
              </a:r>
            </a:p>
          </p:txBody>
        </p:sp>
      </p:grpSp>
      <p:grpSp>
        <p:nvGrpSpPr>
          <p:cNvPr id="42" name="Shape 42"/>
          <p:cNvGrpSpPr/>
          <p:nvPr/>
        </p:nvGrpSpPr>
        <p:grpSpPr>
          <a:xfrm>
            <a:off x="5163573" y="5187126"/>
            <a:ext cx="1394574" cy="937598"/>
            <a:chOff x="4766375" y="5187126"/>
            <a:chExt cx="1287299" cy="937598"/>
          </a:xfrm>
        </p:grpSpPr>
        <p:sp>
          <p:nvSpPr>
            <p:cNvPr id="43" name="Shape 43"/>
            <p:cNvSpPr/>
            <p:nvPr/>
          </p:nvSpPr>
          <p:spPr>
            <a:xfrm>
              <a:off x="5007275" y="5777975"/>
              <a:ext cx="924675" cy="346750"/>
            </a:xfrm>
            <a:custGeom>
              <a:avLst/>
              <a:gdLst/>
              <a:ahLst/>
              <a:cxnLst/>
              <a:rect l="0" t="0" r="0" b="0"/>
              <a:pathLst>
                <a:path w="36987" h="13870" extrusionOk="0">
                  <a:moveTo>
                    <a:pt x="36987" y="0"/>
                  </a:moveTo>
                  <a:cubicBezTo>
                    <a:pt x="33990" y="599"/>
                    <a:pt x="25171" y="1284"/>
                    <a:pt x="19007" y="3596"/>
                  </a:cubicBezTo>
                  <a:cubicBezTo>
                    <a:pt x="12842" y="5907"/>
                    <a:pt x="3167" y="12157"/>
                    <a:pt x="0" y="13870"/>
                  </a:cubicBezTo>
                </a:path>
              </a:pathLst>
            </a:custGeom>
            <a:noFill/>
            <a:ln w="38100" cap="flat">
              <a:solidFill>
                <a:srgbClr val="000000"/>
              </a:solidFill>
              <a:prstDash val="solid"/>
              <a:round/>
              <a:headEnd type="none" w="lg" len="lg"/>
              <a:tailEnd type="stealth" w="lg" len="lg"/>
            </a:ln>
          </p:spPr>
        </p:sp>
        <p:sp>
          <p:nvSpPr>
            <p:cNvPr id="44" name="Shape 44"/>
            <p:cNvSpPr txBox="1"/>
            <p:nvPr/>
          </p:nvSpPr>
          <p:spPr>
            <a:xfrm rot="-1284854">
              <a:off x="4795823" y="5397797"/>
              <a:ext cx="1228402" cy="393757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600" b="1"/>
                <a:t>Asignado</a:t>
              </a:r>
            </a:p>
          </p:txBody>
        </p:sp>
      </p:grpSp>
      <p:grpSp>
        <p:nvGrpSpPr>
          <p:cNvPr id="45" name="Shape 45"/>
          <p:cNvGrpSpPr/>
          <p:nvPr/>
        </p:nvGrpSpPr>
        <p:grpSpPr>
          <a:xfrm>
            <a:off x="2906755" y="4231724"/>
            <a:ext cx="1696924" cy="916950"/>
            <a:chOff x="2683158" y="4231724"/>
            <a:chExt cx="1566391" cy="916950"/>
          </a:xfrm>
        </p:grpSpPr>
        <p:sp>
          <p:nvSpPr>
            <p:cNvPr id="46" name="Shape 46"/>
            <p:cNvSpPr/>
            <p:nvPr/>
          </p:nvSpPr>
          <p:spPr>
            <a:xfrm>
              <a:off x="2759800" y="4647800"/>
              <a:ext cx="1489750" cy="500875"/>
            </a:xfrm>
            <a:custGeom>
              <a:avLst/>
              <a:gdLst/>
              <a:ahLst/>
              <a:cxnLst/>
              <a:rect l="0" t="0" r="0" b="0"/>
              <a:pathLst>
                <a:path w="59590" h="20035" extrusionOk="0">
                  <a:moveTo>
                    <a:pt x="59590" y="0"/>
                  </a:moveTo>
                  <a:cubicBezTo>
                    <a:pt x="53596" y="599"/>
                    <a:pt x="33561" y="256"/>
                    <a:pt x="23630" y="3596"/>
                  </a:cubicBezTo>
                  <a:cubicBezTo>
                    <a:pt x="13698" y="6935"/>
                    <a:pt x="3938" y="17295"/>
                    <a:pt x="0" y="20035"/>
                  </a:cubicBezTo>
                </a:path>
              </a:pathLst>
            </a:custGeom>
            <a:noFill/>
            <a:ln w="38100" cap="flat">
              <a:solidFill>
                <a:srgbClr val="000000"/>
              </a:solidFill>
              <a:prstDash val="solid"/>
              <a:round/>
              <a:headEnd type="none" w="lg" len="lg"/>
              <a:tailEnd type="stealth" w="lg" len="lg"/>
            </a:ln>
          </p:spPr>
        </p:sp>
        <p:sp>
          <p:nvSpPr>
            <p:cNvPr id="47" name="Shape 47"/>
            <p:cNvSpPr txBox="1"/>
            <p:nvPr/>
          </p:nvSpPr>
          <p:spPr>
            <a:xfrm rot="-1102243">
              <a:off x="2717068" y="4395124"/>
              <a:ext cx="1100378" cy="39379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600" b="1"/>
                <a:t>Solicita</a:t>
              </a:r>
            </a:p>
          </p:txBody>
        </p:sp>
      </p:grpSp>
      <p:grpSp>
        <p:nvGrpSpPr>
          <p:cNvPr id="48" name="Shape 48"/>
          <p:cNvGrpSpPr/>
          <p:nvPr/>
        </p:nvGrpSpPr>
        <p:grpSpPr>
          <a:xfrm>
            <a:off x="3447791" y="5187200"/>
            <a:ext cx="1486875" cy="622200"/>
            <a:chOff x="3182576" y="5187200"/>
            <a:chExt cx="1372500" cy="622200"/>
          </a:xfrm>
        </p:grpSpPr>
        <p:sp>
          <p:nvSpPr>
            <p:cNvPr id="49" name="Shape 49"/>
            <p:cNvSpPr/>
            <p:nvPr/>
          </p:nvSpPr>
          <p:spPr>
            <a:xfrm>
              <a:off x="3222125" y="5187200"/>
              <a:ext cx="1053100" cy="184600"/>
            </a:xfrm>
            <a:custGeom>
              <a:avLst/>
              <a:gdLst/>
              <a:ahLst/>
              <a:cxnLst/>
              <a:rect l="0" t="0" r="0" b="0"/>
              <a:pathLst>
                <a:path w="42124" h="7384" extrusionOk="0">
                  <a:moveTo>
                    <a:pt x="0" y="7192"/>
                  </a:moveTo>
                  <a:cubicBezTo>
                    <a:pt x="3767" y="7106"/>
                    <a:pt x="15583" y="7876"/>
                    <a:pt x="22604" y="6678"/>
                  </a:cubicBezTo>
                  <a:cubicBezTo>
                    <a:pt x="29624" y="5479"/>
                    <a:pt x="38870" y="1113"/>
                    <a:pt x="42124" y="0"/>
                  </a:cubicBezTo>
                </a:path>
              </a:pathLst>
            </a:custGeom>
            <a:noFill/>
            <a:ln w="38100" cap="flat">
              <a:solidFill>
                <a:srgbClr val="000000"/>
              </a:solidFill>
              <a:prstDash val="solid"/>
              <a:round/>
              <a:headEnd type="none" w="lg" len="lg"/>
              <a:tailEnd type="stealth" w="lg" len="lg"/>
            </a:ln>
          </p:spPr>
        </p:sp>
        <p:sp>
          <p:nvSpPr>
            <p:cNvPr id="50" name="Shape 50"/>
            <p:cNvSpPr txBox="1"/>
            <p:nvPr/>
          </p:nvSpPr>
          <p:spPr>
            <a:xfrm rot="-320990">
              <a:off x="3197953" y="5353897"/>
              <a:ext cx="1341744" cy="39380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600" b="1"/>
                <a:t>Asignado</a:t>
              </a:r>
            </a:p>
          </p:txBody>
        </p:sp>
      </p:grpSp>
      <p:grpSp>
        <p:nvGrpSpPr>
          <p:cNvPr id="51" name="Shape 51"/>
          <p:cNvGrpSpPr/>
          <p:nvPr/>
        </p:nvGrpSpPr>
        <p:grpSpPr>
          <a:xfrm>
            <a:off x="5410628" y="4391722"/>
            <a:ext cx="1655631" cy="859694"/>
            <a:chOff x="4994425" y="4391722"/>
            <a:chExt cx="1528275" cy="859694"/>
          </a:xfrm>
        </p:grpSpPr>
        <p:sp>
          <p:nvSpPr>
            <p:cNvPr id="52" name="Shape 52"/>
            <p:cNvSpPr/>
            <p:nvPr/>
          </p:nvSpPr>
          <p:spPr>
            <a:xfrm>
              <a:off x="4994425" y="4836167"/>
              <a:ext cx="1528275" cy="415250"/>
            </a:xfrm>
            <a:custGeom>
              <a:avLst/>
              <a:gdLst/>
              <a:ahLst/>
              <a:cxnLst/>
              <a:rect l="0" t="0" r="0" b="0"/>
              <a:pathLst>
                <a:path w="61131" h="16610" extrusionOk="0">
                  <a:moveTo>
                    <a:pt x="0" y="171"/>
                  </a:moveTo>
                  <a:cubicBezTo>
                    <a:pt x="6421" y="427"/>
                    <a:pt x="28339" y="-1027"/>
                    <a:pt x="38528" y="1712"/>
                  </a:cubicBezTo>
                  <a:cubicBezTo>
                    <a:pt x="48716" y="4451"/>
                    <a:pt x="57363" y="14127"/>
                    <a:pt x="61131" y="16610"/>
                  </a:cubicBezTo>
                </a:path>
              </a:pathLst>
            </a:custGeom>
            <a:noFill/>
            <a:ln w="38100" cap="flat">
              <a:solidFill>
                <a:srgbClr val="000000"/>
              </a:solidFill>
              <a:prstDash val="solid"/>
              <a:round/>
              <a:headEnd type="none" w="lg" len="lg"/>
              <a:tailEnd type="stealth" w="lg" len="lg"/>
            </a:ln>
          </p:spPr>
        </p:sp>
        <p:sp>
          <p:nvSpPr>
            <p:cNvPr id="53" name="Shape 53"/>
            <p:cNvSpPr txBox="1"/>
            <p:nvPr/>
          </p:nvSpPr>
          <p:spPr>
            <a:xfrm rot="720318">
              <a:off x="5393313" y="4501867"/>
              <a:ext cx="1100469" cy="39381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600" b="1"/>
                <a:t>Solicita</a:t>
              </a:r>
            </a:p>
          </p:txBody>
        </p:sp>
      </p:grpSp>
      <p:grpSp>
        <p:nvGrpSpPr>
          <p:cNvPr id="54" name="Shape 54"/>
          <p:cNvGrpSpPr/>
          <p:nvPr/>
        </p:nvGrpSpPr>
        <p:grpSpPr>
          <a:xfrm>
            <a:off x="3087175" y="5893551"/>
            <a:ext cx="1433033" cy="837653"/>
            <a:chOff x="2849700" y="5893550"/>
            <a:chExt cx="1322800" cy="837653"/>
          </a:xfrm>
        </p:grpSpPr>
        <p:sp>
          <p:nvSpPr>
            <p:cNvPr id="55" name="Shape 55"/>
            <p:cNvSpPr/>
            <p:nvPr/>
          </p:nvSpPr>
          <p:spPr>
            <a:xfrm>
              <a:off x="2849700" y="5893550"/>
              <a:ext cx="1322800" cy="394025"/>
            </a:xfrm>
            <a:custGeom>
              <a:avLst/>
              <a:gdLst/>
              <a:ahLst/>
              <a:cxnLst/>
              <a:rect l="0" t="0" r="0" b="0"/>
              <a:pathLst>
                <a:path w="52912" h="15761" extrusionOk="0">
                  <a:moveTo>
                    <a:pt x="52912" y="13870"/>
                  </a:moveTo>
                  <a:cubicBezTo>
                    <a:pt x="47175" y="14041"/>
                    <a:pt x="27311" y="17208"/>
                    <a:pt x="18493" y="14897"/>
                  </a:cubicBezTo>
                  <a:cubicBezTo>
                    <a:pt x="9674" y="12585"/>
                    <a:pt x="3082" y="2482"/>
                    <a:pt x="0" y="0"/>
                  </a:cubicBezTo>
                </a:path>
              </a:pathLst>
            </a:custGeom>
            <a:noFill/>
            <a:ln w="38100" cap="flat">
              <a:solidFill>
                <a:schemeClr val="accent6"/>
              </a:solidFill>
              <a:prstDash val="solid"/>
              <a:round/>
              <a:headEnd type="none" w="lg" len="lg"/>
              <a:tailEnd type="stealth" w="lg" len="lg"/>
            </a:ln>
          </p:spPr>
        </p:sp>
        <p:sp>
          <p:nvSpPr>
            <p:cNvPr id="56" name="Shape 56"/>
            <p:cNvSpPr txBox="1"/>
            <p:nvPr/>
          </p:nvSpPr>
          <p:spPr>
            <a:xfrm rot="-937">
              <a:off x="3011688" y="6337153"/>
              <a:ext cx="1100100" cy="393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1600" b="1">
                  <a:solidFill>
                    <a:schemeClr val="accent6"/>
                  </a:solidFill>
                </a:rPr>
                <a:t>Solicita</a:t>
              </a:r>
            </a:p>
          </p:txBody>
        </p:sp>
      </p:grpSp>
      <p:sp>
        <p:nvSpPr>
          <p:cNvPr id="57" name="Shape 57"/>
          <p:cNvSpPr txBox="1"/>
          <p:nvPr/>
        </p:nvSpPr>
        <p:spPr>
          <a:xfrm>
            <a:off x="7612475" y="4878901"/>
            <a:ext cx="2198300" cy="398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100" b="1">
                <a:latin typeface="Quattrocento Sans"/>
                <a:ea typeface="Quattrocento Sans"/>
                <a:cs typeface="Quattrocento Sans"/>
                <a:sym typeface="Quattrocento Sans"/>
              </a:rPr>
              <a:t>P2 </a:t>
            </a:r>
            <a:r>
              <a:rPr lang="en" sz="1600" b="1">
                <a:latin typeface="Quattrocento Sans"/>
                <a:ea typeface="Quattrocento Sans"/>
                <a:cs typeface="Quattrocento Sans"/>
                <a:sym typeface="Quattrocento Sans"/>
              </a:rPr>
              <a:t>SUFRE DE</a:t>
            </a:r>
            <a:r>
              <a:rPr lang="en" sz="2400" b="1"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en" sz="2100" b="1">
                <a:latin typeface="Quattrocento Sans"/>
                <a:ea typeface="Quattrocento Sans"/>
                <a:cs typeface="Quattrocento Sans"/>
                <a:sym typeface="Quattrocento Sans"/>
              </a:rPr>
              <a:t>STARVATION</a:t>
            </a:r>
          </a:p>
        </p:txBody>
      </p:sp>
      <p:sp>
        <p:nvSpPr>
          <p:cNvPr id="58" name="Shape 58"/>
          <p:cNvSpPr txBox="1"/>
          <p:nvPr/>
        </p:nvSpPr>
        <p:spPr>
          <a:xfrm>
            <a:off x="123717" y="4878900"/>
            <a:ext cx="2198300" cy="116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100" b="1">
                <a:solidFill>
                  <a:schemeClr val="accent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P1 y P2</a:t>
            </a:r>
            <a:r>
              <a:rPr lang="en" sz="2400" b="1">
                <a:solidFill>
                  <a:schemeClr val="accent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en" sz="1600" b="1">
                <a:solidFill>
                  <a:schemeClr val="accent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SE ENCUENTRAN EN </a:t>
            </a:r>
            <a:r>
              <a:rPr lang="en" sz="2100" b="1">
                <a:solidFill>
                  <a:schemeClr val="accent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DEADLOCK</a:t>
            </a:r>
          </a:p>
        </p:txBody>
      </p:sp>
      <p:sp>
        <p:nvSpPr>
          <p:cNvPr id="59" name="Shape 59"/>
          <p:cNvSpPr txBox="1"/>
          <p:nvPr/>
        </p:nvSpPr>
        <p:spPr>
          <a:xfrm>
            <a:off x="98556" y="818126"/>
            <a:ext cx="9629750" cy="376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Quattrocento Sans"/>
              <a:buChar char="➔"/>
            </a:pPr>
            <a:r>
              <a:rPr lang="en" sz="1800">
                <a:latin typeface="Quattrocento Sans"/>
                <a:ea typeface="Quattrocento Sans"/>
                <a:cs typeface="Quattrocento Sans"/>
                <a:sym typeface="Quattrocento Sans"/>
              </a:rPr>
              <a:t>Los sistemas poseen recursos limitados</a:t>
            </a:r>
          </a:p>
          <a:p>
            <a:pPr marL="914400" lvl="1" indent="-3429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Quattrocento Sans"/>
              <a:buChar char="◆"/>
            </a:pPr>
            <a:r>
              <a:rPr lang="en" sz="1800">
                <a:latin typeface="Quattrocento Sans"/>
                <a:ea typeface="Quattrocento Sans"/>
                <a:cs typeface="Quattrocento Sans"/>
                <a:sym typeface="Quattrocento Sans"/>
              </a:rPr>
              <a:t>Recursos consumibles  -&gt; </a:t>
            </a:r>
            <a:r>
              <a:rPr lang="en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EJ: interrupción, señal, mensaje, info en IO buffers</a:t>
            </a:r>
          </a:p>
          <a:p>
            <a:pPr marL="914400" lvl="1" indent="-3429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Quattrocento Sans"/>
              <a:buChar char="◆"/>
            </a:pPr>
            <a:r>
              <a:rPr lang="en" sz="1800">
                <a:latin typeface="Quattrocento Sans"/>
                <a:ea typeface="Quattrocento Sans"/>
                <a:cs typeface="Quattrocento Sans"/>
                <a:sym typeface="Quattrocento Sans"/>
              </a:rPr>
              <a:t>Recursos reusables       -&gt; </a:t>
            </a:r>
            <a:r>
              <a:rPr lang="en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EJ: Memoria, archivos, dispositivos IO</a:t>
            </a: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Quattrocento Sans"/>
              <a:buChar char="➔"/>
            </a:pPr>
            <a:r>
              <a:rPr lang="en" sz="1800">
                <a:latin typeface="Quattrocento Sans"/>
                <a:ea typeface="Quattrocento Sans"/>
                <a:cs typeface="Quattrocento Sans"/>
                <a:sym typeface="Quattrocento Sans"/>
              </a:rPr>
              <a:t>Los procesos para utilizar los recursos deben pedirlos y luego liberarlos a través de llamadas al sistema:</a:t>
            </a:r>
          </a:p>
          <a:p>
            <a:pPr marL="914400" lvl="1" indent="-3429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Quattrocento Sans"/>
              <a:buChar char="◆"/>
            </a:pPr>
            <a:r>
              <a:rPr lang="en" sz="1800">
                <a:latin typeface="Quattrocento Sans"/>
                <a:ea typeface="Quattrocento Sans"/>
                <a:cs typeface="Quattrocento Sans"/>
                <a:sym typeface="Quattrocento Sans"/>
              </a:rPr>
              <a:t>Recursos gestionados a través del SO -&gt; </a:t>
            </a:r>
            <a:r>
              <a:rPr lang="en" sz="1800" b="1">
                <a:latin typeface="Quattrocento Sans"/>
                <a:ea typeface="Quattrocento Sans"/>
                <a:cs typeface="Quattrocento Sans"/>
                <a:sym typeface="Quattrocento Sans"/>
              </a:rPr>
              <a:t>open/close </a:t>
            </a:r>
            <a:r>
              <a:rPr lang="en" sz="1800">
                <a:latin typeface="Quattrocento Sans"/>
                <a:ea typeface="Quattrocento Sans"/>
                <a:cs typeface="Quattrocento Sans"/>
                <a:sym typeface="Quattrocento Sans"/>
              </a:rPr>
              <a:t>- </a:t>
            </a:r>
            <a:r>
              <a:rPr lang="en" sz="1800" b="1">
                <a:latin typeface="Quattrocento Sans"/>
                <a:ea typeface="Quattrocento Sans"/>
                <a:cs typeface="Quattrocento Sans"/>
                <a:sym typeface="Quattrocento Sans"/>
              </a:rPr>
              <a:t>malloc/free </a:t>
            </a:r>
          </a:p>
          <a:p>
            <a:pPr marL="914400" lvl="1" indent="-3429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Quattrocento Sans"/>
              <a:buChar char="◆"/>
            </a:pPr>
            <a:r>
              <a:rPr lang="en" sz="1800">
                <a:latin typeface="Quattrocento Sans"/>
                <a:ea typeface="Quattrocento Sans"/>
                <a:cs typeface="Quattrocento Sans"/>
                <a:sym typeface="Quattrocento Sans"/>
              </a:rPr>
              <a:t>Recursos no gestionados por el SO -&gt; </a:t>
            </a:r>
            <a:r>
              <a:rPr lang="en" sz="1800" b="1">
                <a:latin typeface="Quattrocento Sans"/>
                <a:ea typeface="Quattrocento Sans"/>
                <a:cs typeface="Quattrocento Sans"/>
                <a:sym typeface="Quattrocento Sans"/>
              </a:rPr>
              <a:t>wait /signal</a:t>
            </a: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Quattrocento Sans"/>
              <a:buChar char="➔"/>
            </a:pPr>
            <a:r>
              <a:rPr lang="en" sz="1800">
                <a:latin typeface="Quattrocento Sans"/>
                <a:ea typeface="Quattrocento Sans"/>
                <a:cs typeface="Quattrocento Sans"/>
                <a:sym typeface="Quattrocento Sans"/>
              </a:rPr>
              <a:t>Los recursos pueden tener más de una </a:t>
            </a:r>
            <a:r>
              <a:rPr lang="en" sz="1800" b="1">
                <a:latin typeface="Quattrocento Sans"/>
                <a:ea typeface="Quattrocento Sans"/>
                <a:cs typeface="Quattrocento Sans"/>
                <a:sym typeface="Quattrocento Sans"/>
              </a:rPr>
              <a:t>instancia </a:t>
            </a:r>
            <a:r>
              <a:rPr lang="en" sz="1800">
                <a:latin typeface="Quattrocento Sans"/>
                <a:ea typeface="Quattrocento Sans"/>
                <a:cs typeface="Quattrocento Sans"/>
                <a:sym typeface="Quattrocento Sans"/>
              </a:rPr>
              <a:t>(cualquiera satisface a un proceso por igual)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/>
        </p:nvSpPr>
        <p:spPr>
          <a:xfrm>
            <a:off x="841" y="128957"/>
            <a:ext cx="1948700" cy="656399"/>
          </a:xfrm>
          <a:prstGeom prst="rect">
            <a:avLst/>
          </a:prstGeom>
          <a:solidFill>
            <a:srgbClr val="E6B8A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65" name="Shape 65"/>
          <p:cNvSpPr/>
          <p:nvPr/>
        </p:nvSpPr>
        <p:spPr>
          <a:xfrm>
            <a:off x="1955673" y="128957"/>
            <a:ext cx="7962824" cy="656399"/>
          </a:xfrm>
          <a:prstGeom prst="rect">
            <a:avLst/>
          </a:prstGeom>
          <a:solidFill>
            <a:srgbClr val="A61C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ctrTitle"/>
          </p:nvPr>
        </p:nvSpPr>
        <p:spPr>
          <a:xfrm>
            <a:off x="1333367" y="364424"/>
            <a:ext cx="8420100" cy="4562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DEFINICIÓN</a:t>
            </a:r>
          </a:p>
        </p:txBody>
      </p:sp>
      <p:sp>
        <p:nvSpPr>
          <p:cNvPr id="67" name="Shape 67"/>
          <p:cNvSpPr txBox="1"/>
          <p:nvPr/>
        </p:nvSpPr>
        <p:spPr>
          <a:xfrm>
            <a:off x="95226" y="6400787"/>
            <a:ext cx="9715549" cy="398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>
                <a:solidFill>
                  <a:srgbClr val="A61C00"/>
                </a:solidFill>
              </a:rPr>
              <a:t>UTN </a:t>
            </a:r>
            <a:r>
              <a:rPr lang="en" b="1">
                <a:solidFill>
                  <a:srgbClr val="E6B8AF"/>
                </a:solidFill>
              </a:rPr>
              <a:t>- Sistemas Operativos</a:t>
            </a:r>
          </a:p>
        </p:txBody>
      </p:sp>
      <p:sp>
        <p:nvSpPr>
          <p:cNvPr id="68" name="Shape 68"/>
          <p:cNvSpPr txBox="1"/>
          <p:nvPr/>
        </p:nvSpPr>
        <p:spPr>
          <a:xfrm>
            <a:off x="334940" y="1106451"/>
            <a:ext cx="9074324" cy="3023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Quattrocento Sans"/>
              <a:buChar char="➔"/>
            </a:pPr>
            <a:r>
              <a:rPr lang="en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Un </a:t>
            </a:r>
            <a:r>
              <a:rPr lang="en" sz="18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conjunto de procesos </a:t>
            </a:r>
            <a:r>
              <a:rPr lang="en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estará en un estado de </a:t>
            </a:r>
            <a:r>
              <a:rPr lang="en" sz="18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interbloqueo/deadlock</a:t>
            </a:r>
            <a:r>
              <a:rPr lang="en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cuando todos los procesos del conjunto estén </a:t>
            </a:r>
            <a:r>
              <a:rPr lang="en" sz="18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esperando </a:t>
            </a:r>
            <a:r>
              <a:rPr lang="en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 que se produzca un </a:t>
            </a:r>
            <a:r>
              <a:rPr lang="en" sz="18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suceso </a:t>
            </a:r>
            <a:r>
              <a:rPr lang="en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que sólo puede producirse como r</a:t>
            </a:r>
            <a:r>
              <a:rPr lang="en" sz="18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esulta­do de la actividad de otro proceso</a:t>
            </a:r>
            <a:r>
              <a:rPr lang="en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del conjunto.</a:t>
            </a: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Quattrocento Sans"/>
              <a:buChar char="➔"/>
            </a:pPr>
            <a:r>
              <a:rPr lang="en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En un deadlock, los procesos nunca terminan de ejecutarse y los recursos del sistema están ocupados, lo que impide que se inicien otros trabajos.</a:t>
            </a:r>
          </a:p>
        </p:txBody>
      </p:sp>
      <p:graphicFrame>
        <p:nvGraphicFramePr>
          <p:cNvPr id="69" name="Shape 69"/>
          <p:cNvGraphicFramePr/>
          <p:nvPr/>
        </p:nvGraphicFramePr>
        <p:xfrm>
          <a:off x="3718840" y="3787175"/>
          <a:ext cx="5938075" cy="2804100"/>
        </p:xfrm>
        <a:graphic>
          <a:graphicData uri="http://schemas.openxmlformats.org/drawingml/2006/table">
            <a:tbl>
              <a:tblPr>
                <a:noFill/>
                <a:tableStyleId>{9E9AE290-C378-4090-86FA-75A4FABB6FBE}</a:tableStyleId>
              </a:tblPr>
              <a:tblGrid>
                <a:gridCol w="2881450"/>
                <a:gridCol w="3056625"/>
              </a:tblGrid>
              <a:tr h="382725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" sz="1600" b="1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P1</a:t>
                      </a:r>
                    </a:p>
                  </a:txBody>
                  <a:tcPr marL="99044" marR="99044" marT="91425" marB="91425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" sz="1600" b="1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P2</a:t>
                      </a:r>
                    </a:p>
                  </a:txBody>
                  <a:tcPr marL="99044" marR="99044" marT="91425" marB="91425"/>
                </a:tc>
              </a:tr>
              <a:tr h="671425"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" sz="1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WHILE (true) {</a:t>
                      </a:r>
                    </a:p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" sz="1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wait(sem1);</a:t>
                      </a:r>
                    </a:p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" sz="1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wait(mutex);</a:t>
                      </a:r>
                    </a:p>
                    <a:p>
                      <a:pPr rtl="0">
                        <a:spcBef>
                          <a:spcPts val="0"/>
                        </a:spcBef>
                        <a:buNone/>
                      </a:pPr>
                      <a:endParaRPr sz="1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" sz="1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SECCIÓN CRÍTICA</a:t>
                      </a:r>
                    </a:p>
                    <a:p>
                      <a:pPr rtl="0">
                        <a:spcBef>
                          <a:spcPts val="0"/>
                        </a:spcBef>
                        <a:buNone/>
                      </a:pPr>
                      <a:endParaRPr sz="1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" sz="1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signal(mutex);</a:t>
                      </a:r>
                    </a:p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" sz="1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signal(sem2);</a:t>
                      </a:r>
                    </a:p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sz="1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</a:p>
                  </a:txBody>
                  <a:tcPr marL="99044" marR="99044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6875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WHILE (true) {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wait(mutex);   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6875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wait(sem2);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Font typeface="Arial"/>
                        <a:buNone/>
                      </a:pPr>
                      <a:endParaRPr sz="1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6875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SECCIÓN CRÍTICA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Font typeface="Arial"/>
                        <a:buNone/>
                      </a:pPr>
                      <a:endParaRPr sz="1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6875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signal(mutex);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6875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signal(sem1);</a:t>
                      </a:r>
                    </a:p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6875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</a:p>
                  </a:txBody>
                  <a:tcPr marL="99044" marR="99044" marT="91425" marB="91425"/>
                </a:tc>
              </a:tr>
            </a:tbl>
          </a:graphicData>
        </a:graphic>
      </p:graphicFrame>
      <p:graphicFrame>
        <p:nvGraphicFramePr>
          <p:cNvPr id="70" name="Shape 70"/>
          <p:cNvGraphicFramePr/>
          <p:nvPr/>
        </p:nvGraphicFramePr>
        <p:xfrm>
          <a:off x="3718840" y="3787175"/>
          <a:ext cx="5938075" cy="2804100"/>
        </p:xfrm>
        <a:graphic>
          <a:graphicData uri="http://schemas.openxmlformats.org/drawingml/2006/table">
            <a:tbl>
              <a:tblPr>
                <a:noFill/>
                <a:tableStyleId>{85E43C39-04DD-42ED-B6C1-9E10CBC47AF8}</a:tableStyleId>
              </a:tblPr>
              <a:tblGrid>
                <a:gridCol w="2881450"/>
                <a:gridCol w="3056625"/>
              </a:tblGrid>
              <a:tr h="382725"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600" b="1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P1</a:t>
                      </a:r>
                    </a:p>
                  </a:txBody>
                  <a:tcPr marL="99044" marR="99044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600" b="1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P2</a:t>
                      </a:r>
                    </a:p>
                  </a:txBody>
                  <a:tcPr marL="99044" marR="99044" marT="91425" marB="91425"/>
                </a:tc>
              </a:tr>
              <a:tr h="67142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WHILE (true) {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lang="en" sz="1600" b="1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" sz="1600" b="1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wait(sem1);  T1)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600" b="1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wait(mutex); T3)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SECCIÓN CRÍTICA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6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signal(mutex);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signal(sem2);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6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</a:p>
                  </a:txBody>
                  <a:tcPr marL="99044" marR="99044" marT="91425" marB="91425"/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WHILE (true) {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600" b="1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wait(mutex); T2)  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600" b="1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wait(sem2);  T4)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SECCIÓN CRÍTICA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6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signal(mutex);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signal(sem1);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</a:p>
                  </a:txBody>
                  <a:tcPr marL="99044" marR="99044" marT="91425" marB="91425"/>
                </a:tc>
              </a:tr>
            </a:tbl>
          </a:graphicData>
        </a:graphic>
      </p:graphicFrame>
      <p:sp>
        <p:nvSpPr>
          <p:cNvPr id="71" name="Shape 71"/>
          <p:cNvSpPr txBox="1"/>
          <p:nvPr/>
        </p:nvSpPr>
        <p:spPr>
          <a:xfrm>
            <a:off x="727648" y="4697026"/>
            <a:ext cx="2071225" cy="74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mutex = 1;</a:t>
            </a:r>
          </a:p>
          <a:p>
            <a:pPr rtl="0"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sem1 = 1;</a:t>
            </a:r>
          </a:p>
          <a:p>
            <a:pPr>
              <a:spcBef>
                <a:spcPts val="0"/>
              </a:spcBef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sem2 = 0;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/>
        </p:nvSpPr>
        <p:spPr>
          <a:xfrm>
            <a:off x="582590" y="1106451"/>
            <a:ext cx="9074324" cy="5010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Quattrocento Sans"/>
              <a:buChar char="➔"/>
            </a:pPr>
            <a:r>
              <a:rPr lang="en" sz="1800" b="1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Exclusión mutua</a:t>
            </a:r>
            <a:r>
              <a:rPr lang="en" sz="18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. Al menos un recurso debe estar en modo no compartido (sólo un proceso puede usarlo a la vez). Si otro proceso solicita el recurso, el proceso solicitante ten­drá que esperar hasta que el recurso sea liberado.</a:t>
            </a: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Quattrocento Sans"/>
              <a:buChar char="➔"/>
            </a:pPr>
            <a:r>
              <a:rPr lang="en" sz="1800" b="1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Retención y espera</a:t>
            </a:r>
            <a:r>
              <a:rPr lang="en" sz="18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. Un proceso debe estar reteniendo al menos un recurso y esperando para adquirir otros recursos adicionales que actualmente estén retenidos por otros procesos.</a:t>
            </a: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Quattrocento Sans"/>
              <a:buChar char="➔"/>
            </a:pPr>
            <a:r>
              <a:rPr lang="en" sz="18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Sin </a:t>
            </a:r>
            <a:r>
              <a:rPr lang="en" sz="1800" b="1" smtClean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desalojo (No Apropiacion)</a:t>
            </a:r>
            <a:r>
              <a:rPr lang="en" sz="1800" smtClean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. </a:t>
            </a:r>
            <a:r>
              <a:rPr lang="en" sz="18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Los recursos no pueden ser desalojados; es decir, un recurso sólo puede ser liberado voluntariamente por el proceso que le retiene, después de que dicho proceso haya completado su tarea.</a:t>
            </a: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Quattrocento Sans"/>
              <a:buChar char="➔"/>
            </a:pPr>
            <a:r>
              <a:rPr lang="en" sz="1800" b="1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Espera circular</a:t>
            </a:r>
            <a:r>
              <a:rPr lang="en" sz="18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. Debe existir un conjunto de procesos en espera, tal que cada uno espere un recurso retenido por el siguiente.</a:t>
            </a:r>
          </a:p>
          <a:p>
            <a:pPr marL="457200" marR="25400" lvl="0" indent="-228600" rtl="0">
              <a:lnSpc>
                <a:spcPct val="111363"/>
              </a:lnSpc>
              <a:spcBef>
                <a:spcPts val="0"/>
              </a:spcBef>
              <a:spcAft>
                <a:spcPts val="1600"/>
              </a:spcAft>
              <a:buFont typeface="Quattrocento Sans"/>
              <a:buNone/>
            </a:pPr>
            <a:endParaRPr sz="18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7" name="Shape 77"/>
          <p:cNvSpPr/>
          <p:nvPr/>
        </p:nvSpPr>
        <p:spPr>
          <a:xfrm>
            <a:off x="841" y="128957"/>
            <a:ext cx="1948700" cy="656399"/>
          </a:xfrm>
          <a:prstGeom prst="rect">
            <a:avLst/>
          </a:prstGeom>
          <a:solidFill>
            <a:srgbClr val="E6B8A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78" name="Shape 78"/>
          <p:cNvSpPr/>
          <p:nvPr/>
        </p:nvSpPr>
        <p:spPr>
          <a:xfrm>
            <a:off x="1955673" y="128957"/>
            <a:ext cx="7962824" cy="656399"/>
          </a:xfrm>
          <a:prstGeom prst="rect">
            <a:avLst/>
          </a:prstGeom>
          <a:solidFill>
            <a:srgbClr val="A61C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ctrTitle"/>
          </p:nvPr>
        </p:nvSpPr>
        <p:spPr>
          <a:xfrm>
            <a:off x="1333367" y="364424"/>
            <a:ext cx="8420100" cy="4562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CONDICIONES NECESARIAS</a:t>
            </a:r>
          </a:p>
        </p:txBody>
      </p:sp>
      <p:sp>
        <p:nvSpPr>
          <p:cNvPr id="80" name="Shape 80"/>
          <p:cNvSpPr txBox="1"/>
          <p:nvPr/>
        </p:nvSpPr>
        <p:spPr>
          <a:xfrm>
            <a:off x="95226" y="6400787"/>
            <a:ext cx="9715549" cy="398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>
                <a:solidFill>
                  <a:srgbClr val="A61C00"/>
                </a:solidFill>
              </a:rPr>
              <a:t>UTN </a:t>
            </a:r>
            <a:r>
              <a:rPr lang="en" b="1">
                <a:solidFill>
                  <a:srgbClr val="E6B8AF"/>
                </a:solidFill>
              </a:rPr>
              <a:t>- Sistemas Operativos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/>
        </p:nvSpPr>
        <p:spPr>
          <a:xfrm>
            <a:off x="1955673" y="128957"/>
            <a:ext cx="7962824" cy="656399"/>
          </a:xfrm>
          <a:prstGeom prst="rect">
            <a:avLst/>
          </a:prstGeom>
          <a:solidFill>
            <a:srgbClr val="A61C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ctrTitle"/>
          </p:nvPr>
        </p:nvSpPr>
        <p:spPr>
          <a:xfrm>
            <a:off x="1333367" y="364424"/>
            <a:ext cx="8420100" cy="4562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GRAFO DE ASIGNACIÓN DE RECURSOS</a:t>
            </a:r>
          </a:p>
        </p:txBody>
      </p:sp>
      <p:sp>
        <p:nvSpPr>
          <p:cNvPr id="87" name="Shape 87"/>
          <p:cNvSpPr txBox="1"/>
          <p:nvPr/>
        </p:nvSpPr>
        <p:spPr>
          <a:xfrm>
            <a:off x="95226" y="6400787"/>
            <a:ext cx="9715549" cy="398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>
                <a:solidFill>
                  <a:srgbClr val="A61C00"/>
                </a:solidFill>
              </a:rPr>
              <a:t>UTN </a:t>
            </a:r>
            <a:r>
              <a:rPr lang="en" b="1">
                <a:solidFill>
                  <a:srgbClr val="E6B8AF"/>
                </a:solidFill>
              </a:rPr>
              <a:t>- Sistemas Operativos</a:t>
            </a:r>
          </a:p>
        </p:txBody>
      </p:sp>
      <p:sp>
        <p:nvSpPr>
          <p:cNvPr id="88" name="Shape 88"/>
          <p:cNvSpPr/>
          <p:nvPr/>
        </p:nvSpPr>
        <p:spPr>
          <a:xfrm>
            <a:off x="4012017" y="1568500"/>
            <a:ext cx="1804724" cy="1222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89" name="Shape 89"/>
          <p:cNvSpPr/>
          <p:nvPr/>
        </p:nvSpPr>
        <p:spPr>
          <a:xfrm>
            <a:off x="4188735" y="1774376"/>
            <a:ext cx="306800" cy="270299"/>
          </a:xfrm>
          <a:prstGeom prst="ellipse">
            <a:avLst/>
          </a:prstGeom>
          <a:solidFill>
            <a:srgbClr val="000000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0" name="Shape 90"/>
          <p:cNvSpPr/>
          <p:nvPr/>
        </p:nvSpPr>
        <p:spPr>
          <a:xfrm>
            <a:off x="4783079" y="2069201"/>
            <a:ext cx="306800" cy="270299"/>
          </a:xfrm>
          <a:prstGeom prst="ellipse">
            <a:avLst/>
          </a:prstGeom>
          <a:solidFill>
            <a:srgbClr val="000000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1" name="Shape 91"/>
          <p:cNvSpPr/>
          <p:nvPr/>
        </p:nvSpPr>
        <p:spPr>
          <a:xfrm>
            <a:off x="5294900" y="2339501"/>
            <a:ext cx="306800" cy="270299"/>
          </a:xfrm>
          <a:prstGeom prst="ellipse">
            <a:avLst/>
          </a:prstGeom>
          <a:solidFill>
            <a:srgbClr val="000000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cxnSp>
        <p:nvCxnSpPr>
          <p:cNvPr id="92" name="Shape 92"/>
          <p:cNvCxnSpPr>
            <a:stCxn id="88" idx="2"/>
          </p:cNvCxnSpPr>
          <p:nvPr/>
        </p:nvCxnSpPr>
        <p:spPr>
          <a:xfrm flipH="1">
            <a:off x="4887728" y="2790700"/>
            <a:ext cx="26650" cy="56640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93" name="Shape 93"/>
          <p:cNvSpPr txBox="1"/>
          <p:nvPr/>
        </p:nvSpPr>
        <p:spPr>
          <a:xfrm>
            <a:off x="4012017" y="3254200"/>
            <a:ext cx="1683825" cy="56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b="1"/>
              <a:t>RECURSO</a:t>
            </a:r>
          </a:p>
        </p:txBody>
      </p:sp>
      <p:cxnSp>
        <p:nvCxnSpPr>
          <p:cNvPr id="94" name="Shape 94"/>
          <p:cNvCxnSpPr>
            <a:stCxn id="90" idx="7"/>
          </p:cNvCxnSpPr>
          <p:nvPr/>
        </p:nvCxnSpPr>
        <p:spPr>
          <a:xfrm rot="10800000" flipH="1">
            <a:off x="5044949" y="1413084"/>
            <a:ext cx="216125" cy="69570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95" name="Shape 95"/>
          <p:cNvSpPr txBox="1"/>
          <p:nvPr/>
        </p:nvSpPr>
        <p:spPr>
          <a:xfrm>
            <a:off x="4495535" y="966463"/>
            <a:ext cx="1463475" cy="456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b="1"/>
              <a:t>INSTANCIA</a:t>
            </a:r>
          </a:p>
        </p:txBody>
      </p:sp>
      <p:sp>
        <p:nvSpPr>
          <p:cNvPr id="96" name="Shape 96"/>
          <p:cNvSpPr/>
          <p:nvPr/>
        </p:nvSpPr>
        <p:spPr>
          <a:xfrm>
            <a:off x="8083129" y="1748625"/>
            <a:ext cx="1184950" cy="1042200"/>
          </a:xfrm>
          <a:prstGeom prst="ellipse">
            <a:avLst/>
          </a:prstGeom>
          <a:solidFill>
            <a:srgbClr val="FFE59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b="1"/>
              <a:t>P2</a:t>
            </a:r>
          </a:p>
        </p:txBody>
      </p:sp>
      <p:sp>
        <p:nvSpPr>
          <p:cNvPr id="97" name="Shape 97"/>
          <p:cNvSpPr/>
          <p:nvPr/>
        </p:nvSpPr>
        <p:spPr>
          <a:xfrm>
            <a:off x="542642" y="1683250"/>
            <a:ext cx="1184950" cy="1042200"/>
          </a:xfrm>
          <a:prstGeom prst="ellipse">
            <a:avLst/>
          </a:prstGeom>
          <a:solidFill>
            <a:srgbClr val="FFE599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b="1"/>
              <a:t>P1</a:t>
            </a:r>
          </a:p>
        </p:txBody>
      </p:sp>
      <p:sp>
        <p:nvSpPr>
          <p:cNvPr id="98" name="Shape 98"/>
          <p:cNvSpPr/>
          <p:nvPr/>
        </p:nvSpPr>
        <p:spPr>
          <a:xfrm>
            <a:off x="5811894" y="2017751"/>
            <a:ext cx="2299189" cy="451425"/>
          </a:xfrm>
          <a:custGeom>
            <a:avLst/>
            <a:gdLst/>
            <a:ahLst/>
            <a:cxnLst/>
            <a:rect l="0" t="0" r="0" b="0"/>
            <a:pathLst>
              <a:path w="93670" h="18057" extrusionOk="0">
                <a:moveTo>
                  <a:pt x="0" y="18057"/>
                </a:moveTo>
                <a:cubicBezTo>
                  <a:pt x="6862" y="15054"/>
                  <a:pt x="25562" y="386"/>
                  <a:pt x="41174" y="43"/>
                </a:cubicBezTo>
                <a:cubicBezTo>
                  <a:pt x="56785" y="-300"/>
                  <a:pt x="84920" y="13338"/>
                  <a:pt x="93670" y="15998"/>
                </a:cubicBezTo>
              </a:path>
            </a:pathLst>
          </a:custGeom>
          <a:noFill/>
          <a:ln w="76200" cap="flat">
            <a:solidFill>
              <a:srgbClr val="000000"/>
            </a:solidFill>
            <a:prstDash val="solid"/>
            <a:round/>
            <a:headEnd type="none" w="lg" len="lg"/>
            <a:tailEnd type="stealth" w="lg" len="lg"/>
          </a:ln>
        </p:spPr>
      </p:sp>
      <p:sp>
        <p:nvSpPr>
          <p:cNvPr id="99" name="Shape 99"/>
          <p:cNvSpPr/>
          <p:nvPr/>
        </p:nvSpPr>
        <p:spPr>
          <a:xfrm>
            <a:off x="1712994" y="2029701"/>
            <a:ext cx="2299098" cy="360275"/>
          </a:xfrm>
          <a:custGeom>
            <a:avLst/>
            <a:gdLst/>
            <a:ahLst/>
            <a:cxnLst/>
            <a:rect l="0" t="0" r="0" b="0"/>
            <a:pathLst>
              <a:path w="97788" h="14411" extrusionOk="0">
                <a:moveTo>
                  <a:pt x="0" y="14411"/>
                </a:moveTo>
                <a:cubicBezTo>
                  <a:pt x="5747" y="12095"/>
                  <a:pt x="18185" y="2316"/>
                  <a:pt x="34483" y="515"/>
                </a:cubicBezTo>
                <a:cubicBezTo>
                  <a:pt x="50781" y="-1286"/>
                  <a:pt x="87237" y="3088"/>
                  <a:pt x="97788" y="3603"/>
                </a:cubicBezTo>
              </a:path>
            </a:pathLst>
          </a:custGeom>
          <a:noFill/>
          <a:ln w="76200" cap="flat">
            <a:solidFill>
              <a:srgbClr val="000000"/>
            </a:solidFill>
            <a:prstDash val="solid"/>
            <a:round/>
            <a:headEnd type="none" w="lg" len="lg"/>
            <a:tailEnd type="stealth" w="lg" len="lg"/>
          </a:ln>
        </p:spPr>
      </p:sp>
      <p:sp>
        <p:nvSpPr>
          <p:cNvPr id="100" name="Shape 100"/>
          <p:cNvSpPr txBox="1"/>
          <p:nvPr/>
        </p:nvSpPr>
        <p:spPr>
          <a:xfrm>
            <a:off x="1955660" y="1532763"/>
            <a:ext cx="1463475" cy="456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b="1"/>
              <a:t>SOLICITUD</a:t>
            </a:r>
          </a:p>
        </p:txBody>
      </p:sp>
      <p:sp>
        <p:nvSpPr>
          <p:cNvPr id="101" name="Shape 101"/>
          <p:cNvSpPr txBox="1"/>
          <p:nvPr/>
        </p:nvSpPr>
        <p:spPr>
          <a:xfrm>
            <a:off x="6218198" y="1532776"/>
            <a:ext cx="1683825" cy="456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b="1"/>
              <a:t>ASIGNACIÓN</a:t>
            </a:r>
          </a:p>
        </p:txBody>
      </p:sp>
      <p:sp>
        <p:nvSpPr>
          <p:cNvPr id="102" name="Shape 102"/>
          <p:cNvSpPr txBox="1"/>
          <p:nvPr/>
        </p:nvSpPr>
        <p:spPr>
          <a:xfrm>
            <a:off x="973403" y="3400775"/>
            <a:ext cx="8742824" cy="300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457200" marR="12700" lvl="0" indent="-342900" algn="just" rtl="0">
              <a:lnSpc>
                <a:spcPct val="111363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Quattrocento Sans"/>
              <a:buChar char="➔"/>
            </a:pPr>
            <a:r>
              <a:rPr lang="en" sz="1800">
                <a:latin typeface="Quattrocento Sans"/>
                <a:ea typeface="Quattrocento Sans"/>
                <a:cs typeface="Quattrocento Sans"/>
                <a:sym typeface="Quattrocento Sans"/>
              </a:rPr>
              <a:t>Si el grafo no contiene ningún ciclo </a:t>
            </a:r>
            <a:r>
              <a:rPr lang="en" sz="2400" b="1">
                <a:latin typeface="Quattrocento Sans"/>
                <a:ea typeface="Quattrocento Sans"/>
                <a:cs typeface="Quattrocento Sans"/>
                <a:sym typeface="Quattrocento Sans"/>
              </a:rPr>
              <a:t>→ </a:t>
            </a:r>
            <a:r>
              <a:rPr lang="en" sz="1800"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en" sz="1800" b="1">
                <a:latin typeface="Quattrocento Sans"/>
                <a:ea typeface="Quattrocento Sans"/>
                <a:cs typeface="Quattrocento Sans"/>
                <a:sym typeface="Quattrocento Sans"/>
              </a:rPr>
              <a:t>No </a:t>
            </a:r>
            <a:r>
              <a:rPr lang="en" sz="1800">
                <a:latin typeface="Quattrocento Sans"/>
                <a:ea typeface="Quattrocento Sans"/>
                <a:cs typeface="Quattrocento Sans"/>
                <a:sym typeface="Quattrocento Sans"/>
              </a:rPr>
              <a:t>hay deadlock</a:t>
            </a:r>
          </a:p>
          <a:p>
            <a:pPr marL="457200" marR="12700" lvl="0" indent="-342900" algn="just" rtl="0">
              <a:lnSpc>
                <a:spcPct val="111363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Quattrocento Sans"/>
              <a:buChar char="➔"/>
            </a:pPr>
            <a:r>
              <a:rPr lang="en" sz="1800">
                <a:latin typeface="Quattrocento Sans"/>
                <a:ea typeface="Quattrocento Sans"/>
                <a:cs typeface="Quattrocento Sans"/>
                <a:sym typeface="Quattrocento Sans"/>
              </a:rPr>
              <a:t>Si el gra­fo contiene un ciclo </a:t>
            </a:r>
            <a:r>
              <a:rPr lang="en" sz="2400" b="1">
                <a:latin typeface="Quattrocento Sans"/>
                <a:ea typeface="Quattrocento Sans"/>
                <a:cs typeface="Quattrocento Sans"/>
                <a:sym typeface="Quattrocento Sans"/>
              </a:rPr>
              <a:t>→</a:t>
            </a:r>
            <a:r>
              <a:rPr lang="en" sz="2400"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en" sz="1800" b="1">
                <a:latin typeface="Quattrocento Sans"/>
                <a:ea typeface="Quattrocento Sans"/>
                <a:cs typeface="Quattrocento Sans"/>
                <a:sym typeface="Quattrocento Sans"/>
              </a:rPr>
              <a:t>Puede existir </a:t>
            </a:r>
            <a:r>
              <a:rPr lang="en" sz="1800">
                <a:latin typeface="Quattrocento Sans"/>
                <a:ea typeface="Quattrocento Sans"/>
                <a:cs typeface="Quattrocento Sans"/>
                <a:sym typeface="Quattrocento Sans"/>
              </a:rPr>
              <a:t>un deadlock</a:t>
            </a:r>
          </a:p>
          <a:p>
            <a:pPr marL="457200" marR="12700" lvl="0" indent="-342900" algn="just" rtl="0">
              <a:lnSpc>
                <a:spcPct val="111363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Quattrocento Sans"/>
              <a:buChar char="➔"/>
            </a:pPr>
            <a:r>
              <a:rPr lang="en" sz="1800">
                <a:latin typeface="Quattrocento Sans"/>
                <a:ea typeface="Quattrocento Sans"/>
                <a:cs typeface="Quattrocento Sans"/>
                <a:sym typeface="Quattrocento Sans"/>
              </a:rPr>
              <a:t>Si cada recurso tiene una instancia y hay un ciclo </a:t>
            </a:r>
            <a:r>
              <a:rPr lang="en" sz="2400">
                <a:latin typeface="Quattrocento Sans"/>
                <a:ea typeface="Quattrocento Sans"/>
                <a:cs typeface="Quattrocento Sans"/>
                <a:sym typeface="Quattrocento Sans"/>
              </a:rPr>
              <a:t>→ </a:t>
            </a:r>
            <a:r>
              <a:rPr lang="en" sz="1800" b="1">
                <a:latin typeface="Quattrocento Sans"/>
                <a:ea typeface="Quattrocento Sans"/>
                <a:cs typeface="Quattrocento Sans"/>
                <a:sym typeface="Quattrocento Sans"/>
              </a:rPr>
              <a:t>Hay </a:t>
            </a:r>
            <a:r>
              <a:rPr lang="en" sz="1800">
                <a:latin typeface="Quattrocento Sans"/>
                <a:ea typeface="Quattrocento Sans"/>
                <a:cs typeface="Quattrocento Sans"/>
                <a:sym typeface="Quattrocento Sans"/>
              </a:rPr>
              <a:t>un deadlock</a:t>
            </a:r>
          </a:p>
          <a:p>
            <a:pPr marR="12700" lvl="0" algn="just" rtl="0">
              <a:lnSpc>
                <a:spcPct val="111363"/>
              </a:lnSpc>
              <a:spcBef>
                <a:spcPts val="0"/>
              </a:spcBef>
              <a:buNone/>
            </a:pPr>
            <a:endParaRPr sz="1800" baseline="-250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03" name="Shape 103"/>
          <p:cNvSpPr/>
          <p:nvPr/>
        </p:nvSpPr>
        <p:spPr>
          <a:xfrm>
            <a:off x="841" y="128957"/>
            <a:ext cx="1948700" cy="656399"/>
          </a:xfrm>
          <a:prstGeom prst="rect">
            <a:avLst/>
          </a:prstGeom>
          <a:solidFill>
            <a:srgbClr val="E6B8A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Shape 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7774" y="3122450"/>
            <a:ext cx="3271260" cy="23328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Shape 109"/>
          <p:cNvSpPr/>
          <p:nvPr/>
        </p:nvSpPr>
        <p:spPr>
          <a:xfrm>
            <a:off x="841" y="128957"/>
            <a:ext cx="1948700" cy="656399"/>
          </a:xfrm>
          <a:prstGeom prst="rect">
            <a:avLst/>
          </a:prstGeom>
          <a:solidFill>
            <a:srgbClr val="E6B8A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1955673" y="128957"/>
            <a:ext cx="7962824" cy="656399"/>
          </a:xfrm>
          <a:prstGeom prst="rect">
            <a:avLst/>
          </a:prstGeom>
          <a:solidFill>
            <a:srgbClr val="A61C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ctrTitle"/>
          </p:nvPr>
        </p:nvSpPr>
        <p:spPr>
          <a:xfrm>
            <a:off x="1333367" y="364424"/>
            <a:ext cx="8420100" cy="4562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TRATAMIENTO DE DEADLOCKS</a:t>
            </a:r>
          </a:p>
        </p:txBody>
      </p:sp>
      <p:sp>
        <p:nvSpPr>
          <p:cNvPr id="112" name="Shape 112"/>
          <p:cNvSpPr txBox="1"/>
          <p:nvPr/>
        </p:nvSpPr>
        <p:spPr>
          <a:xfrm>
            <a:off x="95226" y="6400787"/>
            <a:ext cx="9715549" cy="398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>
                <a:solidFill>
                  <a:srgbClr val="A61C00"/>
                </a:solidFill>
              </a:rPr>
              <a:t>UTN </a:t>
            </a:r>
            <a:r>
              <a:rPr lang="en" b="1">
                <a:solidFill>
                  <a:srgbClr val="E6B8AF"/>
                </a:solidFill>
              </a:rPr>
              <a:t>- Sistemas Operativos</a:t>
            </a:r>
          </a:p>
        </p:txBody>
      </p:sp>
      <p:sp>
        <p:nvSpPr>
          <p:cNvPr id="113" name="Shape 113"/>
          <p:cNvSpPr txBox="1"/>
          <p:nvPr/>
        </p:nvSpPr>
        <p:spPr>
          <a:xfrm>
            <a:off x="666982" y="975300"/>
            <a:ext cx="8742824" cy="300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457200" marR="12700" lvl="0" indent="-342900" rtl="0">
              <a:lnSpc>
                <a:spcPct val="111363"/>
              </a:lnSpc>
              <a:spcBef>
                <a:spcPts val="0"/>
              </a:spcBef>
              <a:spcAft>
                <a:spcPts val="300"/>
              </a:spcAft>
              <a:buClr>
                <a:schemeClr val="dk1"/>
              </a:buClr>
              <a:buSzPct val="100000"/>
              <a:buFont typeface="Quattrocento Sans"/>
              <a:buChar char="➔"/>
            </a:pPr>
            <a:r>
              <a:rPr lang="en" sz="18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Utilizar un protocolo para impedir o evitar los deadlocks, asegurando que el sistema nunca entre en dicho estado.</a:t>
            </a:r>
          </a:p>
          <a:p>
            <a:pPr marL="914400" marR="12700" lvl="1" indent="-342900" rtl="0">
              <a:lnSpc>
                <a:spcPct val="111363"/>
              </a:lnSpc>
              <a:spcBef>
                <a:spcPts val="0"/>
              </a:spcBef>
              <a:spcAft>
                <a:spcPts val="300"/>
              </a:spcAft>
              <a:buClr>
                <a:schemeClr val="dk1"/>
              </a:buClr>
              <a:buSzPct val="100000"/>
              <a:buFont typeface="Quattrocento Sans"/>
              <a:buChar char="◆"/>
            </a:pPr>
            <a:r>
              <a:rPr lang="en" sz="18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PREVENCIÓN de deadlocks</a:t>
            </a:r>
          </a:p>
          <a:p>
            <a:pPr marL="914400" marR="12700" lvl="1" indent="-342900" rtl="0">
              <a:lnSpc>
                <a:spcPct val="111363"/>
              </a:lnSpc>
              <a:spcBef>
                <a:spcPts val="0"/>
              </a:spcBef>
              <a:spcAft>
                <a:spcPts val="300"/>
              </a:spcAft>
              <a:buClr>
                <a:schemeClr val="dk1"/>
              </a:buClr>
              <a:buSzPct val="100000"/>
              <a:buFont typeface="Quattrocento Sans"/>
              <a:buChar char="◆"/>
            </a:pPr>
            <a:r>
              <a:rPr lang="en" sz="18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EVASIÓN de </a:t>
            </a:r>
            <a:r>
              <a:rPr lang="en" sz="1800" dirty="0" smtClean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deadlocks (Prediccion)</a:t>
            </a:r>
            <a:endParaRPr lang="en" sz="18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marR="12700" lvl="0" indent="-342900" rtl="0">
              <a:lnSpc>
                <a:spcPct val="109090"/>
              </a:lnSpc>
              <a:spcBef>
                <a:spcPts val="0"/>
              </a:spcBef>
              <a:spcAft>
                <a:spcPts val="300"/>
              </a:spcAft>
              <a:buClr>
                <a:schemeClr val="dk1"/>
              </a:buClr>
              <a:buSzPct val="100000"/>
              <a:buFont typeface="Quattrocento Sans"/>
              <a:buChar char="➔"/>
            </a:pPr>
            <a:r>
              <a:rPr lang="en" sz="18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Permitir que el sistema entre en estado de deadlock, detectarlo y realizar una recuperación.</a:t>
            </a:r>
          </a:p>
          <a:p>
            <a:pPr marL="914400" marR="12700" lvl="1" indent="-342900" rtl="0">
              <a:lnSpc>
                <a:spcPct val="109090"/>
              </a:lnSpc>
              <a:spcBef>
                <a:spcPts val="0"/>
              </a:spcBef>
              <a:spcAft>
                <a:spcPts val="300"/>
              </a:spcAft>
              <a:buClr>
                <a:schemeClr val="dk1"/>
              </a:buClr>
              <a:buSzPct val="100000"/>
              <a:buFont typeface="Quattrocento Sans"/>
              <a:buChar char="◆"/>
            </a:pPr>
            <a:r>
              <a:rPr lang="en" sz="18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DETECCIÓN Y RECUPERACIÓN de deadlocks</a:t>
            </a:r>
          </a:p>
          <a:p>
            <a:pPr marL="457200" marR="12700" lvl="0" indent="-342900" rtl="0">
              <a:lnSpc>
                <a:spcPct val="109090"/>
              </a:lnSpc>
              <a:spcBef>
                <a:spcPts val="0"/>
              </a:spcBef>
              <a:spcAft>
                <a:spcPts val="300"/>
              </a:spcAft>
              <a:buClr>
                <a:schemeClr val="dk1"/>
              </a:buClr>
              <a:buSzPct val="100000"/>
              <a:buFont typeface="Quattrocento Sans"/>
              <a:buChar char="➔"/>
            </a:pPr>
            <a:r>
              <a:rPr lang="en" sz="18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Ignorar el problema y actuar como si nunca se produjeran deadlocks en el sis­tema.</a:t>
            </a:r>
          </a:p>
          <a:p>
            <a:pPr marR="12700" lvl="0" algn="just" rtl="0">
              <a:lnSpc>
                <a:spcPct val="111363"/>
              </a:lnSpc>
              <a:spcBef>
                <a:spcPts val="0"/>
              </a:spcBef>
              <a:buNone/>
            </a:pPr>
            <a:endParaRPr sz="1800" baseline="-25000"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14" name="Shape 114"/>
          <p:cNvSpPr/>
          <p:nvPr/>
        </p:nvSpPr>
        <p:spPr>
          <a:xfrm>
            <a:off x="502260" y="4165250"/>
            <a:ext cx="1453400" cy="774900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Petición</a:t>
            </a:r>
          </a:p>
        </p:txBody>
      </p:sp>
      <p:sp>
        <p:nvSpPr>
          <p:cNvPr id="115" name="Shape 115"/>
          <p:cNvSpPr/>
          <p:nvPr/>
        </p:nvSpPr>
        <p:spPr>
          <a:xfrm>
            <a:off x="3695738" y="3874612"/>
            <a:ext cx="1695849" cy="774900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Asignación</a:t>
            </a:r>
          </a:p>
        </p:txBody>
      </p:sp>
      <p:sp>
        <p:nvSpPr>
          <p:cNvPr id="116" name="Shape 116"/>
          <p:cNvSpPr/>
          <p:nvPr/>
        </p:nvSpPr>
        <p:spPr>
          <a:xfrm>
            <a:off x="4022526" y="5299875"/>
            <a:ext cx="1695849" cy="774900"/>
          </a:xfrm>
          <a:prstGeom prst="ellipse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Deadlock</a:t>
            </a:r>
          </a:p>
        </p:txBody>
      </p:sp>
      <p:sp>
        <p:nvSpPr>
          <p:cNvPr id="117" name="Shape 117"/>
          <p:cNvSpPr/>
          <p:nvPr/>
        </p:nvSpPr>
        <p:spPr>
          <a:xfrm rot="-1558542">
            <a:off x="1863601" y="4021601"/>
            <a:ext cx="1916892" cy="398783"/>
          </a:xfrm>
          <a:custGeom>
            <a:avLst/>
            <a:gdLst/>
            <a:ahLst/>
            <a:cxnLst/>
            <a:rect l="0" t="0" r="0" b="0"/>
            <a:pathLst>
              <a:path w="70776" h="15951" extrusionOk="0">
                <a:moveTo>
                  <a:pt x="0" y="5102"/>
                </a:moveTo>
                <a:cubicBezTo>
                  <a:pt x="4735" y="4327"/>
                  <a:pt x="16618" y="-1356"/>
                  <a:pt x="28414" y="452"/>
                </a:cubicBezTo>
                <a:cubicBezTo>
                  <a:pt x="40210" y="2260"/>
                  <a:pt x="63715" y="13367"/>
                  <a:pt x="70776" y="15951"/>
                </a:cubicBezTo>
              </a:path>
            </a:pathLst>
          </a:custGeom>
          <a:noFill/>
          <a:ln w="28575" cap="flat">
            <a:solidFill>
              <a:srgbClr val="000000"/>
            </a:solidFill>
            <a:prstDash val="solid"/>
            <a:round/>
            <a:headEnd type="none" w="lg" len="lg"/>
            <a:tailEnd type="stealth" w="lg" len="lg"/>
          </a:ln>
        </p:spPr>
      </p:sp>
      <p:sp>
        <p:nvSpPr>
          <p:cNvPr id="118" name="Shape 118"/>
          <p:cNvSpPr/>
          <p:nvPr/>
        </p:nvSpPr>
        <p:spPr>
          <a:xfrm>
            <a:off x="1784765" y="4724078"/>
            <a:ext cx="2201382" cy="885102"/>
          </a:xfrm>
          <a:custGeom>
            <a:avLst/>
            <a:gdLst/>
            <a:ahLst/>
            <a:cxnLst/>
            <a:rect l="0" t="0" r="0" b="0"/>
            <a:pathLst>
              <a:path w="64576" h="19900" extrusionOk="0">
                <a:moveTo>
                  <a:pt x="0" y="1819"/>
                </a:moveTo>
                <a:cubicBezTo>
                  <a:pt x="5596" y="1732"/>
                  <a:pt x="22817" y="-1711"/>
                  <a:pt x="33580" y="1302"/>
                </a:cubicBezTo>
                <a:cubicBezTo>
                  <a:pt x="44342" y="4315"/>
                  <a:pt x="59410" y="16800"/>
                  <a:pt x="64576" y="19900"/>
                </a:cubicBezTo>
              </a:path>
            </a:pathLst>
          </a:custGeom>
          <a:noFill/>
          <a:ln w="28575" cap="flat">
            <a:solidFill>
              <a:srgbClr val="000000"/>
            </a:solidFill>
            <a:prstDash val="solid"/>
            <a:round/>
            <a:headEnd type="none" w="lg" len="lg"/>
            <a:tailEnd type="stealth" w="lg" len="lg"/>
          </a:ln>
        </p:spPr>
      </p:sp>
      <p:sp>
        <p:nvSpPr>
          <p:cNvPr id="119" name="Shape 119"/>
          <p:cNvSpPr txBox="1"/>
          <p:nvPr/>
        </p:nvSpPr>
        <p:spPr>
          <a:xfrm>
            <a:off x="4629300" y="6227175"/>
            <a:ext cx="1553174" cy="555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1500" b="1">
                <a:solidFill>
                  <a:srgbClr val="66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DETECCIÓN</a:t>
            </a:r>
          </a:p>
        </p:txBody>
      </p:sp>
      <p:sp>
        <p:nvSpPr>
          <p:cNvPr id="120" name="Shape 120"/>
          <p:cNvSpPr txBox="1"/>
          <p:nvPr/>
        </p:nvSpPr>
        <p:spPr>
          <a:xfrm>
            <a:off x="4022526" y="4592162"/>
            <a:ext cx="1553174" cy="555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500" b="1">
                <a:solidFill>
                  <a:srgbClr val="66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EVASIÓN</a:t>
            </a:r>
          </a:p>
        </p:txBody>
      </p:sp>
      <p:sp>
        <p:nvSpPr>
          <p:cNvPr id="121" name="Shape 121"/>
          <p:cNvSpPr txBox="1"/>
          <p:nvPr/>
        </p:nvSpPr>
        <p:spPr>
          <a:xfrm>
            <a:off x="452373" y="5053900"/>
            <a:ext cx="1803099" cy="555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500" b="1">
                <a:solidFill>
                  <a:srgbClr val="66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PREVENCIÓN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841" y="128957"/>
            <a:ext cx="1948700" cy="656399"/>
          </a:xfrm>
          <a:prstGeom prst="rect">
            <a:avLst/>
          </a:prstGeom>
          <a:solidFill>
            <a:srgbClr val="E6B8A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27" name="Shape 127"/>
          <p:cNvSpPr/>
          <p:nvPr/>
        </p:nvSpPr>
        <p:spPr>
          <a:xfrm>
            <a:off x="1955673" y="128957"/>
            <a:ext cx="7962824" cy="656399"/>
          </a:xfrm>
          <a:prstGeom prst="rect">
            <a:avLst/>
          </a:prstGeom>
          <a:solidFill>
            <a:srgbClr val="A61C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28" name="Shape 128"/>
          <p:cNvSpPr txBox="1">
            <a:spLocks noGrp="1"/>
          </p:cNvSpPr>
          <p:nvPr>
            <p:ph type="ctrTitle"/>
          </p:nvPr>
        </p:nvSpPr>
        <p:spPr>
          <a:xfrm>
            <a:off x="1238224" y="285728"/>
            <a:ext cx="8515243" cy="534995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PREVENCIÓN DE DEADLOCKS</a:t>
            </a:r>
          </a:p>
        </p:txBody>
      </p:sp>
      <p:sp>
        <p:nvSpPr>
          <p:cNvPr id="129" name="Shape 129"/>
          <p:cNvSpPr txBox="1"/>
          <p:nvPr/>
        </p:nvSpPr>
        <p:spPr>
          <a:xfrm>
            <a:off x="95226" y="6400787"/>
            <a:ext cx="9715549" cy="398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>
                <a:solidFill>
                  <a:srgbClr val="A61C00"/>
                </a:solidFill>
              </a:rPr>
              <a:t>UTN </a:t>
            </a:r>
            <a:r>
              <a:rPr lang="en" b="1">
                <a:solidFill>
                  <a:srgbClr val="E6B8AF"/>
                </a:solidFill>
              </a:rPr>
              <a:t>- Sistemas Operativos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2406" y="1000108"/>
            <a:ext cx="9001188" cy="516519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tabLst/>
              <a:defRPr/>
            </a:pPr>
            <a:r>
              <a:rPr kumimoji="0" lang="es-ES_tradnl" sz="2000" b="1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Quattrocento Sans"/>
                <a:sym typeface="Arial"/>
              </a:rPr>
              <a:t>Los bloqueos mutuos pueden prevenirse asegurando que no suceda alguna de las condiciones necesarias vistas anteriormente</a:t>
            </a:r>
            <a:r>
              <a:rPr kumimoji="0" lang="es-ES_tradnl" sz="2000" b="1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Quattrocento Sans"/>
                <a:sym typeface="Arial"/>
              </a:rPr>
              <a:t>.</a:t>
            </a:r>
            <a:endParaRPr kumimoji="0" lang="es-ES_tradnl" sz="2000" b="1" i="0" u="none" strike="noStrike" kern="0" cap="none" spc="0" normalizeH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Quattrocento Sans"/>
              <a:sym typeface="Arial"/>
            </a:endParaRPr>
          </a:p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tabLst/>
              <a:defRPr/>
            </a:pPr>
            <a:endParaRPr kumimoji="0" lang="es-ES_tradnl" sz="2000" b="1" i="0" u="none" strike="noStrike" kern="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Quattrocento Sans"/>
              <a:sym typeface="Arial"/>
            </a:endParaRPr>
          </a:p>
          <a:p>
            <a:pPr lvl="2">
              <a:lnSpc>
                <a:spcPct val="150000"/>
              </a:lnSpc>
              <a:buClr>
                <a:schemeClr val="dk2"/>
              </a:buClr>
              <a:buSzPct val="100000"/>
              <a:buFont typeface="Arial"/>
              <a:buNone/>
            </a:pPr>
            <a:r>
              <a:rPr kumimoji="0" lang="es-ES_tradnl" sz="2000" b="1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Quattrocento Sans"/>
                <a:sym typeface="Arial"/>
              </a:rPr>
              <a:t>*</a:t>
            </a:r>
            <a:r>
              <a:rPr kumimoji="0" lang="es-ES_tradnl" sz="2000" b="1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Quattrocento Sans"/>
                <a:sym typeface="Arial"/>
              </a:rPr>
              <a:t>Eliminando la exclusión mutua:</a:t>
            </a:r>
            <a:r>
              <a:rPr kumimoji="0" lang="es-ES_tradnl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Quattrocento Sans"/>
                <a:sym typeface="Arial"/>
              </a:rPr>
              <a:t> ningún proceso puede tener acceso exclusivo a un recurso. Esto es imposible para procesos que no pueden ser encolados e incluso con colas también pueden ocurrir interbloqueos.</a:t>
            </a:r>
            <a:endParaRPr kumimoji="0" lang="es-AR" sz="2000" b="0" i="0" u="none" strike="noStrike" kern="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Quattrocento Sans"/>
              <a:sym typeface="Arial"/>
            </a:endParaRPr>
          </a:p>
          <a:p>
            <a:pPr lvl="2">
              <a:lnSpc>
                <a:spcPct val="150000"/>
              </a:lnSpc>
              <a:buClr>
                <a:schemeClr val="dk2"/>
              </a:buClr>
              <a:buSzPct val="100000"/>
              <a:buFont typeface="Arial"/>
              <a:buNone/>
            </a:pPr>
            <a:r>
              <a:rPr kumimoji="0" lang="es-ES_tradnl" sz="2000" b="1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Quattrocento Sans"/>
                <a:sym typeface="Arial"/>
              </a:rPr>
              <a:t>*Eliminando la condición de retención y espera:</a:t>
            </a:r>
            <a:r>
              <a:rPr kumimoji="0" lang="es-ES_tradnl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Quattrocento Sans"/>
                <a:sym typeface="Arial"/>
              </a:rPr>
              <a:t> Los procesos piden todos los recursos que van a necesitar antes de empezar. Este conocimiento por adelantado muchas veces es imposible nuevamente. Otra forma es requerir a los procesos liberar todos sus recursos antes de pedir todos los recursos que necesitan. </a:t>
            </a:r>
            <a:endParaRPr kumimoji="0" lang="es-AR" sz="2000" b="0" i="0" u="none" strike="noStrike" kern="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Quattrocento Sans"/>
              <a:sym typeface="Arial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841" y="128957"/>
            <a:ext cx="1948700" cy="656399"/>
          </a:xfrm>
          <a:prstGeom prst="rect">
            <a:avLst/>
          </a:prstGeom>
          <a:solidFill>
            <a:srgbClr val="E6B8A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27" name="Shape 127"/>
          <p:cNvSpPr/>
          <p:nvPr/>
        </p:nvSpPr>
        <p:spPr>
          <a:xfrm>
            <a:off x="1955673" y="128957"/>
            <a:ext cx="7962824" cy="656399"/>
          </a:xfrm>
          <a:prstGeom prst="rect">
            <a:avLst/>
          </a:prstGeom>
          <a:solidFill>
            <a:srgbClr val="A61C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28" name="Shape 128"/>
          <p:cNvSpPr txBox="1">
            <a:spLocks noGrp="1"/>
          </p:cNvSpPr>
          <p:nvPr>
            <p:ph type="ctrTitle"/>
          </p:nvPr>
        </p:nvSpPr>
        <p:spPr>
          <a:xfrm>
            <a:off x="1238224" y="285728"/>
            <a:ext cx="8515243" cy="534995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PREVENCIÓN DE DEADLOCKS</a:t>
            </a:r>
          </a:p>
        </p:txBody>
      </p:sp>
      <p:sp>
        <p:nvSpPr>
          <p:cNvPr id="129" name="Shape 129"/>
          <p:cNvSpPr txBox="1"/>
          <p:nvPr/>
        </p:nvSpPr>
        <p:spPr>
          <a:xfrm>
            <a:off x="95226" y="6400787"/>
            <a:ext cx="9715549" cy="398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>
                <a:solidFill>
                  <a:srgbClr val="A61C00"/>
                </a:solidFill>
              </a:rPr>
              <a:t>UTN </a:t>
            </a:r>
            <a:r>
              <a:rPr lang="en" b="1">
                <a:solidFill>
                  <a:srgbClr val="E6B8AF"/>
                </a:solidFill>
              </a:rPr>
              <a:t>- Sistemas Operativos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23844" y="1142984"/>
            <a:ext cx="8715436" cy="435771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tabLst/>
              <a:defRPr/>
            </a:pPr>
            <a:r>
              <a:rPr kumimoji="0" lang="es-ES_tradnl" sz="2000" b="1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Quattrocento Sans"/>
                <a:sym typeface="Arial"/>
              </a:rPr>
              <a:t>*</a:t>
            </a:r>
            <a:r>
              <a:rPr kumimoji="0" lang="es-ES_tradnl" sz="2000" b="1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Quattrocento Sans"/>
                <a:sym typeface="Arial"/>
              </a:rPr>
              <a:t>Eliminar la condición de no expropiación:</a:t>
            </a:r>
            <a:r>
              <a:rPr kumimoji="0" lang="es-ES_tradnl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Quattrocento Sans"/>
                <a:sym typeface="Arial"/>
              </a:rPr>
              <a:t> puede ser también imposible de eliminar dado que un proceso debe poder tener un recurso por un cierto tiempo o el procesamiento puede quedar inconsistente</a:t>
            </a:r>
            <a:r>
              <a:rPr kumimoji="0" lang="es-ES_tradnl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Quattrocento Sans"/>
                <a:sym typeface="Arial"/>
              </a:rPr>
              <a:t>.</a:t>
            </a:r>
          </a:p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tabLst/>
              <a:defRPr/>
            </a:pPr>
            <a:endParaRPr kumimoji="0" lang="es-AR" sz="2000" b="0" i="0" u="none" strike="noStrike" kern="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Quattrocento Sans"/>
              <a:sym typeface="Arial"/>
            </a:endParaRPr>
          </a:p>
          <a:p>
            <a:pPr lvl="2">
              <a:lnSpc>
                <a:spcPct val="150000"/>
              </a:lnSpc>
              <a:buClr>
                <a:schemeClr val="dk2"/>
              </a:buClr>
              <a:buSzPct val="100000"/>
              <a:buFont typeface="Arial"/>
              <a:buNone/>
            </a:pPr>
            <a:r>
              <a:rPr kumimoji="0" lang="es-ES_tradnl" sz="2000" b="1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Quattrocento Sans"/>
                <a:sym typeface="Arial"/>
              </a:rPr>
              <a:t>**Eliminar la espera circular:</a:t>
            </a:r>
            <a:r>
              <a:rPr kumimoji="0" lang="es-ES_tradnl" sz="20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Quattrocento Sans"/>
                <a:sym typeface="Arial"/>
              </a:rPr>
              <a:t> es la más fácil de atacar. Se le permite a un proceso poseer sólo un recurso en un determinado momento, o una jerarquía puede ser impuesta de modo tal que los ciclos de espera no sean posibles.</a:t>
            </a:r>
            <a:endParaRPr kumimoji="0" lang="es-AR" sz="2000" b="0" i="0" u="none" strike="noStrike" kern="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Quattrocento Sans"/>
              <a:sym typeface="Arial"/>
            </a:endParaRPr>
          </a:p>
        </p:txBody>
      </p:sp>
      <p:sp>
        <p:nvSpPr>
          <p:cNvPr id="9" name="TextBox 3"/>
          <p:cNvSpPr txBox="1"/>
          <p:nvPr/>
        </p:nvSpPr>
        <p:spPr>
          <a:xfrm>
            <a:off x="881034" y="5357826"/>
            <a:ext cx="47585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Quattrocento Sans"/>
              </a:rPr>
              <a:t>*</a:t>
            </a:r>
            <a:r>
              <a:rPr lang="en-US" sz="1800" dirty="0" err="1" smtClean="0">
                <a:latin typeface="Quattrocento Sans"/>
              </a:rPr>
              <a:t>Método</a:t>
            </a:r>
            <a:r>
              <a:rPr lang="en-US" sz="1800" dirty="0" smtClean="0">
                <a:latin typeface="Quattrocento Sans"/>
              </a:rPr>
              <a:t> </a:t>
            </a:r>
            <a:r>
              <a:rPr lang="en-US" sz="1800" dirty="0" err="1">
                <a:latin typeface="Quattrocento Sans"/>
              </a:rPr>
              <a:t>i</a:t>
            </a:r>
            <a:r>
              <a:rPr lang="en-US" sz="1800" dirty="0" err="1" smtClean="0">
                <a:latin typeface="Quattrocento Sans"/>
              </a:rPr>
              <a:t>ndirecto</a:t>
            </a:r>
            <a:endParaRPr lang="en-US" sz="1800" dirty="0" smtClean="0">
              <a:latin typeface="Quattrocento Sans"/>
            </a:endParaRPr>
          </a:p>
          <a:p>
            <a:r>
              <a:rPr lang="en-US" sz="1800" dirty="0" smtClean="0">
                <a:latin typeface="Quattrocento Sans"/>
              </a:rPr>
              <a:t>**</a:t>
            </a:r>
            <a:r>
              <a:rPr lang="en-US" sz="1800" dirty="0" err="1" smtClean="0">
                <a:latin typeface="Quattrocento Sans"/>
              </a:rPr>
              <a:t>Método</a:t>
            </a:r>
            <a:r>
              <a:rPr lang="en-US" sz="1800" dirty="0" smtClean="0">
                <a:latin typeface="Quattrocento Sans"/>
              </a:rPr>
              <a:t> </a:t>
            </a:r>
            <a:r>
              <a:rPr lang="en-US" sz="1800" dirty="0" err="1" smtClean="0">
                <a:latin typeface="Quattrocento Sans"/>
              </a:rPr>
              <a:t>directo</a:t>
            </a:r>
            <a:endParaRPr lang="es-AR" sz="1800" dirty="0">
              <a:latin typeface="Quattrocento Sans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/>
        </p:nvSpPr>
        <p:spPr>
          <a:xfrm>
            <a:off x="718982" y="1143201"/>
            <a:ext cx="8742824" cy="4617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12700" lvl="0" indent="-342900" algn="just" rtl="0">
              <a:lnSpc>
                <a:spcPct val="111363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Quattrocento Sans"/>
              <a:buChar char="➔"/>
            </a:pPr>
            <a:r>
              <a:rPr lang="en" sz="18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El proceso debe indicarle al SO cuáles van a ser los recursos máximos que puede llegar a solicitar durante su tiempo de vida.</a:t>
            </a:r>
          </a:p>
          <a:p>
            <a:pPr marL="457200" marR="12700" lvl="0" indent="-342900" algn="just" rtl="0">
              <a:lnSpc>
                <a:spcPct val="111363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Quattrocento Sans"/>
              <a:buChar char="➔"/>
            </a:pPr>
            <a:r>
              <a:rPr lang="en" sz="18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Ante cada solicitud, se analizará si se le asigna el recurso al proceso o si se lo hace esperar. Para tomar una decisión se realiza una simulación teniendo en cuenta las posibles futuras solicitudes y liberaciones de recursos por parte de todos los procesos del sistema.</a:t>
            </a:r>
          </a:p>
          <a:p>
            <a:pPr marL="457200" marR="12700" lvl="0" indent="-342900" algn="just" rtl="0">
              <a:lnSpc>
                <a:spcPct val="111363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Quattrocento Sans"/>
              <a:buChar char="➔"/>
            </a:pPr>
            <a:r>
              <a:rPr lang="en" sz="18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Mantiene al sistema siempre en Estado Seguro</a:t>
            </a:r>
          </a:p>
          <a:p>
            <a:pPr marL="914400" marR="12700" lvl="1" indent="-342900" algn="just" rtl="0">
              <a:lnSpc>
                <a:spcPct val="111363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Quattrocento Sans"/>
              <a:buChar char="◆"/>
            </a:pPr>
            <a:r>
              <a:rPr lang="en" sz="18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Un estado es seguro si el sistema puede asignar recursos a cada proceso (hasta su máximo) en determinado orden sin que eso produzca un deadlock (existe una </a:t>
            </a:r>
            <a:r>
              <a:rPr lang="en" sz="1800" b="1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secuencia segura</a:t>
            </a:r>
            <a:r>
              <a:rPr lang="en" sz="18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).</a:t>
            </a:r>
          </a:p>
          <a:p>
            <a:pPr marL="914400" marR="12700" lvl="1" indent="-342900" algn="just" rtl="0">
              <a:lnSpc>
                <a:spcPct val="111363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Quattrocento Sans"/>
              <a:buChar char="◆"/>
            </a:pPr>
            <a:r>
              <a:rPr lang="en" sz="18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Si el estado es </a:t>
            </a:r>
            <a:r>
              <a:rPr lang="en" sz="1800" b="1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seguro </a:t>
            </a:r>
            <a:r>
              <a:rPr lang="en" sz="18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→ no existe ni existirá deadlock</a:t>
            </a:r>
          </a:p>
          <a:p>
            <a:pPr marL="914400" marR="12700" lvl="1" indent="-342900" algn="just" rtl="0">
              <a:lnSpc>
                <a:spcPct val="111363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Quattrocento Sans"/>
              <a:buChar char="◆"/>
            </a:pPr>
            <a:r>
              <a:rPr lang="en" sz="18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Si el estado es </a:t>
            </a:r>
            <a:r>
              <a:rPr lang="en" sz="1800" b="1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inseguro </a:t>
            </a:r>
            <a:r>
              <a:rPr lang="en" sz="18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→ podría ocurrir deadlock</a:t>
            </a:r>
          </a:p>
          <a:p>
            <a:pPr marL="457200" marR="12700" lvl="0" indent="-342900" algn="just" rtl="0">
              <a:lnSpc>
                <a:spcPct val="111363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Quattrocento Sans"/>
              <a:buChar char="➔"/>
            </a:pPr>
            <a:r>
              <a:rPr lang="en" sz="18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Sólo se asigna un recurso si dicha asignación deja al sistema en estado seguro.</a:t>
            </a:r>
          </a:p>
          <a:p>
            <a:pPr marL="457200" marR="12700" lvl="0" indent="-342900" algn="just" rtl="0">
              <a:lnSpc>
                <a:spcPct val="111363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Quattrocento Sans"/>
              <a:buChar char="➔"/>
            </a:pPr>
            <a:r>
              <a:rPr lang="en" sz="18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Se podría utilizar un grafo de asignación de recursos para analizar el estado del sistema (agregando el tipo de arista </a:t>
            </a:r>
            <a:r>
              <a:rPr lang="en" sz="1800" b="1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declaración - - - &gt; )</a:t>
            </a:r>
          </a:p>
          <a:p>
            <a:pPr marR="12700" lvl="0" algn="just" rtl="0">
              <a:lnSpc>
                <a:spcPct val="111363"/>
              </a:lnSpc>
              <a:spcBef>
                <a:spcPts val="0"/>
              </a:spcBef>
              <a:buNone/>
            </a:pPr>
            <a:endParaRPr sz="1800" baseline="-250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36" name="Shape 136"/>
          <p:cNvSpPr/>
          <p:nvPr/>
        </p:nvSpPr>
        <p:spPr>
          <a:xfrm>
            <a:off x="841" y="128957"/>
            <a:ext cx="1948700" cy="656399"/>
          </a:xfrm>
          <a:prstGeom prst="rect">
            <a:avLst/>
          </a:prstGeom>
          <a:solidFill>
            <a:srgbClr val="E6B8A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37" name="Shape 137"/>
          <p:cNvSpPr/>
          <p:nvPr/>
        </p:nvSpPr>
        <p:spPr>
          <a:xfrm>
            <a:off x="1955673" y="128957"/>
            <a:ext cx="7962824" cy="656399"/>
          </a:xfrm>
          <a:prstGeom prst="rect">
            <a:avLst/>
          </a:prstGeom>
          <a:solidFill>
            <a:srgbClr val="A61C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38" name="Shape 138"/>
          <p:cNvSpPr txBox="1">
            <a:spLocks noGrp="1"/>
          </p:cNvSpPr>
          <p:nvPr>
            <p:ph type="ctrTitle"/>
          </p:nvPr>
        </p:nvSpPr>
        <p:spPr>
          <a:xfrm>
            <a:off x="1333367" y="364424"/>
            <a:ext cx="8420100" cy="4562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EVASIÓN DE DEADLOCKS</a:t>
            </a:r>
          </a:p>
        </p:txBody>
      </p:sp>
      <p:sp>
        <p:nvSpPr>
          <p:cNvPr id="139" name="Shape 139"/>
          <p:cNvSpPr txBox="1"/>
          <p:nvPr/>
        </p:nvSpPr>
        <p:spPr>
          <a:xfrm>
            <a:off x="95226" y="6400787"/>
            <a:ext cx="9715549" cy="398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>
                <a:solidFill>
                  <a:srgbClr val="A61C00"/>
                </a:solidFill>
              </a:rPr>
              <a:t>UTN </a:t>
            </a:r>
            <a:r>
              <a:rPr lang="en" b="1">
                <a:solidFill>
                  <a:srgbClr val="E6B8AF"/>
                </a:solidFill>
              </a:rPr>
              <a:t>- Sistemas Operativos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Them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1471</Words>
  <Application>Microsoft Office PowerPoint</Application>
  <PresentationFormat>A4 (210 x 297 mm)</PresentationFormat>
  <Paragraphs>195</Paragraphs>
  <Slides>15</Slides>
  <Notes>15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6" baseType="lpstr">
      <vt:lpstr>Custom Theme</vt:lpstr>
      <vt:lpstr>Deadlock </vt:lpstr>
      <vt:lpstr>RECURSOS DEL SISTEMA</vt:lpstr>
      <vt:lpstr>DEFINICIÓN</vt:lpstr>
      <vt:lpstr>CONDICIONES NECESARIAS</vt:lpstr>
      <vt:lpstr>GRAFO DE ASIGNACIÓN DE RECURSOS</vt:lpstr>
      <vt:lpstr>TRATAMIENTO DE DEADLOCKS</vt:lpstr>
      <vt:lpstr>PREVENCIÓN DE DEADLOCKS</vt:lpstr>
      <vt:lpstr>PREVENCIÓN DE DEADLOCKS</vt:lpstr>
      <vt:lpstr>EVASIÓN DE DEADLOCKS</vt:lpstr>
      <vt:lpstr>EVASIÓN DE DEADLOCKS (CONT.)</vt:lpstr>
      <vt:lpstr>DETECCIÓN Y RECUPERACIÓN DE DEADLOCKS</vt:lpstr>
      <vt:lpstr>DETECCIÓN Y RECUPERACIÓN DE DEADLOCKS (CONT.)</vt:lpstr>
      <vt:lpstr>COMPARACIÓN</vt:lpstr>
      <vt:lpstr>DEADLOCK EN LA VIDA REAL</vt:lpstr>
      <vt:lpstr>LIVELOCK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Deadlock </dc:title>
  <cp:lastModifiedBy>Marcela</cp:lastModifiedBy>
  <cp:revision>7</cp:revision>
  <dcterms:modified xsi:type="dcterms:W3CDTF">2016-04-26T04:08:42Z</dcterms:modified>
</cp:coreProperties>
</file>