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8" r:id="rId14"/>
    <p:sldId id="268" r:id="rId15"/>
    <p:sldId id="269" r:id="rId16"/>
    <p:sldId id="271" r:id="rId17"/>
    <p:sldId id="272" r:id="rId18"/>
    <p:sldId id="270" r:id="rId19"/>
    <p:sldId id="273" r:id="rId20"/>
    <p:sldId id="279" r:id="rId21"/>
    <p:sldId id="274" r:id="rId22"/>
    <p:sldId id="275" r:id="rId23"/>
    <p:sldId id="276" r:id="rId24"/>
    <p:sldId id="280" r:id="rId25"/>
    <p:sldId id="281" r:id="rId2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99" autoAdjust="0"/>
    <p:restoredTop sz="94628" autoAdjust="0"/>
  </p:normalViewPr>
  <p:slideViewPr>
    <p:cSldViewPr>
      <p:cViewPr>
        <p:scale>
          <a:sx n="100" d="100"/>
          <a:sy n="100" d="100"/>
        </p:scale>
        <p:origin x="366" y="384"/>
      </p:cViewPr>
      <p:guideLst>
        <p:guide orient="horz" pos="2160"/>
        <p:guide pos="2880"/>
      </p:guideLst>
    </p:cSldViewPr>
  </p:slideViewPr>
  <p:outlineViewPr>
    <p:cViewPr>
      <p:scale>
        <a:sx n="33" d="100"/>
        <a:sy n="33" d="100"/>
      </p:scale>
      <p:origin x="0" y="2521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1"/>
      </p:bgRef>
    </p:bg>
    <p:spTree>
      <p:nvGrpSpPr>
        <p:cNvPr id="1" name=""/>
        <p:cNvGrpSpPr/>
        <p:nvPr/>
      </p:nvGrpSpPr>
      <p:grpSpPr>
        <a:xfrm>
          <a:off x="0" y="0"/>
          <a:ext cx="0" cy="0"/>
          <a:chOff x="0" y="0"/>
          <a:chExt cx="0" cy="0"/>
        </a:xfrm>
      </p:grpSpPr>
      <p:sp>
        <p:nvSpPr>
          <p:cNvPr id="8" name="7 Título"/>
          <p:cNvSpPr>
            <a:spLocks noGrp="1"/>
          </p:cNvSpPr>
          <p:nvPr>
            <p:ph type="ctrTitle"/>
          </p:nvPr>
        </p:nvSpPr>
        <p:spPr>
          <a:xfrm>
            <a:off x="2286000" y="3124200"/>
            <a:ext cx="6172200" cy="1894362"/>
          </a:xfrm>
        </p:spPr>
        <p:txBody>
          <a:bodyPr/>
          <a:lstStyle>
            <a:lvl1pPr>
              <a:defRPr b="1"/>
            </a:lvl1pPr>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28" name="27 Marcador de fecha"/>
          <p:cNvSpPr>
            <a:spLocks noGrp="1"/>
          </p:cNvSpPr>
          <p:nvPr>
            <p:ph type="dt" sz="half" idx="10"/>
          </p:nvPr>
        </p:nvSpPr>
        <p:spPr bwMode="auto">
          <a:xfrm rot="5400000">
            <a:off x="7764621" y="1174097"/>
            <a:ext cx="2286000" cy="381000"/>
          </a:xfrm>
        </p:spPr>
        <p:txBody>
          <a:bodyPr/>
          <a:lstStyle/>
          <a:p>
            <a:fld id="{7A847CFC-816F-41D0-AAC0-9BF4FEBC753E}" type="datetimeFigureOut">
              <a:rPr lang="es-ES" smtClean="0"/>
              <a:pPr/>
              <a:t>20/10/2015</a:t>
            </a:fld>
            <a:endParaRPr lang="es-ES"/>
          </a:p>
        </p:txBody>
      </p:sp>
      <p:sp>
        <p:nvSpPr>
          <p:cNvPr id="17" name="16 Marcador de pie de página"/>
          <p:cNvSpPr>
            <a:spLocks noGrp="1"/>
          </p:cNvSpPr>
          <p:nvPr>
            <p:ph type="ftr" sz="quarter" idx="11"/>
          </p:nvPr>
        </p:nvSpPr>
        <p:spPr bwMode="auto">
          <a:xfrm rot="5400000">
            <a:off x="7077269" y="4181669"/>
            <a:ext cx="3657600" cy="384048"/>
          </a:xfrm>
        </p:spPr>
        <p:txBody>
          <a:bodyPr/>
          <a:lstStyle/>
          <a:p>
            <a:endParaRPr lang="es-ES"/>
          </a:p>
        </p:txBody>
      </p:sp>
      <p:sp>
        <p:nvSpPr>
          <p:cNvPr id="10" name="9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Conector recto"/>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Elipse"/>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Elipse"/>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Marcador de número de diapositiva"/>
          <p:cNvSpPr>
            <a:spLocks noGrp="1"/>
          </p:cNvSpPr>
          <p:nvPr>
            <p:ph type="sldNum" sz="quarter" idx="12"/>
          </p:nvPr>
        </p:nvSpPr>
        <p:spPr bwMode="auto">
          <a:xfrm>
            <a:off x="1325544" y="4928702"/>
            <a:ext cx="609600" cy="517524"/>
          </a:xfrm>
        </p:spPr>
        <p:txBody>
          <a:bodyPr/>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20/10/2015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20/10/2015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8" name="7 Marcador de contenido"/>
          <p:cNvSpPr>
            <a:spLocks noGrp="1"/>
          </p:cNvSpPr>
          <p:nvPr>
            <p:ph sz="quarter" idx="1"/>
          </p:nvPr>
        </p:nvSpPr>
        <p:spPr>
          <a:xfrm>
            <a:off x="457200" y="1600200"/>
            <a:ext cx="7467600" cy="4873752"/>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4"/>
          </p:nvPr>
        </p:nvSpPr>
        <p:spPr/>
        <p:txBody>
          <a:bodyPr rtlCol="0"/>
          <a:lstStyle/>
          <a:p>
            <a:fld id="{7A847CFC-816F-41D0-AAC0-9BF4FEBC753E}" type="datetimeFigureOut">
              <a:rPr lang="es-ES" smtClean="0"/>
              <a:pPr/>
              <a:t>20/10/2015</a:t>
            </a:fld>
            <a:endParaRPr lang="es-ES"/>
          </a:p>
        </p:txBody>
      </p:sp>
      <p:sp>
        <p:nvSpPr>
          <p:cNvPr id="9" name="8 Marcador de número de diapositiva"/>
          <p:cNvSpPr>
            <a:spLocks noGrp="1"/>
          </p:cNvSpPr>
          <p:nvPr>
            <p:ph type="sldNum" sz="quarter" idx="15"/>
          </p:nvPr>
        </p:nvSpPr>
        <p:spPr/>
        <p:txBody>
          <a:bodyPr rtlCol="0"/>
          <a:lstStyle/>
          <a:p>
            <a:fld id="{132FADFE-3B8F-471C-ABF0-DBC7717ECBBC}" type="slidenum">
              <a:rPr lang="es-ES" smtClean="0"/>
              <a:pPr/>
              <a:t>‹Nº›</a:t>
            </a:fld>
            <a:endParaRPr lang="es-ES"/>
          </a:p>
        </p:txBody>
      </p:sp>
      <p:sp>
        <p:nvSpPr>
          <p:cNvPr id="10" name="9 Marcador de pie de página"/>
          <p:cNvSpPr>
            <a:spLocks noGrp="1"/>
          </p:cNvSpPr>
          <p:nvPr>
            <p:ph type="ftr" sz="quarter" idx="16"/>
          </p:nvPr>
        </p:nvSpPr>
        <p:spPr/>
        <p:txBody>
          <a:bodyPr rtlCol="0"/>
          <a:lstStyle/>
          <a:p>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bwMode="auto">
          <a:xfrm rot="5400000">
            <a:off x="7763256" y="1170432"/>
            <a:ext cx="2286000" cy="381000"/>
          </a:xfrm>
        </p:spPr>
        <p:txBody>
          <a:bodyPr/>
          <a:lstStyle/>
          <a:p>
            <a:fld id="{7A847CFC-816F-41D0-AAC0-9BF4FEBC753E}" type="datetimeFigureOut">
              <a:rPr lang="es-ES" smtClean="0"/>
              <a:pPr/>
              <a:t>20/10/2015</a:t>
            </a:fld>
            <a:endParaRPr lang="es-ES"/>
          </a:p>
        </p:txBody>
      </p:sp>
      <p:sp>
        <p:nvSpPr>
          <p:cNvPr id="5" name="4 Marcador de pie de página"/>
          <p:cNvSpPr>
            <a:spLocks noGrp="1"/>
          </p:cNvSpPr>
          <p:nvPr>
            <p:ph type="ftr" sz="quarter" idx="11"/>
          </p:nvPr>
        </p:nvSpPr>
        <p:spPr bwMode="auto">
          <a:xfrm rot="5400000">
            <a:off x="7077456" y="4178808"/>
            <a:ext cx="3657600" cy="384048"/>
          </a:xfrm>
        </p:spPr>
        <p:txBody>
          <a:bodyPr/>
          <a:lstStyle/>
          <a:p>
            <a:endParaRPr lang="es-ES"/>
          </a:p>
        </p:txBody>
      </p:sp>
      <p:sp>
        <p:nvSpPr>
          <p:cNvPr id="9" name="8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Rectángulo"/>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Conector recto"/>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Conector recto"/>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Elipse"/>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Elipse"/>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Elipse"/>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Elipse"/>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Conector recto"/>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número de diapositiva"/>
          <p:cNvSpPr>
            <a:spLocks noGrp="1"/>
          </p:cNvSpPr>
          <p:nvPr>
            <p:ph type="sldNum" sz="quarter" idx="12"/>
          </p:nvPr>
        </p:nvSpPr>
        <p:spPr bwMode="auto">
          <a:xfrm>
            <a:off x="1340616" y="4928702"/>
            <a:ext cx="609600" cy="517524"/>
          </a:xfrm>
        </p:spPr>
        <p:txBody>
          <a:bodyPr/>
          <a:lstStyle/>
          <a:p>
            <a:fld id="{132FADFE-3B8F-471C-ABF0-DBC7717ECBB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20/10/2015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9" name="8 Marcador de contenido"/>
          <p:cNvSpPr>
            <a:spLocks noGrp="1"/>
          </p:cNvSpPr>
          <p:nvPr>
            <p:ph sz="quarter" idx="1"/>
          </p:nvPr>
        </p:nvSpPr>
        <p:spPr>
          <a:xfrm>
            <a:off x="457200"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1" name="10 Marcador de contenido"/>
          <p:cNvSpPr>
            <a:spLocks noGrp="1"/>
          </p:cNvSpPr>
          <p:nvPr>
            <p:ph sz="quarter" idx="2"/>
          </p:nvPr>
        </p:nvSpPr>
        <p:spPr>
          <a:xfrm>
            <a:off x="4270248" y="1600200"/>
            <a:ext cx="3657600" cy="45720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nchor="b"/>
          <a:lstStyle>
            <a:lvl1pPr>
              <a:defRPr/>
            </a:lvl1pPr>
          </a:lstStyle>
          <a:p>
            <a:r>
              <a:rPr kumimoji="0" lang="es-ES" smtClean="0"/>
              <a:t>Haga clic para modificar el estilo de título del patrón</a:t>
            </a:r>
            <a:endParaRPr kumimoji="0" lang="en-US"/>
          </a:p>
        </p:txBody>
      </p:sp>
      <p:sp>
        <p:nvSpPr>
          <p:cNvPr id="7" name="6 Marcador de fecha"/>
          <p:cNvSpPr>
            <a:spLocks noGrp="1"/>
          </p:cNvSpPr>
          <p:nvPr>
            <p:ph type="dt" sz="half" idx="10"/>
          </p:nvPr>
        </p:nvSpPr>
        <p:spPr/>
        <p:txBody>
          <a:bodyPr/>
          <a:lstStyle/>
          <a:p>
            <a:fld id="{7A847CFC-816F-41D0-AAC0-9BF4FEBC753E}" type="datetimeFigureOut">
              <a:rPr lang="es-ES" smtClean="0"/>
              <a:pPr/>
              <a:t>20/10/2015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
        <p:nvSpPr>
          <p:cNvPr id="11" name="10 Marcador de contenido"/>
          <p:cNvSpPr>
            <a:spLocks noGrp="1"/>
          </p:cNvSpPr>
          <p:nvPr>
            <p:ph sz="quarter" idx="2"/>
          </p:nvPr>
        </p:nvSpPr>
        <p:spPr>
          <a:xfrm>
            <a:off x="457200"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quarter" idx="4"/>
          </p:nvPr>
        </p:nvSpPr>
        <p:spPr>
          <a:xfrm>
            <a:off x="4371975" y="2362200"/>
            <a:ext cx="3657600" cy="3886200"/>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s-ES" smtClean="0"/>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6" name="5 Marcador de fecha"/>
          <p:cNvSpPr>
            <a:spLocks noGrp="1"/>
          </p:cNvSpPr>
          <p:nvPr>
            <p:ph type="dt" sz="half" idx="10"/>
          </p:nvPr>
        </p:nvSpPr>
        <p:spPr/>
        <p:txBody>
          <a:bodyPr rtlCol="0"/>
          <a:lstStyle/>
          <a:p>
            <a:fld id="{7A847CFC-816F-41D0-AAC0-9BF4FEBC753E}" type="datetimeFigureOut">
              <a:rPr lang="es-ES" smtClean="0"/>
              <a:pPr/>
              <a:t>20/10/2015</a:t>
            </a:fld>
            <a:endParaRPr lang="es-ES"/>
          </a:p>
        </p:txBody>
      </p:sp>
      <p:sp>
        <p:nvSpPr>
          <p:cNvPr id="7" name="6 Marcador de número de diapositiva"/>
          <p:cNvSpPr>
            <a:spLocks noGrp="1"/>
          </p:cNvSpPr>
          <p:nvPr>
            <p:ph type="sldNum" sz="quarter" idx="11"/>
          </p:nvPr>
        </p:nvSpPr>
        <p:spPr/>
        <p:txBody>
          <a:bodyPr rtlCol="0"/>
          <a:lstStyle/>
          <a:p>
            <a:fld id="{132FADFE-3B8F-471C-ABF0-DBC7717ECBBC}" type="slidenum">
              <a:rPr lang="es-ES" smtClean="0"/>
              <a:pPr/>
              <a:t>‹Nº›</a:t>
            </a:fld>
            <a:endParaRPr lang="es-ES"/>
          </a:p>
        </p:txBody>
      </p:sp>
      <p:sp>
        <p:nvSpPr>
          <p:cNvPr id="8" name="7 Marcador de pie de página"/>
          <p:cNvSpPr>
            <a:spLocks noGrp="1"/>
          </p:cNvSpPr>
          <p:nvPr>
            <p:ph type="ftr" sz="quarter" idx="12"/>
          </p:nvPr>
        </p:nvSpPr>
        <p:spPr/>
        <p:txBody>
          <a:bodyPr rtlCol="0"/>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20/10/2015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Título"/>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8" name="7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Marcador de contenido"/>
          <p:cNvSpPr>
            <a:spLocks noGrp="1"/>
          </p:cNvSpPr>
          <p:nvPr>
            <p:ph sz="quarter" idx="1"/>
          </p:nvPr>
        </p:nvSpPr>
        <p:spPr>
          <a:xfrm>
            <a:off x="304800" y="274320"/>
            <a:ext cx="5638800" cy="6327648"/>
          </a:xfrm>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4"/>
          </p:nvPr>
        </p:nvSpPr>
        <p:spPr/>
        <p:txBody>
          <a:bodyPr rtlCol="0"/>
          <a:lstStyle/>
          <a:p>
            <a:fld id="{7A847CFC-816F-41D0-AAC0-9BF4FEBC753E}" type="datetimeFigureOut">
              <a:rPr lang="es-ES" smtClean="0"/>
              <a:pPr/>
              <a:t>20/10/2015</a:t>
            </a:fld>
            <a:endParaRPr lang="es-ES"/>
          </a:p>
        </p:txBody>
      </p:sp>
      <p:sp>
        <p:nvSpPr>
          <p:cNvPr id="22" name="21 Marcador de número de diapositiva"/>
          <p:cNvSpPr>
            <a:spLocks noGrp="1"/>
          </p:cNvSpPr>
          <p:nvPr>
            <p:ph type="sldNum" sz="quarter" idx="15"/>
          </p:nvPr>
        </p:nvSpPr>
        <p:spPr/>
        <p:txBody>
          <a:bodyPr rtlCol="0"/>
          <a:lstStyle/>
          <a:p>
            <a:fld id="{132FADFE-3B8F-471C-ABF0-DBC7717ECBBC}" type="slidenum">
              <a:rPr lang="es-ES" smtClean="0"/>
              <a:pPr/>
              <a:t>‹Nº›</a:t>
            </a:fld>
            <a:endParaRPr lang="es-ES"/>
          </a:p>
        </p:txBody>
      </p:sp>
      <p:sp>
        <p:nvSpPr>
          <p:cNvPr id="23" name="22 Marcador de pie de página"/>
          <p:cNvSpPr>
            <a:spLocks noGrp="1"/>
          </p:cNvSpPr>
          <p:nvPr>
            <p:ph type="ftr" sz="quarter" idx="16"/>
          </p:nvPr>
        </p:nvSpPr>
        <p:spPr/>
        <p:txBody>
          <a:bodyPr rtlCol="0"/>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rot="5400000">
            <a:off x="3350133" y="3200400"/>
            <a:ext cx="6309360" cy="457200"/>
          </a:xfrm>
        </p:spPr>
        <p:txBody>
          <a:bodyPr anchor="b"/>
          <a:lstStyle>
            <a:lvl1pPr algn="l">
              <a:buNone/>
              <a:defRPr sz="2000" b="1"/>
            </a:lvl1pPr>
          </a:lstStyle>
          <a:p>
            <a:r>
              <a:rPr kumimoji="0" lang="es-ES" smtClean="0"/>
              <a:t>Haga clic para modificar el estilo de título del patrón</a:t>
            </a:r>
            <a:endParaRPr kumimoji="0"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s-ES" smtClean="0"/>
              <a:t>Haga clic en el icono para agregar una imagen</a:t>
            </a:r>
            <a:endParaRPr kumimoji="0" lang="en-US"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10" name="9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Conector recto"/>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Marcador de fecha"/>
          <p:cNvSpPr>
            <a:spLocks noGrp="1"/>
          </p:cNvSpPr>
          <p:nvPr>
            <p:ph type="dt" sz="half" idx="10"/>
          </p:nvPr>
        </p:nvSpPr>
        <p:spPr/>
        <p:txBody>
          <a:bodyPr rtlCol="0"/>
          <a:lstStyle/>
          <a:p>
            <a:fld id="{7A847CFC-816F-41D0-AAC0-9BF4FEBC753E}" type="datetimeFigureOut">
              <a:rPr lang="es-ES" smtClean="0"/>
              <a:pPr/>
              <a:t>20/10/2015</a:t>
            </a:fld>
            <a:endParaRPr lang="es-ES"/>
          </a:p>
        </p:txBody>
      </p:sp>
      <p:sp>
        <p:nvSpPr>
          <p:cNvPr id="18" name="17 Marcador de número de diapositiva"/>
          <p:cNvSpPr>
            <a:spLocks noGrp="1"/>
          </p:cNvSpPr>
          <p:nvPr>
            <p:ph type="sldNum" sz="quarter" idx="11"/>
          </p:nvPr>
        </p:nvSpPr>
        <p:spPr/>
        <p:txBody>
          <a:bodyPr rtlCol="0"/>
          <a:lstStyle/>
          <a:p>
            <a:fld id="{132FADFE-3B8F-471C-ABF0-DBC7717ECBBC}" type="slidenum">
              <a:rPr lang="es-ES" smtClean="0"/>
              <a:pPr/>
              <a:t>‹Nº›</a:t>
            </a:fld>
            <a:endParaRPr lang="es-ES"/>
          </a:p>
        </p:txBody>
      </p:sp>
      <p:sp>
        <p:nvSpPr>
          <p:cNvPr id="21" name="20 Marcador de pie de página"/>
          <p:cNvSpPr>
            <a:spLocks noGrp="1"/>
          </p:cNvSpPr>
          <p:nvPr>
            <p:ph type="ftr" sz="quarter" idx="12"/>
          </p:nvPr>
        </p:nvSpPr>
        <p:spPr/>
        <p:txBody>
          <a:bodyPr rtlCol="0"/>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4" name="13 Marcador de fecha"/>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A847CFC-816F-41D0-AAC0-9BF4FEBC753E}" type="datetimeFigureOut">
              <a:rPr lang="es-ES" smtClean="0"/>
              <a:pPr/>
              <a:t>20/10/2015</a:t>
            </a:fld>
            <a:endParaRPr lang="es-ES"/>
          </a:p>
        </p:txBody>
      </p:sp>
      <p:sp>
        <p:nvSpPr>
          <p:cNvPr id="3" name="2 Marcador de pie de página"/>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s-E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Elipse"/>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Marcador de número de diapositiva"/>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a:xfrm>
            <a:off x="2267744" y="692696"/>
            <a:ext cx="6172200" cy="4176464"/>
          </a:xfrm>
        </p:spPr>
        <p:txBody>
          <a:bodyPr>
            <a:normAutofit/>
          </a:bodyPr>
          <a:lstStyle/>
          <a:p>
            <a:r>
              <a:rPr lang="es-AR" u="sng" dirty="0" smtClean="0"/>
              <a:t>Temario:</a:t>
            </a:r>
            <a:r>
              <a:rPr lang="es-AR" dirty="0" smtClean="0"/>
              <a:t/>
            </a:r>
            <a:br>
              <a:rPr lang="es-AR" dirty="0" smtClean="0"/>
            </a:br>
            <a:r>
              <a:rPr lang="es-AR" dirty="0" smtClean="0"/>
              <a:t/>
            </a:r>
            <a:br>
              <a:rPr lang="es-AR" dirty="0" smtClean="0"/>
            </a:br>
            <a:r>
              <a:rPr lang="es-AR" dirty="0" smtClean="0"/>
              <a:t>Administración de Entrada/Salida</a:t>
            </a:r>
            <a:br>
              <a:rPr lang="es-AR" dirty="0" smtClean="0"/>
            </a:br>
            <a:r>
              <a:rPr lang="es-AR" dirty="0"/>
              <a:t/>
            </a:r>
            <a:br>
              <a:rPr lang="es-AR" dirty="0"/>
            </a:br>
            <a:r>
              <a:rPr lang="es-AR" dirty="0" smtClean="0"/>
              <a:t>Planificación de Disco</a:t>
            </a:r>
            <a:br>
              <a:rPr lang="es-AR" dirty="0" smtClean="0"/>
            </a:br>
            <a:r>
              <a:rPr lang="es-AR" dirty="0"/>
              <a:t/>
            </a:r>
            <a:br>
              <a:rPr lang="es-AR" dirty="0"/>
            </a:br>
            <a:r>
              <a:rPr lang="es-AR" dirty="0" smtClean="0"/>
              <a:t>RAID</a:t>
            </a:r>
            <a:endParaRPr lang="es-AR" dirty="0"/>
          </a:p>
        </p:txBody>
      </p:sp>
      <p:sp>
        <p:nvSpPr>
          <p:cNvPr id="5" name="4 Subtítulo"/>
          <p:cNvSpPr>
            <a:spLocks noGrp="1"/>
          </p:cNvSpPr>
          <p:nvPr>
            <p:ph type="subTitle" idx="1"/>
          </p:nvPr>
        </p:nvSpPr>
        <p:spPr/>
        <p:txBody>
          <a:bodyPr/>
          <a:lstStyle/>
          <a:p>
            <a:endParaRPr lang="es-AR"/>
          </a:p>
        </p:txBody>
      </p:sp>
    </p:spTree>
    <p:extLst>
      <p:ext uri="{BB962C8B-B14F-4D97-AF65-F5344CB8AC3E}">
        <p14:creationId xmlns="" xmlns:p14="http://schemas.microsoft.com/office/powerpoint/2010/main" val="4199219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457200" y="476672"/>
            <a:ext cx="7467600" cy="5997280"/>
          </a:xfrm>
        </p:spPr>
        <p:txBody>
          <a:bodyPr>
            <a:normAutofit fontScale="92500" lnSpcReduction="20000"/>
          </a:bodyPr>
          <a:lstStyle/>
          <a:p>
            <a:r>
              <a:rPr lang="es-AR" u="sng" dirty="0" smtClean="0">
                <a:effectLst>
                  <a:outerShdw blurRad="38100" dist="38100" dir="2700000" algn="tl">
                    <a:srgbClr val="000000">
                      <a:alpha val="43137"/>
                    </a:srgbClr>
                  </a:outerShdw>
                </a:effectLst>
              </a:rPr>
              <a:t>Almacenamiento intermedio de E/S (</a:t>
            </a:r>
            <a:r>
              <a:rPr lang="es-AR" u="sng" dirty="0" err="1" smtClean="0">
                <a:effectLst>
                  <a:outerShdw blurRad="38100" dist="38100" dir="2700000" algn="tl">
                    <a:srgbClr val="000000">
                      <a:alpha val="43137"/>
                    </a:srgbClr>
                  </a:outerShdw>
                </a:effectLst>
              </a:rPr>
              <a:t>Buffering</a:t>
            </a:r>
            <a:r>
              <a:rPr lang="es-AR" u="sng" dirty="0" smtClean="0">
                <a:effectLst>
                  <a:outerShdw blurRad="38100" dist="38100" dir="2700000" algn="tl">
                    <a:srgbClr val="000000">
                      <a:alpha val="43137"/>
                    </a:srgbClr>
                  </a:outerShdw>
                </a:effectLst>
              </a:rPr>
              <a:t>)</a:t>
            </a:r>
            <a:endParaRPr lang="es-AR" u="sng" dirty="0">
              <a:effectLst>
                <a:outerShdw blurRad="38100" dist="38100" dir="2700000" algn="tl">
                  <a:srgbClr val="000000">
                    <a:alpha val="43137"/>
                  </a:srgbClr>
                </a:outerShdw>
              </a:effectLst>
            </a:endParaRPr>
          </a:p>
          <a:p>
            <a:pPr marL="0" indent="0">
              <a:buNone/>
            </a:pPr>
            <a:endParaRPr lang="es-AR" dirty="0"/>
          </a:p>
          <a:p>
            <a:pPr marL="0" indent="0">
              <a:buNone/>
            </a:pPr>
            <a:r>
              <a:rPr lang="es-AR" dirty="0" smtClean="0"/>
              <a:t>Si tenemos que, por ejemplo, leer desde el disco varias cosas, ¿Qué haría nuestro proceso? Pide algo al disco, espera… Lo usa. Pide otra cosa, espera… Lo usa. Para evitar esas esperas y otros problemas se usan buffers.</a:t>
            </a:r>
          </a:p>
          <a:p>
            <a:pPr marL="0" indent="0">
              <a:buNone/>
            </a:pPr>
            <a:endParaRPr lang="es-AR" dirty="0"/>
          </a:p>
          <a:p>
            <a:pPr marL="0" indent="0">
              <a:buNone/>
            </a:pPr>
            <a:r>
              <a:rPr lang="es-AR" dirty="0" smtClean="0"/>
              <a:t>¿Pero qué es un buffer?</a:t>
            </a:r>
          </a:p>
          <a:p>
            <a:pPr marL="0" indent="0">
              <a:buNone/>
            </a:pPr>
            <a:r>
              <a:rPr lang="es-AR" dirty="0" smtClean="0"/>
              <a:t>Un buffer es un cacho de memoria que el sistema operativo va llenando con algo que le pedimos. Cuando se llena, nos lo da para poder usarlo.</a:t>
            </a:r>
          </a:p>
          <a:p>
            <a:pPr marL="0" indent="0">
              <a:buNone/>
            </a:pPr>
            <a:endParaRPr lang="es-AR" dirty="0"/>
          </a:p>
          <a:p>
            <a:pPr marL="0" indent="0">
              <a:buNone/>
            </a:pPr>
            <a:r>
              <a:rPr lang="es-AR" dirty="0" smtClean="0"/>
              <a:t>¿Y cómo hace para ayudarme a no esperar?</a:t>
            </a:r>
          </a:p>
          <a:p>
            <a:pPr marL="0" indent="0">
              <a:buNone/>
            </a:pPr>
            <a:r>
              <a:rPr lang="es-AR" dirty="0" smtClean="0"/>
              <a:t>Con el ejemplo de antes: Pedimos algo al disco, se llena el buffer, empezamos a usar lo que nos dio el sistema operativo y, mientras hacemos esto, el buffer se empieza a llenar con la siguiente petición, haciendo que no tengamos que esperar otra vez.</a:t>
            </a:r>
            <a:endParaRPr lang="es-AR" dirty="0"/>
          </a:p>
        </p:txBody>
      </p:sp>
    </p:spTree>
    <p:extLst>
      <p:ext uri="{BB962C8B-B14F-4D97-AF65-F5344CB8AC3E}">
        <p14:creationId xmlns="" xmlns:p14="http://schemas.microsoft.com/office/powerpoint/2010/main" val="41814634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601638" y="476672"/>
            <a:ext cx="7467600" cy="5997280"/>
          </a:xfrm>
        </p:spPr>
        <p:txBody>
          <a:bodyPr>
            <a:normAutofit/>
          </a:bodyPr>
          <a:lstStyle/>
          <a:p>
            <a:pPr marL="0" indent="0">
              <a:buNone/>
            </a:pPr>
            <a:r>
              <a:rPr lang="es-AR" sz="1400" dirty="0" smtClean="0"/>
              <a:t>Hay distintas formas de implementar un buffer:</a:t>
            </a:r>
          </a:p>
          <a:p>
            <a:pPr>
              <a:buFont typeface="Arial" pitchFamily="34" charset="0"/>
              <a:buChar char="•"/>
            </a:pPr>
            <a:r>
              <a:rPr lang="es-AR" sz="1400" dirty="0" smtClean="0"/>
              <a:t>Buffer sencillo:</a:t>
            </a:r>
          </a:p>
          <a:p>
            <a:pPr>
              <a:buFont typeface="Arial" pitchFamily="34" charset="0"/>
              <a:buChar char="•"/>
            </a:pPr>
            <a:endParaRPr lang="es-AR" sz="1400" dirty="0"/>
          </a:p>
          <a:p>
            <a:pPr>
              <a:buFont typeface="Arial" pitchFamily="34" charset="0"/>
              <a:buChar char="•"/>
            </a:pPr>
            <a:endParaRPr lang="es-AR" sz="1400" dirty="0" smtClean="0"/>
          </a:p>
          <a:p>
            <a:pPr>
              <a:buFont typeface="Arial" pitchFamily="34" charset="0"/>
              <a:buChar char="•"/>
            </a:pPr>
            <a:endParaRPr lang="es-AR" sz="1400" dirty="0" smtClean="0"/>
          </a:p>
          <a:p>
            <a:pPr marL="0" indent="0">
              <a:buNone/>
            </a:pPr>
            <a:endParaRPr lang="es-AR" sz="1400" dirty="0"/>
          </a:p>
          <a:p>
            <a:pPr marL="0" indent="0">
              <a:buNone/>
            </a:pPr>
            <a:endParaRPr lang="es-AR" sz="1400" dirty="0" smtClean="0"/>
          </a:p>
          <a:p>
            <a:pPr marL="0" indent="0">
              <a:buNone/>
            </a:pPr>
            <a:endParaRPr lang="es-AR" sz="1400" dirty="0" smtClean="0"/>
          </a:p>
          <a:p>
            <a:pPr>
              <a:buFont typeface="Arial" pitchFamily="34" charset="0"/>
              <a:buChar char="•"/>
            </a:pPr>
            <a:r>
              <a:rPr lang="es-AR" sz="1400" dirty="0" smtClean="0"/>
              <a:t>Buffer doble: Mientras se traspasa lo de un buffer al espacio de usuario (o al revés), se va llenando (o vaciando) el otro:</a:t>
            </a:r>
          </a:p>
          <a:p>
            <a:pPr>
              <a:buFont typeface="Arial" pitchFamily="34" charset="0"/>
              <a:buChar char="•"/>
            </a:pPr>
            <a:endParaRPr lang="es-AR" sz="1400" dirty="0"/>
          </a:p>
          <a:p>
            <a:pPr>
              <a:buFont typeface="Arial" pitchFamily="34" charset="0"/>
              <a:buChar char="•"/>
            </a:pPr>
            <a:endParaRPr lang="es-AR" sz="1400" dirty="0" smtClean="0"/>
          </a:p>
          <a:p>
            <a:pPr>
              <a:buFont typeface="Arial" pitchFamily="34" charset="0"/>
              <a:buChar char="•"/>
            </a:pPr>
            <a:endParaRPr lang="es-AR" sz="1400" dirty="0" smtClean="0"/>
          </a:p>
          <a:p>
            <a:pPr>
              <a:buFont typeface="Arial" pitchFamily="34" charset="0"/>
              <a:buChar char="•"/>
            </a:pPr>
            <a:endParaRPr lang="es-AR" sz="1050" dirty="0"/>
          </a:p>
          <a:p>
            <a:pPr marL="0" indent="0">
              <a:buNone/>
            </a:pPr>
            <a:endParaRPr lang="es-AR" sz="1050" dirty="0"/>
          </a:p>
          <a:p>
            <a:pPr marL="0" indent="0">
              <a:buNone/>
            </a:pPr>
            <a:endParaRPr lang="es-AR" sz="1200" dirty="0" smtClean="0"/>
          </a:p>
          <a:p>
            <a:pPr>
              <a:buFont typeface="Arial" pitchFamily="34" charset="0"/>
              <a:buChar char="•"/>
            </a:pPr>
            <a:r>
              <a:rPr lang="es-AR" sz="1400" dirty="0" smtClean="0"/>
              <a:t>Buffer circular: Es como el doble, pero con más de dos buffers. Sirve para hacer rápidas ráfagas de E/S:</a:t>
            </a:r>
          </a:p>
          <a:p>
            <a:pPr>
              <a:buFont typeface="Arial" pitchFamily="34" charset="0"/>
              <a:buChar char="•"/>
            </a:pPr>
            <a:endParaRPr lang="es-AR" sz="1800" dirty="0"/>
          </a:p>
          <a:p>
            <a:pPr>
              <a:buFont typeface="Arial" pitchFamily="34" charset="0"/>
              <a:buChar char="•"/>
            </a:pPr>
            <a:endParaRPr lang="es-AR" sz="1800" dirty="0" smtClean="0"/>
          </a:p>
          <a:p>
            <a:pPr>
              <a:buFont typeface="Arial" pitchFamily="34" charset="0"/>
              <a:buChar char="•"/>
            </a:pPr>
            <a:endParaRPr lang="es-AR" sz="1800" dirty="0"/>
          </a:p>
          <a:p>
            <a:pPr marL="0" indent="0">
              <a:buNone/>
            </a:pPr>
            <a:endParaRPr lang="es-AR" dirty="0" smtClean="0"/>
          </a:p>
        </p:txBody>
      </p:sp>
      <p:pic>
        <p:nvPicPr>
          <p:cNvPr id="102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90021" y="1052736"/>
            <a:ext cx="4981575" cy="1409700"/>
          </a:xfrm>
          <a:prstGeom prst="rect">
            <a:avLst/>
          </a:prstGeom>
          <a:noFill/>
          <a:ln>
            <a:noFill/>
          </a:ln>
          <a:effectLst/>
        </p:spPr>
      </p:pic>
      <p:pic>
        <p:nvPicPr>
          <p:cNvPr id="102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643483" y="3284984"/>
            <a:ext cx="4933950"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690021" y="5373216"/>
            <a:ext cx="4924425" cy="1133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164335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972050" y="3554413"/>
            <a:ext cx="6767512" cy="2919412"/>
          </a:xfrm>
          <a:prstGeom prst="rect">
            <a:avLst/>
          </a:prstGeom>
          <a:noFill/>
        </p:spPr>
      </p:pic>
      <p:sp>
        <p:nvSpPr>
          <p:cNvPr id="3" name="1 Título"/>
          <p:cNvSpPr>
            <a:spLocks noGrp="1"/>
          </p:cNvSpPr>
          <p:nvPr>
            <p:ph type="title"/>
          </p:nvPr>
        </p:nvSpPr>
        <p:spPr>
          <a:xfrm>
            <a:off x="457200" y="274638"/>
            <a:ext cx="7467600" cy="706090"/>
          </a:xfrm>
        </p:spPr>
        <p:txBody>
          <a:bodyPr>
            <a:normAutofit/>
          </a:bodyPr>
          <a:lstStyle/>
          <a:p>
            <a:r>
              <a:rPr lang="es-AR" sz="3200" u="sng" dirty="0" smtClean="0">
                <a:effectLst>
                  <a:outerShdw blurRad="38100" dist="38100" dir="2700000" algn="tl">
                    <a:srgbClr val="000000">
                      <a:alpha val="43137"/>
                    </a:srgbClr>
                  </a:outerShdw>
                </a:effectLst>
              </a:rPr>
              <a:t>Planificación de Disco</a:t>
            </a:r>
            <a:endParaRPr lang="es-AR" sz="2800" u="sng" dirty="0">
              <a:effectLst>
                <a:outerShdw blurRad="38100" dist="38100" dir="2700000" algn="tl">
                  <a:srgbClr val="000000">
                    <a:alpha val="43137"/>
                  </a:srgbClr>
                </a:outerShdw>
              </a:effectLst>
            </a:endParaRPr>
          </a:p>
        </p:txBody>
      </p:sp>
      <p:sp>
        <p:nvSpPr>
          <p:cNvPr id="5" name="2 Marcador de contenido"/>
          <p:cNvSpPr>
            <a:spLocks/>
          </p:cNvSpPr>
          <p:nvPr/>
        </p:nvSpPr>
        <p:spPr bwMode="auto">
          <a:xfrm>
            <a:off x="468313" y="1124744"/>
            <a:ext cx="7467600" cy="5349081"/>
          </a:xfrm>
          <a:prstGeom prst="rect">
            <a:avLst/>
          </a:prstGeom>
          <a:noFill/>
          <a:ln w="9525">
            <a:noFill/>
            <a:miter lim="800000"/>
            <a:headEnd/>
            <a:tailEnd/>
          </a:ln>
        </p:spPr>
        <p:txBody>
          <a:bodyPr/>
          <a:lstStyle/>
          <a:p>
            <a:pPr marL="342900" indent="-342900">
              <a:spcBef>
                <a:spcPts val="600"/>
              </a:spcBef>
              <a:buClr>
                <a:schemeClr val="accent1"/>
              </a:buClr>
              <a:buSzPct val="70000"/>
              <a:buFont typeface="Wingdings" pitchFamily="2" charset="2"/>
              <a:buChar char=""/>
            </a:pPr>
            <a:r>
              <a:rPr lang="es-AR" sz="2400" u="sng" dirty="0">
                <a:effectLst>
                  <a:outerShdw blurRad="38100" dist="38100" dir="2700000" algn="tl">
                    <a:srgbClr val="C0C0C0"/>
                  </a:outerShdw>
                </a:effectLst>
                <a:latin typeface="Century Schoolbook" pitchFamily="18" charset="0"/>
              </a:rPr>
              <a:t>Ecuaciones de tiempo en Disco</a:t>
            </a:r>
            <a:r>
              <a:rPr lang="es-AR" sz="2400" u="sng" dirty="0" smtClean="0">
                <a:effectLst>
                  <a:outerShdw blurRad="38100" dist="38100" dir="2700000" algn="tl">
                    <a:srgbClr val="C0C0C0"/>
                  </a:outerShdw>
                </a:effectLst>
                <a:latin typeface="Century Schoolbook" pitchFamily="18" charset="0"/>
              </a:rPr>
              <a:t>:</a:t>
            </a:r>
            <a:endParaRPr lang="es-AR" dirty="0">
              <a:latin typeface="Century Schoolbook" pitchFamily="18" charset="0"/>
            </a:endParaRPr>
          </a:p>
          <a:p>
            <a:pPr marL="781050" lvl="1" indent="-323850">
              <a:spcBef>
                <a:spcPct val="20000"/>
              </a:spcBef>
              <a:buClr>
                <a:schemeClr val="accent1"/>
              </a:buClr>
              <a:buSzPct val="80000"/>
              <a:buFont typeface="Wingdings 2" pitchFamily="18" charset="2"/>
              <a:buChar char=""/>
            </a:pPr>
            <a:r>
              <a:rPr lang="es-ES" sz="1600" b="1" dirty="0">
                <a:latin typeface="Century Schoolbook" pitchFamily="18" charset="0"/>
              </a:rPr>
              <a:t>Tiempo de búsqueda (</a:t>
            </a:r>
            <a:r>
              <a:rPr lang="es-ES" sz="1600" b="1" dirty="0" err="1">
                <a:latin typeface="Century Schoolbook" pitchFamily="18" charset="0"/>
              </a:rPr>
              <a:t>seek</a:t>
            </a:r>
            <a:r>
              <a:rPr lang="es-ES" sz="1600" b="1" dirty="0">
                <a:latin typeface="Century Schoolbook" pitchFamily="18" charset="0"/>
              </a:rPr>
              <a:t> time):</a:t>
            </a:r>
            <a:r>
              <a:rPr lang="es-ES" sz="1600" dirty="0">
                <a:latin typeface="Century Schoolbook" pitchFamily="18" charset="0"/>
              </a:rPr>
              <a:t> es el tiempo que tarda la cabeza lectora en trasladarse hasta la </a:t>
            </a:r>
            <a:r>
              <a:rPr lang="es-ES" sz="1600" dirty="0" smtClean="0">
                <a:latin typeface="Century Schoolbook" pitchFamily="18" charset="0"/>
              </a:rPr>
              <a:t>pista: Tiempo que tarda en moverse una pista * pistas totales por las que hay que desplazarse.</a:t>
            </a:r>
          </a:p>
          <a:p>
            <a:pPr marL="781050" lvl="1" indent="-323850">
              <a:spcBef>
                <a:spcPct val="20000"/>
              </a:spcBef>
              <a:buClr>
                <a:schemeClr val="accent1"/>
              </a:buClr>
              <a:buSzPct val="80000"/>
              <a:buFont typeface="Wingdings 2" pitchFamily="18" charset="2"/>
              <a:buChar char=""/>
            </a:pPr>
            <a:endParaRPr lang="es-AR" sz="1600" dirty="0">
              <a:latin typeface="Century Schoolbook" pitchFamily="18" charset="0"/>
            </a:endParaRPr>
          </a:p>
          <a:p>
            <a:pPr marL="781050" lvl="1" indent="-323850">
              <a:spcBef>
                <a:spcPct val="20000"/>
              </a:spcBef>
              <a:buClr>
                <a:schemeClr val="accent1"/>
              </a:buClr>
              <a:buSzPct val="80000"/>
              <a:buFont typeface="Wingdings 2" pitchFamily="18" charset="2"/>
              <a:buChar char=""/>
            </a:pPr>
            <a:r>
              <a:rPr lang="es-AR" sz="1600" b="1" dirty="0">
                <a:effectLst>
                  <a:outerShdw blurRad="38100" dist="38100" dir="2700000" algn="tl">
                    <a:srgbClr val="C0C0C0"/>
                  </a:outerShdw>
                </a:effectLst>
                <a:latin typeface="Century Schoolbook" pitchFamily="18" charset="0"/>
              </a:rPr>
              <a:t>Retardo de giro:</a:t>
            </a:r>
            <a:r>
              <a:rPr lang="es-AR" sz="1600" dirty="0">
                <a:effectLst>
                  <a:outerShdw blurRad="38100" dist="38100" dir="2700000" algn="tl">
                    <a:srgbClr val="C0C0C0"/>
                  </a:outerShdw>
                </a:effectLst>
                <a:latin typeface="Century Schoolbook" pitchFamily="18" charset="0"/>
              </a:rPr>
              <a:t> </a:t>
            </a:r>
            <a:r>
              <a:rPr lang="es-ES" sz="1600" dirty="0">
                <a:effectLst>
                  <a:outerShdw blurRad="38100" dist="38100" dir="2700000" algn="tl">
                    <a:srgbClr val="C0C0C0"/>
                  </a:outerShdw>
                </a:effectLst>
                <a:latin typeface="Century Schoolbook" pitchFamily="18" charset="0"/>
              </a:rPr>
              <a:t>el tiempo que espera hasta que la cabeza se alinea con el sector (cuando el cabezal ya encontró la pista</a:t>
            </a:r>
            <a:r>
              <a:rPr lang="es-ES" sz="1600" dirty="0" smtClean="0">
                <a:effectLst>
                  <a:outerShdw blurRad="38100" dist="38100" dir="2700000" algn="tl">
                    <a:srgbClr val="C0C0C0"/>
                  </a:outerShdw>
                </a:effectLst>
                <a:latin typeface="Century Schoolbook" pitchFamily="18" charset="0"/>
              </a:rPr>
              <a:t>): Tiempo que tarda en moverse un sector debajo de la cabeza * sectores totales que faltan para llegar al que queremos</a:t>
            </a:r>
            <a:endParaRPr lang="es-AR" sz="1600" dirty="0">
              <a:latin typeface="Century Schoolbook" pitchFamily="18" charset="0"/>
            </a:endParaRPr>
          </a:p>
          <a:p>
            <a:pPr marL="342900" indent="-342900">
              <a:spcBef>
                <a:spcPts val="600"/>
              </a:spcBef>
              <a:buClr>
                <a:schemeClr val="accent1"/>
              </a:buClr>
              <a:buSzPct val="70000"/>
              <a:buFont typeface="Wingdings" pitchFamily="2" charset="2"/>
              <a:buNone/>
            </a:pPr>
            <a:endParaRPr lang="es-AR" dirty="0">
              <a:latin typeface="Century Schoolbook" pitchFamily="18" charset="0"/>
            </a:endParaRPr>
          </a:p>
          <a:p>
            <a:pPr marL="342900" indent="-342900">
              <a:spcBef>
                <a:spcPts val="600"/>
              </a:spcBef>
              <a:buClr>
                <a:schemeClr val="accent1"/>
              </a:buClr>
              <a:buSzPct val="70000"/>
              <a:buFont typeface="Wingdings" pitchFamily="2" charset="2"/>
              <a:buChar char=""/>
            </a:pPr>
            <a:endParaRPr lang="es-AR" dirty="0">
              <a:latin typeface="Century Schoolbook" pitchFamily="18" charset="0"/>
            </a:endParaRPr>
          </a:p>
        </p:txBody>
      </p:sp>
    </p:spTree>
    <p:extLst>
      <p:ext uri="{BB962C8B-B14F-4D97-AF65-F5344CB8AC3E}">
        <p14:creationId xmlns="" xmlns:p14="http://schemas.microsoft.com/office/powerpoint/2010/main" val="728174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p:cNvSpPr>
          <p:nvPr/>
        </p:nvSpPr>
        <p:spPr>
          <a:xfrm>
            <a:off x="395288" y="476250"/>
            <a:ext cx="7467600" cy="6026150"/>
          </a:xfrm>
          <a:prstGeom prst="rect">
            <a:avLst/>
          </a:prstGeom>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buFont typeface="Wingdings" pitchFamily="2" charset="2"/>
              <a:buNone/>
            </a:pPr>
            <a:endParaRPr lang="es-AR" sz="3200" dirty="0" smtClean="0"/>
          </a:p>
          <a:p>
            <a:pPr lvl="1"/>
            <a:r>
              <a:rPr lang="es-ES" sz="2000" b="1" dirty="0" smtClean="0"/>
              <a:t>Tiempo de acceso:</a:t>
            </a:r>
            <a:r>
              <a:rPr lang="es-ES" sz="2000" dirty="0" smtClean="0"/>
              <a:t> es el tiempo que tarda en encontrar el sector buscado (</a:t>
            </a:r>
            <a:r>
              <a:rPr lang="es-ES" sz="2000" dirty="0" err="1" smtClean="0"/>
              <a:t>seek</a:t>
            </a:r>
            <a:r>
              <a:rPr lang="es-ES" sz="2000" dirty="0" smtClean="0"/>
              <a:t> time + retardo de giro).</a:t>
            </a:r>
          </a:p>
          <a:p>
            <a:pPr lvl="1"/>
            <a:endParaRPr lang="es-AR" sz="2000" dirty="0" smtClean="0"/>
          </a:p>
          <a:p>
            <a:pPr lvl="1">
              <a:buFont typeface="Wingdings 2" pitchFamily="18" charset="2"/>
              <a:buNone/>
            </a:pPr>
            <a:endParaRPr lang="es-AR" sz="2000" dirty="0" smtClean="0"/>
          </a:p>
          <a:p>
            <a:pPr lvl="1">
              <a:buFont typeface="Wingdings 2" pitchFamily="18" charset="2"/>
              <a:buNone/>
            </a:pPr>
            <a:endParaRPr lang="es-AR" sz="2000" dirty="0" smtClean="0"/>
          </a:p>
          <a:p>
            <a:pPr lvl="1"/>
            <a:r>
              <a:rPr lang="es-ES" sz="2000" b="1" dirty="0" smtClean="0">
                <a:effectLst>
                  <a:outerShdw blurRad="38100" dist="38100" dir="2700000" algn="tl">
                    <a:srgbClr val="C0C0C0"/>
                  </a:outerShdw>
                </a:effectLst>
              </a:rPr>
              <a:t>Tiempo de transferencia:</a:t>
            </a:r>
            <a:r>
              <a:rPr lang="es-ES" sz="2000" dirty="0" smtClean="0">
                <a:effectLst>
                  <a:outerShdw blurRad="38100" dist="38100" dir="2700000" algn="tl">
                    <a:srgbClr val="C0C0C0"/>
                  </a:outerShdw>
                </a:effectLst>
              </a:rPr>
              <a:t> </a:t>
            </a:r>
          </a:p>
          <a:p>
            <a:pPr lvl="1"/>
            <a:endParaRPr lang="es-AR" sz="2000" dirty="0" smtClean="0">
              <a:effectLst>
                <a:outerShdw blurRad="38100" dist="38100" dir="2700000" algn="tl">
                  <a:srgbClr val="C0C0C0"/>
                </a:outerShdw>
              </a:effectLst>
            </a:endParaRPr>
          </a:p>
          <a:p>
            <a:pPr marL="365760" lvl="1" indent="0">
              <a:buNone/>
            </a:pPr>
            <a:endParaRPr lang="es-AR" sz="2000" dirty="0" smtClean="0">
              <a:effectLst>
                <a:outerShdw blurRad="38100" dist="38100" dir="2700000" algn="tl">
                  <a:srgbClr val="C0C0C0"/>
                </a:outerShdw>
              </a:effectLst>
            </a:endParaRPr>
          </a:p>
          <a:p>
            <a:pPr lvl="1">
              <a:buFont typeface="Wingdings 2" pitchFamily="18" charset="2"/>
              <a:buNone/>
            </a:pPr>
            <a:r>
              <a:rPr lang="es-AR" sz="2000" dirty="0" smtClean="0">
                <a:effectLst>
                  <a:outerShdw blurRad="38100" dist="38100" dir="2700000" algn="tl">
                    <a:srgbClr val="C0C0C0"/>
                  </a:outerShdw>
                </a:effectLst>
              </a:rPr>
              <a:t>					T: bytes a transferir</a:t>
            </a:r>
          </a:p>
          <a:p>
            <a:pPr lvl="1">
              <a:buFont typeface="Wingdings 2" pitchFamily="18" charset="2"/>
              <a:buNone/>
            </a:pPr>
            <a:r>
              <a:rPr lang="es-AR" sz="2000" dirty="0" smtClean="0">
                <a:effectLst>
                  <a:outerShdw blurRad="38100" dist="38100" dir="2700000" algn="tl">
                    <a:srgbClr val="C0C0C0"/>
                  </a:outerShdw>
                </a:effectLst>
              </a:rPr>
              <a:t>					r: retardo rotacional</a:t>
            </a:r>
          </a:p>
          <a:p>
            <a:pPr lvl="1">
              <a:buFont typeface="Wingdings 2" pitchFamily="18" charset="2"/>
              <a:buNone/>
            </a:pPr>
            <a:r>
              <a:rPr lang="es-AR" sz="2000" dirty="0" smtClean="0">
                <a:effectLst>
                  <a:outerShdw blurRad="38100" dist="38100" dir="2700000" algn="tl">
                    <a:srgbClr val="C0C0C0"/>
                  </a:outerShdw>
                </a:effectLst>
              </a:rPr>
              <a:t>					N: n° de bytes en una pista</a:t>
            </a:r>
            <a:endParaRPr lang="es-ES" sz="2000" b="1" u="sng" dirty="0" smtClean="0">
              <a:effectLst>
                <a:outerShdw blurRad="38100" dist="38100" dir="2700000" algn="tl">
                  <a:srgbClr val="C0C0C0"/>
                </a:outerShdw>
              </a:effectLst>
            </a:endParaRPr>
          </a:p>
        </p:txBody>
      </p:sp>
      <p:pic>
        <p:nvPicPr>
          <p:cNvPr id="3" name="Picture 4"/>
          <p:cNvPicPr>
            <a:picLocks noChangeAspect="1" noChangeArrowheads="1"/>
          </p:cNvPicPr>
          <p:nvPr/>
        </p:nvPicPr>
        <p:blipFill>
          <a:blip r:embed="rId2" cstate="print"/>
          <a:srcRect/>
          <a:stretch>
            <a:fillRect/>
          </a:stretch>
        </p:blipFill>
        <p:spPr bwMode="auto">
          <a:xfrm>
            <a:off x="1403648" y="3717032"/>
            <a:ext cx="1914525" cy="1247775"/>
          </a:xfrm>
          <a:prstGeom prst="rect">
            <a:avLst/>
          </a:prstGeom>
          <a:noFill/>
        </p:spPr>
      </p:pic>
    </p:spTree>
    <p:extLst>
      <p:ext uri="{BB962C8B-B14F-4D97-AF65-F5344CB8AC3E}">
        <p14:creationId xmlns="" xmlns:p14="http://schemas.microsoft.com/office/powerpoint/2010/main" val="18548812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Marcador de contenido"/>
          <p:cNvSpPr>
            <a:spLocks noGrp="1"/>
          </p:cNvSpPr>
          <p:nvPr>
            <p:ph sz="quarter" idx="1"/>
          </p:nvPr>
        </p:nvSpPr>
        <p:spPr>
          <a:xfrm>
            <a:off x="601638" y="476672"/>
            <a:ext cx="7467600" cy="5997280"/>
          </a:xfrm>
        </p:spPr>
        <p:txBody>
          <a:bodyPr>
            <a:normAutofit/>
          </a:bodyPr>
          <a:lstStyle/>
          <a:p>
            <a:r>
              <a:rPr lang="es-AR" u="sng" dirty="0" smtClean="0">
                <a:effectLst>
                  <a:outerShdw blurRad="38100" dist="38100" dir="2700000" algn="tl">
                    <a:srgbClr val="000000">
                      <a:alpha val="43137"/>
                    </a:srgbClr>
                  </a:outerShdw>
                </a:effectLst>
              </a:rPr>
              <a:t>Algoritmos de Planificación de Disco</a:t>
            </a:r>
            <a:endParaRPr lang="es-AR" u="sng" dirty="0">
              <a:effectLst>
                <a:outerShdw blurRad="38100" dist="38100" dir="2700000" algn="tl">
                  <a:srgbClr val="000000">
                    <a:alpha val="43137"/>
                  </a:srgbClr>
                </a:outerShdw>
              </a:effectLst>
            </a:endParaRPr>
          </a:p>
          <a:p>
            <a:pPr>
              <a:buFont typeface="Arial" pitchFamily="34" charset="0"/>
              <a:buChar char="•"/>
            </a:pPr>
            <a:endParaRPr lang="es-AR" sz="1800" dirty="0" smtClean="0"/>
          </a:p>
          <a:p>
            <a:pPr marL="0" indent="0">
              <a:buNone/>
            </a:pPr>
            <a:r>
              <a:rPr lang="es-AR" sz="1800" dirty="0" smtClean="0"/>
              <a:t>Al tener varios pedidos para leer/escribir en el disco, vamos a lograr satisfacerlos a mayor o menor velocidad según en qué orden los atendamos.</a:t>
            </a:r>
          </a:p>
          <a:p>
            <a:pPr marL="0" indent="0">
              <a:buNone/>
            </a:pPr>
            <a:endParaRPr lang="es-AR" sz="1800" dirty="0" smtClean="0"/>
          </a:p>
          <a:p>
            <a:pPr marL="0" indent="0">
              <a:buNone/>
            </a:pPr>
            <a:r>
              <a:rPr lang="es-AR" sz="1800" dirty="0" smtClean="0"/>
              <a:t>Ejemplo sencillo: si tenemos que leer todos los sectores de una pista, y también 3 sectores que están lejos de ésta, nos conviene leer toda esa pista junta en vez de “ir y volver” varias veces.</a:t>
            </a:r>
          </a:p>
          <a:p>
            <a:pPr marL="0" indent="0">
              <a:buNone/>
            </a:pPr>
            <a:endParaRPr lang="es-AR" sz="1800" dirty="0" smtClean="0"/>
          </a:p>
          <a:p>
            <a:pPr marL="0" indent="0">
              <a:buNone/>
            </a:pPr>
            <a:r>
              <a:rPr lang="es-AR" sz="1800" dirty="0" smtClean="0"/>
              <a:t>Existen distintos algoritmos para atender estos pedidos:</a:t>
            </a:r>
          </a:p>
          <a:p>
            <a:pPr marL="0" indent="0">
              <a:buNone/>
            </a:pPr>
            <a:endParaRPr lang="es-AR" sz="1800" dirty="0" smtClean="0"/>
          </a:p>
          <a:p>
            <a:pPr marL="0" indent="0">
              <a:buNone/>
            </a:pPr>
            <a:r>
              <a:rPr lang="es-AR" sz="1800" dirty="0"/>
              <a:t>Planificación </a:t>
            </a:r>
            <a:r>
              <a:rPr lang="es-AR" sz="1800" u="sng" dirty="0">
                <a:effectLst>
                  <a:outerShdw blurRad="38100" dist="38100" dir="2700000" algn="tl">
                    <a:srgbClr val="000000">
                      <a:alpha val="43137"/>
                    </a:srgbClr>
                  </a:outerShdw>
                </a:effectLst>
              </a:rPr>
              <a:t>FIFO</a:t>
            </a:r>
            <a:r>
              <a:rPr lang="es-AR" sz="1800" dirty="0">
                <a:effectLst>
                  <a:outerShdw blurRad="38100" dist="38100" dir="2700000" algn="tl">
                    <a:srgbClr val="000000">
                      <a:alpha val="43137"/>
                    </a:srgbClr>
                  </a:outerShdw>
                </a:effectLst>
              </a:rPr>
              <a:t> </a:t>
            </a:r>
            <a:r>
              <a:rPr lang="es-AR" sz="1800" dirty="0"/>
              <a:t>(</a:t>
            </a:r>
            <a:r>
              <a:rPr lang="es-AR" sz="1800" dirty="0" err="1"/>
              <a:t>First</a:t>
            </a:r>
            <a:r>
              <a:rPr lang="es-AR" sz="1800" dirty="0"/>
              <a:t> In, </a:t>
            </a:r>
            <a:r>
              <a:rPr lang="es-AR" sz="1800" dirty="0" err="1"/>
              <a:t>First</a:t>
            </a:r>
            <a:r>
              <a:rPr lang="es-AR" sz="1800" dirty="0"/>
              <a:t> </a:t>
            </a:r>
            <a:r>
              <a:rPr lang="es-AR" sz="1800" dirty="0" err="1"/>
              <a:t>Out</a:t>
            </a:r>
            <a:r>
              <a:rPr lang="es-AR" sz="1800" dirty="0"/>
              <a:t>): Se atienden los pedidos en el orden exacto en el que llegaron. </a:t>
            </a:r>
            <a:endParaRPr lang="es-AR" sz="1800" dirty="0" smtClean="0"/>
          </a:p>
          <a:p>
            <a:pPr marL="0" indent="0">
              <a:buNone/>
            </a:pPr>
            <a:endParaRPr lang="es-AR" sz="1800" dirty="0"/>
          </a:p>
          <a:p>
            <a:pPr marL="0" indent="0">
              <a:buNone/>
            </a:pPr>
            <a:r>
              <a:rPr lang="es-AR" sz="1800" dirty="0"/>
              <a:t>Planificación por </a:t>
            </a:r>
            <a:r>
              <a:rPr lang="es-AR" sz="1800" u="sng" dirty="0">
                <a:effectLst>
                  <a:outerShdw blurRad="38100" dist="38100" dir="2700000" algn="tl">
                    <a:srgbClr val="000000">
                      <a:alpha val="43137"/>
                    </a:srgbClr>
                  </a:outerShdw>
                </a:effectLst>
              </a:rPr>
              <a:t>Prioridad:</a:t>
            </a:r>
            <a:r>
              <a:rPr lang="es-AR" sz="1800" dirty="0"/>
              <a:t> Se le da prioridad a trabajos cortos para terminarlos más rápido. No otorga una mejoría en el tiempo total de acceso al disco</a:t>
            </a:r>
            <a:r>
              <a:rPr lang="es-AR" sz="1800" dirty="0" smtClean="0"/>
              <a:t>.</a:t>
            </a:r>
            <a:endParaRPr lang="es-AR" sz="1800" u="sng" dirty="0">
              <a:effectLst>
                <a:outerShdw blurRad="38100" dist="38100" dir="2700000" algn="tl">
                  <a:srgbClr val="000000">
                    <a:alpha val="43137"/>
                  </a:srgbClr>
                </a:outerShdw>
              </a:effectLst>
            </a:endParaRPr>
          </a:p>
        </p:txBody>
      </p:sp>
    </p:spTree>
    <p:extLst>
      <p:ext uri="{BB962C8B-B14F-4D97-AF65-F5344CB8AC3E}">
        <p14:creationId xmlns="" xmlns:p14="http://schemas.microsoft.com/office/powerpoint/2010/main" val="3362619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601638" y="476672"/>
            <a:ext cx="7467600" cy="5997280"/>
          </a:xfrm>
        </p:spPr>
        <p:txBody>
          <a:bodyPr>
            <a:normAutofit/>
          </a:bodyPr>
          <a:lstStyle/>
          <a:p>
            <a:pPr>
              <a:buFont typeface="Wingdings" pitchFamily="2" charset="2"/>
              <a:buChar char="ü"/>
            </a:pPr>
            <a:r>
              <a:rPr lang="es-AR" sz="1800" dirty="0" smtClean="0"/>
              <a:t>Planificación </a:t>
            </a:r>
            <a:r>
              <a:rPr lang="es-AR" sz="1800" u="sng" dirty="0" smtClean="0">
                <a:effectLst>
                  <a:outerShdw blurRad="38100" dist="38100" dir="2700000" algn="tl">
                    <a:srgbClr val="000000">
                      <a:alpha val="43137"/>
                    </a:srgbClr>
                  </a:outerShdw>
                </a:effectLst>
              </a:rPr>
              <a:t>SSTF</a:t>
            </a:r>
            <a:r>
              <a:rPr lang="es-AR" sz="1800" dirty="0" smtClean="0"/>
              <a:t> (</a:t>
            </a:r>
            <a:r>
              <a:rPr lang="es-AR" sz="1800" dirty="0" err="1"/>
              <a:t>S</a:t>
            </a:r>
            <a:r>
              <a:rPr lang="es-AR" sz="1800" dirty="0" err="1" smtClean="0"/>
              <a:t>hortest</a:t>
            </a:r>
            <a:r>
              <a:rPr lang="es-AR" sz="1800" dirty="0" smtClean="0"/>
              <a:t> </a:t>
            </a:r>
            <a:r>
              <a:rPr lang="es-AR" sz="1800" dirty="0" err="1"/>
              <a:t>S</a:t>
            </a:r>
            <a:r>
              <a:rPr lang="es-AR" sz="1800" dirty="0" err="1" smtClean="0"/>
              <a:t>ervice</a:t>
            </a:r>
            <a:r>
              <a:rPr lang="es-AR" sz="1800" dirty="0" smtClean="0"/>
              <a:t> Time </a:t>
            </a:r>
            <a:r>
              <a:rPr lang="es-AR" sz="1800" dirty="0" err="1" smtClean="0"/>
              <a:t>First</a:t>
            </a:r>
            <a:r>
              <a:rPr lang="es-AR" sz="1800" dirty="0" smtClean="0"/>
              <a:t>): El siguiente pedido a ser atendido será el que está más cerca del que acabamos de atender.</a:t>
            </a:r>
          </a:p>
          <a:p>
            <a:pPr>
              <a:buFont typeface="Wingdings" pitchFamily="2" charset="2"/>
              <a:buChar char="ü"/>
            </a:pPr>
            <a:endParaRPr lang="es-AR" sz="1800" dirty="0" smtClean="0"/>
          </a:p>
          <a:p>
            <a:pPr>
              <a:buFont typeface="Wingdings" pitchFamily="2" charset="2"/>
              <a:buChar char="ü"/>
            </a:pPr>
            <a:r>
              <a:rPr lang="es-AR" sz="1800" dirty="0"/>
              <a:t>Planificación </a:t>
            </a:r>
            <a:r>
              <a:rPr lang="es-AR" sz="1800" u="sng" dirty="0" smtClean="0">
                <a:effectLst>
                  <a:outerShdw blurRad="38100" dist="38100" dir="2700000" algn="tl">
                    <a:srgbClr val="000000">
                      <a:alpha val="43137"/>
                    </a:srgbClr>
                  </a:outerShdw>
                </a:effectLst>
              </a:rPr>
              <a:t>SCAN</a:t>
            </a:r>
            <a:r>
              <a:rPr lang="es-AR" sz="1800" dirty="0" smtClean="0"/>
              <a:t>: Si el brazo del disco se estaba moviendo “hacia arriba”, sólo podrá moverse en ese sentido hasta llegar al final del disco, o bien hasta que no tenga pedidos por atender “adelante” (tener en cuenta esto último se llama “LOOK”), atendiendo todos los pedidos a su paso. Luego, cambia de dirección y sigue barriendo con los pedidos “hacia abajo”.</a:t>
            </a:r>
          </a:p>
          <a:p>
            <a:pPr>
              <a:buFont typeface="Wingdings" pitchFamily="2" charset="2"/>
              <a:buChar char="ü"/>
            </a:pPr>
            <a:endParaRPr lang="es-AR" sz="1800" dirty="0"/>
          </a:p>
          <a:p>
            <a:pPr marL="0" indent="0">
              <a:buNone/>
            </a:pPr>
            <a:r>
              <a:rPr lang="es-AR" sz="1800" dirty="0" smtClean="0"/>
              <a:t>SSTF y SCAN traen el inconveniente de que si muchos pedidos que van llegando son cercanos entre sí, se puede demorar mucho en atender algún pedido que llegó antes. Entonces, algo que reduce un poco este problema, es:</a:t>
            </a:r>
          </a:p>
          <a:p>
            <a:pPr>
              <a:buFont typeface="Wingdings" pitchFamily="2" charset="2"/>
              <a:buChar char="ü"/>
            </a:pPr>
            <a:endParaRPr lang="es-AR" sz="1800" dirty="0"/>
          </a:p>
          <a:p>
            <a:pPr>
              <a:buFont typeface="Wingdings" pitchFamily="2" charset="2"/>
              <a:buChar char="ü"/>
            </a:pPr>
            <a:r>
              <a:rPr lang="es-AR" sz="1800" dirty="0"/>
              <a:t>Planificación </a:t>
            </a:r>
            <a:r>
              <a:rPr lang="es-AR" sz="1800" u="sng" dirty="0" smtClean="0">
                <a:effectLst>
                  <a:outerShdw blurRad="38100" dist="38100" dir="2700000" algn="tl">
                    <a:srgbClr val="000000">
                      <a:alpha val="43137"/>
                    </a:srgbClr>
                  </a:outerShdw>
                </a:effectLst>
              </a:rPr>
              <a:t>C-SCAN</a:t>
            </a:r>
            <a:r>
              <a:rPr lang="es-AR" sz="1800" dirty="0" smtClean="0"/>
              <a:t>: Es como el SCAN, pero sólo atiende pedidos en un sentido. Al terminar, vuelve al principio del disco.</a:t>
            </a:r>
          </a:p>
          <a:p>
            <a:pPr marL="0" indent="0">
              <a:buNone/>
            </a:pPr>
            <a:endParaRPr lang="es-AR" sz="1800" dirty="0"/>
          </a:p>
          <a:p>
            <a:pPr marL="0" indent="0">
              <a:buNone/>
            </a:pPr>
            <a:endParaRPr lang="es-AR" sz="1800" dirty="0" smtClean="0"/>
          </a:p>
          <a:p>
            <a:pPr marL="0" indent="0">
              <a:buNone/>
            </a:pPr>
            <a:endParaRPr lang="es-AR" dirty="0" smtClean="0"/>
          </a:p>
        </p:txBody>
      </p:sp>
    </p:spTree>
    <p:extLst>
      <p:ext uri="{BB962C8B-B14F-4D97-AF65-F5344CB8AC3E}">
        <p14:creationId xmlns="" xmlns:p14="http://schemas.microsoft.com/office/powerpoint/2010/main" val="22495069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5 Imagen"/>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15616" y="1844824"/>
            <a:ext cx="6496050" cy="4817110"/>
          </a:xfrm>
          <a:prstGeom prst="rect">
            <a:avLst/>
          </a:prstGeom>
          <a:noFill/>
          <a:ln>
            <a:noFill/>
          </a:ln>
        </p:spPr>
      </p:pic>
      <p:sp>
        <p:nvSpPr>
          <p:cNvPr id="4" name="2 Marcador de contenido"/>
          <p:cNvSpPr>
            <a:spLocks noGrp="1"/>
          </p:cNvSpPr>
          <p:nvPr>
            <p:ph sz="quarter" idx="1"/>
          </p:nvPr>
        </p:nvSpPr>
        <p:spPr>
          <a:xfrm>
            <a:off x="601638" y="476672"/>
            <a:ext cx="7467600" cy="5997280"/>
          </a:xfrm>
        </p:spPr>
        <p:txBody>
          <a:bodyPr>
            <a:normAutofit/>
          </a:bodyPr>
          <a:lstStyle/>
          <a:p>
            <a:pPr marL="0" indent="0">
              <a:buNone/>
            </a:pPr>
            <a:r>
              <a:rPr lang="es-AR" sz="1800" u="sng" dirty="0" smtClean="0"/>
              <a:t>Comparación de algunos de los algoritmos</a:t>
            </a:r>
          </a:p>
          <a:p>
            <a:pPr marL="0" indent="0">
              <a:buNone/>
            </a:pPr>
            <a:r>
              <a:rPr lang="es-AR" sz="1600" dirty="0" smtClean="0"/>
              <a:t>Suponemos que tenemos un disco de 200 pistas, que en este momento estamos en la 100 ascendiendo y que tenemos pedidos distribuidos en las siguientes pistas: 55, 58, 39, 18, 90, 160, 150, 38, 184.</a:t>
            </a:r>
          </a:p>
          <a:p>
            <a:pPr marL="0" indent="0">
              <a:buNone/>
            </a:pPr>
            <a:r>
              <a:rPr lang="es-AR" sz="1600" dirty="0" smtClean="0"/>
              <a:t>El acceso a estas pistas en función del tiempo, para sería:</a:t>
            </a:r>
          </a:p>
          <a:p>
            <a:pPr marL="0" indent="0">
              <a:buNone/>
            </a:pPr>
            <a:endParaRPr lang="es-AR" sz="2000" dirty="0" smtClean="0"/>
          </a:p>
        </p:txBody>
      </p:sp>
    </p:spTree>
    <p:extLst>
      <p:ext uri="{BB962C8B-B14F-4D97-AF65-F5344CB8AC3E}">
        <p14:creationId xmlns="" xmlns:p14="http://schemas.microsoft.com/office/powerpoint/2010/main" val="40009182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601638" y="476672"/>
            <a:ext cx="7467600" cy="5997280"/>
          </a:xfrm>
        </p:spPr>
        <p:txBody>
          <a:bodyPr>
            <a:normAutofit fontScale="85000" lnSpcReduction="20000"/>
          </a:bodyPr>
          <a:lstStyle/>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smtClean="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endParaRPr lang="es-AR" dirty="0" smtClean="0"/>
          </a:p>
          <a:p>
            <a:pPr marL="0" indent="0">
              <a:buNone/>
            </a:pPr>
            <a:r>
              <a:rPr lang="es-AR" dirty="0" smtClean="0"/>
              <a:t>El menos eficiente: FIFO.</a:t>
            </a:r>
          </a:p>
          <a:p>
            <a:pPr marL="0" indent="0">
              <a:buNone/>
            </a:pPr>
            <a:r>
              <a:rPr lang="es-AR" dirty="0" smtClean="0"/>
              <a:t>C-SCAN también tuvo un bajo rendimiento pero asegura que el promedio de tiempo para cada pedido no sea tan grande como puede serlo con los otros algoritmos.</a:t>
            </a:r>
          </a:p>
        </p:txBody>
      </p:sp>
      <p:pic>
        <p:nvPicPr>
          <p:cNvPr id="6" name="5 Imagen"/>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331640" y="620688"/>
            <a:ext cx="6378575" cy="4651375"/>
          </a:xfrm>
          <a:prstGeom prst="rect">
            <a:avLst/>
          </a:prstGeom>
          <a:noFill/>
          <a:ln>
            <a:noFill/>
          </a:ln>
        </p:spPr>
      </p:pic>
      <p:sp>
        <p:nvSpPr>
          <p:cNvPr id="5" name="4 CuadroTexto"/>
          <p:cNvSpPr txBox="1"/>
          <p:nvPr/>
        </p:nvSpPr>
        <p:spPr>
          <a:xfrm>
            <a:off x="4357686" y="2571744"/>
            <a:ext cx="78581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dirty="0" smtClean="0"/>
              <a:t>Look</a:t>
            </a:r>
            <a:endParaRPr lang="es-AR" dirty="0"/>
          </a:p>
        </p:txBody>
      </p:sp>
      <p:sp>
        <p:nvSpPr>
          <p:cNvPr id="7" name="6 CuadroTexto"/>
          <p:cNvSpPr txBox="1"/>
          <p:nvPr/>
        </p:nvSpPr>
        <p:spPr>
          <a:xfrm>
            <a:off x="4286248" y="4857760"/>
            <a:ext cx="92869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s-AR" dirty="0" smtClean="0"/>
              <a:t>C-Look</a:t>
            </a:r>
            <a:endParaRPr lang="es-AR" dirty="0"/>
          </a:p>
        </p:txBody>
      </p:sp>
    </p:spTree>
    <p:extLst>
      <p:ext uri="{BB962C8B-B14F-4D97-AF65-F5344CB8AC3E}">
        <p14:creationId xmlns="" xmlns:p14="http://schemas.microsoft.com/office/powerpoint/2010/main" val="20171348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601638" y="476672"/>
            <a:ext cx="7467600" cy="5997280"/>
          </a:xfrm>
        </p:spPr>
        <p:txBody>
          <a:bodyPr>
            <a:normAutofit/>
          </a:bodyPr>
          <a:lstStyle/>
          <a:p>
            <a:pPr marL="0" indent="0">
              <a:buNone/>
            </a:pPr>
            <a:r>
              <a:rPr lang="es-AR" sz="1800" dirty="0" smtClean="0"/>
              <a:t>PERO</a:t>
            </a:r>
          </a:p>
          <a:p>
            <a:pPr marL="0" indent="0">
              <a:buNone/>
            </a:pPr>
            <a:r>
              <a:rPr lang="es-AR" sz="1800" dirty="0" smtClean="0"/>
              <a:t>Si bien el problema se aminora, no desaparece. C-SCAN también puede dejar un pedido esperando por mucho tiempo. Por lo que existen estos otros algoritmos:</a:t>
            </a:r>
          </a:p>
          <a:p>
            <a:pPr marL="0" indent="0">
              <a:buNone/>
            </a:pPr>
            <a:endParaRPr lang="es-AR" sz="1800" dirty="0"/>
          </a:p>
          <a:p>
            <a:pPr>
              <a:buFont typeface="Wingdings" pitchFamily="2" charset="2"/>
              <a:buChar char="ü"/>
            </a:pPr>
            <a:r>
              <a:rPr lang="es-AR" sz="1800" dirty="0"/>
              <a:t>Planificación </a:t>
            </a:r>
            <a:r>
              <a:rPr lang="es-AR" sz="1800" u="sng" dirty="0" smtClean="0">
                <a:effectLst>
                  <a:outerShdw blurRad="38100" dist="38100" dir="2700000" algn="tl">
                    <a:srgbClr val="000000">
                      <a:alpha val="43137"/>
                    </a:srgbClr>
                  </a:outerShdw>
                </a:effectLst>
              </a:rPr>
              <a:t>SCAN de N pasos</a:t>
            </a:r>
            <a:r>
              <a:rPr lang="es-AR" sz="1800" dirty="0" smtClean="0"/>
              <a:t>: Divide las peticiones en colas de longitud N, atendiendo una por una.</a:t>
            </a:r>
            <a:endParaRPr lang="es-AR" sz="1800" dirty="0"/>
          </a:p>
          <a:p>
            <a:pPr marL="0" indent="0">
              <a:buNone/>
            </a:pPr>
            <a:endParaRPr lang="es-AR" sz="1800" dirty="0"/>
          </a:p>
          <a:p>
            <a:pPr>
              <a:buFont typeface="Wingdings" pitchFamily="2" charset="2"/>
              <a:buChar char="ü"/>
            </a:pPr>
            <a:r>
              <a:rPr lang="es-AR" sz="1800" dirty="0"/>
              <a:t>Planificación </a:t>
            </a:r>
            <a:r>
              <a:rPr lang="es-AR" sz="1800" u="sng" dirty="0" smtClean="0">
                <a:effectLst>
                  <a:outerShdw blurRad="38100" dist="38100" dir="2700000" algn="tl">
                    <a:srgbClr val="000000">
                      <a:alpha val="43137"/>
                    </a:srgbClr>
                  </a:outerShdw>
                </a:effectLst>
              </a:rPr>
              <a:t>FSCAN </a:t>
            </a:r>
            <a:r>
              <a:rPr lang="es-AR" sz="1800" dirty="0" smtClean="0"/>
              <a:t>: Mientras atiende una cola de pedidos, los pedidos nuevos se ponen en una segunda cola. Al terminar la primera, atiende la segunda y los nuevos pedidos ahora se van colocando en la primera.</a:t>
            </a:r>
            <a:endParaRPr lang="es-AR" sz="1800" dirty="0"/>
          </a:p>
          <a:p>
            <a:pPr marL="0" indent="0">
              <a:buNone/>
            </a:pPr>
            <a:endParaRPr lang="es-AR" dirty="0" smtClean="0"/>
          </a:p>
        </p:txBody>
      </p:sp>
    </p:spTree>
    <p:extLst>
      <p:ext uri="{BB962C8B-B14F-4D97-AF65-F5344CB8AC3E}">
        <p14:creationId xmlns="" xmlns:p14="http://schemas.microsoft.com/office/powerpoint/2010/main" val="39783100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a:spLocks noGrp="1"/>
          </p:cNvSpPr>
          <p:nvPr>
            <p:ph type="title"/>
          </p:nvPr>
        </p:nvSpPr>
        <p:spPr>
          <a:xfrm>
            <a:off x="457200" y="274638"/>
            <a:ext cx="7467600" cy="1138138"/>
          </a:xfrm>
        </p:spPr>
        <p:txBody>
          <a:bodyPr>
            <a:normAutofit/>
          </a:bodyPr>
          <a:lstStyle/>
          <a:p>
            <a:r>
              <a:rPr lang="es-AR" sz="3200" u="sng" dirty="0" smtClean="0">
                <a:effectLst>
                  <a:outerShdw blurRad="38100" dist="38100" dir="2700000" algn="tl">
                    <a:srgbClr val="000000">
                      <a:alpha val="43137"/>
                    </a:srgbClr>
                  </a:outerShdw>
                </a:effectLst>
              </a:rPr>
              <a:t>RAID (</a:t>
            </a:r>
            <a:r>
              <a:rPr lang="es-AR" sz="3200" u="sng" dirty="0" err="1" smtClean="0">
                <a:effectLst>
                  <a:outerShdw blurRad="38100" dist="38100" dir="2700000" algn="tl">
                    <a:srgbClr val="000000">
                      <a:alpha val="43137"/>
                    </a:srgbClr>
                  </a:outerShdw>
                </a:effectLst>
              </a:rPr>
              <a:t>Redundant</a:t>
            </a:r>
            <a:r>
              <a:rPr lang="es-AR" sz="3200" u="sng" dirty="0" smtClean="0">
                <a:effectLst>
                  <a:outerShdw blurRad="38100" dist="38100" dir="2700000" algn="tl">
                    <a:srgbClr val="000000">
                      <a:alpha val="43137"/>
                    </a:srgbClr>
                  </a:outerShdw>
                </a:effectLst>
              </a:rPr>
              <a:t> </a:t>
            </a:r>
            <a:r>
              <a:rPr lang="es-AR" sz="3200" u="sng" dirty="0" err="1" smtClean="0">
                <a:effectLst>
                  <a:outerShdw blurRad="38100" dist="38100" dir="2700000" algn="tl">
                    <a:srgbClr val="000000">
                      <a:alpha val="43137"/>
                    </a:srgbClr>
                  </a:outerShdw>
                </a:effectLst>
              </a:rPr>
              <a:t>Array</a:t>
            </a:r>
            <a:r>
              <a:rPr lang="es-AR" sz="3200" u="sng" dirty="0" smtClean="0">
                <a:effectLst>
                  <a:outerShdw blurRad="38100" dist="38100" dir="2700000" algn="tl">
                    <a:srgbClr val="000000">
                      <a:alpha val="43137"/>
                    </a:srgbClr>
                  </a:outerShdw>
                </a:effectLst>
              </a:rPr>
              <a:t> of </a:t>
            </a:r>
            <a:r>
              <a:rPr lang="es-AR" sz="3200" u="sng" dirty="0" err="1" smtClean="0">
                <a:effectLst>
                  <a:outerShdw blurRad="38100" dist="38100" dir="2700000" algn="tl">
                    <a:srgbClr val="000000">
                      <a:alpha val="43137"/>
                    </a:srgbClr>
                  </a:outerShdw>
                </a:effectLst>
              </a:rPr>
              <a:t>Independent</a:t>
            </a:r>
            <a:r>
              <a:rPr lang="es-AR" sz="3200" u="sng" dirty="0" smtClean="0">
                <a:effectLst>
                  <a:outerShdw blurRad="38100" dist="38100" dir="2700000" algn="tl">
                    <a:srgbClr val="000000">
                      <a:alpha val="43137"/>
                    </a:srgbClr>
                  </a:outerShdw>
                </a:effectLst>
              </a:rPr>
              <a:t> </a:t>
            </a:r>
            <a:r>
              <a:rPr lang="es-AR" sz="3200" u="sng" dirty="0" err="1" smtClean="0">
                <a:effectLst>
                  <a:outerShdw blurRad="38100" dist="38100" dir="2700000" algn="tl">
                    <a:srgbClr val="000000">
                      <a:alpha val="43137"/>
                    </a:srgbClr>
                  </a:outerShdw>
                </a:effectLst>
              </a:rPr>
              <a:t>Discks</a:t>
            </a:r>
            <a:r>
              <a:rPr lang="es-AR" sz="3200" u="sng" dirty="0" smtClean="0">
                <a:effectLst>
                  <a:outerShdw blurRad="38100" dist="38100" dir="2700000" algn="tl">
                    <a:srgbClr val="000000">
                      <a:alpha val="43137"/>
                    </a:srgbClr>
                  </a:outerShdw>
                </a:effectLst>
              </a:rPr>
              <a:t>)</a:t>
            </a:r>
            <a:endParaRPr lang="es-AR" sz="3200" dirty="0"/>
          </a:p>
        </p:txBody>
      </p:sp>
      <p:sp>
        <p:nvSpPr>
          <p:cNvPr id="6" name="2 Marcador de contenido"/>
          <p:cNvSpPr>
            <a:spLocks noGrp="1"/>
          </p:cNvSpPr>
          <p:nvPr>
            <p:ph sz="quarter" idx="1"/>
          </p:nvPr>
        </p:nvSpPr>
        <p:spPr>
          <a:xfrm>
            <a:off x="457200" y="1600200"/>
            <a:ext cx="7467600" cy="4873752"/>
          </a:xfrm>
        </p:spPr>
        <p:txBody>
          <a:bodyPr/>
          <a:lstStyle/>
          <a:p>
            <a:pPr marL="342900" indent="-342900">
              <a:buNone/>
            </a:pPr>
            <a:r>
              <a:rPr lang="es-AR" sz="2000" dirty="0">
                <a:latin typeface="Century Schoolbook" pitchFamily="18" charset="0"/>
              </a:rPr>
              <a:t> </a:t>
            </a:r>
            <a:r>
              <a:rPr lang="es-AR" sz="2000" dirty="0" smtClean="0">
                <a:latin typeface="Century Schoolbook" pitchFamily="18" charset="0"/>
              </a:rPr>
              <a:t>      </a:t>
            </a:r>
            <a:r>
              <a:rPr lang="es-AR" dirty="0" smtClean="0">
                <a:latin typeface="Century Schoolbook" pitchFamily="18" charset="0"/>
              </a:rPr>
              <a:t>El </a:t>
            </a:r>
            <a:r>
              <a:rPr lang="es-AR" dirty="0">
                <a:latin typeface="Century Schoolbook" pitchFamily="18" charset="0"/>
              </a:rPr>
              <a:t>termino de </a:t>
            </a:r>
            <a:r>
              <a:rPr lang="es-ES" dirty="0">
                <a:latin typeface="Century Schoolbook" pitchFamily="18" charset="0"/>
              </a:rPr>
              <a:t>conjunto redundante de discos independientes hace referencia a un sistema de almacenamiento que usa múltiples discos duros entre los que se distribuyen o replican los datos.</a:t>
            </a:r>
            <a:r>
              <a:rPr lang="es-ES" sz="2000" dirty="0">
                <a:latin typeface="Century Schoolbook" pitchFamily="18" charset="0"/>
              </a:rPr>
              <a:t>  </a:t>
            </a:r>
          </a:p>
          <a:p>
            <a:pPr marL="342900" indent="-342900">
              <a:buNone/>
            </a:pPr>
            <a:endParaRPr lang="es-AR" sz="2000" dirty="0">
              <a:latin typeface="Century Schoolbook" pitchFamily="18" charset="0"/>
            </a:endParaRPr>
          </a:p>
          <a:p>
            <a:pPr marL="342900" indent="-342900">
              <a:buNone/>
            </a:pPr>
            <a:r>
              <a:rPr lang="es-AR" sz="2000" dirty="0">
                <a:latin typeface="Century Schoolbook" pitchFamily="18" charset="0"/>
              </a:rPr>
              <a:t>	 </a:t>
            </a:r>
            <a:r>
              <a:rPr lang="es-AR" u="sng" dirty="0">
                <a:latin typeface="Century Schoolbook" pitchFamily="18" charset="0"/>
              </a:rPr>
              <a:t>Características:</a:t>
            </a:r>
            <a:r>
              <a:rPr lang="es-AR" b="1" u="sng" dirty="0">
                <a:latin typeface="Century Schoolbook" pitchFamily="18" charset="0"/>
              </a:rPr>
              <a:t> </a:t>
            </a:r>
            <a:endParaRPr lang="es-AR" u="sng" dirty="0">
              <a:latin typeface="Century Schoolbook" pitchFamily="18" charset="0"/>
            </a:endParaRPr>
          </a:p>
          <a:p>
            <a:pPr marL="781050" lvl="1" indent="-323850">
              <a:buFont typeface="Wingdings 2" pitchFamily="18" charset="2"/>
              <a:buChar char=""/>
            </a:pPr>
            <a:r>
              <a:rPr lang="es-AR" sz="2400" dirty="0">
                <a:latin typeface="Century Schoolbook" pitchFamily="18" charset="0"/>
              </a:rPr>
              <a:t>Varios discos físicos vistos por el SO como uno solo</a:t>
            </a:r>
            <a:r>
              <a:rPr lang="es-AR" sz="2400" b="1" dirty="0">
                <a:latin typeface="Century Schoolbook" pitchFamily="18" charset="0"/>
              </a:rPr>
              <a:t>.</a:t>
            </a:r>
          </a:p>
          <a:p>
            <a:pPr marL="781050" lvl="1" indent="-323850">
              <a:buFont typeface="Wingdings 2" pitchFamily="18" charset="2"/>
              <a:buChar char=""/>
            </a:pPr>
            <a:r>
              <a:rPr lang="es-AR" sz="2400" dirty="0">
                <a:latin typeface="Century Schoolbook" pitchFamily="18" charset="0"/>
              </a:rPr>
              <a:t>Datos distribuidos a lo largo de los discos (</a:t>
            </a:r>
            <a:r>
              <a:rPr lang="es-AR" sz="2400" dirty="0" err="1">
                <a:latin typeface="Century Schoolbook" pitchFamily="18" charset="0"/>
              </a:rPr>
              <a:t>Stripping</a:t>
            </a:r>
            <a:r>
              <a:rPr lang="es-AR" sz="2400" dirty="0">
                <a:latin typeface="Century Schoolbook" pitchFamily="18" charset="0"/>
              </a:rPr>
              <a:t>).</a:t>
            </a:r>
          </a:p>
          <a:p>
            <a:pPr marL="781050" lvl="1" indent="-323850">
              <a:buFont typeface="Wingdings 2" pitchFamily="18" charset="2"/>
              <a:buChar char=""/>
            </a:pPr>
            <a:r>
              <a:rPr lang="es-AR" sz="2400" dirty="0">
                <a:latin typeface="Century Schoolbook" pitchFamily="18" charset="0"/>
              </a:rPr>
              <a:t>Redundancia (información repetida por si se cae alguno de los discos).</a:t>
            </a:r>
            <a:endParaRPr lang="es-AR" dirty="0"/>
          </a:p>
        </p:txBody>
      </p:sp>
    </p:spTree>
    <p:extLst>
      <p:ext uri="{BB962C8B-B14F-4D97-AF65-F5344CB8AC3E}">
        <p14:creationId xmlns="" xmlns:p14="http://schemas.microsoft.com/office/powerpoint/2010/main" val="31117339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sz="3600" dirty="0" smtClean="0">
                <a:effectLst>
                  <a:outerShdw blurRad="38100" dist="38100" dir="2700000" algn="tl">
                    <a:srgbClr val="000000">
                      <a:alpha val="43137"/>
                    </a:srgbClr>
                  </a:outerShdw>
                </a:effectLst>
              </a:rPr>
              <a:t>Administración de Entrada/Salida</a:t>
            </a:r>
            <a:r>
              <a:rPr lang="es-AR" dirty="0" smtClean="0">
                <a:effectLst>
                  <a:outerShdw blurRad="38100" dist="38100" dir="2700000" algn="tl">
                    <a:srgbClr val="000000">
                      <a:alpha val="43137"/>
                    </a:srgbClr>
                  </a:outerShdw>
                </a:effectLst>
              </a:rPr>
              <a:t/>
            </a:r>
            <a:br>
              <a:rPr lang="es-AR" dirty="0" smtClean="0">
                <a:effectLst>
                  <a:outerShdw blurRad="38100" dist="38100" dir="2700000" algn="tl">
                    <a:srgbClr val="000000">
                      <a:alpha val="43137"/>
                    </a:srgbClr>
                  </a:outerShdw>
                </a:effectLst>
              </a:rPr>
            </a:br>
            <a:r>
              <a:rPr lang="es-AR" dirty="0" smtClean="0">
                <a:effectLst>
                  <a:outerShdw blurRad="38100" dist="38100" dir="2700000" algn="tl">
                    <a:srgbClr val="000000">
                      <a:alpha val="43137"/>
                    </a:srgbClr>
                  </a:outerShdw>
                </a:effectLst>
              </a:rPr>
              <a:t>Introducción</a:t>
            </a:r>
            <a:endParaRPr lang="es-AR" dirty="0">
              <a:effectLst>
                <a:outerShdw blurRad="38100" dist="38100" dir="2700000" algn="tl">
                  <a:srgbClr val="000000">
                    <a:alpha val="43137"/>
                  </a:srgbClr>
                </a:outerShdw>
              </a:effectLst>
            </a:endParaRPr>
          </a:p>
        </p:txBody>
      </p:sp>
      <p:sp>
        <p:nvSpPr>
          <p:cNvPr id="3" name="2 Marcador de contenido"/>
          <p:cNvSpPr>
            <a:spLocks noGrp="1"/>
          </p:cNvSpPr>
          <p:nvPr>
            <p:ph sz="quarter" idx="1"/>
          </p:nvPr>
        </p:nvSpPr>
        <p:spPr/>
        <p:txBody>
          <a:bodyPr/>
          <a:lstStyle/>
          <a:p>
            <a:r>
              <a:rPr lang="es-AR" dirty="0" smtClean="0"/>
              <a:t>¿Qué </a:t>
            </a:r>
            <a:r>
              <a:rPr lang="es-AR" dirty="0" smtClean="0">
                <a:effectLst>
                  <a:outerShdw blurRad="38100" dist="38100" dir="2700000" algn="tl">
                    <a:srgbClr val="000000">
                      <a:alpha val="43137"/>
                    </a:srgbClr>
                  </a:outerShdw>
                </a:effectLst>
              </a:rPr>
              <a:t>dispositivos</a:t>
            </a:r>
            <a:r>
              <a:rPr lang="es-AR" dirty="0" smtClean="0"/>
              <a:t> conocemos </a:t>
            </a:r>
            <a:r>
              <a:rPr lang="es-AR" dirty="0" smtClean="0">
                <a:effectLst>
                  <a:outerShdw blurRad="38100" dist="38100" dir="2700000" algn="tl">
                    <a:srgbClr val="000000">
                      <a:alpha val="43137"/>
                    </a:srgbClr>
                  </a:outerShdw>
                </a:effectLst>
              </a:rPr>
              <a:t>de Entrada/Salida</a:t>
            </a:r>
            <a:r>
              <a:rPr lang="es-AR" dirty="0" smtClean="0"/>
              <a:t>?</a:t>
            </a:r>
          </a:p>
          <a:p>
            <a:endParaRPr lang="es-AR" dirty="0" smtClean="0"/>
          </a:p>
        </p:txBody>
      </p:sp>
      <p:pic>
        <p:nvPicPr>
          <p:cNvPr id="15" name="14 Imagen" descr="http://www-computadora.com/wp-content/uploads/2011/11/parlantes-de-computadora.jpg"/>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957445" y="2004303"/>
            <a:ext cx="3087370" cy="2059305"/>
          </a:xfrm>
          <a:prstGeom prst="rect">
            <a:avLst/>
          </a:prstGeom>
          <a:noFill/>
          <a:ln>
            <a:noFill/>
          </a:ln>
        </p:spPr>
      </p:pic>
      <p:pic>
        <p:nvPicPr>
          <p:cNvPr id="16" name="15 Imagen" descr="http://1.bp.blogspot.com/_3THttH5x0gA/TImSixjufUI/AAAAAAAAAFE/fSNq8TRSnx8/s400/LASER.jpg"/>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716016" y="3933056"/>
            <a:ext cx="2298700" cy="2298700"/>
          </a:xfrm>
          <a:prstGeom prst="rect">
            <a:avLst/>
          </a:prstGeom>
          <a:noFill/>
          <a:ln>
            <a:noFill/>
          </a:ln>
        </p:spPr>
      </p:pic>
      <p:pic>
        <p:nvPicPr>
          <p:cNvPr id="17" name="16 Imagen" descr="http://4.bp.blogspot.com/_sG18qHRbHU4/S-PULT6twVI/AAAAAAAAABE/YBOjqa3nPos/s1600/scanner.jpg"/>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451052" y="4476253"/>
            <a:ext cx="2043430" cy="1369695"/>
          </a:xfrm>
          <a:prstGeom prst="rect">
            <a:avLst/>
          </a:prstGeom>
          <a:noFill/>
          <a:ln>
            <a:noFill/>
          </a:ln>
        </p:spPr>
      </p:pic>
      <p:pic>
        <p:nvPicPr>
          <p:cNvPr id="18" name="17 Imagen" descr="http://www.pcactual.com/medio/2011/11/03/western_digital_caviar_black_618x560.jpg"/>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2843808" y="4652218"/>
            <a:ext cx="1972945" cy="1787525"/>
          </a:xfrm>
          <a:prstGeom prst="rect">
            <a:avLst/>
          </a:prstGeom>
          <a:noFill/>
          <a:ln>
            <a:noFill/>
          </a:ln>
        </p:spPr>
      </p:pic>
      <p:pic>
        <p:nvPicPr>
          <p:cNvPr id="19" name="18 Imagen" descr="http://image.made-in-china.com/2f0j00ZjzQBcLaaGkh/Genuine-Dt310-256GB-USB-Flash-Drive-Thumb-Readyboost.jpg"/>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2179955" y="2132856"/>
            <a:ext cx="2777490" cy="2167255"/>
          </a:xfrm>
          <a:prstGeom prst="rect">
            <a:avLst/>
          </a:prstGeom>
          <a:noFill/>
          <a:ln>
            <a:noFill/>
          </a:ln>
        </p:spPr>
      </p:pic>
      <p:pic>
        <p:nvPicPr>
          <p:cNvPr id="20" name="19 Imagen" descr="http://oswaldoaqp.galeon.com/WEBCAM.jpg"/>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7236296" y="4067066"/>
            <a:ext cx="1296670" cy="1398270"/>
          </a:xfrm>
          <a:prstGeom prst="rect">
            <a:avLst/>
          </a:prstGeom>
          <a:noFill/>
          <a:ln>
            <a:noFill/>
          </a:ln>
        </p:spPr>
      </p:pic>
      <p:pic>
        <p:nvPicPr>
          <p:cNvPr id="13" name="12 Imagen" descr="http://www.lawebstore.com.ar/images/productos/producto-329-2.jpg"/>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628650" y="2132856"/>
            <a:ext cx="1934210" cy="1934210"/>
          </a:xfrm>
          <a:prstGeom prst="rect">
            <a:avLst/>
          </a:prstGeom>
          <a:noFill/>
          <a:ln>
            <a:noFill/>
          </a:ln>
        </p:spPr>
      </p:pic>
      <p:pic>
        <p:nvPicPr>
          <p:cNvPr id="14" name="13 Imagen" descr="http://www.pccomponentes.com/fotos/teclados/teclados_con_cable/logitech_wave_keyboard_usb.jpg"/>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2551112" y="3481913"/>
            <a:ext cx="2035175" cy="1170305"/>
          </a:xfrm>
          <a:prstGeom prst="rect">
            <a:avLst/>
          </a:prstGeom>
          <a:noFill/>
          <a:ln>
            <a:noFill/>
          </a:ln>
        </p:spPr>
      </p:pic>
    </p:spTree>
    <p:extLst>
      <p:ext uri="{BB962C8B-B14F-4D97-AF65-F5344CB8AC3E}">
        <p14:creationId xmlns="" xmlns:p14="http://schemas.microsoft.com/office/powerpoint/2010/main" val="79652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par>
                                <p:cTn id="8" presetID="4" presetClass="entr" presetSubtype="16"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ox(in)">
                                      <p:cBhvr>
                                        <p:cTn id="10" dur="500"/>
                                        <p:tgtEl>
                                          <p:spTgt spid="19"/>
                                        </p:tgtEl>
                                      </p:cBhvr>
                                    </p:animEffect>
                                  </p:childTnLst>
                                </p:cTn>
                              </p:par>
                              <p:par>
                                <p:cTn id="11" presetID="4" presetClass="entr" presetSubtype="16"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ox(in)">
                                      <p:cBhvr>
                                        <p:cTn id="13" dur="500"/>
                                        <p:tgtEl>
                                          <p:spTgt spid="15"/>
                                        </p:tgtEl>
                                      </p:cBhvr>
                                    </p:animEffect>
                                  </p:childTnLst>
                                </p:cTn>
                              </p:par>
                              <p:par>
                                <p:cTn id="14" presetID="4" presetClass="entr" presetSubtype="16"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ox(in)">
                                      <p:cBhvr>
                                        <p:cTn id="16" dur="500"/>
                                        <p:tgtEl>
                                          <p:spTgt spid="14"/>
                                        </p:tgtEl>
                                      </p:cBhvr>
                                    </p:animEffect>
                                  </p:childTnLst>
                                </p:cTn>
                              </p:par>
                              <p:par>
                                <p:cTn id="17" presetID="4" presetClass="entr" presetSubtype="16"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ox(in)">
                                      <p:cBhvr>
                                        <p:cTn id="19" dur="500"/>
                                        <p:tgtEl>
                                          <p:spTgt spid="17"/>
                                        </p:tgtEl>
                                      </p:cBhvr>
                                    </p:animEffect>
                                  </p:childTnLst>
                                </p:cTn>
                              </p:par>
                              <p:par>
                                <p:cTn id="20" presetID="4" presetClass="entr" presetSubtype="16"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par>
                                <p:cTn id="23" presetID="4" presetClass="entr" presetSubtype="16"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ox(in)">
                                      <p:cBhvr>
                                        <p:cTn id="25" dur="500"/>
                                        <p:tgtEl>
                                          <p:spTgt spid="16"/>
                                        </p:tgtEl>
                                      </p:cBhvr>
                                    </p:animEffect>
                                  </p:childTnLst>
                                </p:cTn>
                              </p:par>
                            </p:childTnLst>
                          </p:cTn>
                        </p:par>
                        <p:par>
                          <p:cTn id="26" fill="hold">
                            <p:stCondLst>
                              <p:cond delay="500"/>
                            </p:stCondLst>
                            <p:childTnLst>
                              <p:par>
                                <p:cTn id="27" presetID="4" presetClass="entr" presetSubtype="16"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box(in)">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p:cNvSpPr>
          <p:nvPr/>
        </p:nvSpPr>
        <p:spPr>
          <a:xfrm>
            <a:off x="250825" y="188913"/>
            <a:ext cx="7685088" cy="6473825"/>
          </a:xfrm>
          <a:prstGeom prst="rect">
            <a:avLst/>
          </a:prstGeom>
          <a:noFill/>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nSpc>
                <a:spcPct val="90000"/>
              </a:lnSpc>
              <a:buFont typeface="Wingdings" pitchFamily="2" charset="2"/>
              <a:buNone/>
            </a:pPr>
            <a:r>
              <a:rPr lang="es-AR" sz="2000" b="1" u="sng" dirty="0" smtClean="0"/>
              <a:t>Distintos tipos de RAID</a:t>
            </a:r>
          </a:p>
          <a:p>
            <a:pPr>
              <a:lnSpc>
                <a:spcPct val="90000"/>
              </a:lnSpc>
              <a:buFont typeface="Wingdings" pitchFamily="2" charset="2"/>
              <a:buNone/>
            </a:pPr>
            <a:endParaRPr lang="es-AR" sz="2000" b="1" u="sng" dirty="0" smtClean="0"/>
          </a:p>
          <a:p>
            <a:pPr lvl="1">
              <a:lnSpc>
                <a:spcPct val="90000"/>
              </a:lnSpc>
            </a:pPr>
            <a:r>
              <a:rPr lang="es-ES" sz="2000" u="sng" dirty="0" smtClean="0">
                <a:effectLst>
                  <a:outerShdw blurRad="38100" dist="38100" dir="2700000" algn="tl">
                    <a:srgbClr val="000000">
                      <a:alpha val="43137"/>
                    </a:srgbClr>
                  </a:outerShdw>
                </a:effectLst>
              </a:rPr>
              <a:t>RAID 0:</a:t>
            </a:r>
            <a:r>
              <a:rPr lang="es-ES" sz="2000" dirty="0" smtClean="0"/>
              <a:t> No tiene redundancia de datos. Sólo los distribuye en bandas.</a:t>
            </a:r>
          </a:p>
          <a:p>
            <a:pPr lvl="1">
              <a:lnSpc>
                <a:spcPct val="90000"/>
              </a:lnSpc>
            </a:pPr>
            <a:endParaRPr lang="es-AR" sz="2000" dirty="0" smtClean="0"/>
          </a:p>
          <a:p>
            <a:pPr lvl="1">
              <a:lnSpc>
                <a:spcPct val="90000"/>
              </a:lnSpc>
              <a:buFont typeface="Wingdings 2" pitchFamily="18" charset="2"/>
              <a:buNone/>
            </a:pPr>
            <a:endParaRPr lang="es-AR" sz="1600" dirty="0" smtClean="0"/>
          </a:p>
          <a:p>
            <a:pPr lvl="1">
              <a:lnSpc>
                <a:spcPct val="90000"/>
              </a:lnSpc>
            </a:pPr>
            <a:endParaRPr lang="es-AR" sz="2000" dirty="0" smtClean="0"/>
          </a:p>
          <a:p>
            <a:pPr lvl="1">
              <a:lnSpc>
                <a:spcPct val="90000"/>
              </a:lnSpc>
            </a:pPr>
            <a:endParaRPr lang="es-AR" sz="1800" dirty="0" smtClean="0"/>
          </a:p>
          <a:p>
            <a:pPr lvl="1">
              <a:lnSpc>
                <a:spcPct val="90000"/>
              </a:lnSpc>
            </a:pPr>
            <a:endParaRPr lang="es-AR" sz="1800" dirty="0" smtClean="0"/>
          </a:p>
          <a:p>
            <a:pPr lvl="1">
              <a:lnSpc>
                <a:spcPct val="90000"/>
              </a:lnSpc>
            </a:pPr>
            <a:r>
              <a:rPr lang="es-AR" sz="2000" u="sng" dirty="0" smtClean="0">
                <a:effectLst>
                  <a:outerShdw blurRad="38100" dist="38100" dir="2700000" algn="tl">
                    <a:srgbClr val="000000">
                      <a:alpha val="43137"/>
                    </a:srgbClr>
                  </a:outerShdw>
                </a:effectLst>
              </a:rPr>
              <a:t>RAID 1: </a:t>
            </a:r>
            <a:r>
              <a:rPr lang="es-AR" sz="2000" dirty="0" smtClean="0"/>
              <a:t>Crea una copia exacta o espejo de un conjunto de datos en 2 o mas discos.</a:t>
            </a:r>
          </a:p>
          <a:p>
            <a:pPr lvl="1">
              <a:lnSpc>
                <a:spcPct val="90000"/>
              </a:lnSpc>
            </a:pPr>
            <a:endParaRPr lang="es-AR" sz="2000" dirty="0" smtClean="0"/>
          </a:p>
          <a:p>
            <a:pPr lvl="1">
              <a:lnSpc>
                <a:spcPct val="90000"/>
              </a:lnSpc>
            </a:pPr>
            <a:endParaRPr lang="es-AR" sz="2000" dirty="0" smtClean="0"/>
          </a:p>
          <a:p>
            <a:pPr lvl="1">
              <a:lnSpc>
                <a:spcPct val="90000"/>
              </a:lnSpc>
            </a:pPr>
            <a:endParaRPr lang="es-AR" sz="2000" dirty="0" smtClean="0"/>
          </a:p>
          <a:p>
            <a:pPr lvl="1">
              <a:lnSpc>
                <a:spcPct val="90000"/>
              </a:lnSpc>
            </a:pPr>
            <a:endParaRPr lang="es-AR" sz="2000" dirty="0" smtClean="0"/>
          </a:p>
          <a:p>
            <a:pPr lvl="1">
              <a:lnSpc>
                <a:spcPct val="90000"/>
              </a:lnSpc>
            </a:pPr>
            <a:endParaRPr lang="es-AR" sz="2000" dirty="0" smtClean="0"/>
          </a:p>
          <a:p>
            <a:pPr lvl="1">
              <a:lnSpc>
                <a:spcPct val="90000"/>
              </a:lnSpc>
            </a:pPr>
            <a:r>
              <a:rPr lang="es-AR" sz="2000" u="sng" dirty="0" smtClean="0">
                <a:effectLst>
                  <a:outerShdw blurRad="38100" dist="38100" dir="2700000" algn="tl">
                    <a:srgbClr val="000000">
                      <a:alpha val="43137"/>
                    </a:srgbClr>
                  </a:outerShdw>
                </a:effectLst>
              </a:rPr>
              <a:t>RAID 0 + 1: </a:t>
            </a:r>
            <a:r>
              <a:rPr lang="es-AR" sz="2000" dirty="0" smtClean="0"/>
              <a:t>No entra en la clasificación estándar de RAID, pero se lo conoce así comercialmente. Combina a los 2 anteriores, es decir que emplea la distribución en bandas y la redundancia.</a:t>
            </a:r>
          </a:p>
        </p:txBody>
      </p:sp>
      <p:pic>
        <p:nvPicPr>
          <p:cNvPr id="5" name="Picture 5"/>
          <p:cNvPicPr>
            <a:picLocks noChangeAspect="1" noChangeArrowheads="1"/>
          </p:cNvPicPr>
          <p:nvPr/>
        </p:nvPicPr>
        <p:blipFill>
          <a:blip r:embed="rId2" cstate="print"/>
          <a:srcRect/>
          <a:stretch>
            <a:fillRect/>
          </a:stretch>
        </p:blipFill>
        <p:spPr bwMode="auto">
          <a:xfrm>
            <a:off x="2195736" y="1515548"/>
            <a:ext cx="2879725" cy="1311275"/>
          </a:xfrm>
          <a:prstGeom prst="rect">
            <a:avLst/>
          </a:prstGeom>
          <a:noFill/>
        </p:spPr>
      </p:pic>
      <p:pic>
        <p:nvPicPr>
          <p:cNvPr id="6" name="Picture 6"/>
          <p:cNvPicPr>
            <a:picLocks noChangeAspect="1" noChangeArrowheads="1"/>
          </p:cNvPicPr>
          <p:nvPr/>
        </p:nvPicPr>
        <p:blipFill>
          <a:blip r:embed="rId3" cstate="print"/>
          <a:srcRect/>
          <a:stretch>
            <a:fillRect/>
          </a:stretch>
        </p:blipFill>
        <p:spPr bwMode="auto">
          <a:xfrm>
            <a:off x="1042988" y="3656213"/>
            <a:ext cx="6465887" cy="1466850"/>
          </a:xfrm>
          <a:prstGeom prst="rect">
            <a:avLst/>
          </a:prstGeom>
          <a:noFill/>
        </p:spPr>
      </p:pic>
    </p:spTree>
    <p:extLst>
      <p:ext uri="{BB962C8B-B14F-4D97-AF65-F5344CB8AC3E}">
        <p14:creationId xmlns="" xmlns:p14="http://schemas.microsoft.com/office/powerpoint/2010/main" val="3855102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601638" y="476672"/>
            <a:ext cx="7467600" cy="5997280"/>
          </a:xfrm>
        </p:spPr>
        <p:txBody>
          <a:bodyPr>
            <a:normAutofit/>
          </a:bodyPr>
          <a:lstStyle/>
          <a:p>
            <a:pPr marL="0" indent="0">
              <a:buNone/>
            </a:pPr>
            <a:r>
              <a:rPr lang="es-AR" sz="2000" u="sng" dirty="0" smtClean="0">
                <a:effectLst>
                  <a:outerShdw blurRad="38100" dist="38100" dir="2700000" algn="tl">
                    <a:srgbClr val="000000">
                      <a:alpha val="43137"/>
                    </a:srgbClr>
                  </a:outerShdw>
                </a:effectLst>
              </a:rPr>
              <a:t>RAID 2</a:t>
            </a:r>
            <a:r>
              <a:rPr lang="es-AR" sz="2000" dirty="0" smtClean="0"/>
              <a:t>: </a:t>
            </a:r>
            <a:r>
              <a:rPr lang="es-AR" sz="1800" dirty="0" smtClean="0"/>
              <a:t>Se maneja con bits de paridad y otros bits de corrección de errores en discos adicionales. Se usa sólo si hay una alta probabilidad de fallas en los discos.</a:t>
            </a:r>
          </a:p>
          <a:p>
            <a:pPr marL="0" indent="0">
              <a:buNone/>
            </a:pPr>
            <a:endParaRPr lang="es-AR" sz="1800" dirty="0"/>
          </a:p>
          <a:p>
            <a:pPr marL="0" indent="0">
              <a:buNone/>
            </a:pPr>
            <a:endParaRPr lang="es-AR" sz="1800" dirty="0" smtClean="0"/>
          </a:p>
          <a:p>
            <a:pPr marL="0" indent="0">
              <a:buNone/>
            </a:pPr>
            <a:endParaRPr lang="es-AR" sz="1800" dirty="0"/>
          </a:p>
          <a:p>
            <a:pPr marL="0" indent="0">
              <a:buNone/>
            </a:pPr>
            <a:endParaRPr lang="es-AR" sz="1800" dirty="0" smtClean="0"/>
          </a:p>
          <a:p>
            <a:pPr marL="0" indent="0">
              <a:buNone/>
            </a:pPr>
            <a:endParaRPr lang="es-AR" sz="1100" dirty="0" smtClean="0"/>
          </a:p>
          <a:p>
            <a:pPr marL="0" indent="0">
              <a:buNone/>
            </a:pPr>
            <a:endParaRPr lang="es-AR" sz="1100" dirty="0"/>
          </a:p>
          <a:p>
            <a:pPr marL="0" indent="0">
              <a:buNone/>
            </a:pPr>
            <a:endParaRPr lang="es-AR" sz="700" u="sng" dirty="0" smtClean="0">
              <a:effectLst>
                <a:outerShdw blurRad="38100" dist="38100" dir="2700000" algn="tl">
                  <a:srgbClr val="000000">
                    <a:alpha val="43137"/>
                  </a:srgbClr>
                </a:outerShdw>
              </a:effectLst>
            </a:endParaRPr>
          </a:p>
          <a:p>
            <a:pPr marL="0" indent="0">
              <a:buNone/>
            </a:pPr>
            <a:r>
              <a:rPr lang="es-AR" sz="2000" u="sng" dirty="0" smtClean="0">
                <a:effectLst>
                  <a:outerShdw blurRad="38100" dist="38100" dir="2700000" algn="tl">
                    <a:srgbClr val="000000">
                      <a:alpha val="43137"/>
                    </a:srgbClr>
                  </a:outerShdw>
                </a:effectLst>
              </a:rPr>
              <a:t>RAID 3</a:t>
            </a:r>
            <a:r>
              <a:rPr lang="es-AR" sz="2000" dirty="0" smtClean="0"/>
              <a:t>: </a:t>
            </a:r>
            <a:r>
              <a:rPr lang="es-AR" sz="1800" dirty="0" smtClean="0"/>
              <a:t>Sólo usa UN disco adicional con bits de paridad para poder reconstruir los datos del disco que ha fallado.</a:t>
            </a:r>
            <a:endParaRPr lang="es-AR" sz="1800" dirty="0"/>
          </a:p>
          <a:p>
            <a:pPr marL="0" indent="0">
              <a:buNone/>
            </a:pPr>
            <a:endParaRPr lang="es-AR" sz="1800" dirty="0" smtClean="0"/>
          </a:p>
        </p:txBody>
      </p:sp>
      <p:pic>
        <p:nvPicPr>
          <p:cNvPr id="102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823021" y="1556792"/>
            <a:ext cx="5438775" cy="1695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2123728" y="4293096"/>
            <a:ext cx="4486275" cy="1781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033370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601638" y="476672"/>
            <a:ext cx="7467600" cy="5997280"/>
          </a:xfrm>
        </p:spPr>
        <p:txBody>
          <a:bodyPr>
            <a:normAutofit/>
          </a:bodyPr>
          <a:lstStyle/>
          <a:p>
            <a:pPr marL="0" indent="0">
              <a:buNone/>
            </a:pPr>
            <a:r>
              <a:rPr lang="es-AR" sz="2000" u="sng" dirty="0">
                <a:effectLst>
                  <a:outerShdw blurRad="38100" dist="38100" dir="2700000" algn="tl">
                    <a:srgbClr val="000000">
                      <a:alpha val="43137"/>
                    </a:srgbClr>
                  </a:outerShdw>
                </a:effectLst>
              </a:rPr>
              <a:t>RAID </a:t>
            </a:r>
            <a:r>
              <a:rPr lang="es-AR" sz="2000" u="sng" dirty="0" smtClean="0">
                <a:effectLst>
                  <a:outerShdw blurRad="38100" dist="38100" dir="2700000" algn="tl">
                    <a:srgbClr val="000000">
                      <a:alpha val="43137"/>
                    </a:srgbClr>
                  </a:outerShdw>
                </a:effectLst>
              </a:rPr>
              <a:t>4</a:t>
            </a:r>
            <a:r>
              <a:rPr lang="es-AR" sz="2000" dirty="0" smtClean="0"/>
              <a:t>: </a:t>
            </a:r>
            <a:r>
              <a:rPr lang="es-AR" sz="1800" dirty="0" smtClean="0"/>
              <a:t>Similar al 3, pero con bloques de paridad. Al manejarse la información en bandas como el RAID 0, permite accesos de lectura simultáneos a diferentes discos.</a:t>
            </a:r>
          </a:p>
          <a:p>
            <a:pPr marL="0" indent="0">
              <a:buNone/>
            </a:pPr>
            <a:endParaRPr lang="es-AR" sz="1800" dirty="0"/>
          </a:p>
          <a:p>
            <a:pPr marL="0" indent="0">
              <a:buNone/>
            </a:pPr>
            <a:endParaRPr lang="es-AR" sz="1800" dirty="0" smtClean="0"/>
          </a:p>
          <a:p>
            <a:pPr marL="0" indent="0">
              <a:buNone/>
            </a:pPr>
            <a:endParaRPr lang="es-AR" sz="1800" dirty="0"/>
          </a:p>
          <a:p>
            <a:pPr marL="0" indent="0">
              <a:buNone/>
            </a:pPr>
            <a:endParaRPr lang="es-AR" sz="1800" dirty="0" smtClean="0"/>
          </a:p>
          <a:p>
            <a:pPr marL="0" indent="0">
              <a:buNone/>
            </a:pPr>
            <a:endParaRPr lang="es-AR" sz="1800" dirty="0"/>
          </a:p>
          <a:p>
            <a:pPr marL="0" indent="0">
              <a:buNone/>
            </a:pPr>
            <a:endParaRPr lang="es-AR" sz="1800" dirty="0" smtClean="0"/>
          </a:p>
          <a:p>
            <a:pPr marL="0" indent="0">
              <a:buNone/>
            </a:pPr>
            <a:endParaRPr lang="es-AR" sz="1800" dirty="0"/>
          </a:p>
          <a:p>
            <a:pPr marL="0" indent="0">
              <a:buNone/>
            </a:pPr>
            <a:r>
              <a:rPr lang="es-AR" sz="1800" dirty="0" smtClean="0"/>
              <a:t>Por diversas razones (costos, sobre-exigir al disco de paridad, etc.) los RAID 2, 3 y 4 no se suelen utilizar. Se exponen porque es necesario tener una idea de cómo funcionan para entender los siguientes.</a:t>
            </a:r>
            <a:endParaRPr lang="es-AR" sz="1800" dirty="0"/>
          </a:p>
          <a:p>
            <a:pPr marL="0" indent="0">
              <a:buNone/>
            </a:pPr>
            <a:endParaRPr lang="es-AR" dirty="0" smtClean="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19337" y="1705002"/>
            <a:ext cx="4505325" cy="1743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83806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txBox="1">
            <a:spLocks/>
          </p:cNvSpPr>
          <p:nvPr/>
        </p:nvSpPr>
        <p:spPr>
          <a:xfrm>
            <a:off x="250825" y="188913"/>
            <a:ext cx="7685088" cy="6473825"/>
          </a:xfrm>
          <a:prstGeom prst="rect">
            <a:avLst/>
          </a:prstGeom>
          <a:noFill/>
        </p:spPr>
        <p:txBody>
          <a:bodyPr vert="horz">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lvl="1"/>
            <a:endParaRPr lang="es-ES" b="1" u="sng" dirty="0" smtClean="0"/>
          </a:p>
          <a:p>
            <a:pPr lvl="1"/>
            <a:r>
              <a:rPr lang="es-ES" u="sng" dirty="0" smtClean="0">
                <a:effectLst>
                  <a:outerShdw blurRad="38100" dist="38100" dir="2700000" algn="tl">
                    <a:srgbClr val="000000">
                      <a:alpha val="43137"/>
                    </a:srgbClr>
                  </a:outerShdw>
                </a:effectLst>
              </a:rPr>
              <a:t>RAID 5:</a:t>
            </a:r>
            <a:r>
              <a:rPr lang="es-ES" dirty="0" smtClean="0">
                <a:effectLst>
                  <a:outerShdw blurRad="38100" dist="38100" dir="2700000" algn="tl">
                    <a:srgbClr val="000000">
                      <a:alpha val="43137"/>
                    </a:srgbClr>
                  </a:outerShdw>
                </a:effectLst>
              </a:rPr>
              <a:t> </a:t>
            </a:r>
            <a:r>
              <a:rPr lang="es-ES" dirty="0" smtClean="0"/>
              <a:t>Está organizado de forma similar al RAID 4, la diferencia es que distribuye las bandas de paridad a través de todos los discos. Es uno de los RAID más usados comercialmente junto al RAID 0 + 1.</a:t>
            </a:r>
          </a:p>
          <a:p>
            <a:pPr lvl="1">
              <a:buFont typeface="Wingdings 2" pitchFamily="18" charset="2"/>
              <a:buNone/>
            </a:pPr>
            <a:endParaRPr lang="es-ES" dirty="0" smtClean="0"/>
          </a:p>
          <a:p>
            <a:pPr lvl="1"/>
            <a:endParaRPr lang="es-AR" dirty="0" smtClean="0"/>
          </a:p>
          <a:p>
            <a:pPr lvl="1"/>
            <a:endParaRPr lang="es-AR" dirty="0" smtClean="0"/>
          </a:p>
          <a:p>
            <a:pPr lvl="1"/>
            <a:endParaRPr lang="es-AR" dirty="0" smtClean="0"/>
          </a:p>
          <a:p>
            <a:pPr lvl="1"/>
            <a:endParaRPr lang="es-AR" dirty="0" smtClean="0"/>
          </a:p>
          <a:p>
            <a:pPr lvl="1"/>
            <a:r>
              <a:rPr lang="es-AR" u="sng" dirty="0" smtClean="0">
                <a:effectLst>
                  <a:outerShdw blurRad="38100" dist="38100" dir="2700000" algn="tl">
                    <a:srgbClr val="000000">
                      <a:alpha val="43137"/>
                    </a:srgbClr>
                  </a:outerShdw>
                </a:effectLst>
              </a:rPr>
              <a:t>RAID 6:</a:t>
            </a:r>
            <a:r>
              <a:rPr lang="es-AR" dirty="0" smtClean="0">
                <a:effectLst>
                  <a:outerShdw blurRad="38100" dist="38100" dir="2700000" algn="tl">
                    <a:srgbClr val="000000">
                      <a:alpha val="43137"/>
                    </a:srgbClr>
                  </a:outerShdw>
                </a:effectLst>
              </a:rPr>
              <a:t> </a:t>
            </a:r>
            <a:r>
              <a:rPr lang="es-AR" dirty="0" smtClean="0"/>
              <a:t>Similar al RAID 5 pero con 2 paridades por franja. </a:t>
            </a:r>
          </a:p>
          <a:p>
            <a:pPr lvl="1"/>
            <a:endParaRPr lang="es-AR" dirty="0" smtClean="0"/>
          </a:p>
          <a:p>
            <a:pPr lvl="1">
              <a:buFont typeface="Wingdings 2" pitchFamily="18" charset="2"/>
              <a:buNone/>
            </a:pPr>
            <a:endParaRPr lang="es-AR" dirty="0" smtClean="0"/>
          </a:p>
        </p:txBody>
      </p:sp>
      <p:pic>
        <p:nvPicPr>
          <p:cNvPr id="6" name="Picture 5"/>
          <p:cNvPicPr>
            <a:picLocks noChangeAspect="1" noChangeArrowheads="1"/>
          </p:cNvPicPr>
          <p:nvPr/>
        </p:nvPicPr>
        <p:blipFill>
          <a:blip r:embed="rId2" cstate="print"/>
          <a:srcRect/>
          <a:stretch>
            <a:fillRect/>
          </a:stretch>
        </p:blipFill>
        <p:spPr bwMode="auto">
          <a:xfrm>
            <a:off x="1476375" y="1916113"/>
            <a:ext cx="5400675" cy="2014537"/>
          </a:xfrm>
          <a:prstGeom prst="rect">
            <a:avLst/>
          </a:prstGeom>
          <a:noFill/>
        </p:spPr>
      </p:pic>
      <p:pic>
        <p:nvPicPr>
          <p:cNvPr id="7" name="Picture 6"/>
          <p:cNvPicPr>
            <a:picLocks noChangeAspect="1" noChangeArrowheads="1"/>
          </p:cNvPicPr>
          <p:nvPr/>
        </p:nvPicPr>
        <p:blipFill>
          <a:blip r:embed="rId3" cstate="print"/>
          <a:srcRect/>
          <a:stretch>
            <a:fillRect/>
          </a:stretch>
        </p:blipFill>
        <p:spPr bwMode="auto">
          <a:xfrm>
            <a:off x="1042988" y="4652963"/>
            <a:ext cx="6637337" cy="1905000"/>
          </a:xfrm>
          <a:prstGeom prst="rect">
            <a:avLst/>
          </a:prstGeom>
          <a:noFill/>
        </p:spPr>
      </p:pic>
    </p:spTree>
    <p:extLst>
      <p:ext uri="{BB962C8B-B14F-4D97-AF65-F5344CB8AC3E}">
        <p14:creationId xmlns="" xmlns:p14="http://schemas.microsoft.com/office/powerpoint/2010/main" val="3906643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601638" y="476672"/>
            <a:ext cx="7467600" cy="5997280"/>
          </a:xfrm>
        </p:spPr>
        <p:txBody>
          <a:bodyPr>
            <a:normAutofit/>
          </a:bodyPr>
          <a:lstStyle/>
          <a:p>
            <a:r>
              <a:rPr lang="es-AR" u="sng" dirty="0" smtClean="0">
                <a:effectLst>
                  <a:outerShdw blurRad="38100" dist="38100" dir="2700000" algn="tl">
                    <a:srgbClr val="000000">
                      <a:alpha val="43137"/>
                    </a:srgbClr>
                  </a:outerShdw>
                </a:effectLst>
              </a:rPr>
              <a:t>Cache de Disco</a:t>
            </a:r>
            <a:endParaRPr lang="es-AR" u="sng" dirty="0">
              <a:effectLst>
                <a:outerShdw blurRad="38100" dist="38100" dir="2700000" algn="tl">
                  <a:srgbClr val="000000">
                    <a:alpha val="43137"/>
                  </a:srgbClr>
                </a:outerShdw>
              </a:effectLst>
            </a:endParaRPr>
          </a:p>
          <a:p>
            <a:pPr>
              <a:buFont typeface="Arial" pitchFamily="34" charset="0"/>
              <a:buChar char="•"/>
            </a:pPr>
            <a:endParaRPr lang="es-AR" dirty="0"/>
          </a:p>
          <a:p>
            <a:pPr>
              <a:buFont typeface="Wingdings" pitchFamily="2" charset="2"/>
              <a:buChar char="v"/>
            </a:pPr>
            <a:r>
              <a:rPr lang="es-AR" dirty="0" smtClean="0"/>
              <a:t>La caché de Disco es un buffer para sectores de disco situado en la memoria principal.</a:t>
            </a:r>
          </a:p>
          <a:p>
            <a:pPr>
              <a:buFont typeface="Wingdings" pitchFamily="2" charset="2"/>
              <a:buChar char="v"/>
            </a:pPr>
            <a:endParaRPr lang="es-AR" dirty="0" smtClean="0"/>
          </a:p>
          <a:p>
            <a:pPr>
              <a:buFont typeface="Wingdings" pitchFamily="2" charset="2"/>
              <a:buChar char="v"/>
            </a:pPr>
            <a:r>
              <a:rPr lang="es-AR" dirty="0" smtClean="0"/>
              <a:t>Cuando se solicita un sector del disco, se verifica si está en la cache. Si no está, se lee del disco y se almacena en la misma.</a:t>
            </a:r>
          </a:p>
          <a:p>
            <a:pPr marL="0" indent="0">
              <a:buNone/>
            </a:pPr>
            <a:endParaRPr lang="es-AR" dirty="0" smtClean="0"/>
          </a:p>
          <a:p>
            <a:pPr>
              <a:buFont typeface="Wingdings" pitchFamily="2" charset="2"/>
              <a:buChar char="v"/>
            </a:pPr>
            <a:r>
              <a:rPr lang="es-AR" dirty="0" smtClean="0"/>
              <a:t>Si traemos un sector nuevo a memoria. ¿Por cuál otro sector más antiguo lo </a:t>
            </a:r>
            <a:r>
              <a:rPr lang="es-AR" dirty="0" err="1" smtClean="0"/>
              <a:t>reemplazamos</a:t>
            </a:r>
            <a:r>
              <a:rPr lang="es-AR" dirty="0" smtClean="0"/>
              <a:t>? (ver siguiente diapositiva)</a:t>
            </a:r>
          </a:p>
        </p:txBody>
      </p:sp>
    </p:spTree>
    <p:extLst>
      <p:ext uri="{BB962C8B-B14F-4D97-AF65-F5344CB8AC3E}">
        <p14:creationId xmlns="" xmlns:p14="http://schemas.microsoft.com/office/powerpoint/2010/main" val="1627528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p:cNvSpPr>
          <p:nvPr/>
        </p:nvSpPr>
        <p:spPr bwMode="auto">
          <a:xfrm>
            <a:off x="468313" y="476250"/>
            <a:ext cx="7467600" cy="5997575"/>
          </a:xfrm>
          <a:prstGeom prst="rect">
            <a:avLst/>
          </a:prstGeom>
          <a:noFill/>
          <a:ln w="9525">
            <a:noFill/>
            <a:miter lim="800000"/>
            <a:headEnd/>
            <a:tailEnd/>
          </a:ln>
        </p:spPr>
        <p:txBody>
          <a:bodyPr/>
          <a:lstStyle/>
          <a:p>
            <a:pPr marL="342900" indent="-342900">
              <a:spcBef>
                <a:spcPts val="600"/>
              </a:spcBef>
              <a:buClr>
                <a:schemeClr val="accent1"/>
              </a:buClr>
              <a:buSzPct val="70000"/>
              <a:buFont typeface="Wingdings" pitchFamily="2" charset="2"/>
              <a:buChar char=""/>
            </a:pPr>
            <a:r>
              <a:rPr lang="es-AR" sz="2400" u="sng" dirty="0">
                <a:effectLst>
                  <a:outerShdw blurRad="38100" dist="38100" dir="2700000" algn="tl">
                    <a:srgbClr val="C0C0C0"/>
                  </a:outerShdw>
                </a:effectLst>
                <a:latin typeface="Century Schoolbook" pitchFamily="18" charset="0"/>
              </a:rPr>
              <a:t>Algoritmos de sustitución de la Cache:</a:t>
            </a:r>
          </a:p>
          <a:p>
            <a:pPr marL="342900" indent="-342900">
              <a:spcBef>
                <a:spcPts val="600"/>
              </a:spcBef>
              <a:buClr>
                <a:schemeClr val="accent1"/>
              </a:buClr>
              <a:buSzPct val="70000"/>
              <a:buFont typeface="Wingdings" pitchFamily="2" charset="2"/>
              <a:buNone/>
            </a:pPr>
            <a:endParaRPr lang="es-AR" sz="2400" dirty="0">
              <a:latin typeface="Century Schoolbook" pitchFamily="18" charset="0"/>
            </a:endParaRPr>
          </a:p>
          <a:p>
            <a:pPr marL="781050" lvl="1" indent="-323850">
              <a:spcBef>
                <a:spcPct val="20000"/>
              </a:spcBef>
              <a:buClr>
                <a:schemeClr val="accent1"/>
              </a:buClr>
              <a:buSzPct val="80000"/>
              <a:buFont typeface="Wingdings 2" pitchFamily="18" charset="2"/>
              <a:buChar char=""/>
            </a:pPr>
            <a:r>
              <a:rPr lang="es-AR" sz="2400" b="1" dirty="0">
                <a:latin typeface="Century Schoolbook" pitchFamily="18" charset="0"/>
              </a:rPr>
              <a:t>LRU (</a:t>
            </a:r>
            <a:r>
              <a:rPr lang="es-AR" sz="2400" b="1" dirty="0" err="1">
                <a:latin typeface="Century Schoolbook" pitchFamily="18" charset="0"/>
              </a:rPr>
              <a:t>Least</a:t>
            </a:r>
            <a:r>
              <a:rPr lang="es-AR" sz="2400" b="1" dirty="0">
                <a:latin typeface="Century Schoolbook" pitchFamily="18" charset="0"/>
              </a:rPr>
              <a:t> </a:t>
            </a:r>
            <a:r>
              <a:rPr lang="es-AR" sz="2400" b="1" dirty="0" err="1">
                <a:latin typeface="Century Schoolbook" pitchFamily="18" charset="0"/>
              </a:rPr>
              <a:t>Recently</a:t>
            </a:r>
            <a:r>
              <a:rPr lang="es-AR" sz="2400" b="1" dirty="0">
                <a:latin typeface="Century Schoolbook" pitchFamily="18" charset="0"/>
              </a:rPr>
              <a:t> </a:t>
            </a:r>
            <a:r>
              <a:rPr lang="es-AR" sz="2400" b="1" dirty="0" err="1">
                <a:latin typeface="Century Schoolbook" pitchFamily="18" charset="0"/>
              </a:rPr>
              <a:t>Used</a:t>
            </a:r>
            <a:r>
              <a:rPr lang="es-AR" sz="2400" b="1" dirty="0">
                <a:latin typeface="Century Schoolbook" pitchFamily="18" charset="0"/>
              </a:rPr>
              <a:t>):</a:t>
            </a:r>
            <a:r>
              <a:rPr lang="es-AR" sz="2400" dirty="0">
                <a:latin typeface="Century Schoolbook" pitchFamily="18" charset="0"/>
              </a:rPr>
              <a:t> es el algoritmo </a:t>
            </a:r>
            <a:r>
              <a:rPr lang="es-AR" sz="2400" dirty="0" smtClean="0">
                <a:latin typeface="Century Schoolbook" pitchFamily="18" charset="0"/>
              </a:rPr>
              <a:t>más </a:t>
            </a:r>
            <a:r>
              <a:rPr lang="es-AR" sz="2400" dirty="0">
                <a:latin typeface="Century Schoolbook" pitchFamily="18" charset="0"/>
              </a:rPr>
              <a:t>utilizado. </a:t>
            </a:r>
            <a:r>
              <a:rPr lang="es-AR" sz="2400" dirty="0" err="1">
                <a:latin typeface="Century Schoolbook" pitchFamily="18" charset="0"/>
              </a:rPr>
              <a:t>Reemplaza</a:t>
            </a:r>
            <a:r>
              <a:rPr lang="es-AR" sz="2400" dirty="0">
                <a:latin typeface="Century Schoolbook" pitchFamily="18" charset="0"/>
              </a:rPr>
              <a:t> al bloque que ha permanecido sin referencias en la cache durante </a:t>
            </a:r>
            <a:r>
              <a:rPr lang="es-AR" sz="2400" dirty="0" smtClean="0">
                <a:latin typeface="Century Schoolbook" pitchFamily="18" charset="0"/>
              </a:rPr>
              <a:t>más </a:t>
            </a:r>
            <a:r>
              <a:rPr lang="es-AR" sz="2400" dirty="0">
                <a:latin typeface="Century Schoolbook" pitchFamily="18" charset="0"/>
              </a:rPr>
              <a:t>tiempo. Elimina al </a:t>
            </a:r>
            <a:r>
              <a:rPr lang="es-AR" sz="2400" dirty="0" smtClean="0">
                <a:latin typeface="Century Schoolbook" pitchFamily="18" charset="0"/>
              </a:rPr>
              <a:t>último </a:t>
            </a:r>
            <a:r>
              <a:rPr lang="es-AR" sz="2400" dirty="0">
                <a:latin typeface="Century Schoolbook" pitchFamily="18" charset="0"/>
              </a:rPr>
              <a:t>bloque de la </a:t>
            </a:r>
            <a:r>
              <a:rPr lang="es-AR" sz="2400" dirty="0" smtClean="0">
                <a:latin typeface="Century Schoolbook" pitchFamily="18" charset="0"/>
              </a:rPr>
              <a:t>lista y </a:t>
            </a:r>
            <a:r>
              <a:rPr lang="es-AR" sz="2400" dirty="0">
                <a:latin typeface="Century Schoolbook" pitchFamily="18" charset="0"/>
              </a:rPr>
              <a:t>pone al nuevo sector en el tope de la misma.</a:t>
            </a:r>
          </a:p>
          <a:p>
            <a:pPr marL="342900" indent="-342900">
              <a:spcBef>
                <a:spcPts val="600"/>
              </a:spcBef>
              <a:buClr>
                <a:schemeClr val="accent1"/>
              </a:buClr>
              <a:buSzPct val="70000"/>
              <a:buFont typeface="Wingdings" pitchFamily="2" charset="2"/>
              <a:buNone/>
            </a:pPr>
            <a:endParaRPr lang="es-AR" sz="2400" dirty="0">
              <a:latin typeface="Century Schoolbook" pitchFamily="18" charset="0"/>
            </a:endParaRPr>
          </a:p>
          <a:p>
            <a:pPr marL="781050" lvl="1" indent="-323850">
              <a:spcBef>
                <a:spcPct val="20000"/>
              </a:spcBef>
              <a:buClr>
                <a:schemeClr val="accent1"/>
              </a:buClr>
              <a:buSzPct val="80000"/>
              <a:buFont typeface="Wingdings 2" pitchFamily="18" charset="2"/>
              <a:buChar char=""/>
            </a:pPr>
            <a:r>
              <a:rPr lang="es-AR" sz="2400" b="1" dirty="0">
                <a:effectLst>
                  <a:outerShdw blurRad="38100" dist="38100" dir="2700000" algn="tl">
                    <a:srgbClr val="C0C0C0"/>
                  </a:outerShdw>
                </a:effectLst>
                <a:latin typeface="Century Schoolbook" pitchFamily="18" charset="0"/>
              </a:rPr>
              <a:t>LFU (</a:t>
            </a:r>
            <a:r>
              <a:rPr lang="es-AR" sz="2400" b="1" dirty="0" err="1">
                <a:effectLst>
                  <a:outerShdw blurRad="38100" dist="38100" dir="2700000" algn="tl">
                    <a:srgbClr val="C0C0C0"/>
                  </a:outerShdw>
                </a:effectLst>
                <a:latin typeface="Century Schoolbook" pitchFamily="18" charset="0"/>
              </a:rPr>
              <a:t>Least</a:t>
            </a:r>
            <a:r>
              <a:rPr lang="es-AR" sz="2400" b="1" dirty="0">
                <a:effectLst>
                  <a:outerShdw blurRad="38100" dist="38100" dir="2700000" algn="tl">
                    <a:srgbClr val="C0C0C0"/>
                  </a:outerShdw>
                </a:effectLst>
                <a:latin typeface="Century Schoolbook" pitchFamily="18" charset="0"/>
              </a:rPr>
              <a:t> </a:t>
            </a:r>
            <a:r>
              <a:rPr lang="es-AR" sz="2400" b="1" dirty="0" err="1">
                <a:effectLst>
                  <a:outerShdw blurRad="38100" dist="38100" dir="2700000" algn="tl">
                    <a:srgbClr val="C0C0C0"/>
                  </a:outerShdw>
                </a:effectLst>
                <a:latin typeface="Century Schoolbook" pitchFamily="18" charset="0"/>
              </a:rPr>
              <a:t>Frecuentky</a:t>
            </a:r>
            <a:r>
              <a:rPr lang="es-AR" sz="2400" b="1" dirty="0">
                <a:effectLst>
                  <a:outerShdw blurRad="38100" dist="38100" dir="2700000" algn="tl">
                    <a:srgbClr val="C0C0C0"/>
                  </a:outerShdw>
                </a:effectLst>
                <a:latin typeface="Century Schoolbook" pitchFamily="18" charset="0"/>
              </a:rPr>
              <a:t> </a:t>
            </a:r>
            <a:r>
              <a:rPr lang="es-AR" sz="2400" b="1" dirty="0" err="1">
                <a:effectLst>
                  <a:outerShdw blurRad="38100" dist="38100" dir="2700000" algn="tl">
                    <a:srgbClr val="C0C0C0"/>
                  </a:outerShdw>
                </a:effectLst>
                <a:latin typeface="Century Schoolbook" pitchFamily="18" charset="0"/>
              </a:rPr>
              <a:t>Used</a:t>
            </a:r>
            <a:r>
              <a:rPr lang="es-AR" sz="2400" b="1" dirty="0">
                <a:effectLst>
                  <a:outerShdw blurRad="38100" dist="38100" dir="2700000" algn="tl">
                    <a:srgbClr val="C0C0C0"/>
                  </a:outerShdw>
                </a:effectLst>
                <a:latin typeface="Century Schoolbook" pitchFamily="18" charset="0"/>
              </a:rPr>
              <a:t>):</a:t>
            </a:r>
            <a:r>
              <a:rPr lang="es-AR" sz="2400" dirty="0">
                <a:effectLst>
                  <a:outerShdw blurRad="38100" dist="38100" dir="2700000" algn="tl">
                    <a:srgbClr val="C0C0C0"/>
                  </a:outerShdw>
                </a:effectLst>
                <a:latin typeface="Century Schoolbook" pitchFamily="18" charset="0"/>
              </a:rPr>
              <a:t> Sustituye al bloque de la cache que ha sufrido un menor numero de referencias</a:t>
            </a:r>
            <a:r>
              <a:rPr lang="es-AR" sz="2400" dirty="0">
                <a:latin typeface="Century Schoolbook" pitchFamily="18" charset="0"/>
              </a:rPr>
              <a:t>. Se puede implementar asociando un contador a cada bloque. </a:t>
            </a:r>
          </a:p>
          <a:p>
            <a:pPr marL="342900" indent="-342900">
              <a:spcBef>
                <a:spcPts val="600"/>
              </a:spcBef>
              <a:buClr>
                <a:schemeClr val="accent1"/>
              </a:buClr>
              <a:buSzPct val="70000"/>
              <a:buFont typeface="Wingdings" pitchFamily="2" charset="2"/>
              <a:buAutoNum type="arabicPeriod"/>
            </a:pPr>
            <a:endParaRPr lang="es-AR" sz="2400" dirty="0">
              <a:latin typeface="Century Schoolbook" pitchFamily="18" charset="0"/>
            </a:endParaRPr>
          </a:p>
          <a:p>
            <a:pPr marL="342900" indent="-342900">
              <a:spcBef>
                <a:spcPts val="600"/>
              </a:spcBef>
              <a:buClr>
                <a:schemeClr val="accent1"/>
              </a:buClr>
              <a:buSzPct val="70000"/>
              <a:buFont typeface="Wingdings" pitchFamily="2" charset="2"/>
              <a:buAutoNum type="arabicPeriod"/>
            </a:pPr>
            <a:endParaRPr lang="es-AR" sz="2000" dirty="0">
              <a:latin typeface="Century Schoolbook" pitchFamily="18" charset="0"/>
            </a:endParaRPr>
          </a:p>
        </p:txBody>
      </p:sp>
    </p:spTree>
    <p:extLst>
      <p:ext uri="{BB962C8B-B14F-4D97-AF65-F5344CB8AC3E}">
        <p14:creationId xmlns="" xmlns:p14="http://schemas.microsoft.com/office/powerpoint/2010/main" val="3140435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57200" y="476672"/>
            <a:ext cx="7467600" cy="5997280"/>
          </a:xfrm>
        </p:spPr>
        <p:txBody>
          <a:bodyPr>
            <a:normAutofit lnSpcReduction="10000"/>
          </a:bodyPr>
          <a:lstStyle/>
          <a:p>
            <a:r>
              <a:rPr lang="es-AR" dirty="0" smtClean="0"/>
              <a:t>Tenemos el </a:t>
            </a:r>
            <a:r>
              <a:rPr lang="es-AR" dirty="0" err="1" smtClean="0"/>
              <a:t>mother</a:t>
            </a:r>
            <a:r>
              <a:rPr lang="es-AR" dirty="0" smtClean="0"/>
              <a:t>, el procesador y la memoria. Todo lo que se conecte de alguna forma a esto, en donde se necesite “pasarle” o “recibir” cosas, es un dispositivo de Entrada y/o Salida.</a:t>
            </a:r>
          </a:p>
          <a:p>
            <a:pPr marL="0" indent="0">
              <a:buNone/>
            </a:pPr>
            <a:endParaRPr lang="es-AR" dirty="0" smtClean="0"/>
          </a:p>
          <a:p>
            <a:r>
              <a:rPr lang="es-AR" dirty="0" smtClean="0"/>
              <a:t>Hay </a:t>
            </a:r>
            <a:r>
              <a:rPr lang="es-AR" dirty="0" smtClean="0">
                <a:effectLst>
                  <a:outerShdw blurRad="38100" dist="38100" dir="2700000" algn="tl">
                    <a:srgbClr val="000000">
                      <a:alpha val="43137"/>
                    </a:srgbClr>
                  </a:outerShdw>
                </a:effectLst>
              </a:rPr>
              <a:t>características</a:t>
            </a:r>
            <a:r>
              <a:rPr lang="es-AR" dirty="0" smtClean="0"/>
              <a:t> que los diferencian:</a:t>
            </a:r>
          </a:p>
          <a:p>
            <a:pPr>
              <a:buFont typeface="Wingdings" pitchFamily="2" charset="2"/>
              <a:buChar char="ü"/>
            </a:pPr>
            <a:r>
              <a:rPr lang="es-AR" dirty="0" smtClean="0"/>
              <a:t>Velocidad de los datos.</a:t>
            </a:r>
          </a:p>
          <a:p>
            <a:pPr>
              <a:buFont typeface="Wingdings" pitchFamily="2" charset="2"/>
              <a:buChar char="ü"/>
            </a:pPr>
            <a:r>
              <a:rPr lang="es-AR" dirty="0" smtClean="0"/>
              <a:t>Aplicaciones (en dónde o para qué se usa).</a:t>
            </a:r>
          </a:p>
          <a:p>
            <a:pPr>
              <a:buFont typeface="Wingdings" pitchFamily="2" charset="2"/>
              <a:buChar char="ü"/>
            </a:pPr>
            <a:r>
              <a:rPr lang="es-AR" dirty="0" smtClean="0"/>
              <a:t>Complejidad de control (ej.: Impresora: fácil. Disco: un quilombo)</a:t>
            </a:r>
          </a:p>
          <a:p>
            <a:pPr>
              <a:buFont typeface="Wingdings" pitchFamily="2" charset="2"/>
              <a:buChar char="ü"/>
            </a:pPr>
            <a:r>
              <a:rPr lang="es-AR" dirty="0" smtClean="0"/>
              <a:t>Unidad de transferencia (ej.: transmitir de a byte o de bloques mayores como lo hace el disco)</a:t>
            </a:r>
          </a:p>
          <a:p>
            <a:pPr>
              <a:buFont typeface="Wingdings" pitchFamily="2" charset="2"/>
              <a:buChar char="ü"/>
            </a:pPr>
            <a:r>
              <a:rPr lang="es-AR" dirty="0" smtClean="0"/>
              <a:t>Representación de los datos (diferencias de tablas de caracteres, convenios de paridad, </a:t>
            </a:r>
            <a:r>
              <a:rPr lang="es-AR" dirty="0" err="1" smtClean="0"/>
              <a:t>etc</a:t>
            </a:r>
            <a:r>
              <a:rPr lang="es-AR" dirty="0" smtClean="0"/>
              <a:t>)</a:t>
            </a:r>
          </a:p>
          <a:p>
            <a:pPr>
              <a:buFont typeface="Wingdings" pitchFamily="2" charset="2"/>
              <a:buChar char="ü"/>
            </a:pPr>
            <a:r>
              <a:rPr lang="es-AR" dirty="0" smtClean="0"/>
              <a:t>Condiciones de error (tipo de error, manera de informarlo, consecuencias, </a:t>
            </a:r>
            <a:r>
              <a:rPr lang="es-AR" dirty="0" err="1" smtClean="0"/>
              <a:t>etc</a:t>
            </a:r>
            <a:r>
              <a:rPr lang="es-AR" dirty="0" smtClean="0"/>
              <a:t>)</a:t>
            </a:r>
            <a:endParaRPr lang="es-AR" dirty="0"/>
          </a:p>
        </p:txBody>
      </p:sp>
    </p:spTree>
    <p:extLst>
      <p:ext uri="{BB962C8B-B14F-4D97-AF65-F5344CB8AC3E}">
        <p14:creationId xmlns="" xmlns:p14="http://schemas.microsoft.com/office/powerpoint/2010/main" val="9203133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sz="quarter" idx="1"/>
          </p:nvPr>
        </p:nvSpPr>
        <p:spPr>
          <a:xfrm>
            <a:off x="467544" y="427456"/>
            <a:ext cx="7467600" cy="6025880"/>
          </a:xfrm>
        </p:spPr>
        <p:txBody>
          <a:bodyPr>
            <a:normAutofit lnSpcReduction="10000"/>
          </a:bodyPr>
          <a:lstStyle/>
          <a:p>
            <a:pPr marL="0" indent="0">
              <a:buNone/>
            </a:pPr>
            <a:endParaRPr lang="es-AR" u="sng" dirty="0" smtClean="0"/>
          </a:p>
          <a:p>
            <a:pPr marL="0" indent="0">
              <a:buNone/>
            </a:pPr>
            <a:r>
              <a:rPr lang="es-AR" dirty="0">
                <a:effectLst>
                  <a:outerShdw blurRad="38100" dist="38100" dir="2700000" algn="tl">
                    <a:srgbClr val="000000">
                      <a:alpha val="43137"/>
                    </a:srgbClr>
                  </a:outerShdw>
                </a:effectLst>
              </a:rPr>
              <a:t>    </a:t>
            </a:r>
            <a:r>
              <a:rPr lang="es-AR" u="sng" dirty="0" smtClean="0">
                <a:effectLst>
                  <a:outerShdw blurRad="38100" dist="38100" dir="2700000" algn="tl">
                    <a:srgbClr val="000000">
                      <a:alpha val="43137"/>
                    </a:srgbClr>
                  </a:outerShdw>
                </a:effectLst>
              </a:rPr>
              <a:t>Organización de las funciones de Entrada/Salida</a:t>
            </a:r>
          </a:p>
          <a:p>
            <a:pPr marL="0" indent="0">
              <a:buNone/>
            </a:pPr>
            <a:endParaRPr lang="es-AR" dirty="0" smtClean="0"/>
          </a:p>
          <a:p>
            <a:r>
              <a:rPr lang="es-AR" dirty="0" smtClean="0">
                <a:effectLst>
                  <a:outerShdw blurRad="38100" dist="38100" dir="2700000" algn="tl">
                    <a:srgbClr val="000000">
                      <a:alpha val="43137"/>
                    </a:srgbClr>
                  </a:outerShdw>
                </a:effectLst>
              </a:rPr>
              <a:t>E/S Programada: </a:t>
            </a:r>
            <a:r>
              <a:rPr lang="es-AR" sz="2000" dirty="0" smtClean="0"/>
              <a:t>El procesador manda una orden de E/S y se queda clavado hasta que recibe la respuesta.</a:t>
            </a:r>
          </a:p>
          <a:p>
            <a:pPr marL="0" indent="0">
              <a:buNone/>
            </a:pPr>
            <a:endParaRPr lang="es-AR" sz="1200" dirty="0"/>
          </a:p>
          <a:p>
            <a:r>
              <a:rPr lang="es-AR" dirty="0" smtClean="0">
                <a:effectLst>
                  <a:outerShdw blurRad="38100" dist="38100" dir="2700000" algn="tl">
                    <a:srgbClr val="000000">
                      <a:alpha val="43137"/>
                    </a:srgbClr>
                  </a:outerShdw>
                </a:effectLst>
              </a:rPr>
              <a:t>E/S dirigida por interrupciones</a:t>
            </a:r>
            <a:r>
              <a:rPr lang="es-AR" dirty="0">
                <a:effectLst>
                  <a:outerShdw blurRad="38100" dist="38100" dir="2700000" algn="tl">
                    <a:srgbClr val="000000">
                      <a:alpha val="43137"/>
                    </a:srgbClr>
                  </a:outerShdw>
                </a:effectLst>
              </a:rPr>
              <a:t>: </a:t>
            </a:r>
            <a:r>
              <a:rPr lang="es-AR" sz="2000" dirty="0" smtClean="0"/>
              <a:t>El procesador envía una orden de E/S. Sigue con sus cosas y cuando termina dicha orden se le “avisa” con una interrupción.</a:t>
            </a:r>
          </a:p>
          <a:p>
            <a:endParaRPr lang="es-AR" sz="1200" dirty="0"/>
          </a:p>
          <a:p>
            <a:pPr marL="0" indent="0">
              <a:buNone/>
            </a:pPr>
            <a:r>
              <a:rPr lang="es-AR" sz="2000" dirty="0" smtClean="0"/>
              <a:t>Pero igualmente cada cosa que se desea transferir tiene que pasar por el procesador </a:t>
            </a:r>
            <a:r>
              <a:rPr lang="es-AR" sz="2000" dirty="0" smtClean="0">
                <a:sym typeface="Wingdings" pitchFamily="2" charset="2"/>
              </a:rPr>
              <a:t> </a:t>
            </a:r>
            <a:r>
              <a:rPr lang="es-AR" sz="2000" dirty="0" smtClean="0"/>
              <a:t>Entonces:</a:t>
            </a:r>
          </a:p>
          <a:p>
            <a:pPr marL="0" indent="0">
              <a:buNone/>
            </a:pPr>
            <a:endParaRPr lang="es-AR" sz="1200" dirty="0" smtClean="0"/>
          </a:p>
          <a:p>
            <a:r>
              <a:rPr lang="es-AR" dirty="0" smtClean="0">
                <a:effectLst>
                  <a:outerShdw blurRad="38100" dist="38100" dir="2700000" algn="tl">
                    <a:srgbClr val="000000">
                      <a:alpha val="43137"/>
                    </a:srgbClr>
                  </a:outerShdw>
                </a:effectLst>
              </a:rPr>
              <a:t>Acceso directo a memoria (DMA): </a:t>
            </a:r>
            <a:r>
              <a:rPr lang="es-AR" sz="2000" dirty="0" smtClean="0"/>
              <a:t>El procesador indica qué bloque de cosas debe transferirse entre la memoria y un dispositivo de E/S, y un módulo aparte se encarga del resto. Se interrumpe al procesador sólo cuando el bloque entero fue transferido.</a:t>
            </a:r>
            <a:endParaRPr lang="es-AR" sz="2000" dirty="0"/>
          </a:p>
        </p:txBody>
      </p:sp>
    </p:spTree>
    <p:extLst>
      <p:ext uri="{BB962C8B-B14F-4D97-AF65-F5344CB8AC3E}">
        <p14:creationId xmlns="" xmlns:p14="http://schemas.microsoft.com/office/powerpoint/2010/main" val="5554063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Marcador de contenido"/>
          <p:cNvSpPr>
            <a:spLocks noGrp="1"/>
          </p:cNvSpPr>
          <p:nvPr>
            <p:ph sz="quarter" idx="1"/>
          </p:nvPr>
        </p:nvSpPr>
        <p:spPr>
          <a:xfrm>
            <a:off x="468313" y="476250"/>
            <a:ext cx="7467600" cy="5997575"/>
          </a:xfrm>
        </p:spPr>
        <p:txBody>
          <a:bodyPr>
            <a:normAutofit/>
          </a:bodyPr>
          <a:lstStyle/>
          <a:p>
            <a:pPr marL="342900" indent="-342900"/>
            <a:r>
              <a:rPr lang="es-AR" u="sng" dirty="0" smtClean="0">
                <a:effectLst>
                  <a:outerShdw blurRad="38100" dist="38100" dir="2700000" algn="tl">
                    <a:srgbClr val="C0C0C0"/>
                  </a:outerShdw>
                </a:effectLst>
              </a:rPr>
              <a:t>Evolución de las Funciones de la E/S</a:t>
            </a:r>
          </a:p>
          <a:p>
            <a:pPr marL="342900" indent="-342900">
              <a:buFont typeface="Wingdings" pitchFamily="2" charset="2"/>
              <a:buNone/>
            </a:pPr>
            <a:endParaRPr lang="es-AR" dirty="0" smtClean="0"/>
          </a:p>
          <a:p>
            <a:pPr marL="342900" indent="-342900">
              <a:buFont typeface="Wingdings" pitchFamily="2" charset="2"/>
              <a:buAutoNum type="arabicPeriod"/>
            </a:pPr>
            <a:r>
              <a:rPr lang="es-AR" sz="1800" b="1" dirty="0" smtClean="0"/>
              <a:t>El procesador</a:t>
            </a:r>
            <a:r>
              <a:rPr lang="es-AR" sz="1800" dirty="0" smtClean="0"/>
              <a:t> </a:t>
            </a:r>
            <a:r>
              <a:rPr lang="es-AR" sz="1800" b="1" dirty="0" smtClean="0"/>
              <a:t>controla directamente los dispositivos periféricos:</a:t>
            </a:r>
            <a:r>
              <a:rPr lang="es-AR" sz="1800" dirty="0" smtClean="0"/>
              <a:t> dispositivos simples controlados por microprocesadores.</a:t>
            </a:r>
          </a:p>
          <a:p>
            <a:pPr marL="342900" indent="-342900">
              <a:buFont typeface="Wingdings" pitchFamily="2" charset="2"/>
              <a:buAutoNum type="arabicPeriod"/>
            </a:pPr>
            <a:r>
              <a:rPr lang="es-AR" sz="1800" b="1" dirty="0" smtClean="0"/>
              <a:t>Se agrega un módulo de E/S:</a:t>
            </a:r>
            <a:r>
              <a:rPr lang="es-AR" sz="1800" dirty="0" smtClean="0"/>
              <a:t> El procesador utiliza E/S programada sin interrupciones.</a:t>
            </a:r>
          </a:p>
          <a:p>
            <a:pPr marL="342900" indent="-342900">
              <a:buFont typeface="Wingdings" pitchFamily="2" charset="2"/>
              <a:buAutoNum type="arabicPeriod"/>
            </a:pPr>
            <a:r>
              <a:rPr lang="es-AR" sz="1800" b="1" dirty="0" smtClean="0"/>
              <a:t>Se mantiene el modulo de E/S pero se emplean interrupciones:</a:t>
            </a:r>
            <a:r>
              <a:rPr lang="es-AR" sz="1800" dirty="0" smtClean="0"/>
              <a:t> incrementa la eficiencia.</a:t>
            </a:r>
          </a:p>
          <a:p>
            <a:pPr marL="342900" indent="-342900">
              <a:buFont typeface="Wingdings" pitchFamily="2" charset="2"/>
              <a:buAutoNum type="arabicPeriod"/>
            </a:pPr>
            <a:r>
              <a:rPr lang="es-AR" sz="1800" dirty="0" smtClean="0"/>
              <a:t>El modulo de E/S recibe el control directo de la memoria a través del </a:t>
            </a:r>
            <a:r>
              <a:rPr lang="es-AR" sz="1800" b="1" dirty="0" smtClean="0"/>
              <a:t>DMA</a:t>
            </a:r>
            <a:r>
              <a:rPr lang="es-AR" sz="1800" dirty="0" smtClean="0"/>
              <a:t>.</a:t>
            </a:r>
          </a:p>
          <a:p>
            <a:pPr marL="342900" indent="-342900">
              <a:buFont typeface="Wingdings" pitchFamily="2" charset="2"/>
              <a:buAutoNum type="arabicPeriod"/>
            </a:pPr>
            <a:r>
              <a:rPr lang="es-AR" sz="1800" dirty="0" smtClean="0"/>
              <a:t>Se mejora el </a:t>
            </a:r>
            <a:r>
              <a:rPr lang="es-AR" sz="1800" b="1" dirty="0" smtClean="0"/>
              <a:t>modulo de E/S </a:t>
            </a:r>
            <a:r>
              <a:rPr lang="es-AR" sz="1800" dirty="0" smtClean="0"/>
              <a:t>hasta llegar a ser un </a:t>
            </a:r>
            <a:r>
              <a:rPr lang="es-AR" sz="1800" b="1" dirty="0" smtClean="0"/>
              <a:t>procesador</a:t>
            </a:r>
            <a:r>
              <a:rPr lang="es-AR" sz="1800" dirty="0" smtClean="0"/>
              <a:t> separado con un conjunto especializadas para E/S.</a:t>
            </a:r>
          </a:p>
          <a:p>
            <a:pPr marL="342900" indent="-342900">
              <a:buFont typeface="Wingdings" pitchFamily="2" charset="2"/>
              <a:buAutoNum type="arabicPeriod"/>
            </a:pPr>
            <a:r>
              <a:rPr lang="es-AR" sz="1800" b="1" dirty="0" smtClean="0"/>
              <a:t>El modulo de E/S posee su propia memoria local:</a:t>
            </a:r>
            <a:r>
              <a:rPr lang="es-AR" sz="1800" dirty="0" smtClean="0"/>
              <a:t> se convierte en un computador independiente capaz de controlar un gran numero de dispositivos con una partición mínima del procesador.</a:t>
            </a:r>
          </a:p>
          <a:p>
            <a:pPr marL="342900" indent="-342900">
              <a:buFont typeface="Wingdings" pitchFamily="2" charset="2"/>
              <a:buAutoNum type="arabicPeriod"/>
            </a:pPr>
            <a:endParaRPr lang="es-AR" sz="1800" dirty="0" smtClean="0"/>
          </a:p>
          <a:p>
            <a:pPr marL="342900" indent="-342900">
              <a:buFont typeface="Wingdings" pitchFamily="2" charset="2"/>
              <a:buAutoNum type="arabicPeriod"/>
            </a:pPr>
            <a:endParaRPr lang="es-AR" sz="2000" dirty="0" smtClean="0"/>
          </a:p>
        </p:txBody>
      </p:sp>
    </p:spTree>
    <p:extLst>
      <p:ext uri="{BB962C8B-B14F-4D97-AF65-F5344CB8AC3E}">
        <p14:creationId xmlns="" xmlns:p14="http://schemas.microsoft.com/office/powerpoint/2010/main" val="14889149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457200" y="476672"/>
            <a:ext cx="7467600" cy="5997280"/>
          </a:xfrm>
        </p:spPr>
        <p:txBody>
          <a:bodyPr>
            <a:normAutofit fontScale="77500" lnSpcReduction="20000"/>
          </a:bodyPr>
          <a:lstStyle/>
          <a:p>
            <a:r>
              <a:rPr lang="es-AR" sz="2600" u="sng" dirty="0" smtClean="0">
                <a:effectLst>
                  <a:outerShdw blurRad="38100" dist="38100" dir="2700000" algn="tl">
                    <a:srgbClr val="000000">
                      <a:alpha val="43137"/>
                    </a:srgbClr>
                  </a:outerShdw>
                </a:effectLst>
              </a:rPr>
              <a:t>Acceso directo a memoria (DMA)</a:t>
            </a:r>
          </a:p>
          <a:p>
            <a:pPr marL="0" indent="0">
              <a:buNone/>
            </a:pPr>
            <a:endParaRPr lang="es-AR" dirty="0" smtClean="0"/>
          </a:p>
          <a:p>
            <a:pPr marL="0" indent="0">
              <a:buNone/>
            </a:pPr>
            <a:r>
              <a:rPr lang="es-AR" dirty="0" smtClean="0"/>
              <a:t>El módulo de DMA es como un mini procesador que se encarga de transferir cosas entre la memoria y el dispositivo de entrada/salida.</a:t>
            </a:r>
          </a:p>
          <a:p>
            <a:pPr marL="0" indent="0">
              <a:buNone/>
            </a:pPr>
            <a:endParaRPr lang="es-AR" dirty="0" smtClean="0"/>
          </a:p>
          <a:p>
            <a:pPr marL="0" indent="0">
              <a:buNone/>
            </a:pPr>
            <a:r>
              <a:rPr lang="es-AR" dirty="0" smtClean="0"/>
              <a:t>Entonces, si quisiéramos escribir desde algo que tenemos en memoria hacia un dispositivo de E/S, una vez que el módulo DMA tiene la orden que necesita, el traspaso de datos sería algo así:</a:t>
            </a:r>
          </a:p>
          <a:p>
            <a:pPr marL="0" indent="0">
              <a:buNone/>
            </a:pPr>
            <a:endParaRPr lang="es-AR" dirty="0" smtClean="0"/>
          </a:p>
          <a:p>
            <a:pPr marL="0" indent="0">
              <a:buNone/>
            </a:pPr>
            <a:endParaRPr lang="es-AR" dirty="0" smtClean="0"/>
          </a:p>
          <a:p>
            <a:pPr marL="0" indent="0">
              <a:buNone/>
            </a:pPr>
            <a:endParaRPr lang="es-AR" dirty="0" smtClean="0"/>
          </a:p>
          <a:p>
            <a:pPr marL="0" indent="0">
              <a:buNone/>
            </a:pPr>
            <a:r>
              <a:rPr lang="es-AR" dirty="0" smtClean="0"/>
              <a:t>Y si quisiéramos leer de un dispositivo y pasarlo a memoria, el camino sería al revés.</a:t>
            </a:r>
          </a:p>
          <a:p>
            <a:pPr marL="0" indent="0">
              <a:buNone/>
            </a:pPr>
            <a:endParaRPr lang="es-AR" dirty="0"/>
          </a:p>
          <a:p>
            <a:pPr marL="0" indent="0">
              <a:buNone/>
            </a:pPr>
            <a:r>
              <a:rPr lang="es-AR" dirty="0" smtClean="0"/>
              <a:t>Cada “flecha” significa que de alguna forma los datos pasan de un lugar a otro. Sí o sí, la comunicación entre la Memoria y el Módulo DMA tiene que ser por el bus del sistema (que es el mismo que usa el procesador para comunicarse con la memoria). La segunda “flecha” se puede hacer de varias formas:</a:t>
            </a:r>
          </a:p>
        </p:txBody>
      </p:sp>
      <p:sp>
        <p:nvSpPr>
          <p:cNvPr id="2" name="1 Rectángulo"/>
          <p:cNvSpPr/>
          <p:nvPr/>
        </p:nvSpPr>
        <p:spPr>
          <a:xfrm>
            <a:off x="1403648" y="2928934"/>
            <a:ext cx="13681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Memoria</a:t>
            </a:r>
            <a:endParaRPr lang="es-AR" dirty="0"/>
          </a:p>
        </p:txBody>
      </p:sp>
      <p:sp>
        <p:nvSpPr>
          <p:cNvPr id="5" name="4 Rectángulo"/>
          <p:cNvSpPr/>
          <p:nvPr/>
        </p:nvSpPr>
        <p:spPr>
          <a:xfrm>
            <a:off x="3512986" y="2928934"/>
            <a:ext cx="149106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Módulo DMA</a:t>
            </a:r>
            <a:endParaRPr lang="es-AR" dirty="0"/>
          </a:p>
        </p:txBody>
      </p:sp>
      <p:sp>
        <p:nvSpPr>
          <p:cNvPr id="6" name="5 Rectángulo"/>
          <p:cNvSpPr/>
          <p:nvPr/>
        </p:nvSpPr>
        <p:spPr>
          <a:xfrm>
            <a:off x="5724128" y="2928934"/>
            <a:ext cx="136815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smtClean="0"/>
              <a:t>Dispositivo de E/S</a:t>
            </a:r>
            <a:endParaRPr lang="es-AR" dirty="0"/>
          </a:p>
        </p:txBody>
      </p:sp>
      <p:cxnSp>
        <p:nvCxnSpPr>
          <p:cNvPr id="7" name="6 Conector recto de flecha"/>
          <p:cNvCxnSpPr>
            <a:stCxn id="2" idx="3"/>
            <a:endCxn id="5" idx="1"/>
          </p:cNvCxnSpPr>
          <p:nvPr/>
        </p:nvCxnSpPr>
        <p:spPr>
          <a:xfrm>
            <a:off x="2771800" y="3216966"/>
            <a:ext cx="741186"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 name="8 Conector recto de flecha"/>
          <p:cNvCxnSpPr>
            <a:stCxn id="5" idx="3"/>
            <a:endCxn id="6" idx="1"/>
          </p:cNvCxnSpPr>
          <p:nvPr/>
        </p:nvCxnSpPr>
        <p:spPr>
          <a:xfrm>
            <a:off x="5004048" y="3216966"/>
            <a:ext cx="72008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353249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457200" y="476672"/>
            <a:ext cx="7467600" cy="5997280"/>
          </a:xfrm>
        </p:spPr>
        <p:txBody>
          <a:bodyPr>
            <a:normAutofit/>
          </a:bodyPr>
          <a:lstStyle/>
          <a:p>
            <a:pPr marL="0" indent="0">
              <a:buNone/>
            </a:pPr>
            <a:endParaRPr lang="es-AR" dirty="0" smtClean="0"/>
          </a:p>
          <a:p>
            <a:pPr marL="0" indent="0">
              <a:buNone/>
            </a:pPr>
            <a:r>
              <a:rPr lang="es-AR" dirty="0" smtClean="0"/>
              <a:t>Formas en las que se comunican los Módulos DMA con los dispositivos de E/S:</a:t>
            </a:r>
          </a:p>
          <a:p>
            <a:pPr marL="0" indent="0">
              <a:buNone/>
            </a:pPr>
            <a:endParaRPr lang="es-AR" dirty="0"/>
          </a:p>
          <a:p>
            <a:pPr>
              <a:buFont typeface="Arial" pitchFamily="34" charset="0"/>
              <a:buChar char="•"/>
            </a:pPr>
            <a:r>
              <a:rPr lang="es-AR" dirty="0" smtClean="0"/>
              <a:t>A través del bus del sistema:</a:t>
            </a:r>
          </a:p>
          <a:p>
            <a:pPr marL="0" indent="0">
              <a:buNone/>
            </a:pPr>
            <a:endParaRPr lang="es-AR" dirty="0" smtClean="0"/>
          </a:p>
          <a:p>
            <a:pPr marL="0" indent="0">
              <a:buNone/>
            </a:pPr>
            <a:endParaRPr lang="es-AR" dirty="0"/>
          </a:p>
          <a:p>
            <a:pPr marL="0" indent="0">
              <a:buNone/>
            </a:pPr>
            <a:endParaRPr lang="es-AR" dirty="0" smtClean="0"/>
          </a:p>
          <a:p>
            <a:pPr marL="0" indent="0">
              <a:buNone/>
            </a:pPr>
            <a:endParaRPr lang="es-AR" dirty="0"/>
          </a:p>
          <a:p>
            <a:pPr marL="0" indent="0">
              <a:buNone/>
            </a:pPr>
            <a:r>
              <a:rPr lang="es-AR" dirty="0" smtClean="0"/>
              <a:t>Esto no es muy copado, porque ambos traspasos de información van por el bus del sistema, y se lo “roba” mucho tiempo al procesador.</a:t>
            </a:r>
          </a:p>
          <a:p>
            <a:pPr marL="0" indent="0">
              <a:buNone/>
            </a:pPr>
            <a:endParaRPr lang="es-AR" dirty="0" smtClean="0"/>
          </a:p>
          <a:p>
            <a:pPr marL="0" indent="0">
              <a:buNone/>
            </a:pPr>
            <a:endParaRPr lang="es-AR" dirty="0" smtClean="0"/>
          </a:p>
        </p:txBody>
      </p:sp>
      <p:pic>
        <p:nvPicPr>
          <p:cNvPr id="1026"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553668" y="2780928"/>
            <a:ext cx="5362575" cy="1362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378072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Marcador de contenido"/>
          <p:cNvSpPr>
            <a:spLocks noGrp="1"/>
          </p:cNvSpPr>
          <p:nvPr>
            <p:ph sz="quarter" idx="1"/>
          </p:nvPr>
        </p:nvSpPr>
        <p:spPr>
          <a:xfrm>
            <a:off x="457200" y="476672"/>
            <a:ext cx="7467600" cy="5997280"/>
          </a:xfrm>
        </p:spPr>
        <p:txBody>
          <a:bodyPr>
            <a:normAutofit/>
          </a:bodyPr>
          <a:lstStyle/>
          <a:p>
            <a:pPr>
              <a:buFont typeface="Arial" pitchFamily="34" charset="0"/>
              <a:buChar char="•"/>
            </a:pPr>
            <a:r>
              <a:rPr lang="es-AR" sz="2000" dirty="0" smtClean="0"/>
              <a:t>Integrando el Módulo DMA a uno o más dispositivos de E/S:</a:t>
            </a:r>
          </a:p>
          <a:p>
            <a:pPr marL="0" indent="0">
              <a:buNone/>
            </a:pPr>
            <a:endParaRPr lang="es-AR" sz="2000" dirty="0"/>
          </a:p>
          <a:p>
            <a:pPr marL="0" indent="0">
              <a:buNone/>
            </a:pPr>
            <a:endParaRPr lang="es-AR" sz="2000" dirty="0" smtClean="0"/>
          </a:p>
          <a:p>
            <a:pPr marL="0" indent="0">
              <a:buNone/>
            </a:pPr>
            <a:endParaRPr lang="es-AR" sz="2000" dirty="0"/>
          </a:p>
          <a:p>
            <a:pPr marL="0" indent="0">
              <a:buNone/>
            </a:pPr>
            <a:endParaRPr lang="es-AR" sz="2000" dirty="0" smtClean="0"/>
          </a:p>
          <a:p>
            <a:pPr marL="0" indent="0">
              <a:buNone/>
            </a:pPr>
            <a:endParaRPr lang="es-AR" sz="2000" dirty="0"/>
          </a:p>
          <a:p>
            <a:pPr marL="0" indent="0">
              <a:buNone/>
            </a:pPr>
            <a:r>
              <a:rPr lang="es-AR" sz="2000" dirty="0" smtClean="0"/>
              <a:t>Eso reduce mucho el uso del bus. Pero hay otra forma que, además, permite que sea más expansible:</a:t>
            </a:r>
          </a:p>
          <a:p>
            <a:pPr>
              <a:buFont typeface="Arial" pitchFamily="34" charset="0"/>
              <a:buChar char="•"/>
            </a:pPr>
            <a:r>
              <a:rPr lang="es-AR" sz="2000" dirty="0" smtClean="0"/>
              <a:t>Usando un bus separado para varios dispositivos de E/S:</a:t>
            </a:r>
          </a:p>
          <a:p>
            <a:pPr marL="0" indent="0">
              <a:buNone/>
            </a:pPr>
            <a:endParaRPr lang="es-AR" dirty="0"/>
          </a:p>
          <a:p>
            <a:pPr marL="0" indent="0">
              <a:buNone/>
            </a:pPr>
            <a:endParaRPr lang="es-AR" dirty="0" smtClean="0"/>
          </a:p>
          <a:p>
            <a:pPr marL="0" indent="0">
              <a:buNone/>
            </a:pPr>
            <a:endParaRPr lang="es-AR" dirty="0" smtClean="0"/>
          </a:p>
          <a:p>
            <a:pPr marL="0" indent="0">
              <a:buNone/>
            </a:pPr>
            <a:endParaRPr lang="es-AR" dirty="0" smtClean="0"/>
          </a:p>
        </p:txBody>
      </p:sp>
      <p:pic>
        <p:nvPicPr>
          <p:cNvPr id="205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691680" y="857232"/>
            <a:ext cx="5400675" cy="18669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72642" y="4196394"/>
            <a:ext cx="5238750" cy="2286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72247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contenido"/>
          <p:cNvSpPr>
            <a:spLocks/>
          </p:cNvSpPr>
          <p:nvPr/>
        </p:nvSpPr>
        <p:spPr bwMode="auto">
          <a:xfrm>
            <a:off x="468313" y="476250"/>
            <a:ext cx="7467600" cy="5997575"/>
          </a:xfrm>
          <a:prstGeom prst="rect">
            <a:avLst/>
          </a:prstGeom>
          <a:noFill/>
          <a:ln w="9525">
            <a:noFill/>
            <a:miter lim="800000"/>
            <a:headEnd/>
            <a:tailEnd/>
          </a:ln>
        </p:spPr>
        <p:txBody>
          <a:bodyPr/>
          <a:lstStyle/>
          <a:p>
            <a:pPr marL="342900" indent="-342900">
              <a:spcBef>
                <a:spcPts val="600"/>
              </a:spcBef>
              <a:buClr>
                <a:schemeClr val="accent1"/>
              </a:buClr>
              <a:buSzPct val="70000"/>
              <a:buFont typeface="Wingdings" pitchFamily="2" charset="2"/>
              <a:buChar char=""/>
            </a:pPr>
            <a:r>
              <a:rPr lang="es-AR" sz="2400" u="sng" dirty="0">
                <a:effectLst>
                  <a:outerShdw blurRad="38100" dist="38100" dir="2700000" algn="tl">
                    <a:srgbClr val="C0C0C0"/>
                  </a:outerShdw>
                </a:effectLst>
                <a:latin typeface="Century Schoolbook" pitchFamily="18" charset="0"/>
              </a:rPr>
              <a:t>Objetivos de Diseño:</a:t>
            </a:r>
          </a:p>
          <a:p>
            <a:pPr marL="342900" indent="-342900">
              <a:spcBef>
                <a:spcPts val="600"/>
              </a:spcBef>
              <a:buClr>
                <a:schemeClr val="accent1"/>
              </a:buClr>
              <a:buSzPct val="70000"/>
              <a:buFont typeface="Wingdings" pitchFamily="2" charset="2"/>
              <a:buNone/>
            </a:pPr>
            <a:endParaRPr lang="es-AR" sz="2400" dirty="0">
              <a:latin typeface="Century Schoolbook" pitchFamily="18" charset="0"/>
            </a:endParaRPr>
          </a:p>
          <a:p>
            <a:pPr marL="342900" indent="-342900">
              <a:spcBef>
                <a:spcPts val="600"/>
              </a:spcBef>
              <a:buClr>
                <a:schemeClr val="accent1"/>
              </a:buClr>
              <a:buSzPct val="70000"/>
              <a:buFont typeface="Wingdings" pitchFamily="2" charset="2"/>
              <a:buNone/>
            </a:pPr>
            <a:r>
              <a:rPr lang="es-AR" dirty="0">
                <a:latin typeface="Century Schoolbook" pitchFamily="18" charset="0"/>
              </a:rPr>
              <a:t>      </a:t>
            </a:r>
            <a:r>
              <a:rPr lang="es-AR" sz="2000" dirty="0">
                <a:latin typeface="Century Schoolbook" pitchFamily="18" charset="0"/>
              </a:rPr>
              <a:t>Los objetivos principales que se buscan mejorar para el diseño de un servicio de E/S son:</a:t>
            </a:r>
          </a:p>
          <a:p>
            <a:pPr marL="342900" indent="-342900">
              <a:spcBef>
                <a:spcPts val="600"/>
              </a:spcBef>
              <a:buClr>
                <a:schemeClr val="accent1"/>
              </a:buClr>
              <a:buSzPct val="70000"/>
              <a:buFont typeface="Wingdings" pitchFamily="2" charset="2"/>
              <a:buAutoNum type="arabicPeriod"/>
            </a:pPr>
            <a:endParaRPr lang="es-AR" sz="2400" dirty="0">
              <a:latin typeface="Century Schoolbook" pitchFamily="18" charset="0"/>
            </a:endParaRPr>
          </a:p>
          <a:p>
            <a:pPr marL="781050" lvl="1" indent="-323850">
              <a:spcBef>
                <a:spcPct val="20000"/>
              </a:spcBef>
              <a:buClr>
                <a:schemeClr val="accent1"/>
              </a:buClr>
              <a:buSzPct val="80000"/>
              <a:buFont typeface="Wingdings 2" pitchFamily="18" charset="2"/>
              <a:buChar char=""/>
            </a:pPr>
            <a:r>
              <a:rPr lang="es-AR" sz="2400" b="1" dirty="0">
                <a:latin typeface="Century Schoolbook" pitchFamily="18" charset="0"/>
              </a:rPr>
              <a:t>Eficiencia:</a:t>
            </a:r>
            <a:r>
              <a:rPr lang="es-AR" sz="2400" dirty="0">
                <a:latin typeface="Century Schoolbook" pitchFamily="18" charset="0"/>
              </a:rPr>
              <a:t> </a:t>
            </a:r>
            <a:r>
              <a:rPr lang="es-AR" sz="2000" dirty="0">
                <a:latin typeface="Century Schoolbook" pitchFamily="18" charset="0"/>
              </a:rPr>
              <a:t>se busca evita los cuellos de botella. Al área que mas atención se le da por su gran importancia es la E/S a Disco.</a:t>
            </a:r>
          </a:p>
          <a:p>
            <a:pPr marL="342900" indent="-342900">
              <a:spcBef>
                <a:spcPts val="600"/>
              </a:spcBef>
              <a:buClr>
                <a:schemeClr val="accent1"/>
              </a:buClr>
              <a:buSzPct val="70000"/>
              <a:buFont typeface="Wingdings" pitchFamily="2" charset="2"/>
              <a:buNone/>
            </a:pPr>
            <a:endParaRPr lang="es-AR" sz="2400" dirty="0">
              <a:latin typeface="Century Schoolbook" pitchFamily="18" charset="0"/>
            </a:endParaRPr>
          </a:p>
          <a:p>
            <a:pPr marL="781050" lvl="1" indent="-323850">
              <a:spcBef>
                <a:spcPct val="20000"/>
              </a:spcBef>
              <a:buClr>
                <a:schemeClr val="accent1"/>
              </a:buClr>
              <a:buSzPct val="80000"/>
              <a:buFont typeface="Wingdings 2" pitchFamily="18" charset="2"/>
              <a:buChar char=""/>
            </a:pPr>
            <a:r>
              <a:rPr lang="es-AR" sz="2400" b="1" dirty="0">
                <a:effectLst>
                  <a:outerShdw blurRad="38100" dist="38100" dir="2700000" algn="tl">
                    <a:srgbClr val="C0C0C0"/>
                  </a:outerShdw>
                </a:effectLst>
                <a:latin typeface="Century Schoolbook" pitchFamily="18" charset="0"/>
              </a:rPr>
              <a:t>Generalidad:</a:t>
            </a:r>
            <a:r>
              <a:rPr lang="es-AR" sz="2400" dirty="0">
                <a:effectLst>
                  <a:outerShdw blurRad="38100" dist="38100" dir="2700000" algn="tl">
                    <a:srgbClr val="C0C0C0"/>
                  </a:outerShdw>
                </a:effectLst>
                <a:latin typeface="Century Schoolbook" pitchFamily="18" charset="0"/>
              </a:rPr>
              <a:t> </a:t>
            </a:r>
            <a:r>
              <a:rPr lang="es-AR" sz="2000" dirty="0">
                <a:effectLst>
                  <a:outerShdw blurRad="38100" dist="38100" dir="2700000" algn="tl">
                    <a:srgbClr val="C0C0C0"/>
                  </a:outerShdw>
                </a:effectLst>
                <a:latin typeface="Century Schoolbook" pitchFamily="18" charset="0"/>
              </a:rPr>
              <a:t>gestionar todos los dispositivos de una manera uniforme, que debido a la diversidad de características de los dispositivos, en la practica es difícil de conseguir</a:t>
            </a:r>
            <a:r>
              <a:rPr lang="es-AR" sz="2000" dirty="0">
                <a:latin typeface="Century Schoolbook" pitchFamily="18" charset="0"/>
              </a:rPr>
              <a:t>.</a:t>
            </a:r>
          </a:p>
          <a:p>
            <a:pPr marL="342900" indent="-342900">
              <a:spcBef>
                <a:spcPts val="600"/>
              </a:spcBef>
              <a:buClr>
                <a:schemeClr val="accent1"/>
              </a:buClr>
              <a:buSzPct val="70000"/>
              <a:buFont typeface="Wingdings" pitchFamily="2" charset="2"/>
              <a:buAutoNum type="arabicPeriod"/>
            </a:pPr>
            <a:endParaRPr lang="es-AR" sz="2000" dirty="0">
              <a:latin typeface="Century Schoolbook" pitchFamily="18" charset="0"/>
            </a:endParaRPr>
          </a:p>
          <a:p>
            <a:pPr marL="342900" indent="-342900">
              <a:spcBef>
                <a:spcPts val="600"/>
              </a:spcBef>
              <a:buClr>
                <a:schemeClr val="accent1"/>
              </a:buClr>
              <a:buSzPct val="70000"/>
              <a:buFont typeface="Wingdings" pitchFamily="2" charset="2"/>
              <a:buAutoNum type="arabicPeriod"/>
            </a:pPr>
            <a:endParaRPr lang="es-AR" sz="2000" dirty="0">
              <a:latin typeface="Century Schoolbook" pitchFamily="18" charset="0"/>
            </a:endParaRPr>
          </a:p>
        </p:txBody>
      </p:sp>
    </p:spTree>
    <p:extLst>
      <p:ext uri="{BB962C8B-B14F-4D97-AF65-F5344CB8AC3E}">
        <p14:creationId xmlns="" xmlns:p14="http://schemas.microsoft.com/office/powerpoint/2010/main" val="105767134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524</TotalTime>
  <Words>1997</Words>
  <Application>Microsoft Office PowerPoint</Application>
  <PresentationFormat>Presentación en pantalla (4:3)</PresentationFormat>
  <Paragraphs>220</Paragraphs>
  <Slides>25</Slides>
  <Notes>0</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Mirador</vt:lpstr>
      <vt:lpstr>Temario:  Administración de Entrada/Salida  Planificación de Disco  RAID</vt:lpstr>
      <vt:lpstr>Administración de Entrada/Salida Introducción</vt:lpstr>
      <vt:lpstr>Diapositiva 3</vt:lpstr>
      <vt:lpstr>Diapositiva 4</vt:lpstr>
      <vt:lpstr>Diapositiva 5</vt:lpstr>
      <vt:lpstr>Diapositiva 6</vt:lpstr>
      <vt:lpstr>Diapositiva 7</vt:lpstr>
      <vt:lpstr>Diapositiva 8</vt:lpstr>
      <vt:lpstr>Diapositiva 9</vt:lpstr>
      <vt:lpstr>Diapositiva 10</vt:lpstr>
      <vt:lpstr>Diapositiva 11</vt:lpstr>
      <vt:lpstr>Planificación de Disco</vt:lpstr>
      <vt:lpstr>Diapositiva 13</vt:lpstr>
      <vt:lpstr>Diapositiva 14</vt:lpstr>
      <vt:lpstr>Diapositiva 15</vt:lpstr>
      <vt:lpstr>Diapositiva 16</vt:lpstr>
      <vt:lpstr>Diapositiva 17</vt:lpstr>
      <vt:lpstr>Diapositiva 18</vt:lpstr>
      <vt:lpstr>RAID (Redundant Array of Independent Discks)</vt:lpstr>
      <vt:lpstr>Diapositiva 20</vt:lpstr>
      <vt:lpstr>Diapositiva 21</vt:lpstr>
      <vt:lpstr>Diapositiva 22</vt:lpstr>
      <vt:lpstr>Diapositiva 23</vt:lpstr>
      <vt:lpstr>Diapositiva 24</vt:lpstr>
      <vt:lpstr>Diapositiva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Ochullini</dc:creator>
  <cp:lastModifiedBy>Marcela</cp:lastModifiedBy>
  <cp:revision>45</cp:revision>
  <dcterms:created xsi:type="dcterms:W3CDTF">2012-06-10T22:53:19Z</dcterms:created>
  <dcterms:modified xsi:type="dcterms:W3CDTF">2015-10-20T13:29:40Z</dcterms:modified>
</cp:coreProperties>
</file>