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91" r:id="rId4"/>
    <p:sldId id="298" r:id="rId5"/>
    <p:sldId id="302" r:id="rId6"/>
    <p:sldId id="297" r:id="rId7"/>
    <p:sldId id="301" r:id="rId8"/>
    <p:sldId id="296" r:id="rId9"/>
    <p:sldId id="299" r:id="rId10"/>
    <p:sldId id="292" r:id="rId11"/>
    <p:sldId id="293" r:id="rId12"/>
    <p:sldId id="294" r:id="rId13"/>
    <p:sldId id="295" r:id="rId14"/>
    <p:sldId id="303" r:id="rId15"/>
    <p:sldId id="304" r:id="rId16"/>
    <p:sldId id="305" r:id="rId17"/>
    <p:sldId id="306" r:id="rId18"/>
    <p:sldId id="307" r:id="rId19"/>
    <p:sldId id="265" r:id="rId20"/>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47DB3-A868-4BDD-AF89-6F34F7250FC4}" type="datetimeFigureOut">
              <a:rPr lang="es-ES" smtClean="0"/>
              <a:t>06/11/2014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5858F-5869-488D-9243-53BB869EF301}" type="slidenum">
              <a:rPr lang="es-ES" smtClean="0"/>
              <a:t>‹Nº›</a:t>
            </a:fld>
            <a:endParaRPr lang="es-ES"/>
          </a:p>
        </p:txBody>
      </p:sp>
    </p:spTree>
    <p:extLst>
      <p:ext uri="{BB962C8B-B14F-4D97-AF65-F5344CB8AC3E}">
        <p14:creationId xmlns:p14="http://schemas.microsoft.com/office/powerpoint/2010/main" val="3346113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D662543-9878-4E13-8AA6-0E91274CC0C3}" type="datetimeFigureOut">
              <a:rPr lang="es-ES" smtClean="0"/>
              <a:t>06/11/2014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63EFA3-2CCA-43B6-B345-2709733C20A9}" type="slidenum">
              <a:rPr lang="es-ES" smtClean="0"/>
              <a:t>‹Nº›</a:t>
            </a:fld>
            <a:endParaRPr lang="es-ES"/>
          </a:p>
        </p:txBody>
      </p:sp>
    </p:spTree>
    <p:extLst>
      <p:ext uri="{BB962C8B-B14F-4D97-AF65-F5344CB8AC3E}">
        <p14:creationId xmlns:p14="http://schemas.microsoft.com/office/powerpoint/2010/main" val="2787138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662543-9878-4E13-8AA6-0E91274CC0C3}" type="datetimeFigureOut">
              <a:rPr lang="es-ES" smtClean="0"/>
              <a:t>06/11/2014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63EFA3-2CCA-43B6-B345-2709733C20A9}" type="slidenum">
              <a:rPr lang="es-ES" smtClean="0"/>
              <a:t>‹Nº›</a:t>
            </a:fld>
            <a:endParaRPr lang="es-ES"/>
          </a:p>
        </p:txBody>
      </p:sp>
    </p:spTree>
    <p:extLst>
      <p:ext uri="{BB962C8B-B14F-4D97-AF65-F5344CB8AC3E}">
        <p14:creationId xmlns:p14="http://schemas.microsoft.com/office/powerpoint/2010/main" val="127892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662543-9878-4E13-8AA6-0E91274CC0C3}" type="datetimeFigureOut">
              <a:rPr lang="es-ES" smtClean="0"/>
              <a:t>06/11/2014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63EFA3-2CCA-43B6-B345-2709733C20A9}" type="slidenum">
              <a:rPr lang="es-ES" smtClean="0"/>
              <a:t>‹Nº›</a:t>
            </a:fld>
            <a:endParaRPr lang="es-ES"/>
          </a:p>
        </p:txBody>
      </p:sp>
    </p:spTree>
    <p:extLst>
      <p:ext uri="{BB962C8B-B14F-4D97-AF65-F5344CB8AC3E}">
        <p14:creationId xmlns:p14="http://schemas.microsoft.com/office/powerpoint/2010/main" val="317489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D662543-9878-4E13-8AA6-0E91274CC0C3}" type="datetimeFigureOut">
              <a:rPr lang="es-ES" smtClean="0"/>
              <a:t>06/11/2014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63EFA3-2CCA-43B6-B345-2709733C20A9}" type="slidenum">
              <a:rPr lang="es-ES" smtClean="0"/>
              <a:t>‹Nº›</a:t>
            </a:fld>
            <a:endParaRPr lang="es-ES"/>
          </a:p>
        </p:txBody>
      </p:sp>
    </p:spTree>
    <p:extLst>
      <p:ext uri="{BB962C8B-B14F-4D97-AF65-F5344CB8AC3E}">
        <p14:creationId xmlns:p14="http://schemas.microsoft.com/office/powerpoint/2010/main" val="1738437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D662543-9878-4E13-8AA6-0E91274CC0C3}" type="datetimeFigureOut">
              <a:rPr lang="es-ES" smtClean="0"/>
              <a:t>06/11/2014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8D63EFA3-2CCA-43B6-B345-2709733C20A9}" type="slidenum">
              <a:rPr lang="es-ES" smtClean="0"/>
              <a:t>‹Nº›</a:t>
            </a:fld>
            <a:endParaRPr lang="es-ES"/>
          </a:p>
        </p:txBody>
      </p:sp>
    </p:spTree>
    <p:extLst>
      <p:ext uri="{BB962C8B-B14F-4D97-AF65-F5344CB8AC3E}">
        <p14:creationId xmlns:p14="http://schemas.microsoft.com/office/powerpoint/2010/main" val="1582449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D662543-9878-4E13-8AA6-0E91274CC0C3}" type="datetimeFigureOut">
              <a:rPr lang="es-ES" smtClean="0"/>
              <a:t>06/11/2014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63EFA3-2CCA-43B6-B345-2709733C20A9}" type="slidenum">
              <a:rPr lang="es-ES" smtClean="0"/>
              <a:t>‹Nº›</a:t>
            </a:fld>
            <a:endParaRPr lang="es-ES"/>
          </a:p>
        </p:txBody>
      </p:sp>
    </p:spTree>
    <p:extLst>
      <p:ext uri="{BB962C8B-B14F-4D97-AF65-F5344CB8AC3E}">
        <p14:creationId xmlns:p14="http://schemas.microsoft.com/office/powerpoint/2010/main" val="129230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D662543-9878-4E13-8AA6-0E91274CC0C3}" type="datetimeFigureOut">
              <a:rPr lang="es-ES" smtClean="0"/>
              <a:t>06/11/2014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8D63EFA3-2CCA-43B6-B345-2709733C20A9}" type="slidenum">
              <a:rPr lang="es-ES" smtClean="0"/>
              <a:t>‹Nº›</a:t>
            </a:fld>
            <a:endParaRPr lang="es-ES"/>
          </a:p>
        </p:txBody>
      </p:sp>
    </p:spTree>
    <p:extLst>
      <p:ext uri="{BB962C8B-B14F-4D97-AF65-F5344CB8AC3E}">
        <p14:creationId xmlns:p14="http://schemas.microsoft.com/office/powerpoint/2010/main" val="95332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D662543-9878-4E13-8AA6-0E91274CC0C3}" type="datetimeFigureOut">
              <a:rPr lang="es-ES" smtClean="0"/>
              <a:t>06/11/2014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8D63EFA3-2CCA-43B6-B345-2709733C20A9}" type="slidenum">
              <a:rPr lang="es-ES" smtClean="0"/>
              <a:t>‹Nº›</a:t>
            </a:fld>
            <a:endParaRPr lang="es-ES"/>
          </a:p>
        </p:txBody>
      </p:sp>
    </p:spTree>
    <p:extLst>
      <p:ext uri="{BB962C8B-B14F-4D97-AF65-F5344CB8AC3E}">
        <p14:creationId xmlns:p14="http://schemas.microsoft.com/office/powerpoint/2010/main" val="373446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62543-9878-4E13-8AA6-0E91274CC0C3}" type="datetimeFigureOut">
              <a:rPr lang="es-ES" smtClean="0"/>
              <a:t>06/11/2014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8D63EFA3-2CCA-43B6-B345-2709733C20A9}" type="slidenum">
              <a:rPr lang="es-ES" smtClean="0"/>
              <a:t>‹Nº›</a:t>
            </a:fld>
            <a:endParaRPr lang="es-ES"/>
          </a:p>
        </p:txBody>
      </p:sp>
    </p:spTree>
    <p:extLst>
      <p:ext uri="{BB962C8B-B14F-4D97-AF65-F5344CB8AC3E}">
        <p14:creationId xmlns:p14="http://schemas.microsoft.com/office/powerpoint/2010/main" val="2489180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D662543-9878-4E13-8AA6-0E91274CC0C3}" type="datetimeFigureOut">
              <a:rPr lang="es-ES" smtClean="0"/>
              <a:t>06/11/2014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63EFA3-2CCA-43B6-B345-2709733C20A9}" type="slidenum">
              <a:rPr lang="es-ES" smtClean="0"/>
              <a:t>‹Nº›</a:t>
            </a:fld>
            <a:endParaRPr lang="es-ES"/>
          </a:p>
        </p:txBody>
      </p:sp>
    </p:spTree>
    <p:extLst>
      <p:ext uri="{BB962C8B-B14F-4D97-AF65-F5344CB8AC3E}">
        <p14:creationId xmlns:p14="http://schemas.microsoft.com/office/powerpoint/2010/main" val="699309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D662543-9878-4E13-8AA6-0E91274CC0C3}" type="datetimeFigureOut">
              <a:rPr lang="es-ES" smtClean="0"/>
              <a:t>06/11/2014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8D63EFA3-2CCA-43B6-B345-2709733C20A9}" type="slidenum">
              <a:rPr lang="es-ES" smtClean="0"/>
              <a:t>‹Nº›</a:t>
            </a:fld>
            <a:endParaRPr lang="es-ES"/>
          </a:p>
        </p:txBody>
      </p:sp>
    </p:spTree>
    <p:extLst>
      <p:ext uri="{BB962C8B-B14F-4D97-AF65-F5344CB8AC3E}">
        <p14:creationId xmlns:p14="http://schemas.microsoft.com/office/powerpoint/2010/main" val="206164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62543-9878-4E13-8AA6-0E91274CC0C3}" type="datetimeFigureOut">
              <a:rPr lang="es-ES" smtClean="0"/>
              <a:t>06/11/2014</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63EFA3-2CCA-43B6-B345-2709733C20A9}" type="slidenum">
              <a:rPr lang="es-ES" smtClean="0"/>
              <a:t>‹Nº›</a:t>
            </a:fld>
            <a:endParaRPr lang="es-ES"/>
          </a:p>
        </p:txBody>
      </p:sp>
    </p:spTree>
    <p:extLst>
      <p:ext uri="{BB962C8B-B14F-4D97-AF65-F5344CB8AC3E}">
        <p14:creationId xmlns:p14="http://schemas.microsoft.com/office/powerpoint/2010/main" val="336859751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757152" y="565682"/>
            <a:ext cx="6858000" cy="655397"/>
          </a:xfrm>
        </p:spPr>
        <p:txBody>
          <a:bodyPr>
            <a:normAutofit fontScale="90000"/>
          </a:bodyPr>
          <a:lstStyle/>
          <a:p>
            <a:r>
              <a:rPr lang="es-ES" dirty="0" smtClean="0"/>
              <a:t>File </a:t>
            </a:r>
            <a:r>
              <a:rPr lang="es-ES" dirty="0" err="1" smtClean="0"/>
              <a:t>System</a:t>
            </a:r>
            <a:endParaRPr lang="es-ES" dirty="0"/>
          </a:p>
        </p:txBody>
      </p:sp>
      <p:pic>
        <p:nvPicPr>
          <p:cNvPr id="3" name="Picture 2" descr="http://img0.joyreactor.com/pics/post/full/comics-optipess-jurassic-park-unix-6386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948" y="1733266"/>
            <a:ext cx="10366407" cy="3833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1550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Asignación de bloques: Contigua</a:t>
            </a:r>
          </a:p>
        </p:txBody>
      </p:sp>
      <p:sp>
        <p:nvSpPr>
          <p:cNvPr id="3" name="Marcador de contenido 2"/>
          <p:cNvSpPr>
            <a:spLocks noGrp="1"/>
          </p:cNvSpPr>
          <p:nvPr>
            <p:ph idx="1"/>
          </p:nvPr>
        </p:nvSpPr>
        <p:spPr>
          <a:xfrm>
            <a:off x="838200" y="1825625"/>
            <a:ext cx="4867141" cy="4351338"/>
          </a:xfrm>
        </p:spPr>
        <p:txBody>
          <a:bodyPr>
            <a:normAutofit fontScale="70000" lnSpcReduction="20000"/>
          </a:bodyPr>
          <a:lstStyle/>
          <a:p>
            <a:r>
              <a:rPr lang="es-ES" dirty="0" smtClean="0"/>
              <a:t>Bloques </a:t>
            </a:r>
            <a:r>
              <a:rPr lang="es-ES" dirty="0"/>
              <a:t>contiguos en </a:t>
            </a:r>
            <a:r>
              <a:rPr lang="es-ES" dirty="0" smtClean="0"/>
              <a:t>disco (implican menor </a:t>
            </a:r>
            <a:r>
              <a:rPr lang="es-ES" dirty="0"/>
              <a:t>reposicionamiento </a:t>
            </a:r>
            <a:r>
              <a:rPr lang="es-ES" dirty="0" smtClean="0"/>
              <a:t>del cabezal)</a:t>
            </a:r>
            <a:endParaRPr lang="es-ES" dirty="0"/>
          </a:p>
          <a:p>
            <a:r>
              <a:rPr lang="es-ES" dirty="0" smtClean="0"/>
              <a:t>Porciones variables</a:t>
            </a:r>
          </a:p>
          <a:p>
            <a:pPr lvl="1"/>
            <a:r>
              <a:rPr lang="es-ES" dirty="0" smtClean="0"/>
              <a:t>Tablas </a:t>
            </a:r>
            <a:r>
              <a:rPr lang="es-ES" dirty="0"/>
              <a:t>más </a:t>
            </a:r>
            <a:r>
              <a:rPr lang="es-ES" dirty="0" smtClean="0"/>
              <a:t>chicas para administrar</a:t>
            </a:r>
          </a:p>
          <a:p>
            <a:pPr lvl="1"/>
            <a:r>
              <a:rPr lang="es-ES" dirty="0" smtClean="0"/>
              <a:t>Sufren fragmentación externa</a:t>
            </a:r>
          </a:p>
          <a:p>
            <a:r>
              <a:rPr lang="es-ES" dirty="0" smtClean="0"/>
              <a:t>Se </a:t>
            </a:r>
            <a:r>
              <a:rPr lang="es-ES" dirty="0"/>
              <a:t>define por la dirección del primer bloque + tamaño de la porción</a:t>
            </a:r>
          </a:p>
          <a:p>
            <a:r>
              <a:rPr lang="es-ES" dirty="0" smtClean="0"/>
              <a:t>Bueno </a:t>
            </a:r>
            <a:r>
              <a:rPr lang="es-ES" dirty="0"/>
              <a:t>para acceso secuencial y directo</a:t>
            </a:r>
          </a:p>
          <a:p>
            <a:r>
              <a:rPr lang="es-ES" dirty="0" smtClean="0"/>
              <a:t>Permiten la </a:t>
            </a:r>
            <a:r>
              <a:rPr lang="es-ES" dirty="0" err="1" smtClean="0"/>
              <a:t>prealocación</a:t>
            </a:r>
            <a:r>
              <a:rPr lang="es-ES" dirty="0" smtClean="0"/>
              <a:t> </a:t>
            </a:r>
            <a:r>
              <a:rPr lang="es-ES" dirty="0"/>
              <a:t>en el momento de </a:t>
            </a:r>
            <a:r>
              <a:rPr lang="es-ES" dirty="0" smtClean="0"/>
              <a:t>la creación para evitar problemas </a:t>
            </a:r>
            <a:r>
              <a:rPr lang="es-ES" dirty="0"/>
              <a:t>de ampliación del </a:t>
            </a:r>
            <a:r>
              <a:rPr lang="es-ES" dirty="0" smtClean="0"/>
              <a:t>archivo. Esto puede ocasionar fragmentación </a:t>
            </a:r>
            <a:r>
              <a:rPr lang="es-ES" dirty="0"/>
              <a:t>interna </a:t>
            </a:r>
          </a:p>
          <a:p>
            <a:r>
              <a:rPr lang="es-ES" dirty="0" smtClean="0"/>
              <a:t>Esquema </a:t>
            </a:r>
            <a:r>
              <a:rPr lang="es-ES" dirty="0"/>
              <a:t>modificado con </a:t>
            </a:r>
            <a:r>
              <a:rPr lang="es-ES" dirty="0" smtClean="0"/>
              <a:t>extensiones: se hace una primera </a:t>
            </a:r>
            <a:r>
              <a:rPr lang="es-ES" dirty="0" err="1" smtClean="0"/>
              <a:t>alocación</a:t>
            </a:r>
            <a:r>
              <a:rPr lang="es-ES" dirty="0" smtClean="0"/>
              <a:t> y después se encadenan bloques.</a:t>
            </a:r>
            <a:endParaRPr lang="es-ES" dirty="0"/>
          </a:p>
          <a:p>
            <a:endParaRPr lang="es-ES" dirty="0"/>
          </a:p>
        </p:txBody>
      </p:sp>
      <p:pic>
        <p:nvPicPr>
          <p:cNvPr id="4098" name="Picture 2" descr="Contiguous Allo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580" y="1757385"/>
            <a:ext cx="5648459" cy="4431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202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Asignación de bloques: </a:t>
            </a:r>
            <a:r>
              <a:rPr lang="es-ES" dirty="0" smtClean="0"/>
              <a:t>Enlazada</a:t>
            </a:r>
            <a:endParaRPr lang="es-ES" dirty="0"/>
          </a:p>
        </p:txBody>
      </p:sp>
      <p:sp>
        <p:nvSpPr>
          <p:cNvPr id="3" name="Marcador de contenido 2"/>
          <p:cNvSpPr>
            <a:spLocks noGrp="1"/>
          </p:cNvSpPr>
          <p:nvPr>
            <p:ph idx="1"/>
          </p:nvPr>
        </p:nvSpPr>
        <p:spPr>
          <a:xfrm>
            <a:off x="838200" y="1825625"/>
            <a:ext cx="4867141" cy="4351338"/>
          </a:xfrm>
        </p:spPr>
        <p:txBody>
          <a:bodyPr>
            <a:normAutofit fontScale="62500" lnSpcReduction="20000"/>
          </a:bodyPr>
          <a:lstStyle/>
          <a:p>
            <a:r>
              <a:rPr lang="es-ES" dirty="0" smtClean="0"/>
              <a:t>Los bloques están dispersos </a:t>
            </a:r>
            <a:r>
              <a:rPr lang="es-ES" dirty="0"/>
              <a:t>por todo el </a:t>
            </a:r>
            <a:r>
              <a:rPr lang="es-ES" dirty="0" smtClean="0"/>
              <a:t>disco. Cada </a:t>
            </a:r>
            <a:r>
              <a:rPr lang="es-ES" dirty="0"/>
              <a:t>uno posee </a:t>
            </a:r>
            <a:r>
              <a:rPr lang="es-ES" dirty="0" smtClean="0"/>
              <a:t>un puntero </a:t>
            </a:r>
            <a:r>
              <a:rPr lang="es-ES" dirty="0"/>
              <a:t>al siguiente bloque</a:t>
            </a:r>
          </a:p>
          <a:p>
            <a:r>
              <a:rPr lang="es-ES" dirty="0" smtClean="0"/>
              <a:t>Entrada </a:t>
            </a:r>
            <a:r>
              <a:rPr lang="es-ES" dirty="0"/>
              <a:t>de </a:t>
            </a:r>
            <a:r>
              <a:rPr lang="es-ES" dirty="0" smtClean="0"/>
              <a:t>directorio: puntero </a:t>
            </a:r>
            <a:r>
              <a:rPr lang="es-ES" dirty="0"/>
              <a:t>inicial + </a:t>
            </a:r>
            <a:r>
              <a:rPr lang="es-ES" dirty="0" smtClean="0"/>
              <a:t>cantidad </a:t>
            </a:r>
            <a:r>
              <a:rPr lang="es-ES" dirty="0"/>
              <a:t>de bloques (también se podría tener el </a:t>
            </a:r>
            <a:r>
              <a:rPr lang="es-ES" dirty="0" smtClean="0"/>
              <a:t>puntero </a:t>
            </a:r>
            <a:r>
              <a:rPr lang="es-ES" dirty="0"/>
              <a:t>final)</a:t>
            </a:r>
          </a:p>
          <a:p>
            <a:r>
              <a:rPr lang="es-ES" dirty="0" smtClean="0"/>
              <a:t>No </a:t>
            </a:r>
            <a:r>
              <a:rPr lang="es-ES" dirty="0"/>
              <a:t>más </a:t>
            </a:r>
            <a:r>
              <a:rPr lang="es-ES" dirty="0" smtClean="0"/>
              <a:t>fragmentación externa -&gt; </a:t>
            </a:r>
            <a:r>
              <a:rPr lang="es-ES" dirty="0"/>
              <a:t>bloques reutilizables por cualquier archivo</a:t>
            </a:r>
          </a:p>
          <a:p>
            <a:r>
              <a:rPr lang="es-ES" dirty="0" smtClean="0"/>
              <a:t>No </a:t>
            </a:r>
            <a:r>
              <a:rPr lang="es-ES" dirty="0"/>
              <a:t>más </a:t>
            </a:r>
            <a:r>
              <a:rPr lang="es-ES" dirty="0" err="1" smtClean="0"/>
              <a:t>prealocación</a:t>
            </a:r>
            <a:r>
              <a:rPr lang="es-ES" dirty="0" smtClean="0"/>
              <a:t> -&gt; si </a:t>
            </a:r>
            <a:r>
              <a:rPr lang="es-ES" dirty="0"/>
              <a:t>se necesita agrandar un archivo se le asigna un bloque al final</a:t>
            </a:r>
          </a:p>
          <a:p>
            <a:r>
              <a:rPr lang="es-ES" dirty="0" smtClean="0"/>
              <a:t>Fragmentación </a:t>
            </a:r>
            <a:r>
              <a:rPr lang="es-ES" dirty="0"/>
              <a:t>interna, en el último bloque</a:t>
            </a:r>
          </a:p>
          <a:p>
            <a:r>
              <a:rPr lang="es-ES" dirty="0" smtClean="0"/>
              <a:t>Hay un pequeño desperdicio </a:t>
            </a:r>
            <a:r>
              <a:rPr lang="es-ES" dirty="0"/>
              <a:t>de espacio por </a:t>
            </a:r>
            <a:r>
              <a:rPr lang="es-ES" dirty="0" smtClean="0"/>
              <a:t>los punteros -&gt; solución </a:t>
            </a:r>
            <a:r>
              <a:rPr lang="es-ES" dirty="0" err="1" smtClean="0"/>
              <a:t>clusters</a:t>
            </a:r>
            <a:endParaRPr lang="es-ES" dirty="0"/>
          </a:p>
          <a:p>
            <a:r>
              <a:rPr lang="es-ES" dirty="0" smtClean="0"/>
              <a:t>Bueno </a:t>
            </a:r>
            <a:r>
              <a:rPr lang="es-ES" dirty="0"/>
              <a:t>para acceso secuencial / malo para directo (hay que leer todos los bloques anteriores)</a:t>
            </a:r>
          </a:p>
          <a:p>
            <a:r>
              <a:rPr lang="es-ES" dirty="0" smtClean="0"/>
              <a:t>Al </a:t>
            </a:r>
            <a:r>
              <a:rPr lang="es-ES" dirty="0"/>
              <a:t>estar los bloques </a:t>
            </a:r>
            <a:r>
              <a:rPr lang="es-ES" dirty="0" smtClean="0"/>
              <a:t>dispersos requiere más </a:t>
            </a:r>
            <a:r>
              <a:rPr lang="es-ES" dirty="0"/>
              <a:t>reposicionamiento del </a:t>
            </a:r>
            <a:r>
              <a:rPr lang="es-ES" dirty="0" smtClean="0"/>
              <a:t>cabezal </a:t>
            </a:r>
            <a:r>
              <a:rPr lang="es-ES" dirty="0"/>
              <a:t>del disco</a:t>
            </a:r>
            <a:endParaRPr lang="es-ES" dirty="0" smtClean="0"/>
          </a:p>
          <a:p>
            <a:endParaRPr lang="es-ES" dirty="0"/>
          </a:p>
        </p:txBody>
      </p:sp>
      <p:pic>
        <p:nvPicPr>
          <p:cNvPr id="5122" name="Picture 2" descr="Linked Allo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3580" y="1757384"/>
            <a:ext cx="5648460" cy="4646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2434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Asignación de bloques: </a:t>
            </a:r>
            <a:r>
              <a:rPr lang="es-ES" dirty="0" smtClean="0"/>
              <a:t>Indexada</a:t>
            </a:r>
            <a:endParaRPr lang="es-ES" dirty="0"/>
          </a:p>
        </p:txBody>
      </p:sp>
      <p:sp>
        <p:nvSpPr>
          <p:cNvPr id="3" name="Marcador de contenido 2"/>
          <p:cNvSpPr>
            <a:spLocks noGrp="1"/>
          </p:cNvSpPr>
          <p:nvPr>
            <p:ph idx="1"/>
          </p:nvPr>
        </p:nvSpPr>
        <p:spPr>
          <a:xfrm>
            <a:off x="838200" y="1825625"/>
            <a:ext cx="4867141" cy="4351338"/>
          </a:xfrm>
        </p:spPr>
        <p:txBody>
          <a:bodyPr>
            <a:normAutofit fontScale="62500" lnSpcReduction="20000"/>
          </a:bodyPr>
          <a:lstStyle/>
          <a:p>
            <a:r>
              <a:rPr lang="es-ES" dirty="0" smtClean="0"/>
              <a:t>Reúne </a:t>
            </a:r>
            <a:r>
              <a:rPr lang="es-ES" dirty="0"/>
              <a:t>todos los </a:t>
            </a:r>
            <a:r>
              <a:rPr lang="es-ES" dirty="0" smtClean="0"/>
              <a:t>punteros </a:t>
            </a:r>
            <a:r>
              <a:rPr lang="es-ES" dirty="0"/>
              <a:t>en el bloque índice, propio del </a:t>
            </a:r>
            <a:r>
              <a:rPr lang="es-ES" dirty="0" smtClean="0"/>
              <a:t>archivo -&gt; </a:t>
            </a:r>
            <a:r>
              <a:rPr lang="es-ES" dirty="0"/>
              <a:t>permite acceso </a:t>
            </a:r>
            <a:r>
              <a:rPr lang="es-ES" dirty="0" smtClean="0"/>
              <a:t>directo fácilmente</a:t>
            </a:r>
            <a:endParaRPr lang="es-ES" dirty="0"/>
          </a:p>
          <a:p>
            <a:r>
              <a:rPr lang="es-ES" dirty="0" smtClean="0"/>
              <a:t>Tiene los mismos </a:t>
            </a:r>
            <a:r>
              <a:rPr lang="es-ES" dirty="0"/>
              <a:t>problemas de rendimiento que enlazado, bloques dispersos</a:t>
            </a:r>
          </a:p>
          <a:p>
            <a:r>
              <a:rPr lang="es-ES" dirty="0" smtClean="0"/>
              <a:t>Más </a:t>
            </a:r>
            <a:r>
              <a:rPr lang="es-ES" dirty="0"/>
              <a:t>desperdicio que en el esquema anterior, puede haber </a:t>
            </a:r>
            <a:r>
              <a:rPr lang="es-ES" dirty="0" smtClean="0"/>
              <a:t>punteros </a:t>
            </a:r>
            <a:r>
              <a:rPr lang="es-ES" dirty="0"/>
              <a:t>de la tabla no </a:t>
            </a:r>
            <a:r>
              <a:rPr lang="es-ES" dirty="0" smtClean="0"/>
              <a:t>utilizados. Para esto, se pueden usar </a:t>
            </a:r>
            <a:r>
              <a:rPr lang="es-ES" dirty="0"/>
              <a:t>bloques </a:t>
            </a:r>
            <a:r>
              <a:rPr lang="es-ES" dirty="0" smtClean="0"/>
              <a:t>índice </a:t>
            </a:r>
            <a:r>
              <a:rPr lang="es-ES" dirty="0"/>
              <a:t>pequeños</a:t>
            </a:r>
          </a:p>
          <a:p>
            <a:r>
              <a:rPr lang="es-ES" dirty="0" smtClean="0"/>
              <a:t>Los punteros </a:t>
            </a:r>
            <a:r>
              <a:rPr lang="es-ES" dirty="0"/>
              <a:t>pueden apuntar tanto a porciones fijas como a porciones variables</a:t>
            </a:r>
          </a:p>
          <a:p>
            <a:r>
              <a:rPr lang="es-ES" dirty="0" smtClean="0"/>
              <a:t>Si </a:t>
            </a:r>
            <a:r>
              <a:rPr lang="es-ES" dirty="0"/>
              <a:t>el bloque índice es pequeño y no se puede agrandar el </a:t>
            </a:r>
            <a:r>
              <a:rPr lang="es-ES" dirty="0" smtClean="0"/>
              <a:t>archivo:</a:t>
            </a:r>
          </a:p>
          <a:p>
            <a:pPr lvl="1"/>
            <a:r>
              <a:rPr lang="es-ES" dirty="0" smtClean="0"/>
              <a:t>Esquema </a:t>
            </a:r>
            <a:r>
              <a:rPr lang="es-ES" dirty="0"/>
              <a:t>enlazado: enlazar bloques de </a:t>
            </a:r>
            <a:r>
              <a:rPr lang="es-ES" dirty="0" smtClean="0"/>
              <a:t>índice</a:t>
            </a:r>
          </a:p>
          <a:p>
            <a:pPr lvl="1"/>
            <a:r>
              <a:rPr lang="es-ES" dirty="0" smtClean="0"/>
              <a:t>Índice multinivel</a:t>
            </a:r>
          </a:p>
          <a:p>
            <a:pPr lvl="1"/>
            <a:r>
              <a:rPr lang="es-ES" dirty="0" smtClean="0"/>
              <a:t>Esquema </a:t>
            </a:r>
            <a:r>
              <a:rPr lang="es-ES" dirty="0"/>
              <a:t>combinado: algunos </a:t>
            </a:r>
            <a:r>
              <a:rPr lang="es-ES" dirty="0" smtClean="0"/>
              <a:t>punteros </a:t>
            </a:r>
            <a:r>
              <a:rPr lang="es-ES" dirty="0"/>
              <a:t>directos y otros indirectos</a:t>
            </a:r>
            <a:endParaRPr lang="es-ES" dirty="0" smtClean="0"/>
          </a:p>
          <a:p>
            <a:endParaRPr lang="es-ES" dirty="0"/>
          </a:p>
        </p:txBody>
      </p:sp>
      <p:pic>
        <p:nvPicPr>
          <p:cNvPr id="4" name="Imagen 3"/>
          <p:cNvPicPr>
            <a:picLocks noChangeAspect="1"/>
          </p:cNvPicPr>
          <p:nvPr/>
        </p:nvPicPr>
        <p:blipFill>
          <a:blip r:embed="rId2"/>
          <a:stretch>
            <a:fillRect/>
          </a:stretch>
        </p:blipFill>
        <p:spPr>
          <a:xfrm>
            <a:off x="5705475" y="1825625"/>
            <a:ext cx="5648325" cy="4752975"/>
          </a:xfrm>
          <a:prstGeom prst="rect">
            <a:avLst/>
          </a:prstGeom>
        </p:spPr>
      </p:pic>
    </p:spTree>
    <p:extLst>
      <p:ext uri="{BB962C8B-B14F-4D97-AF65-F5344CB8AC3E}">
        <p14:creationId xmlns:p14="http://schemas.microsoft.com/office/powerpoint/2010/main" val="3566785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Gestión de espacio libre</a:t>
            </a:r>
          </a:p>
        </p:txBody>
      </p:sp>
      <p:sp>
        <p:nvSpPr>
          <p:cNvPr id="3" name="Marcador de contenido 2"/>
          <p:cNvSpPr>
            <a:spLocks noGrp="1"/>
          </p:cNvSpPr>
          <p:nvPr>
            <p:ph idx="1"/>
          </p:nvPr>
        </p:nvSpPr>
        <p:spPr>
          <a:xfrm>
            <a:off x="838200" y="1825625"/>
            <a:ext cx="4867141" cy="4351338"/>
          </a:xfrm>
        </p:spPr>
        <p:txBody>
          <a:bodyPr>
            <a:normAutofit/>
          </a:bodyPr>
          <a:lstStyle/>
          <a:p>
            <a:r>
              <a:rPr lang="es-ES" dirty="0" smtClean="0"/>
              <a:t>Lista enlazada:</a:t>
            </a:r>
          </a:p>
          <a:p>
            <a:pPr lvl="1"/>
            <a:r>
              <a:rPr lang="es-ES" dirty="0" smtClean="0"/>
              <a:t>Bloques </a:t>
            </a:r>
            <a:r>
              <a:rPr lang="es-ES" dirty="0"/>
              <a:t>libres </a:t>
            </a:r>
            <a:r>
              <a:rPr lang="es-ES" dirty="0" smtClean="0"/>
              <a:t>encadenados</a:t>
            </a:r>
          </a:p>
          <a:p>
            <a:pPr lvl="1"/>
            <a:r>
              <a:rPr lang="es-ES" dirty="0" smtClean="0"/>
              <a:t>Un puntero al </a:t>
            </a:r>
            <a:r>
              <a:rPr lang="es-ES" dirty="0"/>
              <a:t>1er </a:t>
            </a:r>
            <a:r>
              <a:rPr lang="es-ES" dirty="0" smtClean="0"/>
              <a:t>bloque (en memoria)</a:t>
            </a:r>
          </a:p>
          <a:p>
            <a:pPr lvl="1"/>
            <a:r>
              <a:rPr lang="es-ES" dirty="0" smtClean="0"/>
              <a:t>Hay </a:t>
            </a:r>
            <a:r>
              <a:rPr lang="es-ES" dirty="0"/>
              <a:t>que leer el 1er bloque antes de asignarlo para obtener el </a:t>
            </a:r>
            <a:r>
              <a:rPr lang="es-ES" dirty="0" smtClean="0"/>
              <a:t>puntero al </a:t>
            </a:r>
            <a:r>
              <a:rPr lang="es-ES" dirty="0"/>
              <a:t>siguiente </a:t>
            </a:r>
            <a:r>
              <a:rPr lang="es-ES" dirty="0" smtClean="0"/>
              <a:t>bloque</a:t>
            </a:r>
            <a:endParaRPr lang="es-ES" dirty="0"/>
          </a:p>
        </p:txBody>
      </p:sp>
      <p:sp>
        <p:nvSpPr>
          <p:cNvPr id="6" name="Marcador de contenido 2"/>
          <p:cNvSpPr txBox="1">
            <a:spLocks/>
          </p:cNvSpPr>
          <p:nvPr/>
        </p:nvSpPr>
        <p:spPr>
          <a:xfrm>
            <a:off x="6096000" y="1825625"/>
            <a:ext cx="48671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err="1" smtClean="0"/>
              <a:t>Bitmap</a:t>
            </a:r>
            <a:r>
              <a:rPr lang="es-ES" dirty="0" smtClean="0"/>
              <a:t>:</a:t>
            </a:r>
          </a:p>
          <a:p>
            <a:pPr lvl="1"/>
            <a:r>
              <a:rPr lang="es-ES" dirty="0" smtClean="0"/>
              <a:t>Un bit por bloque -&gt; menos espacio necesitado</a:t>
            </a:r>
          </a:p>
          <a:p>
            <a:pPr lvl="1"/>
            <a:r>
              <a:rPr lang="es-ES" dirty="0" smtClean="0"/>
              <a:t>1=ocupado / 0=libre</a:t>
            </a:r>
          </a:p>
          <a:p>
            <a:pPr lvl="1"/>
            <a:r>
              <a:rPr lang="es-ES" dirty="0" smtClean="0"/>
              <a:t>Debe estar e RAM para ser eficiente</a:t>
            </a:r>
          </a:p>
          <a:p>
            <a:endParaRPr lang="es-ES" dirty="0"/>
          </a:p>
        </p:txBody>
      </p:sp>
    </p:spTree>
    <p:extLst>
      <p:ext uri="{BB962C8B-B14F-4D97-AF65-F5344CB8AC3E}">
        <p14:creationId xmlns:p14="http://schemas.microsoft.com/office/powerpoint/2010/main" val="4065611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Seguridad y coherencia de datos</a:t>
            </a:r>
            <a:endParaRPr lang="es-ES" dirty="0"/>
          </a:p>
        </p:txBody>
      </p:sp>
      <p:sp>
        <p:nvSpPr>
          <p:cNvPr id="3" name="Marcador de contenido 2"/>
          <p:cNvSpPr>
            <a:spLocks noGrp="1"/>
          </p:cNvSpPr>
          <p:nvPr>
            <p:ph idx="1"/>
          </p:nvPr>
        </p:nvSpPr>
        <p:spPr>
          <a:xfrm>
            <a:off x="838200" y="1825625"/>
            <a:ext cx="4867141" cy="4351338"/>
          </a:xfrm>
        </p:spPr>
        <p:txBody>
          <a:bodyPr>
            <a:normAutofit fontScale="92500" lnSpcReduction="10000"/>
          </a:bodyPr>
          <a:lstStyle/>
          <a:p>
            <a:r>
              <a:rPr lang="es-AR" dirty="0"/>
              <a:t>Los archivos y directorios se mantienen tanto en memoria principal como en disco, y debe tenerse cuidado para que los fallos del sistema no provoquen una pérdida de datos o una incoherencia en los mismos. </a:t>
            </a:r>
            <a:endParaRPr lang="es-AR" dirty="0" smtClean="0"/>
          </a:p>
          <a:p>
            <a:r>
              <a:rPr lang="es-AR" dirty="0"/>
              <a:t>La información de directorios en memoria principal está, generalmente, más actualizada que la correspondiente información en el disco</a:t>
            </a:r>
            <a:r>
              <a:rPr lang="es-AR" dirty="0" smtClean="0"/>
              <a:t>.</a:t>
            </a:r>
          </a:p>
          <a:p>
            <a:endParaRPr lang="es-AR" dirty="0" smtClean="0"/>
          </a:p>
          <a:p>
            <a:endParaRPr lang="es-ES" dirty="0"/>
          </a:p>
        </p:txBody>
      </p:sp>
      <p:sp>
        <p:nvSpPr>
          <p:cNvPr id="6" name="Marcador de contenido 2"/>
          <p:cNvSpPr txBox="1">
            <a:spLocks/>
          </p:cNvSpPr>
          <p:nvPr/>
        </p:nvSpPr>
        <p:spPr>
          <a:xfrm>
            <a:off x="6096000" y="1825625"/>
            <a:ext cx="4867141" cy="435133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dirty="0"/>
              <a:t>Soluciones</a:t>
            </a:r>
            <a:r>
              <a:rPr lang="es-AR" dirty="0" smtClean="0"/>
              <a:t>:</a:t>
            </a:r>
            <a:endParaRPr lang="es-AR" dirty="0"/>
          </a:p>
          <a:p>
            <a:pPr lvl="1"/>
            <a:r>
              <a:rPr lang="es-ES" dirty="0"/>
              <a:t>Comprobador de coherencia</a:t>
            </a:r>
          </a:p>
          <a:p>
            <a:pPr lvl="2"/>
            <a:r>
              <a:rPr lang="es-ES" dirty="0"/>
              <a:t>Compara bloques de datos del disco contra la </a:t>
            </a:r>
            <a:r>
              <a:rPr lang="es-ES" dirty="0" err="1"/>
              <a:t>info</a:t>
            </a:r>
            <a:r>
              <a:rPr lang="es-ES" dirty="0"/>
              <a:t> de los directorios. </a:t>
            </a:r>
            <a:r>
              <a:rPr lang="es-ES" dirty="0" err="1"/>
              <a:t>Ej</a:t>
            </a:r>
            <a:r>
              <a:rPr lang="es-ES" dirty="0"/>
              <a:t>: </a:t>
            </a:r>
            <a:r>
              <a:rPr lang="es-ES" dirty="0" err="1"/>
              <a:t>chkdsk</a:t>
            </a:r>
            <a:endParaRPr lang="es-ES" dirty="0"/>
          </a:p>
          <a:p>
            <a:pPr lvl="1"/>
            <a:r>
              <a:rPr lang="es-AR" dirty="0"/>
              <a:t>Copia de seguridad</a:t>
            </a:r>
          </a:p>
          <a:p>
            <a:pPr lvl="2"/>
            <a:r>
              <a:rPr lang="es-AR" dirty="0"/>
              <a:t>Pueden utilizarse programas del sistema para realizar una copia de seguridad de los datos del disco en otro dispo­sitivo de almacenamiento. Es habitual usar un delta.</a:t>
            </a:r>
          </a:p>
          <a:p>
            <a:pPr lvl="1"/>
            <a:r>
              <a:rPr lang="es-ES" dirty="0" err="1" smtClean="0"/>
              <a:t>Journaling</a:t>
            </a:r>
            <a:endParaRPr lang="es-ES" dirty="0" smtClean="0"/>
          </a:p>
          <a:p>
            <a:pPr lvl="2"/>
            <a:r>
              <a:rPr lang="es-ES" dirty="0" smtClean="0"/>
              <a:t>Se lleva un historial de transacciones. Se bloquean las estructuras afectadas para que nadie más pueda usarlas durante la transacción. Se escriben en el “</a:t>
            </a:r>
            <a:r>
              <a:rPr lang="es-ES" dirty="0" err="1" smtClean="0"/>
              <a:t>journal</a:t>
            </a:r>
            <a:r>
              <a:rPr lang="es-ES" dirty="0" smtClean="0"/>
              <a:t>” los pasos necesarios para deshacer la transacción (si algo fallara) y se hace la modificación. Si todo va bien, se borra el </a:t>
            </a:r>
            <a:r>
              <a:rPr lang="es-ES" dirty="0" err="1" smtClean="0"/>
              <a:t>journal</a:t>
            </a:r>
            <a:r>
              <a:rPr lang="es-ES" dirty="0" smtClean="0"/>
              <a:t>. </a:t>
            </a:r>
          </a:p>
          <a:p>
            <a:pPr lvl="2"/>
            <a:r>
              <a:rPr lang="es-ES" dirty="0" smtClean="0"/>
              <a:t>Lo </a:t>
            </a:r>
            <a:r>
              <a:rPr lang="es-ES" dirty="0"/>
              <a:t>que persigue el </a:t>
            </a:r>
            <a:r>
              <a:rPr lang="es-ES" i="1" dirty="0" err="1"/>
              <a:t>journaling</a:t>
            </a:r>
            <a:r>
              <a:rPr lang="es-ES" dirty="0"/>
              <a:t> </a:t>
            </a:r>
            <a:r>
              <a:rPr lang="es-ES" dirty="0" smtClean="0"/>
              <a:t>es </a:t>
            </a:r>
            <a:r>
              <a:rPr lang="es-ES" dirty="0"/>
              <a:t>evitar los </a:t>
            </a:r>
            <a:r>
              <a:rPr lang="es-ES" dirty="0" smtClean="0"/>
              <a:t>largos </a:t>
            </a:r>
            <a:r>
              <a:rPr lang="es-ES" dirty="0"/>
              <a:t>chequeos de disco que efectúan los sistemas al apagarse </a:t>
            </a:r>
            <a:r>
              <a:rPr lang="es-ES" dirty="0" smtClean="0"/>
              <a:t>bruscamente.</a:t>
            </a:r>
            <a:endParaRPr lang="es-ES" dirty="0"/>
          </a:p>
          <a:p>
            <a:pPr lvl="1"/>
            <a:endParaRPr lang="es-ES" dirty="0"/>
          </a:p>
          <a:p>
            <a:endParaRPr lang="es-ES" dirty="0" smtClean="0"/>
          </a:p>
          <a:p>
            <a:pPr lvl="1"/>
            <a:endParaRPr lang="es-ES" dirty="0"/>
          </a:p>
        </p:txBody>
      </p:sp>
    </p:spTree>
    <p:extLst>
      <p:ext uri="{BB962C8B-B14F-4D97-AF65-F5344CB8AC3E}">
        <p14:creationId xmlns:p14="http://schemas.microsoft.com/office/powerpoint/2010/main" val="20693600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FAT</a:t>
            </a:r>
            <a:endParaRPr lang="es-ES" dirty="0"/>
          </a:p>
        </p:txBody>
      </p:sp>
      <p:sp>
        <p:nvSpPr>
          <p:cNvPr id="3" name="Marcador de contenido 2"/>
          <p:cNvSpPr>
            <a:spLocks noGrp="1"/>
          </p:cNvSpPr>
          <p:nvPr>
            <p:ph idx="1"/>
          </p:nvPr>
        </p:nvSpPr>
        <p:spPr>
          <a:xfrm>
            <a:off x="838200" y="1825624"/>
            <a:ext cx="4867141" cy="4575175"/>
          </a:xfrm>
        </p:spPr>
        <p:txBody>
          <a:bodyPr>
            <a:normAutofit fontScale="62500" lnSpcReduction="20000"/>
          </a:bodyPr>
          <a:lstStyle/>
          <a:p>
            <a:r>
              <a:rPr lang="es-ES" dirty="0" smtClean="0"/>
              <a:t>Variante de la lista enlazada.</a:t>
            </a:r>
          </a:p>
          <a:p>
            <a:r>
              <a:rPr lang="es-ES" dirty="0" smtClean="0"/>
              <a:t>La FAT se guarda al inicio del File </a:t>
            </a:r>
            <a:r>
              <a:rPr lang="es-ES" dirty="0" err="1" smtClean="0"/>
              <a:t>System</a:t>
            </a:r>
            <a:r>
              <a:rPr lang="es-ES" dirty="0" smtClean="0"/>
              <a:t> y se copia a memoria para un acceso más veloz. </a:t>
            </a:r>
            <a:r>
              <a:rPr lang="es-ES" dirty="0"/>
              <a:t>Dada su importancia, se guarda una copia</a:t>
            </a:r>
            <a:r>
              <a:rPr lang="es-ES" dirty="0" smtClean="0"/>
              <a:t>.</a:t>
            </a:r>
          </a:p>
          <a:p>
            <a:r>
              <a:rPr lang="pt-BR" dirty="0"/>
              <a:t>Entradas </a:t>
            </a:r>
            <a:r>
              <a:rPr lang="pt-BR" dirty="0" err="1"/>
              <a:t>especiales</a:t>
            </a:r>
            <a:r>
              <a:rPr lang="pt-BR" dirty="0"/>
              <a:t> </a:t>
            </a:r>
            <a:r>
              <a:rPr lang="pt-BR" dirty="0" smtClean="0"/>
              <a:t>FAT:</a:t>
            </a:r>
          </a:p>
          <a:p>
            <a:pPr lvl="1"/>
            <a:r>
              <a:rPr lang="pt-BR" dirty="0" smtClean="0"/>
              <a:t>000h </a:t>
            </a:r>
            <a:r>
              <a:rPr lang="pt-BR" dirty="0"/>
              <a:t>-&gt;cluster </a:t>
            </a:r>
            <a:r>
              <a:rPr lang="pt-BR" dirty="0" smtClean="0"/>
              <a:t>libre</a:t>
            </a:r>
          </a:p>
          <a:p>
            <a:pPr lvl="1"/>
            <a:r>
              <a:rPr lang="pt-BR" dirty="0" err="1" smtClean="0"/>
              <a:t>FFFh</a:t>
            </a:r>
            <a:r>
              <a:rPr lang="pt-BR" dirty="0" smtClean="0"/>
              <a:t> </a:t>
            </a:r>
            <a:r>
              <a:rPr lang="pt-BR" dirty="0"/>
              <a:t>o FF8h -&gt;</a:t>
            </a:r>
            <a:r>
              <a:rPr lang="pt-BR" dirty="0" err="1"/>
              <a:t>fin</a:t>
            </a:r>
            <a:r>
              <a:rPr lang="pt-BR" dirty="0"/>
              <a:t> de </a:t>
            </a:r>
            <a:r>
              <a:rPr lang="pt-BR" dirty="0" err="1" smtClean="0"/>
              <a:t>archivo</a:t>
            </a:r>
            <a:endParaRPr lang="pt-BR" dirty="0"/>
          </a:p>
          <a:p>
            <a:pPr lvl="1"/>
            <a:r>
              <a:rPr lang="pt-BR" dirty="0" smtClean="0"/>
              <a:t>FF7h -&gt;cluster </a:t>
            </a:r>
            <a:r>
              <a:rPr lang="pt-BR" dirty="0" err="1" smtClean="0"/>
              <a:t>dañado</a:t>
            </a:r>
            <a:endParaRPr lang="pt-BR" dirty="0"/>
          </a:p>
          <a:p>
            <a:pPr lvl="1"/>
            <a:r>
              <a:rPr lang="pt-BR" dirty="0" smtClean="0"/>
              <a:t>FF0h </a:t>
            </a:r>
            <a:r>
              <a:rPr lang="pt-BR" dirty="0"/>
              <a:t>- FF6h -&gt; clusters reservados para </a:t>
            </a:r>
            <a:r>
              <a:rPr lang="pt-BR" dirty="0" err="1"/>
              <a:t>el</a:t>
            </a:r>
            <a:r>
              <a:rPr lang="pt-BR" dirty="0"/>
              <a:t> </a:t>
            </a:r>
            <a:r>
              <a:rPr lang="pt-BR" dirty="0" err="1" smtClean="0"/>
              <a:t>directorio</a:t>
            </a:r>
            <a:r>
              <a:rPr lang="pt-BR" dirty="0" smtClean="0"/>
              <a:t> </a:t>
            </a:r>
            <a:r>
              <a:rPr lang="pt-BR" dirty="0" err="1" smtClean="0"/>
              <a:t>raíz</a:t>
            </a:r>
            <a:endParaRPr lang="pt-BR" dirty="0" smtClean="0"/>
          </a:p>
          <a:p>
            <a:r>
              <a:rPr lang="es-ES" dirty="0" smtClean="0"/>
              <a:t>No usa FCB. La </a:t>
            </a:r>
            <a:r>
              <a:rPr lang="es-ES" dirty="0" err="1" smtClean="0"/>
              <a:t>info</a:t>
            </a:r>
            <a:r>
              <a:rPr lang="es-ES" dirty="0" smtClean="0"/>
              <a:t> administrativa de los archivos se guarda en las entradas de directorio.</a:t>
            </a:r>
          </a:p>
          <a:p>
            <a:r>
              <a:rPr lang="es-ES" dirty="0" smtClean="0"/>
              <a:t>Los directorios son estáticos, por lo que la cantidad de archivos estaba limitada. Esto cambia en FAT32. El tamaño máximo de los archivos está limitado por la entrada de directorio (4GB máximo).</a:t>
            </a:r>
          </a:p>
          <a:p>
            <a:r>
              <a:rPr lang="es-ES" dirty="0" smtClean="0"/>
              <a:t>Para obtener un bloque libre se recorre la tabla.</a:t>
            </a:r>
            <a:endParaRPr lang="es-ES" dirty="0"/>
          </a:p>
        </p:txBody>
      </p:sp>
      <p:pic>
        <p:nvPicPr>
          <p:cNvPr id="1026" name="Picture 2" descr="http://clinuxpro.com/wp-content/uploads/2011/11/File-Allocation-Table-FA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5341" y="1825624"/>
            <a:ext cx="5648459" cy="4761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5473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EXT2</a:t>
            </a:r>
            <a:endParaRPr lang="es-ES" dirty="0"/>
          </a:p>
        </p:txBody>
      </p:sp>
      <p:sp>
        <p:nvSpPr>
          <p:cNvPr id="3" name="Marcador de contenido 2"/>
          <p:cNvSpPr>
            <a:spLocks noGrp="1"/>
          </p:cNvSpPr>
          <p:nvPr>
            <p:ph idx="1"/>
          </p:nvPr>
        </p:nvSpPr>
        <p:spPr>
          <a:xfrm>
            <a:off x="838200" y="1825625"/>
            <a:ext cx="4867141" cy="4351338"/>
          </a:xfrm>
        </p:spPr>
        <p:txBody>
          <a:bodyPr>
            <a:normAutofit fontScale="62500" lnSpcReduction="20000"/>
          </a:bodyPr>
          <a:lstStyle/>
          <a:p>
            <a:r>
              <a:rPr lang="es-ES" dirty="0" smtClean="0"/>
              <a:t>Asignación indexada</a:t>
            </a:r>
          </a:p>
          <a:p>
            <a:r>
              <a:rPr lang="es-ES" dirty="0" smtClean="0"/>
              <a:t>Maneja grupos de bloques</a:t>
            </a:r>
          </a:p>
          <a:p>
            <a:pPr lvl="1"/>
            <a:r>
              <a:rPr lang="es-AR" dirty="0" smtClean="0"/>
              <a:t>Cada </a:t>
            </a:r>
            <a:r>
              <a:rPr lang="es-AR" dirty="0"/>
              <a:t>grupo almacena bloques de datos y los I-nodos </a:t>
            </a:r>
            <a:r>
              <a:rPr lang="es-AR" dirty="0" smtClean="0"/>
              <a:t>asociados</a:t>
            </a:r>
            <a:endParaRPr lang="es-ES" dirty="0"/>
          </a:p>
          <a:p>
            <a:pPr lvl="1"/>
            <a:r>
              <a:rPr lang="es-AR" dirty="0" smtClean="0"/>
              <a:t>Busca </a:t>
            </a:r>
            <a:r>
              <a:rPr lang="es-AR" dirty="0"/>
              <a:t>minimizar movimientos del brazo </a:t>
            </a:r>
            <a:r>
              <a:rPr lang="es-AR" dirty="0" smtClean="0"/>
              <a:t>lector</a:t>
            </a:r>
          </a:p>
          <a:p>
            <a:r>
              <a:rPr lang="es-AR" dirty="0" err="1" smtClean="0"/>
              <a:t>Superbloque</a:t>
            </a:r>
            <a:r>
              <a:rPr lang="es-AR" dirty="0" smtClean="0"/>
              <a:t>:</a:t>
            </a:r>
            <a:endParaRPr lang="es-ES" dirty="0"/>
          </a:p>
          <a:p>
            <a:pPr lvl="1"/>
            <a:r>
              <a:rPr lang="es-AR" dirty="0" smtClean="0"/>
              <a:t>Describe </a:t>
            </a:r>
            <a:r>
              <a:rPr lang="es-AR" dirty="0"/>
              <a:t>el sistema de </a:t>
            </a:r>
            <a:r>
              <a:rPr lang="es-AR" dirty="0" smtClean="0"/>
              <a:t>archivos</a:t>
            </a:r>
            <a:endParaRPr lang="es-ES" dirty="0"/>
          </a:p>
          <a:p>
            <a:pPr lvl="1"/>
            <a:r>
              <a:rPr lang="es-ES" dirty="0" smtClean="0"/>
              <a:t>Algunos de sus campos son redundantes por cuestiones de performance y seguridad.</a:t>
            </a:r>
            <a:endParaRPr lang="es-ES" dirty="0"/>
          </a:p>
          <a:p>
            <a:r>
              <a:rPr lang="es-AR" dirty="0"/>
              <a:t>Descriptores de </a:t>
            </a:r>
            <a:r>
              <a:rPr lang="es-AR" dirty="0" smtClean="0"/>
              <a:t>grupo</a:t>
            </a:r>
            <a:endParaRPr lang="es-ES" dirty="0"/>
          </a:p>
          <a:p>
            <a:pPr lvl="1"/>
            <a:r>
              <a:rPr lang="es-AR" dirty="0" smtClean="0"/>
              <a:t>Cada </a:t>
            </a:r>
            <a:r>
              <a:rPr lang="es-AR" dirty="0"/>
              <a:t>grupo tiene su propio descriptor, que está replicado en todos los </a:t>
            </a:r>
            <a:r>
              <a:rPr lang="es-AR" dirty="0" smtClean="0"/>
              <a:t>grupos y seguridad (como en el </a:t>
            </a:r>
            <a:r>
              <a:rPr lang="es-AR" dirty="0" err="1" smtClean="0"/>
              <a:t>superbloque</a:t>
            </a:r>
            <a:r>
              <a:rPr lang="es-AR" dirty="0" smtClean="0"/>
              <a:t>).</a:t>
            </a:r>
          </a:p>
          <a:p>
            <a:r>
              <a:rPr lang="es-AR" dirty="0" err="1" smtClean="0"/>
              <a:t>Bitmap</a:t>
            </a:r>
            <a:r>
              <a:rPr lang="es-AR" dirty="0" smtClean="0"/>
              <a:t> de bloques y </a:t>
            </a:r>
            <a:r>
              <a:rPr lang="es-AR" dirty="0" err="1" smtClean="0"/>
              <a:t>Bitmap</a:t>
            </a:r>
            <a:r>
              <a:rPr lang="es-AR" dirty="0" smtClean="0"/>
              <a:t> de </a:t>
            </a:r>
            <a:r>
              <a:rPr lang="es-AR" dirty="0" err="1"/>
              <a:t>i</a:t>
            </a:r>
            <a:r>
              <a:rPr lang="es-AR" dirty="0" err="1" smtClean="0"/>
              <a:t>nodos</a:t>
            </a:r>
            <a:endParaRPr lang="es-AR" dirty="0" smtClean="0"/>
          </a:p>
          <a:p>
            <a:r>
              <a:rPr lang="es-AR" dirty="0" smtClean="0"/>
              <a:t>Tabla de </a:t>
            </a:r>
            <a:r>
              <a:rPr lang="es-AR" dirty="0" err="1" smtClean="0"/>
              <a:t>inodos</a:t>
            </a:r>
            <a:r>
              <a:rPr lang="es-AR" dirty="0" smtClean="0"/>
              <a:t>:</a:t>
            </a:r>
          </a:p>
          <a:p>
            <a:pPr lvl="1"/>
            <a:r>
              <a:rPr lang="es-AR" dirty="0" smtClean="0"/>
              <a:t>Si bien se le llama tabla, almacena los </a:t>
            </a:r>
            <a:r>
              <a:rPr lang="es-AR" dirty="0" err="1" smtClean="0"/>
              <a:t>inodos</a:t>
            </a:r>
            <a:r>
              <a:rPr lang="es-AR" dirty="0" smtClean="0"/>
              <a:t> (y no referencias a ellos).</a:t>
            </a:r>
          </a:p>
          <a:p>
            <a:r>
              <a:rPr lang="es-AR" dirty="0" smtClean="0"/>
              <a:t>Bloques de datos</a:t>
            </a:r>
          </a:p>
          <a:p>
            <a:endParaRPr lang="es-ES" dirty="0"/>
          </a:p>
          <a:p>
            <a:endParaRPr lang="es-ES" dirty="0"/>
          </a:p>
        </p:txBody>
      </p:sp>
      <p:pic>
        <p:nvPicPr>
          <p:cNvPr id="5" name="Imagen 4"/>
          <p:cNvPicPr/>
          <p:nvPr/>
        </p:nvPicPr>
        <p:blipFill>
          <a:blip r:embed="rId2" cstate="print"/>
          <a:srcRect/>
          <a:stretch>
            <a:fillRect/>
          </a:stretch>
        </p:blipFill>
        <p:spPr bwMode="auto">
          <a:xfrm>
            <a:off x="5705341" y="1690687"/>
            <a:ext cx="6004438" cy="4486275"/>
          </a:xfrm>
          <a:prstGeom prst="rect">
            <a:avLst/>
          </a:prstGeom>
          <a:noFill/>
          <a:ln w="9525">
            <a:noFill/>
            <a:miter lim="800000"/>
            <a:headEnd/>
            <a:tailEnd/>
          </a:ln>
        </p:spPr>
      </p:pic>
    </p:spTree>
    <p:extLst>
      <p:ext uri="{BB962C8B-B14F-4D97-AF65-F5344CB8AC3E}">
        <p14:creationId xmlns:p14="http://schemas.microsoft.com/office/powerpoint/2010/main" val="492127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err="1" smtClean="0"/>
              <a:t>Inodos</a:t>
            </a:r>
            <a:endParaRPr lang="es-ES" dirty="0"/>
          </a:p>
        </p:txBody>
      </p:sp>
      <p:sp>
        <p:nvSpPr>
          <p:cNvPr id="3" name="Marcador de contenido 2"/>
          <p:cNvSpPr>
            <a:spLocks noGrp="1"/>
          </p:cNvSpPr>
          <p:nvPr>
            <p:ph idx="1"/>
          </p:nvPr>
        </p:nvSpPr>
        <p:spPr>
          <a:xfrm>
            <a:off x="838200" y="1825625"/>
            <a:ext cx="4867141" cy="4351338"/>
          </a:xfrm>
        </p:spPr>
        <p:txBody>
          <a:bodyPr>
            <a:normAutofit/>
          </a:bodyPr>
          <a:lstStyle/>
          <a:p>
            <a:r>
              <a:rPr lang="es-ES" dirty="0" smtClean="0"/>
              <a:t>Son los FCB de EXT</a:t>
            </a:r>
          </a:p>
          <a:p>
            <a:pPr lvl="1"/>
            <a:r>
              <a:rPr lang="es-ES" dirty="0" smtClean="0"/>
              <a:t>Incluyen los punteros de los índices y la información administrativa de los archivos</a:t>
            </a:r>
          </a:p>
          <a:p>
            <a:pPr lvl="1"/>
            <a:r>
              <a:rPr lang="es-ES" dirty="0" smtClean="0"/>
              <a:t>Habitualmente utilizan 12 punteros directos, una </a:t>
            </a:r>
            <a:r>
              <a:rPr lang="es-ES" dirty="0" err="1" smtClean="0"/>
              <a:t>indirección</a:t>
            </a:r>
            <a:r>
              <a:rPr lang="es-ES" dirty="0" smtClean="0"/>
              <a:t> simple, una doble y una triple</a:t>
            </a:r>
          </a:p>
          <a:p>
            <a:pPr lvl="1"/>
            <a:r>
              <a:rPr lang="es-ES" dirty="0" smtClean="0"/>
              <a:t>Las </a:t>
            </a:r>
            <a:r>
              <a:rPr lang="es-ES" dirty="0" err="1" smtClean="0"/>
              <a:t>indirecciones</a:t>
            </a:r>
            <a:r>
              <a:rPr lang="es-ES" dirty="0" smtClean="0"/>
              <a:t> apuntan a un bloque de punteros.</a:t>
            </a:r>
          </a:p>
          <a:p>
            <a:pPr lvl="1"/>
            <a:r>
              <a:rPr lang="es-ES" dirty="0" smtClean="0"/>
              <a:t>Los directorios apuntan a los </a:t>
            </a:r>
            <a:r>
              <a:rPr lang="es-ES" dirty="0" err="1" smtClean="0"/>
              <a:t>inodos</a:t>
            </a:r>
            <a:r>
              <a:rPr lang="es-ES" dirty="0" smtClean="0"/>
              <a:t> para referenciar archivos</a:t>
            </a:r>
          </a:p>
          <a:p>
            <a:pPr lvl="1"/>
            <a:endParaRPr lang="es-ES" dirty="0"/>
          </a:p>
        </p:txBody>
      </p:sp>
      <p:pic>
        <p:nvPicPr>
          <p:cNvPr id="5" name="Imagen 4"/>
          <p:cNvPicPr/>
          <p:nvPr/>
        </p:nvPicPr>
        <p:blipFill>
          <a:blip r:embed="rId2" cstate="print"/>
          <a:srcRect/>
          <a:stretch>
            <a:fillRect/>
          </a:stretch>
        </p:blipFill>
        <p:spPr bwMode="auto">
          <a:xfrm>
            <a:off x="5705341" y="1690688"/>
            <a:ext cx="5949847" cy="4394234"/>
          </a:xfrm>
          <a:prstGeom prst="rect">
            <a:avLst/>
          </a:prstGeom>
          <a:noFill/>
          <a:ln w="9525">
            <a:noFill/>
            <a:miter lim="800000"/>
            <a:headEnd/>
            <a:tailEnd/>
          </a:ln>
        </p:spPr>
      </p:pic>
    </p:spTree>
    <p:extLst>
      <p:ext uri="{BB962C8B-B14F-4D97-AF65-F5344CB8AC3E}">
        <p14:creationId xmlns:p14="http://schemas.microsoft.com/office/powerpoint/2010/main" val="4218728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Enlaces</a:t>
            </a:r>
            <a:endParaRPr lang="es-ES" dirty="0"/>
          </a:p>
        </p:txBody>
      </p:sp>
      <p:pic>
        <p:nvPicPr>
          <p:cNvPr id="2050" name="Picture 2" descr="http://vip.cs.utsa.edu/classes/uspfig/chapter05/chap05fig057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273" y="1690686"/>
            <a:ext cx="5558727" cy="3768416"/>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1828800" y="5691116"/>
            <a:ext cx="1050877" cy="369332"/>
          </a:xfrm>
          <a:prstGeom prst="rect">
            <a:avLst/>
          </a:prstGeom>
          <a:noFill/>
        </p:spPr>
        <p:txBody>
          <a:bodyPr wrap="square" rtlCol="0">
            <a:spAutoFit/>
          </a:bodyPr>
          <a:lstStyle/>
          <a:p>
            <a:r>
              <a:rPr lang="es-ES" dirty="0" err="1" smtClean="0"/>
              <a:t>Hard</a:t>
            </a:r>
            <a:r>
              <a:rPr lang="es-ES" dirty="0" smtClean="0"/>
              <a:t> link</a:t>
            </a:r>
            <a:endParaRPr lang="es-ES" dirty="0"/>
          </a:p>
        </p:txBody>
      </p:sp>
      <p:sp>
        <p:nvSpPr>
          <p:cNvPr id="9" name="CuadroTexto 8"/>
          <p:cNvSpPr txBox="1"/>
          <p:nvPr/>
        </p:nvSpPr>
        <p:spPr>
          <a:xfrm>
            <a:off x="8106770" y="5691116"/>
            <a:ext cx="1883391" cy="369332"/>
          </a:xfrm>
          <a:prstGeom prst="rect">
            <a:avLst/>
          </a:prstGeom>
          <a:noFill/>
        </p:spPr>
        <p:txBody>
          <a:bodyPr wrap="square" rtlCol="0">
            <a:spAutoFit/>
          </a:bodyPr>
          <a:lstStyle/>
          <a:p>
            <a:r>
              <a:rPr lang="es-ES" dirty="0" err="1" smtClean="0"/>
              <a:t>Soft</a:t>
            </a:r>
            <a:r>
              <a:rPr lang="es-ES" dirty="0" smtClean="0"/>
              <a:t>/</a:t>
            </a:r>
            <a:r>
              <a:rPr lang="es-ES" dirty="0" err="1" smtClean="0"/>
              <a:t>Symbolic</a:t>
            </a:r>
            <a:r>
              <a:rPr lang="es-ES" dirty="0" smtClean="0"/>
              <a:t> link</a:t>
            </a:r>
            <a:endParaRPr lang="es-ES" dirty="0"/>
          </a:p>
        </p:txBody>
      </p:sp>
      <p:pic>
        <p:nvPicPr>
          <p:cNvPr id="3" name="Imagen 2"/>
          <p:cNvPicPr>
            <a:picLocks noChangeAspect="1"/>
          </p:cNvPicPr>
          <p:nvPr/>
        </p:nvPicPr>
        <p:blipFill>
          <a:blip r:embed="rId3"/>
          <a:stretch>
            <a:fillRect/>
          </a:stretch>
        </p:blipFill>
        <p:spPr>
          <a:xfrm>
            <a:off x="6009990" y="1690686"/>
            <a:ext cx="6076950" cy="3638550"/>
          </a:xfrm>
          <a:prstGeom prst="rect">
            <a:avLst/>
          </a:prstGeom>
        </p:spPr>
      </p:pic>
    </p:spTree>
    <p:extLst>
      <p:ext uri="{BB962C8B-B14F-4D97-AF65-F5344CB8AC3E}">
        <p14:creationId xmlns:p14="http://schemas.microsoft.com/office/powerpoint/2010/main" val="1139262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fortybeads.com/blog/wp-content/uploads/2011/09/question-mark-in-fold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524" y="136480"/>
            <a:ext cx="6953250" cy="6267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618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expesite.com/elibrary/images/slide-document-tre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676" y="2066569"/>
            <a:ext cx="9234647" cy="386944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pPr algn="ctr"/>
            <a:r>
              <a:rPr lang="es-ES" dirty="0" smtClean="0"/>
              <a:t>Administrador de File </a:t>
            </a:r>
            <a:r>
              <a:rPr lang="es-ES" dirty="0" err="1" smtClean="0"/>
              <a:t>System</a:t>
            </a:r>
            <a:endParaRPr lang="es-ES" dirty="0"/>
          </a:p>
        </p:txBody>
      </p:sp>
      <p:sp>
        <p:nvSpPr>
          <p:cNvPr id="3" name="Marcador de contenido 2"/>
          <p:cNvSpPr>
            <a:spLocks noGrp="1"/>
          </p:cNvSpPr>
          <p:nvPr>
            <p:ph idx="1"/>
          </p:nvPr>
        </p:nvSpPr>
        <p:spPr>
          <a:xfrm>
            <a:off x="838200" y="1825625"/>
            <a:ext cx="4867141" cy="4351338"/>
          </a:xfrm>
        </p:spPr>
        <p:txBody>
          <a:bodyPr>
            <a:normAutofit/>
          </a:bodyPr>
          <a:lstStyle/>
          <a:p>
            <a:r>
              <a:rPr lang="es-ES" dirty="0" smtClean="0"/>
              <a:t>Módulo del Sistema Operativo</a:t>
            </a:r>
          </a:p>
          <a:p>
            <a:r>
              <a:rPr lang="es-ES" dirty="0" smtClean="0"/>
              <a:t>Maneja el almacenamiento </a:t>
            </a:r>
            <a:r>
              <a:rPr lang="es-ES" dirty="0" smtClean="0"/>
              <a:t>secundario y terciario</a:t>
            </a:r>
            <a:endParaRPr lang="es-ES" dirty="0" smtClean="0"/>
          </a:p>
          <a:p>
            <a:r>
              <a:rPr lang="es-ES" dirty="0"/>
              <a:t>Sus principales funciones son la asignación de espacio a los archivos, la administración del espacio libre y del acceso a los </a:t>
            </a:r>
            <a:r>
              <a:rPr lang="es-ES" dirty="0" smtClean="0"/>
              <a:t>datos</a:t>
            </a:r>
          </a:p>
          <a:p>
            <a:r>
              <a:rPr lang="es-ES" dirty="0" smtClean="0"/>
              <a:t>Idealmente debe garantizar seguridad y coherencia</a:t>
            </a:r>
            <a:r>
              <a:rPr lang="es-ES" dirty="0"/>
              <a:t> </a:t>
            </a:r>
            <a:endParaRPr lang="es-ES" dirty="0" smtClean="0"/>
          </a:p>
          <a:p>
            <a:endParaRPr lang="es-ES" dirty="0" smtClean="0"/>
          </a:p>
          <a:p>
            <a:endParaRPr lang="es-ES" dirty="0"/>
          </a:p>
        </p:txBody>
      </p:sp>
    </p:spTree>
    <p:extLst>
      <p:ext uri="{BB962C8B-B14F-4D97-AF65-F5344CB8AC3E}">
        <p14:creationId xmlns:p14="http://schemas.microsoft.com/office/powerpoint/2010/main" val="1776692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Algunos conceptos</a:t>
            </a:r>
            <a:endParaRPr lang="es-ES" dirty="0"/>
          </a:p>
        </p:txBody>
      </p:sp>
      <p:sp>
        <p:nvSpPr>
          <p:cNvPr id="3" name="Marcador de contenido 2"/>
          <p:cNvSpPr>
            <a:spLocks noGrp="1"/>
          </p:cNvSpPr>
          <p:nvPr>
            <p:ph idx="1"/>
          </p:nvPr>
        </p:nvSpPr>
        <p:spPr>
          <a:xfrm>
            <a:off x="838200" y="1825625"/>
            <a:ext cx="4867141" cy="4351338"/>
          </a:xfrm>
        </p:spPr>
        <p:txBody>
          <a:bodyPr>
            <a:normAutofit fontScale="92500" lnSpcReduction="10000"/>
          </a:bodyPr>
          <a:lstStyle/>
          <a:p>
            <a:r>
              <a:rPr lang="es-ES" dirty="0" smtClean="0"/>
              <a:t>Archivo </a:t>
            </a:r>
            <a:r>
              <a:rPr lang="es-ES" dirty="0"/>
              <a:t>-&gt; Registros -&gt; Disco </a:t>
            </a:r>
            <a:r>
              <a:rPr lang="es-ES" dirty="0" smtClean="0"/>
              <a:t>virtual -&gt; Bloques </a:t>
            </a:r>
            <a:r>
              <a:rPr lang="es-ES" dirty="0"/>
              <a:t>de disco </a:t>
            </a:r>
            <a:r>
              <a:rPr lang="es-ES" dirty="0" smtClean="0"/>
              <a:t>(tamaño &gt;= sector)</a:t>
            </a:r>
          </a:p>
          <a:p>
            <a:r>
              <a:rPr lang="es-ES" dirty="0" err="1"/>
              <a:t>Particionamiento</a:t>
            </a:r>
            <a:r>
              <a:rPr lang="es-ES" dirty="0"/>
              <a:t> -&gt; división </a:t>
            </a:r>
            <a:r>
              <a:rPr lang="es-ES" dirty="0" smtClean="0"/>
              <a:t>lógica</a:t>
            </a:r>
          </a:p>
          <a:p>
            <a:r>
              <a:rPr lang="es-ES" dirty="0"/>
              <a:t>Volumen -&gt; Partición con "</a:t>
            </a:r>
            <a:r>
              <a:rPr lang="es-ES" dirty="0" smtClean="0"/>
              <a:t>Formato“</a:t>
            </a:r>
          </a:p>
          <a:p>
            <a:r>
              <a:rPr lang="es-ES" dirty="0"/>
              <a:t>Cada volumen que posee un FS debe contener, además de los archivos, información de los mismos y de control del volumen</a:t>
            </a:r>
            <a:endParaRPr lang="es-ES" dirty="0" smtClean="0"/>
          </a:p>
          <a:p>
            <a:endParaRPr lang="es-E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4613275"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287838"/>
            <a:ext cx="480060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12516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Archivo</a:t>
            </a:r>
            <a:endParaRPr lang="es-ES" dirty="0"/>
          </a:p>
        </p:txBody>
      </p:sp>
      <p:sp>
        <p:nvSpPr>
          <p:cNvPr id="3" name="Marcador de contenido 2"/>
          <p:cNvSpPr>
            <a:spLocks noGrp="1"/>
          </p:cNvSpPr>
          <p:nvPr>
            <p:ph idx="1"/>
          </p:nvPr>
        </p:nvSpPr>
        <p:spPr>
          <a:xfrm>
            <a:off x="838200" y="1825625"/>
            <a:ext cx="4867141" cy="4351338"/>
          </a:xfrm>
        </p:spPr>
        <p:txBody>
          <a:bodyPr/>
          <a:lstStyle/>
          <a:p>
            <a:r>
              <a:rPr lang="es-ES" dirty="0" smtClean="0"/>
              <a:t>Es una colección de información relacionada</a:t>
            </a:r>
          </a:p>
          <a:p>
            <a:r>
              <a:rPr lang="es-ES" dirty="0" smtClean="0"/>
              <a:t>Sus principales atributos son:</a:t>
            </a:r>
          </a:p>
          <a:p>
            <a:pPr lvl="1"/>
            <a:r>
              <a:rPr lang="es-ES" dirty="0" smtClean="0"/>
              <a:t>Nombre</a:t>
            </a:r>
          </a:p>
          <a:p>
            <a:pPr lvl="1"/>
            <a:r>
              <a:rPr lang="es-ES" dirty="0" smtClean="0"/>
              <a:t>ID</a:t>
            </a:r>
          </a:p>
          <a:p>
            <a:pPr lvl="1"/>
            <a:r>
              <a:rPr lang="es-ES" dirty="0" smtClean="0"/>
              <a:t>Tipo</a:t>
            </a:r>
          </a:p>
          <a:p>
            <a:pPr lvl="1"/>
            <a:r>
              <a:rPr lang="es-ES" dirty="0" smtClean="0"/>
              <a:t>Ubicación</a:t>
            </a:r>
          </a:p>
          <a:p>
            <a:pPr lvl="1"/>
            <a:r>
              <a:rPr lang="es-ES" dirty="0" smtClean="0"/>
              <a:t>Tamaño</a:t>
            </a:r>
          </a:p>
          <a:p>
            <a:pPr lvl="1"/>
            <a:r>
              <a:rPr lang="es-ES" dirty="0" smtClean="0"/>
              <a:t>Protección</a:t>
            </a:r>
          </a:p>
          <a:p>
            <a:pPr lvl="1"/>
            <a:r>
              <a:rPr lang="es-ES" dirty="0" err="1" smtClean="0"/>
              <a:t>Metadata</a:t>
            </a:r>
            <a:endParaRPr lang="es-ES" dirty="0" smtClean="0"/>
          </a:p>
          <a:p>
            <a:endParaRPr lang="es-ES" dirty="0" smtClean="0"/>
          </a:p>
          <a:p>
            <a:endParaRPr lang="es-ES" dirty="0"/>
          </a:p>
        </p:txBody>
      </p:sp>
      <p:sp>
        <p:nvSpPr>
          <p:cNvPr id="5" name="Marcador de contenido 2"/>
          <p:cNvSpPr txBox="1">
            <a:spLocks/>
          </p:cNvSpPr>
          <p:nvPr/>
        </p:nvSpPr>
        <p:spPr>
          <a:xfrm>
            <a:off x="5862851" y="1825625"/>
            <a:ext cx="4867141"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Operaciones básicas:</a:t>
            </a:r>
          </a:p>
          <a:p>
            <a:pPr lvl="1"/>
            <a:r>
              <a:rPr lang="es-ES" dirty="0" smtClean="0"/>
              <a:t>Creación</a:t>
            </a:r>
          </a:p>
          <a:p>
            <a:pPr lvl="1"/>
            <a:r>
              <a:rPr lang="es-ES" dirty="0" smtClean="0"/>
              <a:t>Escritura</a:t>
            </a:r>
          </a:p>
          <a:p>
            <a:pPr lvl="1"/>
            <a:r>
              <a:rPr lang="es-ES" dirty="0" smtClean="0"/>
              <a:t>Lectura</a:t>
            </a:r>
          </a:p>
          <a:p>
            <a:pPr lvl="1"/>
            <a:r>
              <a:rPr lang="es-ES" dirty="0" smtClean="0"/>
              <a:t>Reposicionamiento (</a:t>
            </a:r>
            <a:r>
              <a:rPr lang="es-ES" dirty="0" err="1" smtClean="0"/>
              <a:t>seek</a:t>
            </a:r>
            <a:r>
              <a:rPr lang="es-ES" dirty="0" smtClean="0"/>
              <a:t>)</a:t>
            </a:r>
          </a:p>
          <a:p>
            <a:pPr lvl="1"/>
            <a:r>
              <a:rPr lang="es-ES" dirty="0" smtClean="0"/>
              <a:t>Borrado</a:t>
            </a:r>
          </a:p>
          <a:p>
            <a:pPr lvl="1"/>
            <a:r>
              <a:rPr lang="es-ES" dirty="0" smtClean="0"/>
              <a:t>Truncado</a:t>
            </a:r>
          </a:p>
          <a:p>
            <a:pPr lvl="1"/>
            <a:r>
              <a:rPr lang="es-ES" dirty="0" smtClean="0"/>
              <a:t>Apertura / Cierre</a:t>
            </a:r>
          </a:p>
          <a:p>
            <a:r>
              <a:rPr lang="es-ES" dirty="0" smtClean="0"/>
              <a:t>Existen otras operaciones, que son combinaciones de las básicas (por ejemplo “Mover”)</a:t>
            </a:r>
          </a:p>
          <a:p>
            <a:endParaRPr lang="es-ES" dirty="0"/>
          </a:p>
        </p:txBody>
      </p:sp>
    </p:spTree>
    <p:extLst>
      <p:ext uri="{BB962C8B-B14F-4D97-AF65-F5344CB8AC3E}">
        <p14:creationId xmlns:p14="http://schemas.microsoft.com/office/powerpoint/2010/main" val="1788377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Archivos</a:t>
            </a:r>
            <a:endParaRPr lang="es-ES" dirty="0"/>
          </a:p>
        </p:txBody>
      </p:sp>
      <p:sp>
        <p:nvSpPr>
          <p:cNvPr id="3" name="Marcador de contenido 2"/>
          <p:cNvSpPr>
            <a:spLocks noGrp="1"/>
          </p:cNvSpPr>
          <p:nvPr>
            <p:ph idx="1"/>
          </p:nvPr>
        </p:nvSpPr>
        <p:spPr>
          <a:xfrm>
            <a:off x="838200" y="1825625"/>
            <a:ext cx="4867141" cy="4351338"/>
          </a:xfrm>
        </p:spPr>
        <p:txBody>
          <a:bodyPr>
            <a:normAutofit fontScale="62500" lnSpcReduction="20000"/>
          </a:bodyPr>
          <a:lstStyle/>
          <a:p>
            <a:r>
              <a:rPr lang="es-ES" dirty="0" smtClean="0"/>
              <a:t>La información sobre archivos abiertos se guarda en una tabla de archivos abiertos.</a:t>
            </a:r>
          </a:p>
          <a:p>
            <a:pPr lvl="1"/>
            <a:r>
              <a:rPr lang="es-ES" dirty="0" smtClean="0"/>
              <a:t>Una global</a:t>
            </a:r>
          </a:p>
          <a:p>
            <a:pPr lvl="1"/>
            <a:r>
              <a:rPr lang="es-ES" dirty="0" smtClean="0"/>
              <a:t>Una </a:t>
            </a:r>
            <a:r>
              <a:rPr lang="es-ES" dirty="0"/>
              <a:t>por </a:t>
            </a:r>
            <a:r>
              <a:rPr lang="es-ES" dirty="0" smtClean="0"/>
              <a:t>proceso (con un puntero a la global)</a:t>
            </a:r>
          </a:p>
          <a:p>
            <a:r>
              <a:rPr lang="es-ES" dirty="0" smtClean="0"/>
              <a:t>Cuando se abre un archivo por primera vez</a:t>
            </a:r>
          </a:p>
          <a:p>
            <a:pPr lvl="1"/>
            <a:r>
              <a:rPr lang="es-ES" dirty="0" smtClean="0"/>
              <a:t>Se crea una entrada en la tabla global</a:t>
            </a:r>
          </a:p>
          <a:p>
            <a:pPr lvl="1"/>
            <a:r>
              <a:rPr lang="es-ES" dirty="0" smtClean="0"/>
              <a:t>Se crea una entrada en la tabla del proceso</a:t>
            </a:r>
          </a:p>
          <a:p>
            <a:r>
              <a:rPr lang="es-ES" dirty="0" smtClean="0"/>
              <a:t>Cuando se abre un archivo nuevamente</a:t>
            </a:r>
          </a:p>
          <a:p>
            <a:pPr lvl="1"/>
            <a:r>
              <a:rPr lang="es-ES" dirty="0" smtClean="0"/>
              <a:t>Se crea sólo la entrada en la tabla del proceso.</a:t>
            </a:r>
          </a:p>
          <a:p>
            <a:pPr lvl="1"/>
            <a:r>
              <a:rPr lang="es-ES" dirty="0" smtClean="0"/>
              <a:t>Se actualiza un contador de aperturas en la tabla global</a:t>
            </a:r>
          </a:p>
          <a:p>
            <a:r>
              <a:rPr lang="es-ES" dirty="0" smtClean="0"/>
              <a:t>Cuando se cierra un archivo</a:t>
            </a:r>
          </a:p>
          <a:p>
            <a:pPr lvl="1"/>
            <a:r>
              <a:rPr lang="es-ES" dirty="0" smtClean="0"/>
              <a:t>Se borra de la tabla del proceso</a:t>
            </a:r>
          </a:p>
          <a:p>
            <a:pPr lvl="1"/>
            <a:r>
              <a:rPr lang="es-ES" dirty="0" smtClean="0"/>
              <a:t>Se actualiza el contador de aperturas en la tabla global</a:t>
            </a:r>
          </a:p>
          <a:p>
            <a:r>
              <a:rPr lang="es-ES" dirty="0" smtClean="0"/>
              <a:t>Cuando el contador de aperturas llego a cero</a:t>
            </a:r>
          </a:p>
          <a:p>
            <a:pPr lvl="1"/>
            <a:r>
              <a:rPr lang="es-ES" dirty="0" smtClean="0"/>
              <a:t>Se borra la entrada en la tabla global</a:t>
            </a:r>
          </a:p>
          <a:p>
            <a:endParaRPr lang="es-ES" dirty="0" smtClean="0"/>
          </a:p>
          <a:p>
            <a:endParaRPr lang="es-ES" dirty="0"/>
          </a:p>
        </p:txBody>
      </p:sp>
      <p:sp>
        <p:nvSpPr>
          <p:cNvPr id="5" name="Marcador de contenido 2"/>
          <p:cNvSpPr txBox="1">
            <a:spLocks/>
          </p:cNvSpPr>
          <p:nvPr/>
        </p:nvSpPr>
        <p:spPr>
          <a:xfrm>
            <a:off x="5862851" y="4981432"/>
            <a:ext cx="5751394" cy="119552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dirty="0" smtClean="0"/>
              <a:t>Bloqueos</a:t>
            </a:r>
          </a:p>
          <a:p>
            <a:pPr lvl="1"/>
            <a:r>
              <a:rPr lang="es-ES" dirty="0" smtClean="0"/>
              <a:t>Compartido (</a:t>
            </a:r>
            <a:r>
              <a:rPr lang="es-ES" dirty="0" err="1" smtClean="0"/>
              <a:t>Ej</a:t>
            </a:r>
            <a:r>
              <a:rPr lang="es-ES" dirty="0" smtClean="0"/>
              <a:t>: lectura)</a:t>
            </a:r>
          </a:p>
          <a:p>
            <a:pPr lvl="1"/>
            <a:r>
              <a:rPr lang="es-ES" dirty="0" smtClean="0"/>
              <a:t>Exclusivo (</a:t>
            </a:r>
            <a:r>
              <a:rPr lang="es-ES" dirty="0" err="1" smtClean="0"/>
              <a:t>Ej</a:t>
            </a:r>
            <a:r>
              <a:rPr lang="es-ES" dirty="0" smtClean="0"/>
              <a:t>: escritura)</a:t>
            </a:r>
          </a:p>
          <a:p>
            <a:pPr lvl="1"/>
            <a:r>
              <a:rPr lang="es-ES" dirty="0" smtClean="0"/>
              <a:t>Obligatorio (Integridad -&gt; SO)</a:t>
            </a:r>
          </a:p>
          <a:p>
            <a:pPr lvl="1"/>
            <a:r>
              <a:rPr lang="es-ES" dirty="0" smtClean="0"/>
              <a:t>Sugerido (Integridad -&gt; Usuario)</a:t>
            </a:r>
          </a:p>
          <a:p>
            <a:pPr lvl="1"/>
            <a:endParaRPr lang="es-ES" dirty="0"/>
          </a:p>
        </p:txBody>
      </p:sp>
      <p:pic>
        <p:nvPicPr>
          <p:cNvPr id="3074" name="Picture 2" descr="http://i.stack.imgur.com/il1YV.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2851" y="1825625"/>
            <a:ext cx="5643871" cy="2921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617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Estructura de los directorios</a:t>
            </a:r>
            <a:endParaRPr lang="es-ES" dirty="0"/>
          </a:p>
        </p:txBody>
      </p:sp>
      <p:sp>
        <p:nvSpPr>
          <p:cNvPr id="3" name="Marcador de contenido 2"/>
          <p:cNvSpPr>
            <a:spLocks noGrp="1"/>
          </p:cNvSpPr>
          <p:nvPr>
            <p:ph idx="1"/>
          </p:nvPr>
        </p:nvSpPr>
        <p:spPr>
          <a:xfrm>
            <a:off x="838200" y="1825625"/>
            <a:ext cx="4867141" cy="4351338"/>
          </a:xfrm>
        </p:spPr>
        <p:txBody>
          <a:bodyPr>
            <a:normAutofit/>
          </a:bodyPr>
          <a:lstStyle/>
          <a:p>
            <a:r>
              <a:rPr lang="en-US" dirty="0" smtClean="0"/>
              <a:t>Un </a:t>
            </a:r>
            <a:r>
              <a:rPr lang="en-US" dirty="0" err="1" smtClean="0"/>
              <a:t>directorio</a:t>
            </a:r>
            <a:r>
              <a:rPr lang="en-US" dirty="0" smtClean="0"/>
              <a:t> </a:t>
            </a:r>
            <a:r>
              <a:rPr lang="en-US" dirty="0" err="1" smtClean="0"/>
              <a:t>debería</a:t>
            </a:r>
            <a:r>
              <a:rPr lang="en-US" dirty="0" smtClean="0"/>
              <a:t> </a:t>
            </a:r>
            <a:r>
              <a:rPr lang="en-US" dirty="0" err="1" smtClean="0"/>
              <a:t>permitir</a:t>
            </a:r>
            <a:endParaRPr lang="en-US" dirty="0" smtClean="0"/>
          </a:p>
          <a:p>
            <a:pPr lvl="1"/>
            <a:r>
              <a:rPr lang="en-US" dirty="0" err="1" smtClean="0"/>
              <a:t>Crear</a:t>
            </a:r>
            <a:r>
              <a:rPr lang="en-US" dirty="0" smtClean="0"/>
              <a:t>, </a:t>
            </a:r>
            <a:r>
              <a:rPr lang="en-US" dirty="0" err="1" smtClean="0"/>
              <a:t>borrar</a:t>
            </a:r>
            <a:r>
              <a:rPr lang="en-US" dirty="0" smtClean="0"/>
              <a:t> y </a:t>
            </a:r>
            <a:r>
              <a:rPr lang="en-US" dirty="0" err="1" smtClean="0"/>
              <a:t>modificar</a:t>
            </a:r>
            <a:r>
              <a:rPr lang="en-US" dirty="0" smtClean="0"/>
              <a:t> </a:t>
            </a:r>
            <a:r>
              <a:rPr lang="en-US" dirty="0" err="1" smtClean="0"/>
              <a:t>archivos</a:t>
            </a:r>
            <a:endParaRPr lang="en-US" dirty="0" smtClean="0"/>
          </a:p>
          <a:p>
            <a:pPr lvl="1"/>
            <a:r>
              <a:rPr lang="en-US" dirty="0" err="1" smtClean="0"/>
              <a:t>Buscar</a:t>
            </a:r>
            <a:r>
              <a:rPr lang="en-US" dirty="0" smtClean="0"/>
              <a:t> </a:t>
            </a:r>
            <a:r>
              <a:rPr lang="en-US" dirty="0" err="1" smtClean="0"/>
              <a:t>archivos</a:t>
            </a:r>
            <a:endParaRPr lang="en-US" dirty="0" smtClean="0"/>
          </a:p>
          <a:p>
            <a:pPr lvl="1"/>
            <a:r>
              <a:rPr lang="en-US" dirty="0" err="1" smtClean="0"/>
              <a:t>Compartir</a:t>
            </a:r>
            <a:r>
              <a:rPr lang="en-US" dirty="0" smtClean="0"/>
              <a:t> </a:t>
            </a:r>
            <a:r>
              <a:rPr lang="en-US" dirty="0" err="1" smtClean="0"/>
              <a:t>archivos</a:t>
            </a:r>
            <a:endParaRPr lang="en-US" dirty="0" smtClean="0"/>
          </a:p>
          <a:p>
            <a:pPr lvl="1"/>
            <a:r>
              <a:rPr lang="en-US" dirty="0" err="1" smtClean="0"/>
              <a:t>Listar</a:t>
            </a:r>
            <a:r>
              <a:rPr lang="en-US" dirty="0" smtClean="0"/>
              <a:t> </a:t>
            </a:r>
            <a:r>
              <a:rPr lang="en-US" dirty="0" err="1" smtClean="0"/>
              <a:t>archivos</a:t>
            </a:r>
            <a:r>
              <a:rPr lang="en-US" dirty="0" smtClean="0"/>
              <a:t> en </a:t>
            </a:r>
            <a:r>
              <a:rPr lang="en-US" dirty="0" err="1" smtClean="0"/>
              <a:t>ese</a:t>
            </a:r>
            <a:r>
              <a:rPr lang="en-US" dirty="0" smtClean="0"/>
              <a:t> </a:t>
            </a:r>
            <a:r>
              <a:rPr lang="en-US" dirty="0" err="1" smtClean="0"/>
              <a:t>directorio</a:t>
            </a:r>
            <a:endParaRPr lang="en-US" dirty="0" smtClean="0"/>
          </a:p>
          <a:p>
            <a:pPr lvl="1"/>
            <a:r>
              <a:rPr lang="en-US" dirty="0" err="1" smtClean="0"/>
              <a:t>Renombrar</a:t>
            </a:r>
            <a:r>
              <a:rPr lang="en-US" dirty="0" smtClean="0"/>
              <a:t> </a:t>
            </a:r>
            <a:r>
              <a:rPr lang="en-US" dirty="0" err="1" smtClean="0"/>
              <a:t>archivos</a:t>
            </a:r>
            <a:endParaRPr lang="en-US" dirty="0" smtClean="0"/>
          </a:p>
          <a:p>
            <a:r>
              <a:rPr lang="en-US" dirty="0" smtClean="0"/>
              <a:t>Hay </a:t>
            </a:r>
            <a:r>
              <a:rPr lang="en-US" dirty="0" err="1" smtClean="0"/>
              <a:t>varias</a:t>
            </a:r>
            <a:r>
              <a:rPr lang="en-US" dirty="0" smtClean="0"/>
              <a:t> </a:t>
            </a:r>
            <a:r>
              <a:rPr lang="en-US" dirty="0" err="1" smtClean="0"/>
              <a:t>estructuras</a:t>
            </a:r>
            <a:r>
              <a:rPr lang="en-US" dirty="0" smtClean="0"/>
              <a:t> </a:t>
            </a:r>
            <a:r>
              <a:rPr lang="en-US" dirty="0" err="1" smtClean="0"/>
              <a:t>posibles</a:t>
            </a:r>
            <a:endParaRPr lang="en-US" dirty="0" smtClean="0"/>
          </a:p>
          <a:p>
            <a:pPr lvl="1"/>
            <a:r>
              <a:rPr lang="en-US" dirty="0" err="1"/>
              <a:t>Único</a:t>
            </a:r>
            <a:r>
              <a:rPr lang="en-US" dirty="0"/>
              <a:t> </a:t>
            </a:r>
            <a:r>
              <a:rPr lang="en-US" dirty="0" err="1"/>
              <a:t>nivel</a:t>
            </a:r>
            <a:endParaRPr lang="en-US" dirty="0"/>
          </a:p>
          <a:p>
            <a:pPr lvl="1"/>
            <a:r>
              <a:rPr lang="en-US" dirty="0"/>
              <a:t>Un </a:t>
            </a:r>
            <a:r>
              <a:rPr lang="en-US" dirty="0" err="1"/>
              <a:t>nivel</a:t>
            </a:r>
            <a:r>
              <a:rPr lang="en-US" dirty="0"/>
              <a:t> </a:t>
            </a:r>
            <a:r>
              <a:rPr lang="en-US" dirty="0" err="1"/>
              <a:t>por</a:t>
            </a:r>
            <a:r>
              <a:rPr lang="en-US" dirty="0"/>
              <a:t> </a:t>
            </a:r>
            <a:r>
              <a:rPr lang="en-US" dirty="0" err="1" smtClean="0"/>
              <a:t>usuario</a:t>
            </a:r>
            <a:endParaRPr lang="en-US" dirty="0"/>
          </a:p>
        </p:txBody>
      </p:sp>
      <p:pic>
        <p:nvPicPr>
          <p:cNvPr id="1026" name="Picture 2" descr="Single-Level Direc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949852"/>
            <a:ext cx="5105400" cy="11525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wo level direc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637103"/>
            <a:ext cx="5181287" cy="1549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161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Estructura de los directorios</a:t>
            </a:r>
            <a:endParaRPr lang="es-ES" dirty="0"/>
          </a:p>
        </p:txBody>
      </p:sp>
      <p:sp>
        <p:nvSpPr>
          <p:cNvPr id="3" name="Marcador de contenido 2"/>
          <p:cNvSpPr>
            <a:spLocks noGrp="1"/>
          </p:cNvSpPr>
          <p:nvPr>
            <p:ph idx="1"/>
          </p:nvPr>
        </p:nvSpPr>
        <p:spPr>
          <a:xfrm>
            <a:off x="838200" y="1552353"/>
            <a:ext cx="4867141" cy="4351338"/>
          </a:xfrm>
        </p:spPr>
        <p:txBody>
          <a:bodyPr>
            <a:normAutofit/>
          </a:bodyPr>
          <a:lstStyle/>
          <a:p>
            <a:r>
              <a:rPr lang="en-US" sz="2400" dirty="0" err="1" smtClean="0"/>
              <a:t>Otras</a:t>
            </a:r>
            <a:r>
              <a:rPr lang="en-US" sz="2400" dirty="0" smtClean="0"/>
              <a:t> </a:t>
            </a:r>
            <a:r>
              <a:rPr lang="en-US" sz="2400" dirty="0" err="1" smtClean="0"/>
              <a:t>estructuras</a:t>
            </a:r>
            <a:r>
              <a:rPr lang="en-US" sz="2400" dirty="0" smtClean="0"/>
              <a:t> </a:t>
            </a:r>
            <a:r>
              <a:rPr lang="en-US" sz="2400" dirty="0" err="1" smtClean="0"/>
              <a:t>posibles</a:t>
            </a:r>
            <a:endParaRPr lang="en-US" sz="2400" dirty="0" smtClean="0"/>
          </a:p>
          <a:p>
            <a:pPr lvl="1"/>
            <a:r>
              <a:rPr lang="en-US" sz="2000" dirty="0" err="1" smtClean="0"/>
              <a:t>Árbol</a:t>
            </a:r>
            <a:endParaRPr lang="en-US" sz="2000" dirty="0" smtClean="0"/>
          </a:p>
          <a:p>
            <a:pPr lvl="1"/>
            <a:r>
              <a:rPr lang="en-US" sz="2000" dirty="0" err="1" smtClean="0"/>
              <a:t>Grafo</a:t>
            </a:r>
            <a:r>
              <a:rPr lang="en-US" sz="2000" dirty="0" smtClean="0"/>
              <a:t> </a:t>
            </a:r>
            <a:r>
              <a:rPr lang="en-US" sz="2000" dirty="0" err="1" smtClean="0"/>
              <a:t>acíclico</a:t>
            </a:r>
            <a:endParaRPr lang="en-US" sz="2000" dirty="0" smtClean="0"/>
          </a:p>
          <a:p>
            <a:pPr lvl="1"/>
            <a:r>
              <a:rPr lang="en-US" sz="2000" dirty="0" err="1" smtClean="0"/>
              <a:t>Grafo</a:t>
            </a:r>
            <a:r>
              <a:rPr lang="en-US" sz="2000" dirty="0" smtClean="0"/>
              <a:t> general</a:t>
            </a:r>
          </a:p>
          <a:p>
            <a:endParaRPr lang="es-ES" dirty="0"/>
          </a:p>
        </p:txBody>
      </p:sp>
      <p:pic>
        <p:nvPicPr>
          <p:cNvPr id="2050" name="Picture 2" descr="Tree-Structured Director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5341" y="2098897"/>
            <a:ext cx="6004438" cy="38047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cyclic-Graph Directo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833" y="3220311"/>
            <a:ext cx="4102203" cy="3307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7928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Implementación de directorios</a:t>
            </a:r>
          </a:p>
        </p:txBody>
      </p:sp>
      <p:sp>
        <p:nvSpPr>
          <p:cNvPr id="3" name="Marcador de contenido 2"/>
          <p:cNvSpPr>
            <a:spLocks noGrp="1"/>
          </p:cNvSpPr>
          <p:nvPr>
            <p:ph idx="1"/>
          </p:nvPr>
        </p:nvSpPr>
        <p:spPr>
          <a:xfrm>
            <a:off x="838200" y="1825625"/>
            <a:ext cx="10694158" cy="4351338"/>
          </a:xfrm>
        </p:spPr>
        <p:txBody>
          <a:bodyPr>
            <a:normAutofit fontScale="55000" lnSpcReduction="20000"/>
          </a:bodyPr>
          <a:lstStyle/>
          <a:p>
            <a:r>
              <a:rPr lang="es-ES" dirty="0" smtClean="0"/>
              <a:t>Posee </a:t>
            </a:r>
            <a:r>
              <a:rPr lang="es-ES" dirty="0"/>
              <a:t>indispensablemente nombre archivo y enlace al </a:t>
            </a:r>
            <a:r>
              <a:rPr lang="es-ES" dirty="0" smtClean="0"/>
              <a:t>mismo -&gt; también </a:t>
            </a:r>
            <a:r>
              <a:rPr lang="es-ES" dirty="0"/>
              <a:t>se puede requerir que se agreguen otros atributos para no tener que acceder al </a:t>
            </a:r>
            <a:r>
              <a:rPr lang="es-ES" dirty="0" smtClean="0"/>
              <a:t>FCB</a:t>
            </a:r>
          </a:p>
          <a:p>
            <a:r>
              <a:rPr lang="es-ES" dirty="0" smtClean="0"/>
              <a:t> </a:t>
            </a:r>
            <a:r>
              <a:rPr lang="es-ES" dirty="0"/>
              <a:t>Lista </a:t>
            </a:r>
            <a:r>
              <a:rPr lang="es-ES" dirty="0" smtClean="0"/>
              <a:t>lineal</a:t>
            </a:r>
          </a:p>
          <a:p>
            <a:pPr lvl="1"/>
            <a:r>
              <a:rPr lang="es-ES" dirty="0" smtClean="0"/>
              <a:t>Fácil </a:t>
            </a:r>
            <a:r>
              <a:rPr lang="es-ES" dirty="0"/>
              <a:t>de </a:t>
            </a:r>
            <a:r>
              <a:rPr lang="es-ES" dirty="0" smtClean="0"/>
              <a:t>programar</a:t>
            </a:r>
          </a:p>
          <a:p>
            <a:pPr lvl="1"/>
            <a:r>
              <a:rPr lang="es-ES" dirty="0" smtClean="0"/>
              <a:t>Problemas </a:t>
            </a:r>
            <a:r>
              <a:rPr lang="es-ES" dirty="0"/>
              <a:t>al borrar una entrada, cómo se reutiliza esa entrada</a:t>
            </a:r>
            <a:r>
              <a:rPr lang="es-ES" dirty="0" smtClean="0"/>
              <a:t>? -&gt; escribir </a:t>
            </a:r>
            <a:r>
              <a:rPr lang="es-ES" dirty="0"/>
              <a:t>allí la última </a:t>
            </a:r>
            <a:r>
              <a:rPr lang="es-ES" dirty="0" smtClean="0"/>
              <a:t>entrada</a:t>
            </a:r>
          </a:p>
          <a:p>
            <a:pPr lvl="1"/>
            <a:r>
              <a:rPr lang="es-ES" dirty="0" smtClean="0"/>
              <a:t>Problemas </a:t>
            </a:r>
            <a:r>
              <a:rPr lang="es-ES" dirty="0"/>
              <a:t>para crear un </a:t>
            </a:r>
            <a:r>
              <a:rPr lang="es-ES" dirty="0" smtClean="0"/>
              <a:t>archivo -&gt; debo </a:t>
            </a:r>
            <a:r>
              <a:rPr lang="es-ES" dirty="0"/>
              <a:t>fijarme si no hay otro nombre </a:t>
            </a:r>
            <a:r>
              <a:rPr lang="es-ES" dirty="0" smtClean="0"/>
              <a:t>igual</a:t>
            </a:r>
          </a:p>
          <a:p>
            <a:pPr lvl="1"/>
            <a:r>
              <a:rPr lang="es-ES" dirty="0" smtClean="0"/>
              <a:t>Requiere </a:t>
            </a:r>
            <a:r>
              <a:rPr lang="es-ES" dirty="0"/>
              <a:t>lectura secuencial, no permite </a:t>
            </a:r>
            <a:r>
              <a:rPr lang="es-ES" dirty="0" smtClean="0"/>
              <a:t>ordenamiento</a:t>
            </a:r>
          </a:p>
          <a:p>
            <a:r>
              <a:rPr lang="es-ES" dirty="0" smtClean="0"/>
              <a:t>Lista enlazada</a:t>
            </a:r>
          </a:p>
          <a:p>
            <a:pPr lvl="1"/>
            <a:r>
              <a:rPr lang="es-ES" dirty="0" smtClean="0"/>
              <a:t>Mejora </a:t>
            </a:r>
            <a:r>
              <a:rPr lang="es-ES" dirty="0"/>
              <a:t>el problema de eliminar un </a:t>
            </a:r>
            <a:r>
              <a:rPr lang="es-ES" dirty="0" smtClean="0"/>
              <a:t>archivo</a:t>
            </a:r>
          </a:p>
          <a:p>
            <a:pPr lvl="1"/>
            <a:r>
              <a:rPr lang="es-ES" dirty="0" smtClean="0"/>
              <a:t>Puede </a:t>
            </a:r>
            <a:r>
              <a:rPr lang="es-ES" dirty="0"/>
              <a:t>estar </a:t>
            </a:r>
            <a:r>
              <a:rPr lang="es-ES" dirty="0" smtClean="0"/>
              <a:t>ordenada -&gt; </a:t>
            </a:r>
            <a:r>
              <a:rPr lang="es-ES" dirty="0"/>
              <a:t>facilita el </a:t>
            </a:r>
            <a:r>
              <a:rPr lang="es-ES" dirty="0" smtClean="0"/>
              <a:t>listado -&gt; pero difícil </a:t>
            </a:r>
            <a:r>
              <a:rPr lang="es-ES" dirty="0"/>
              <a:t>mantenimiento del orden (pueden haber diferente criterios para </a:t>
            </a:r>
            <a:r>
              <a:rPr lang="es-ES" dirty="0" smtClean="0"/>
              <a:t>ordenar)</a:t>
            </a:r>
          </a:p>
          <a:p>
            <a:r>
              <a:rPr lang="es-ES" dirty="0" err="1" smtClean="0"/>
              <a:t>Arbol</a:t>
            </a:r>
            <a:r>
              <a:rPr lang="es-ES" dirty="0" smtClean="0"/>
              <a:t>-B</a:t>
            </a:r>
          </a:p>
          <a:p>
            <a:pPr lvl="1"/>
            <a:r>
              <a:rPr lang="es-ES" dirty="0" smtClean="0"/>
              <a:t>Estructura </a:t>
            </a:r>
            <a:r>
              <a:rPr lang="es-ES" dirty="0"/>
              <a:t>más sofisticada </a:t>
            </a:r>
            <a:endParaRPr lang="es-ES" dirty="0" smtClean="0"/>
          </a:p>
          <a:p>
            <a:pPr lvl="1"/>
            <a:r>
              <a:rPr lang="es-ES" dirty="0" smtClean="0"/>
              <a:t>Menos niveles -&gt; acceso </a:t>
            </a:r>
            <a:r>
              <a:rPr lang="es-ES" dirty="0"/>
              <a:t>más </a:t>
            </a:r>
            <a:r>
              <a:rPr lang="es-ES" dirty="0" smtClean="0"/>
              <a:t>rápido</a:t>
            </a:r>
          </a:p>
          <a:p>
            <a:pPr lvl="1"/>
            <a:r>
              <a:rPr lang="es-ES" dirty="0" smtClean="0"/>
              <a:t>Fácil </a:t>
            </a:r>
            <a:r>
              <a:rPr lang="es-ES" dirty="0"/>
              <a:t>de eliminar y agregar </a:t>
            </a:r>
            <a:r>
              <a:rPr lang="es-ES" dirty="0" smtClean="0"/>
              <a:t>nodos</a:t>
            </a:r>
          </a:p>
          <a:p>
            <a:r>
              <a:rPr lang="es-ES" dirty="0" smtClean="0"/>
              <a:t>Tabla Hash</a:t>
            </a:r>
          </a:p>
          <a:p>
            <a:pPr lvl="1"/>
            <a:r>
              <a:rPr lang="es-ES" dirty="0" smtClean="0"/>
              <a:t>Entradas </a:t>
            </a:r>
            <a:r>
              <a:rPr lang="es-ES" dirty="0"/>
              <a:t>de directorio en una lista lineal + estructura adicional=tabla </a:t>
            </a:r>
            <a:r>
              <a:rPr lang="es-ES" dirty="0" smtClean="0"/>
              <a:t>hash</a:t>
            </a:r>
          </a:p>
          <a:p>
            <a:pPr lvl="1"/>
            <a:r>
              <a:rPr lang="es-ES" dirty="0" smtClean="0"/>
              <a:t>F</a:t>
            </a:r>
            <a:r>
              <a:rPr lang="es-ES" dirty="0"/>
              <a:t>. Hash (nombre del archivo</a:t>
            </a:r>
            <a:r>
              <a:rPr lang="es-ES" dirty="0" smtClean="0"/>
              <a:t>) -&gt; entrada </a:t>
            </a:r>
            <a:r>
              <a:rPr lang="es-ES" dirty="0"/>
              <a:t>en la lista de directorio-&gt;acceso más rápido (no </a:t>
            </a:r>
            <a:r>
              <a:rPr lang="es-ES" dirty="0" smtClean="0"/>
              <a:t>secuencial)</a:t>
            </a:r>
          </a:p>
          <a:p>
            <a:pPr lvl="1"/>
            <a:r>
              <a:rPr lang="es-ES" dirty="0" smtClean="0"/>
              <a:t>Puede </a:t>
            </a:r>
            <a:r>
              <a:rPr lang="es-ES" dirty="0"/>
              <a:t>haber colisiones-&gt; se soluciona con una lista enlazada en vez de un valor único, se compara el nombre del </a:t>
            </a:r>
            <a:r>
              <a:rPr lang="es-ES" dirty="0" smtClean="0"/>
              <a:t>archivo</a:t>
            </a:r>
          </a:p>
          <a:p>
            <a:pPr lvl="1"/>
            <a:r>
              <a:rPr lang="es-ES" dirty="0" smtClean="0"/>
              <a:t>Problema </a:t>
            </a:r>
            <a:r>
              <a:rPr lang="es-ES" dirty="0"/>
              <a:t>del tamaño de la tabla: se usa para la función( ya que obtiene el módulo para obtener la ubicación)-&gt; se tiene que duplicar el tamaño de la </a:t>
            </a:r>
            <a:r>
              <a:rPr lang="es-ES" dirty="0" smtClean="0"/>
              <a:t>tabla</a:t>
            </a:r>
          </a:p>
        </p:txBody>
      </p:sp>
    </p:spTree>
    <p:extLst>
      <p:ext uri="{BB962C8B-B14F-4D97-AF65-F5344CB8AC3E}">
        <p14:creationId xmlns:p14="http://schemas.microsoft.com/office/powerpoint/2010/main" val="23821766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smtClean="0"/>
              <a:t>Protección</a:t>
            </a:r>
            <a:endParaRPr lang="es-ES" dirty="0"/>
          </a:p>
        </p:txBody>
      </p:sp>
      <p:sp>
        <p:nvSpPr>
          <p:cNvPr id="3" name="Marcador de contenido 2"/>
          <p:cNvSpPr>
            <a:spLocks noGrp="1"/>
          </p:cNvSpPr>
          <p:nvPr>
            <p:ph idx="1"/>
          </p:nvPr>
        </p:nvSpPr>
        <p:spPr>
          <a:xfrm>
            <a:off x="838200" y="1825625"/>
            <a:ext cx="4867141" cy="4351338"/>
          </a:xfrm>
        </p:spPr>
        <p:txBody>
          <a:bodyPr>
            <a:normAutofit fontScale="70000" lnSpcReduction="20000"/>
          </a:bodyPr>
          <a:lstStyle/>
          <a:p>
            <a:r>
              <a:rPr lang="es-ES" dirty="0" smtClean="0"/>
              <a:t>Tipos de acceso</a:t>
            </a:r>
          </a:p>
          <a:p>
            <a:pPr lvl="1"/>
            <a:r>
              <a:rPr lang="es-ES" dirty="0" smtClean="0"/>
              <a:t>Protección completa (sólo el dueño puede acceder a sus archivos)</a:t>
            </a:r>
          </a:p>
          <a:p>
            <a:pPr lvl="1"/>
            <a:r>
              <a:rPr lang="es-ES" dirty="0" smtClean="0"/>
              <a:t>Acceso libre (ninguna protección)</a:t>
            </a:r>
          </a:p>
          <a:p>
            <a:pPr lvl="1"/>
            <a:r>
              <a:rPr lang="es-ES" dirty="0" smtClean="0"/>
              <a:t>Acceso controlado</a:t>
            </a:r>
          </a:p>
          <a:p>
            <a:pPr lvl="2"/>
            <a:r>
              <a:rPr lang="es-ES" dirty="0" smtClean="0"/>
              <a:t>Lectura</a:t>
            </a:r>
          </a:p>
          <a:p>
            <a:pPr lvl="2"/>
            <a:r>
              <a:rPr lang="es-ES" dirty="0" smtClean="0"/>
              <a:t>Escritura</a:t>
            </a:r>
          </a:p>
          <a:p>
            <a:pPr lvl="2"/>
            <a:r>
              <a:rPr lang="es-ES" dirty="0" smtClean="0"/>
              <a:t>Ejecución</a:t>
            </a:r>
          </a:p>
          <a:p>
            <a:pPr lvl="2"/>
            <a:r>
              <a:rPr lang="es-ES" dirty="0" smtClean="0"/>
              <a:t>Adición</a:t>
            </a:r>
          </a:p>
          <a:p>
            <a:pPr lvl="2"/>
            <a:r>
              <a:rPr lang="es-ES" dirty="0" smtClean="0"/>
              <a:t>Borrado</a:t>
            </a:r>
          </a:p>
          <a:p>
            <a:pPr lvl="2"/>
            <a:r>
              <a:rPr lang="es-ES" dirty="0" smtClean="0"/>
              <a:t>Listado</a:t>
            </a:r>
          </a:p>
          <a:p>
            <a:r>
              <a:rPr lang="es-ES" dirty="0" smtClean="0"/>
              <a:t>Implementaciones</a:t>
            </a:r>
          </a:p>
          <a:p>
            <a:pPr lvl="1"/>
            <a:r>
              <a:rPr lang="es-ES" dirty="0" smtClean="0"/>
              <a:t>Lista de control de acceso</a:t>
            </a:r>
          </a:p>
          <a:p>
            <a:pPr lvl="2"/>
            <a:r>
              <a:rPr lang="es-ES" dirty="0" smtClean="0"/>
              <a:t>Cada archivo tiene una lista de usuarios y permisos.</a:t>
            </a:r>
          </a:p>
          <a:p>
            <a:pPr lvl="2"/>
            <a:r>
              <a:rPr lang="es-ES" dirty="0" smtClean="0"/>
              <a:t>Construir la lista es tedioso. Es necesario conocer a todos los usuarios.</a:t>
            </a:r>
          </a:p>
          <a:p>
            <a:pPr lvl="1"/>
            <a:r>
              <a:rPr lang="es-ES" dirty="0" smtClean="0"/>
              <a:t>Propietario / Grupo / Universo</a:t>
            </a:r>
          </a:p>
          <a:p>
            <a:pPr lvl="1"/>
            <a:r>
              <a:rPr lang="es-ES" dirty="0" smtClean="0"/>
              <a:t>Esquemas combinados</a:t>
            </a:r>
          </a:p>
          <a:p>
            <a:endParaRPr lang="es-ES" dirty="0" smtClean="0"/>
          </a:p>
          <a:p>
            <a:endParaRPr lang="es-ES" dirty="0"/>
          </a:p>
        </p:txBody>
      </p:sp>
      <p:pic>
        <p:nvPicPr>
          <p:cNvPr id="4098" name="Picture 2" descr="http://linux-blog.org/wp-content/uploads/2009/09/permiss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900" y="1762918"/>
            <a:ext cx="5676900" cy="447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822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749</TotalTime>
  <Words>1433</Words>
  <Application>Microsoft Office PowerPoint</Application>
  <PresentationFormat>Panorámica</PresentationFormat>
  <Paragraphs>183</Paragraphs>
  <Slides>19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Calibri Light</vt:lpstr>
      <vt:lpstr>Tema de Office</vt:lpstr>
      <vt:lpstr>File System</vt:lpstr>
      <vt:lpstr>Administrador de File System</vt:lpstr>
      <vt:lpstr>Algunos conceptos</vt:lpstr>
      <vt:lpstr>Archivo</vt:lpstr>
      <vt:lpstr>Archivos</vt:lpstr>
      <vt:lpstr>Estructura de los directorios</vt:lpstr>
      <vt:lpstr>Estructura de los directorios</vt:lpstr>
      <vt:lpstr>Implementación de directorios</vt:lpstr>
      <vt:lpstr>Protección</vt:lpstr>
      <vt:lpstr>Asignación de bloques: Contigua</vt:lpstr>
      <vt:lpstr>Asignación de bloques: Enlazada</vt:lpstr>
      <vt:lpstr>Asignación de bloques: Indexada</vt:lpstr>
      <vt:lpstr>Gestión de espacio libre</vt:lpstr>
      <vt:lpstr>Seguridad y coherencia de datos</vt:lpstr>
      <vt:lpstr>FAT</vt:lpstr>
      <vt:lpstr>EXT2</vt:lpstr>
      <vt:lpstr>Inodos</vt:lpstr>
      <vt:lpstr>Enlaces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Entrada / Salida</dc:title>
  <dc:creator>Adriano Filgueira</dc:creator>
  <cp:lastModifiedBy>Adriano Filgueira</cp:lastModifiedBy>
  <cp:revision>54</cp:revision>
  <dcterms:created xsi:type="dcterms:W3CDTF">2014-10-16T20:00:43Z</dcterms:created>
  <dcterms:modified xsi:type="dcterms:W3CDTF">2014-11-06T16:07:28Z</dcterms:modified>
</cp:coreProperties>
</file>