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852323"/>
    <a:srgbClr val="6052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04/10/2015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38178" y="2428868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s-AR" sz="9600" b="1" i="1" dirty="0" smtClean="0">
                <a:solidFill>
                  <a:srgbClr val="FF0000"/>
                </a:solidFill>
                <a:latin typeface="Monotype Corsiva" pitchFamily="66" charset="0"/>
              </a:rPr>
              <a:t>Memoria Virtual</a:t>
            </a:r>
            <a:endParaRPr lang="es-AR" sz="9600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Paginación: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gestión de fallo de pagina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556" name="Picture 4" descr="400px-Gestion_de_fallos_de_pagina.png (400×33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631235" cy="6038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785794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TLB: </a:t>
            </a:r>
            <a:r>
              <a:rPr lang="es-AR" sz="28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Translation</a:t>
            </a:r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Lookaside</a:t>
            </a:r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Buffer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procesador puede mantener información relativa a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traducción de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direcciones virtuales en Buffers de Traducción Anticipada (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TLBs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general, los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TLBs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contienen entradas que mapean los números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páginas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 los números de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Cada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entrada en un TLB es una traducción individual.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Cada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entrada en un TLB es referenciada por un número de página.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Cada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entrada en un TLB creada por un procesador se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encuentra asociada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un identificador de contexto del proceso (PCID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AR" sz="2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Process-context</a:t>
            </a: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identifier</a:t>
            </a: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5338"/>
            <a:ext cx="8858279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Segmentación: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071546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Tabla </a:t>
            </a:r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Segmentos: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 igual que en la segmentación simple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necesitan tablas de segmento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Segment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Descriptor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para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procesos. Cada entrada en esta tabla es un descriptor de segmento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que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contiene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información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relacionada con el segmento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(Dirección base, Límite, Tipo,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de presencia: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como solamente algunos segmentos están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principal se necesita un bit para indicarlo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Bit).</a:t>
            </a:r>
          </a:p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de modificación: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indica si el segmento se modificó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desde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fue cargado en memoria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Dirty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endParaRPr lang="es-A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Segmentación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 Paginación: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92867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Combina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las ventajas del esquema segmentado puro y del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esquema paginado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puro.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esquema paginado, que es transparente al programador,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elimina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fragmentación externa y proporciona un uso eficiente de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memoria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esquema segmentado, que es visible para el programador,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tiene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capacidad de administrar estructuras de datos que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pueden crecer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modularidad y soporte para comparticiones y protección.</a:t>
            </a:r>
          </a:p>
          <a:p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Segmentación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 Paginación: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602" name="Picture 2" descr="TRADUCCIONDEDIRECCIONESPAGINACIONYSEGMENTACION.png (627×429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89" y="928670"/>
            <a:ext cx="8345515" cy="5710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Software del Sistema Operativo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1142984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Administrador de </a:t>
            </a:r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Memoria:</a:t>
            </a:r>
            <a:endParaRPr lang="es-AR" sz="28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Elementos de diseño en la implementación del software del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administrador de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 del sistema operativo: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Política de Carga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Política de Ubicación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Política de Reemplazo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Administración del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Resident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Política de Limpieza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Control de Carga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 de Carga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928670"/>
            <a:ext cx="88582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política define cuando debe traerse a memoria una página.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Existen dos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alternativas comunes: paginación por demanda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Demand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Paging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pre-paginación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Prepaging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endParaRPr lang="es-A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 por demanda: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 se trae a memoria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solamente cuando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la referencia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Pre-paginación: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la página referenciada (y que produjo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fallo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página) se cargan otras páginas, aprovechando las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características de los dispositivos de memoria secundaria.</a:t>
            </a:r>
          </a:p>
          <a:p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 de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Ubicación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0" y="1173194"/>
            <a:ext cx="8858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política determina en que lugar de la memoria real se debe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cargar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porción del programa faltante. En el caso de usar paginación pura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segmentación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 paginación se vuelve irrelevante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sistema que utiliza segmentación pura la política de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ubicación es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elemento importante de diseño. Se pueden utilizar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algorítmos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best-fit, first-fit, next-fit o worst-fit.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 de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Remplazo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92867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Entra en funcionamiento cuando ocurre un fallo de página y se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necesita reemplazar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página de un marco por la faltante. Involucra diferentes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conceptos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Cuántos marcos de página se le asigna a un proceso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14350" indent="-514350"/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Cuáles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páginas se considerarán para realizar el reemplazo.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Solamente las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 proceso que produjo el fallo o las de todos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procesos.</a:t>
            </a:r>
          </a:p>
          <a:p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Finalmente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de entre todos las páginas candidatas, cuál se reemplazará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Fundamento: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Shape 37"/>
          <p:cNvGrpSpPr/>
          <p:nvPr/>
        </p:nvGrpSpPr>
        <p:grpSpPr>
          <a:xfrm>
            <a:off x="150700" y="3786190"/>
            <a:ext cx="7985343" cy="1321174"/>
            <a:chOff x="150700" y="3405000"/>
            <a:chExt cx="7985343" cy="1321174"/>
          </a:xfrm>
        </p:grpSpPr>
        <p:sp>
          <p:nvSpPr>
            <p:cNvPr id="5" name="Shape 38"/>
            <p:cNvSpPr/>
            <p:nvPr/>
          </p:nvSpPr>
          <p:spPr>
            <a:xfrm>
              <a:off x="583418" y="3405000"/>
              <a:ext cx="7552625" cy="537400"/>
            </a:xfrm>
            <a:custGeom>
              <a:avLst/>
              <a:gdLst/>
              <a:ahLst/>
              <a:cxnLst/>
              <a:rect l="0" t="0" r="0" b="0"/>
              <a:pathLst>
                <a:path w="302105" h="21496" extrusionOk="0">
                  <a:moveTo>
                    <a:pt x="4755" y="0"/>
                  </a:moveTo>
                  <a:cubicBezTo>
                    <a:pt x="3987" y="2814"/>
                    <a:pt x="-448" y="13391"/>
                    <a:pt x="149" y="16889"/>
                  </a:cubicBezTo>
                  <a:cubicBezTo>
                    <a:pt x="746" y="20386"/>
                    <a:pt x="-960" y="21069"/>
                    <a:pt x="8337" y="20984"/>
                  </a:cubicBezTo>
                  <a:cubicBezTo>
                    <a:pt x="17634" y="20898"/>
                    <a:pt x="37850" y="18084"/>
                    <a:pt x="55934" y="16378"/>
                  </a:cubicBezTo>
                  <a:cubicBezTo>
                    <a:pt x="74017" y="14672"/>
                    <a:pt x="100971" y="10406"/>
                    <a:pt x="116837" y="10748"/>
                  </a:cubicBezTo>
                  <a:cubicBezTo>
                    <a:pt x="132702" y="11089"/>
                    <a:pt x="141573" y="18595"/>
                    <a:pt x="151127" y="18425"/>
                  </a:cubicBezTo>
                  <a:cubicBezTo>
                    <a:pt x="160680" y="18254"/>
                    <a:pt x="158973" y="10321"/>
                    <a:pt x="174157" y="9724"/>
                  </a:cubicBezTo>
                  <a:cubicBezTo>
                    <a:pt x="189340" y="9126"/>
                    <a:pt x="224398" y="12965"/>
                    <a:pt x="242226" y="14842"/>
                  </a:cubicBezTo>
                  <a:cubicBezTo>
                    <a:pt x="260053" y="16718"/>
                    <a:pt x="271142" y="23031"/>
                    <a:pt x="281122" y="20984"/>
                  </a:cubicBezTo>
                  <a:cubicBezTo>
                    <a:pt x="291101" y="18936"/>
                    <a:pt x="298607" y="5629"/>
                    <a:pt x="302105" y="2559"/>
                  </a:cubicBez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6" name="Shape 39"/>
            <p:cNvSpPr txBox="1"/>
            <p:nvPr/>
          </p:nvSpPr>
          <p:spPr>
            <a:xfrm>
              <a:off x="150700" y="4069775"/>
              <a:ext cx="5348099" cy="656399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600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No es necesario que TODAS las partes estén en MP</a:t>
              </a:r>
            </a:p>
          </p:txBody>
        </p:sp>
      </p:grpSp>
      <p:sp>
        <p:nvSpPr>
          <p:cNvPr id="7" name="Shape 32"/>
          <p:cNvSpPr txBox="1"/>
          <p:nvPr/>
        </p:nvSpPr>
        <p:spPr>
          <a:xfrm>
            <a:off x="257700" y="785794"/>
            <a:ext cx="8628599" cy="316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Las referencias a memoria dentro de un proceso son </a:t>
            </a:r>
            <a:r>
              <a:rPr lang="en" sz="2000" b="1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DL </a:t>
            </a: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que pueden ser traducidas a </a:t>
            </a:r>
            <a:r>
              <a:rPr lang="en" sz="2000" b="1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DF </a:t>
            </a: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en tiempo de ejecución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Puede estar cargado en diferentes partes según el momento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Puede estar en </a:t>
            </a:r>
            <a:r>
              <a:rPr lang="en" sz="2000" b="1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MP </a:t>
            </a: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o en disco (swap)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Un proceso puede dividirse en “</a:t>
            </a:r>
            <a:r>
              <a:rPr lang="en" sz="2000" b="1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partes</a:t>
            </a: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” que no tienen por qué estar contiguas en </a:t>
            </a:r>
            <a:r>
              <a:rPr lang="en" sz="2000" b="1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MP</a:t>
            </a:r>
          </a:p>
        </p:txBody>
      </p:sp>
      <p:grpSp>
        <p:nvGrpSpPr>
          <p:cNvPr id="8" name="Shape 46"/>
          <p:cNvGrpSpPr/>
          <p:nvPr/>
        </p:nvGrpSpPr>
        <p:grpSpPr>
          <a:xfrm>
            <a:off x="5500694" y="4429132"/>
            <a:ext cx="3159050" cy="656399"/>
            <a:chOff x="5498799" y="4064675"/>
            <a:chExt cx="3159050" cy="656399"/>
          </a:xfrm>
        </p:grpSpPr>
        <p:sp>
          <p:nvSpPr>
            <p:cNvPr id="9" name="Shape 47"/>
            <p:cNvSpPr txBox="1"/>
            <p:nvPr/>
          </p:nvSpPr>
          <p:spPr>
            <a:xfrm>
              <a:off x="6218550" y="4064675"/>
              <a:ext cx="2439299" cy="656399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MEMORIA VIRTUAL</a:t>
              </a:r>
            </a:p>
          </p:txBody>
        </p:sp>
        <p:cxnSp>
          <p:nvCxnSpPr>
            <p:cNvPr id="10" name="Shape 48"/>
            <p:cNvCxnSpPr>
              <a:endCxn id="9" idx="1"/>
            </p:cNvCxnSpPr>
            <p:nvPr/>
          </p:nvCxnSpPr>
          <p:spPr>
            <a:xfrm rot="10800000" flipH="1">
              <a:off x="5498799" y="4392874"/>
              <a:ext cx="719700" cy="51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11" name="Shape 40"/>
          <p:cNvGrpSpPr/>
          <p:nvPr/>
        </p:nvGrpSpPr>
        <p:grpSpPr>
          <a:xfrm>
            <a:off x="500034" y="5143512"/>
            <a:ext cx="8643966" cy="656399"/>
            <a:chOff x="1022150" y="4843375"/>
            <a:chExt cx="8121850" cy="656399"/>
          </a:xfrm>
        </p:grpSpPr>
        <p:sp>
          <p:nvSpPr>
            <p:cNvPr id="12" name="Shape 41"/>
            <p:cNvSpPr/>
            <p:nvPr/>
          </p:nvSpPr>
          <p:spPr>
            <a:xfrm>
              <a:off x="1022150" y="4917625"/>
              <a:ext cx="447899" cy="456299"/>
            </a:xfrm>
            <a:prstGeom prst="mathPlus">
              <a:avLst>
                <a:gd name="adj1" fmla="val 23520"/>
              </a:avLst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2"/>
            <p:cNvSpPr txBox="1"/>
            <p:nvPr/>
          </p:nvSpPr>
          <p:spPr>
            <a:xfrm>
              <a:off x="1536650" y="4843375"/>
              <a:ext cx="7607350" cy="656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dirty="0">
                  <a:latin typeface="Verdana" pitchFamily="34" charset="0"/>
                  <a:ea typeface="Verdana" pitchFamily="34" charset="0"/>
                  <a:cs typeface="Verdana" pitchFamily="34" charset="0"/>
                  <a:sym typeface="Quattrocento Sans"/>
                </a:rPr>
                <a:t>Procesos en memoria -&gt; aumenta grado </a:t>
              </a:r>
              <a:r>
                <a:rPr lang="en" sz="2000" dirty="0" smtClean="0">
                  <a:latin typeface="Verdana" pitchFamily="34" charset="0"/>
                  <a:ea typeface="Verdana" pitchFamily="34" charset="0"/>
                  <a:cs typeface="Verdana" pitchFamily="34" charset="0"/>
                  <a:sym typeface="Quattrocento Sans"/>
                </a:rPr>
                <a:t>de multiprogramación</a:t>
              </a:r>
              <a:endPara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endParaRPr>
            </a:p>
          </p:txBody>
        </p:sp>
      </p:grpSp>
      <p:sp>
        <p:nvSpPr>
          <p:cNvPr id="14" name="Shape 49"/>
          <p:cNvSpPr/>
          <p:nvPr/>
        </p:nvSpPr>
        <p:spPr>
          <a:xfrm>
            <a:off x="8193667" y="5072074"/>
            <a:ext cx="593175" cy="793275"/>
          </a:xfrm>
          <a:custGeom>
            <a:avLst/>
            <a:gdLst/>
            <a:ahLst/>
            <a:cxnLst/>
            <a:rect l="0" t="0" r="0" b="0"/>
            <a:pathLst>
              <a:path w="23727" h="31731" extrusionOk="0">
                <a:moveTo>
                  <a:pt x="17401" y="0"/>
                </a:moveTo>
                <a:cubicBezTo>
                  <a:pt x="18339" y="2729"/>
                  <a:pt x="25930" y="11088"/>
                  <a:pt x="23030" y="16377"/>
                </a:cubicBezTo>
                <a:cubicBezTo>
                  <a:pt x="20129" y="21665"/>
                  <a:pt x="3838" y="29172"/>
                  <a:pt x="0" y="31731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5" name="Shape 44"/>
          <p:cNvSpPr txBox="1"/>
          <p:nvPr/>
        </p:nvSpPr>
        <p:spPr>
          <a:xfrm>
            <a:off x="928662" y="5987311"/>
            <a:ext cx="8215338" cy="6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Tamaño permitido para cada proceso -&gt; la MP ya no lo limita</a:t>
            </a:r>
          </a:p>
          <a:p>
            <a:pPr marL="914400" lvl="0" indent="-32385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●"/>
            </a:pPr>
            <a:r>
              <a:rPr lang="en" sz="2000" dirty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Transparente para el programador -&gt; no más </a:t>
            </a:r>
            <a:r>
              <a:rPr lang="en" sz="2000" b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Quattrocento Sans"/>
              </a:rPr>
              <a:t>Overlaying (solapamiento)</a:t>
            </a:r>
            <a:endParaRPr lang="en" sz="2000" b="1" dirty="0">
              <a:latin typeface="Verdana" pitchFamily="34" charset="0"/>
              <a:ea typeface="Verdana" pitchFamily="34" charset="0"/>
              <a:cs typeface="Verdana" pitchFamily="34" charset="0"/>
              <a:sym typeface="Quattrocento Sans"/>
            </a:endParaRPr>
          </a:p>
        </p:txBody>
      </p:sp>
      <p:sp>
        <p:nvSpPr>
          <p:cNvPr id="18" name="Shape 45"/>
          <p:cNvSpPr/>
          <p:nvPr/>
        </p:nvSpPr>
        <p:spPr>
          <a:xfrm>
            <a:off x="480763" y="5772997"/>
            <a:ext cx="447899" cy="456299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2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Algoritmos de Reemplazo de pagina</a:t>
            </a:r>
            <a:endParaRPr lang="es-AR" sz="32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92867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Óptimo </a:t>
            </a: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(OPT: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Optimal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</a:t>
            </a:r>
          </a:p>
          <a:p>
            <a:endParaRPr lang="es-AR" sz="3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Menos </a:t>
            </a: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recientemente usado (LRU: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Least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Recently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Used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s-AR" sz="3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Primero </a:t>
            </a: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entrar primero en salir (FIFO: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s-AR" sz="3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Reloj </a:t>
            </a: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Clock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ó </a:t>
            </a:r>
            <a:r>
              <a:rPr lang="es-AR" sz="32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Second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-Chance</a:t>
            </a:r>
            <a:r>
              <a:rPr lang="es-A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s-AR" sz="3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Reloj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Mejorado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Enhanced Clock ó Enhanced Second-Chance)</a:t>
            </a: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Administración del </a:t>
            </a:r>
            <a:r>
              <a:rPr lang="es-AR" sz="36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Resident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Set</a:t>
            </a:r>
            <a:endParaRPr lang="es-AR" sz="36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785794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basa en dos características:</a:t>
            </a:r>
          </a:p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Tamaño del </a:t>
            </a:r>
            <a:r>
              <a:rPr lang="es-AR" sz="28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Resident</a:t>
            </a:r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Set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esta característica se utilizan dos políticas: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Asignarle al proceso una cantidad fija de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durante su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existencia en el sistema o asignarle una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cantidad de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pueda variar durante la vida del proceso.</a:t>
            </a:r>
          </a:p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Alcance del reemplazo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esta característica se utilizan dos políticas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alcance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global, en donde la página a reemplazar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elije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todos los procesos en memoria; y alcance local, en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que la página a reemplazar se elije de entre todas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las pertenecientes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 proceso que produjo el fallo de página.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Administración del </a:t>
            </a:r>
            <a:r>
              <a:rPr lang="es-AR" sz="36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Resident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Set</a:t>
            </a:r>
            <a:endParaRPr lang="es-AR" sz="36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990600"/>
            <a:ext cx="9216149" cy="543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 de Limpieza</a:t>
            </a:r>
            <a:endParaRPr lang="es-AR" sz="36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857232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política es la opuesta a la política de carga y define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una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 modificada (D=1) debe escribirse en la memoria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secundaria (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disco). Básicamente existen dos aproximaciones: limpieza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  demanda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Demand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Cleaning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y limpieza adelantada o 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pre-limpieza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Pre-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Cleaning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Limpieza por demanda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 modificada solo será escrita en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memoria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secundaria cuando sea seleccionada para su reemplazo.</a:t>
            </a:r>
          </a:p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Pre-Limpieza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Una política de limpieza adelantada escribirá las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páginas modificadas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la memoria secundaria antes de que sean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seleccionadas para su reemplazo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de Carga</a:t>
            </a:r>
            <a:endParaRPr lang="es-AR" sz="36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85723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rgbClr val="FF0000"/>
                </a:solidFill>
              </a:rPr>
              <a:t>Definición: </a:t>
            </a:r>
            <a:r>
              <a:rPr lang="es-AR" sz="2800" dirty="0" smtClean="0"/>
              <a:t>Se </a:t>
            </a:r>
            <a:r>
              <a:rPr lang="es-AR" sz="2800" dirty="0" smtClean="0"/>
              <a:t>refiere a la determinación de cuantos procesos residen en la </a:t>
            </a:r>
            <a:r>
              <a:rPr lang="es-AR" sz="2800" dirty="0" smtClean="0"/>
              <a:t>memoria principal</a:t>
            </a:r>
            <a:r>
              <a:rPr lang="es-AR" sz="2800" dirty="0" smtClean="0"/>
              <a:t>. También se lo denomina nivel de multiprogramación.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/>
              <a:t>  Si </a:t>
            </a:r>
            <a:r>
              <a:rPr lang="es-AR" sz="2800" dirty="0" smtClean="0"/>
              <a:t>hay pocos procesos en memoria principal, entonces </a:t>
            </a:r>
            <a:r>
              <a:rPr lang="es-AR" sz="2800" dirty="0" smtClean="0"/>
              <a:t>podrían existir </a:t>
            </a:r>
            <a:r>
              <a:rPr lang="es-AR" sz="2800" dirty="0" smtClean="0"/>
              <a:t>situaciones en las que todos se encuentren bloqueados y </a:t>
            </a:r>
            <a:r>
              <a:rPr lang="es-AR" sz="2800" dirty="0" smtClean="0"/>
              <a:t>se  gastará </a:t>
            </a:r>
            <a:r>
              <a:rPr lang="es-AR" sz="2800" dirty="0" smtClean="0"/>
              <a:t>mucho tiempo en </a:t>
            </a:r>
            <a:r>
              <a:rPr lang="es-AR" sz="2800" dirty="0" err="1" smtClean="0"/>
              <a:t>swapping</a:t>
            </a:r>
            <a:r>
              <a:rPr lang="es-AR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AR" sz="2800" dirty="0" smtClean="0"/>
              <a:t>  Si </a:t>
            </a:r>
            <a:r>
              <a:rPr lang="es-AR" sz="2800" dirty="0" smtClean="0"/>
              <a:t>hay muchos procesos en memoria principal, entonces, en promedio</a:t>
            </a:r>
            <a:r>
              <a:rPr lang="es-AR" sz="2800" dirty="0" smtClean="0"/>
              <a:t>, el </a:t>
            </a:r>
            <a:r>
              <a:rPr lang="es-AR" sz="2800" dirty="0" smtClean="0"/>
              <a:t>tamaño del </a:t>
            </a:r>
            <a:r>
              <a:rPr lang="es-AR" sz="2800" dirty="0" err="1" smtClean="0"/>
              <a:t>Resident</a:t>
            </a:r>
            <a:r>
              <a:rPr lang="es-AR" sz="2800" dirty="0" smtClean="0"/>
              <a:t> Set de cada uno será </a:t>
            </a:r>
            <a:r>
              <a:rPr lang="es-AR" sz="2800" dirty="0" smtClean="0"/>
              <a:t>inadecuado y </a:t>
            </a:r>
            <a:r>
              <a:rPr lang="es-AR" sz="2800" dirty="0" smtClean="0"/>
              <a:t>ocurrirán fallos de página muy frecuentemente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Hiperpaginacion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AR" sz="3600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Thrashing</a:t>
            </a:r>
            <a:r>
              <a:rPr lang="es-AR" sz="3600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s-AR" sz="36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8572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</a:rPr>
              <a:t>Definición: </a:t>
            </a:r>
            <a:r>
              <a:rPr lang="es-AR" sz="2800" dirty="0" smtClean="0"/>
              <a:t>Situación </a:t>
            </a:r>
            <a:r>
              <a:rPr lang="es-AR" sz="2800" dirty="0" smtClean="0"/>
              <a:t>en la que el CPU gasta más tiempo llevando y trayendo páginas hacia </a:t>
            </a:r>
            <a:r>
              <a:rPr lang="es-AR" sz="2800" dirty="0" smtClean="0"/>
              <a:t>y desde </a:t>
            </a:r>
            <a:r>
              <a:rPr lang="es-AR" sz="2800" dirty="0" smtClean="0"/>
              <a:t>la memoria secundaria, que ejecutando instrucciones de los procesos.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895621"/>
            <a:ext cx="41243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0" y="2714620"/>
            <a:ext cx="4857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Los procesos poseen un 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resident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 demasiado pequeño.</a:t>
            </a: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Generan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fallos de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 constantemente.</a:t>
            </a: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Provocado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un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nivel de multiprogramación</a:t>
            </a: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excesivamente alto.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71406" y="2708920"/>
            <a:ext cx="899795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ush Script MT" pitchFamily="66" charset="0"/>
                <a:ea typeface="+mj-ea"/>
                <a:cs typeface="+mj-cs"/>
              </a:rPr>
              <a:t>Dudas y Preguntas?</a:t>
            </a:r>
            <a:endParaRPr kumimoji="0" lang="es-AR" sz="6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366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-32" y="50004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Memoria Real vs Memoria Virtual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5720" y="557214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Cuales son las diferencias?</a:t>
            </a:r>
            <a:endParaRPr lang="es-AR" sz="32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Que es la Memoria Virtual?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10001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 Virtual es una técnica que permite la ejecución de los procesos, sin que residan completamente en memoria.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-32" y="271123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Que es Espacio Virtual?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350043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Cada proceso posee su propio </a:t>
            </a:r>
            <a:r>
              <a:rPr lang="es-A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espacio virtual, el cual es como percibe </a:t>
            </a: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memoria ese proceso. En cuanto al proceso se refiere, este no es almacenamiento en memoria principal.</a:t>
            </a:r>
            <a:endParaRPr lang="es-A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Que es el conjunto residente?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10001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 la porción de un proceso que se encuentra en la memoria principal en un momento determinado.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-32" y="271123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Ventajas de la Memoria Virtual?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350043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pueden mantener más procesos en memoria principal.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Puesto que se van a cargar sólo algunos fragmentos de un proceso particular, habrá espacio para más procesos.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 posible que un proceso sea más grande que toda la memoria principal. 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elimina así una de las limitaciones más notorias de la programación.</a:t>
            </a:r>
          </a:p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Como funciona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78579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Locality</a:t>
            </a:r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un momento determinado, solo unas pocas piezas de un proceso determinado son usadas (y mantenidas en memoria principal)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228599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Soporte del Hardware: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 necesario para soportar los esquemas de paginación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segmentación. La traducción de direcciones virtuales a direcciones físicas la realiza la Unidad de Administración de Memoria o MMU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Management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 procesador.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-32" y="507207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Soporte del S.O.: 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necesita código para administrar el movimiento de páginas o segmentos entre la memoria secundaría (disco)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la memoria principal.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 Elementos: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85723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Tabla </a:t>
            </a:r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Páginas: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 igual que en la paginación simple, se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necesita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MPT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Page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por proceso. Cada entrada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esta tabla (PTE, 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Entry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contiene el número 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memoria en el que se encuentra la página.</a:t>
            </a:r>
          </a:p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de presencia: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 solamente algunas páginas están en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principal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se necesita un bit para indicarlo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Bit).</a:t>
            </a:r>
          </a:p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de modificación: </a:t>
            </a:r>
            <a:r>
              <a:rPr lang="es-A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indica si la página se modificó desde que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fue cargada en memoria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Dirty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Bit).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 Elementos: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Paginacion_por_demanda.png (417×404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579"/>
            <a:ext cx="8429684" cy="5786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32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6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Paginación:</a:t>
            </a:r>
            <a:endParaRPr lang="es-AR" sz="3600" b="1" i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1142984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Fallo de página (Page </a:t>
            </a:r>
            <a:r>
              <a:rPr lang="es-AR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Fault</a:t>
            </a:r>
            <a:r>
              <a:rPr lang="es-AR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el proceso intenta acceder a un dato o instrucción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ubicados en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 página que no está presente en la memoria principal (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</a:t>
            </a: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Bit = 0), el hardware de paginación al tratar de traducir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dirección detecta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 la página no se encuentra en MP y genera un </a:t>
            </a:r>
            <a:r>
              <a:rPr lang="es-A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trap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invocar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 Sistema Operativo. El Sistema Operativo cargará la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página faltante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actualizará la tabla de paginas correspondiente.</a:t>
            </a:r>
          </a:p>
          <a:p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</TotalTime>
  <Words>1535</Words>
  <PresentationFormat>Presentación en pantalla (4:3)</PresentationFormat>
  <Paragraphs>122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Flujo</vt:lpstr>
      <vt:lpstr>Memoria Virtual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Virtual</dc:title>
  <dc:creator>Marcela</dc:creator>
  <cp:lastModifiedBy>Marcela</cp:lastModifiedBy>
  <cp:revision>30</cp:revision>
  <dcterms:created xsi:type="dcterms:W3CDTF">2015-10-04T12:52:00Z</dcterms:created>
  <dcterms:modified xsi:type="dcterms:W3CDTF">2015-10-05T04:52:40Z</dcterms:modified>
</cp:coreProperties>
</file>