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61"/>
  </p:notesMasterIdLst>
  <p:sldIdLst>
    <p:sldId id="299" r:id="rId2"/>
    <p:sldId id="257" r:id="rId3"/>
    <p:sldId id="258" r:id="rId4"/>
    <p:sldId id="259" r:id="rId5"/>
    <p:sldId id="260" r:id="rId6"/>
    <p:sldId id="315" r:id="rId7"/>
    <p:sldId id="261" r:id="rId8"/>
    <p:sldId id="316" r:id="rId9"/>
    <p:sldId id="262" r:id="rId10"/>
    <p:sldId id="317" r:id="rId11"/>
    <p:sldId id="318" r:id="rId12"/>
    <p:sldId id="319" r:id="rId13"/>
    <p:sldId id="263" r:id="rId14"/>
    <p:sldId id="267" r:id="rId15"/>
    <p:sldId id="268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6" r:id="rId29"/>
    <p:sldId id="287" r:id="rId30"/>
    <p:sldId id="288" r:id="rId31"/>
    <p:sldId id="289" r:id="rId32"/>
    <p:sldId id="293" r:id="rId33"/>
    <p:sldId id="294" r:id="rId34"/>
    <p:sldId id="295" r:id="rId35"/>
    <p:sldId id="297" r:id="rId36"/>
    <p:sldId id="298" r:id="rId37"/>
    <p:sldId id="321" r:id="rId38"/>
    <p:sldId id="322" r:id="rId39"/>
    <p:sldId id="323" r:id="rId40"/>
    <p:sldId id="324" r:id="rId41"/>
    <p:sldId id="325" r:id="rId42"/>
    <p:sldId id="326" r:id="rId43"/>
    <p:sldId id="328" r:id="rId44"/>
    <p:sldId id="332" r:id="rId45"/>
    <p:sldId id="333" r:id="rId46"/>
    <p:sldId id="335" r:id="rId47"/>
    <p:sldId id="337" r:id="rId48"/>
    <p:sldId id="338" r:id="rId49"/>
    <p:sldId id="339" r:id="rId50"/>
    <p:sldId id="340" r:id="rId51"/>
    <p:sldId id="341" r:id="rId52"/>
    <p:sldId id="342" r:id="rId53"/>
    <p:sldId id="346" r:id="rId54"/>
    <p:sldId id="347" r:id="rId55"/>
    <p:sldId id="348" r:id="rId56"/>
    <p:sldId id="349" r:id="rId57"/>
    <p:sldId id="350" r:id="rId58"/>
    <p:sldId id="352" r:id="rId59"/>
    <p:sldId id="353" r:id="rId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0466" autoAdjust="0"/>
  </p:normalViewPr>
  <p:slideViewPr>
    <p:cSldViewPr snapToGrid="0">
      <p:cViewPr>
        <p:scale>
          <a:sx n="66" d="100"/>
          <a:sy n="66" d="100"/>
        </p:scale>
        <p:origin x="-1282" y="-62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4333F-D956-4CCB-8BCE-7E2845E7FF5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3FCAC35-1C62-42EF-B84A-A7443650DC9F}">
      <dgm:prSet/>
      <dgm:spPr/>
      <dgm:t>
        <a:bodyPr/>
        <a:lstStyle/>
        <a:p>
          <a:pPr rtl="0"/>
          <a:r>
            <a:rPr lang="es-AR" dirty="0" smtClean="0"/>
            <a:t>Regulares</a:t>
          </a:r>
          <a:endParaRPr lang="es-AR" dirty="0"/>
        </a:p>
      </dgm:t>
    </dgm:pt>
    <dgm:pt modelId="{C43CC3A6-B8B9-4D67-A1A5-FEDA88E0FAF1}" type="parTrans" cxnId="{65B18760-74F1-45E7-B287-4DBAE8A1AE3A}">
      <dgm:prSet/>
      <dgm:spPr/>
      <dgm:t>
        <a:bodyPr/>
        <a:lstStyle/>
        <a:p>
          <a:endParaRPr lang="es-AR"/>
        </a:p>
      </dgm:t>
    </dgm:pt>
    <dgm:pt modelId="{64550F54-C940-44C8-9846-6C06BF91BCF1}" type="sibTrans" cxnId="{65B18760-74F1-45E7-B287-4DBAE8A1AE3A}">
      <dgm:prSet/>
      <dgm:spPr/>
      <dgm:t>
        <a:bodyPr/>
        <a:lstStyle/>
        <a:p>
          <a:endParaRPr lang="es-AR"/>
        </a:p>
      </dgm:t>
    </dgm:pt>
    <dgm:pt modelId="{8BED020D-8B31-4818-A181-2A7707BE4E66}">
      <dgm:prSet/>
      <dgm:spPr/>
      <dgm:t>
        <a:bodyPr/>
        <a:lstStyle/>
        <a:p>
          <a:pPr rtl="0"/>
          <a:r>
            <a:rPr lang="es-AR" dirty="0" smtClean="0"/>
            <a:t>Ejecutables </a:t>
          </a:r>
          <a:endParaRPr lang="es-ES" dirty="0"/>
        </a:p>
      </dgm:t>
    </dgm:pt>
    <dgm:pt modelId="{BBE9E27E-AEDF-4D7A-B71A-0DE5282BCE3E}" type="parTrans" cxnId="{5F773A5A-841A-44F5-AEFD-CDE9EF2D1C27}">
      <dgm:prSet/>
      <dgm:spPr/>
      <dgm:t>
        <a:bodyPr/>
        <a:lstStyle/>
        <a:p>
          <a:endParaRPr lang="es-AR"/>
        </a:p>
      </dgm:t>
    </dgm:pt>
    <dgm:pt modelId="{4B2AEC4A-E26A-4C9F-A5DB-2EE7940407B5}" type="sibTrans" cxnId="{5F773A5A-841A-44F5-AEFD-CDE9EF2D1C27}">
      <dgm:prSet/>
      <dgm:spPr/>
      <dgm:t>
        <a:bodyPr/>
        <a:lstStyle/>
        <a:p>
          <a:endParaRPr lang="es-AR"/>
        </a:p>
      </dgm:t>
    </dgm:pt>
    <dgm:pt modelId="{CDF03CB4-C2C8-4533-87C9-2799CFB23F52}">
      <dgm:prSet/>
      <dgm:spPr/>
      <dgm:t>
        <a:bodyPr/>
        <a:lstStyle/>
        <a:p>
          <a:pPr rtl="0"/>
          <a:r>
            <a:rPr lang="es-AR" dirty="0" smtClean="0"/>
            <a:t>Datos</a:t>
          </a:r>
          <a:endParaRPr lang="es-ES" dirty="0"/>
        </a:p>
      </dgm:t>
    </dgm:pt>
    <dgm:pt modelId="{7418C285-130C-4978-B561-362D067DDD29}" type="parTrans" cxnId="{9CB659BF-67E7-45C4-8A1D-0AEB6B0971F0}">
      <dgm:prSet/>
      <dgm:spPr/>
      <dgm:t>
        <a:bodyPr/>
        <a:lstStyle/>
        <a:p>
          <a:endParaRPr lang="es-AR"/>
        </a:p>
      </dgm:t>
    </dgm:pt>
    <dgm:pt modelId="{99958AB7-4BA3-411C-BED3-5396532C9C17}" type="sibTrans" cxnId="{9CB659BF-67E7-45C4-8A1D-0AEB6B0971F0}">
      <dgm:prSet/>
      <dgm:spPr/>
      <dgm:t>
        <a:bodyPr/>
        <a:lstStyle/>
        <a:p>
          <a:endParaRPr lang="es-AR"/>
        </a:p>
      </dgm:t>
    </dgm:pt>
    <dgm:pt modelId="{E0A702B4-8CF0-4193-8FF1-48981A375CBC}">
      <dgm:prSet/>
      <dgm:spPr/>
      <dgm:t>
        <a:bodyPr/>
        <a:lstStyle/>
        <a:p>
          <a:pPr rtl="0"/>
          <a:r>
            <a:rPr lang="es-AR" dirty="0" smtClean="0"/>
            <a:t>Directorio</a:t>
          </a:r>
          <a:endParaRPr lang="es-ES" dirty="0"/>
        </a:p>
      </dgm:t>
    </dgm:pt>
    <dgm:pt modelId="{81A40178-A347-4182-BE5A-A1A848A12B8A}" type="parTrans" cxnId="{C92209F8-1B01-481C-9E82-00843C801424}">
      <dgm:prSet/>
      <dgm:spPr/>
      <dgm:t>
        <a:bodyPr/>
        <a:lstStyle/>
        <a:p>
          <a:endParaRPr lang="es-AR"/>
        </a:p>
      </dgm:t>
    </dgm:pt>
    <dgm:pt modelId="{39E947FB-4DEB-40A2-82B7-BBA40F4C3C34}" type="sibTrans" cxnId="{C92209F8-1B01-481C-9E82-00843C801424}">
      <dgm:prSet/>
      <dgm:spPr/>
      <dgm:t>
        <a:bodyPr/>
        <a:lstStyle/>
        <a:p>
          <a:endParaRPr lang="es-AR"/>
        </a:p>
      </dgm:t>
    </dgm:pt>
    <dgm:pt modelId="{845AF786-17B3-4D4B-9C5E-4C1801A14A02}">
      <dgm:prSet/>
      <dgm:spPr/>
      <dgm:t>
        <a:bodyPr/>
        <a:lstStyle/>
        <a:p>
          <a:pPr rtl="0"/>
          <a:r>
            <a:rPr lang="es-AR" dirty="0" smtClean="0"/>
            <a:t>Especiales</a:t>
          </a:r>
          <a:endParaRPr lang="es-ES" dirty="0"/>
        </a:p>
      </dgm:t>
    </dgm:pt>
    <dgm:pt modelId="{D6E2ACC0-DD98-462D-B58E-ED17A127BFE2}" type="parTrans" cxnId="{C8EA211D-8723-48FA-BF78-82548E01FF6F}">
      <dgm:prSet/>
      <dgm:spPr/>
      <dgm:t>
        <a:bodyPr/>
        <a:lstStyle/>
        <a:p>
          <a:endParaRPr lang="es-AR"/>
        </a:p>
      </dgm:t>
    </dgm:pt>
    <dgm:pt modelId="{AC925A42-45F0-4740-883F-E05C27CC399B}" type="sibTrans" cxnId="{C8EA211D-8723-48FA-BF78-82548E01FF6F}">
      <dgm:prSet/>
      <dgm:spPr/>
      <dgm:t>
        <a:bodyPr/>
        <a:lstStyle/>
        <a:p>
          <a:endParaRPr lang="es-AR"/>
        </a:p>
      </dgm:t>
    </dgm:pt>
    <dgm:pt modelId="{6E12FC74-1D9F-4230-9DAF-56AB9AA0AFA1}">
      <dgm:prSet/>
      <dgm:spPr/>
      <dgm:t>
        <a:bodyPr/>
        <a:lstStyle/>
        <a:p>
          <a:pPr rtl="0"/>
          <a:r>
            <a:rPr lang="es-AR" dirty="0" err="1" smtClean="0"/>
            <a:t>Soft</a:t>
          </a:r>
          <a:r>
            <a:rPr lang="es-AR" dirty="0" smtClean="0"/>
            <a:t>- link</a:t>
          </a:r>
          <a:endParaRPr lang="es-ES" dirty="0"/>
        </a:p>
      </dgm:t>
    </dgm:pt>
    <dgm:pt modelId="{D15821AD-A257-4D8A-9ADD-82F04614B66F}" type="parTrans" cxnId="{29E0D938-1238-4274-BF4D-FF7743DA1F09}">
      <dgm:prSet/>
      <dgm:spPr/>
      <dgm:t>
        <a:bodyPr/>
        <a:lstStyle/>
        <a:p>
          <a:endParaRPr lang="es-AR"/>
        </a:p>
      </dgm:t>
    </dgm:pt>
    <dgm:pt modelId="{3989B950-5B7B-430E-A695-3AA79D844B03}" type="sibTrans" cxnId="{29E0D938-1238-4274-BF4D-FF7743DA1F09}">
      <dgm:prSet/>
      <dgm:spPr/>
      <dgm:t>
        <a:bodyPr/>
        <a:lstStyle/>
        <a:p>
          <a:endParaRPr lang="es-AR"/>
        </a:p>
      </dgm:t>
    </dgm:pt>
    <dgm:pt modelId="{A5459BDB-395A-41DD-894F-EE27B7FC3215}">
      <dgm:prSet/>
      <dgm:spPr/>
      <dgm:t>
        <a:bodyPr/>
        <a:lstStyle/>
        <a:p>
          <a:pPr rtl="0"/>
          <a:r>
            <a:rPr lang="es-ES" dirty="0" smtClean="0"/>
            <a:t>ÍNDICE  -con la ubicación de los archivos- </a:t>
          </a:r>
          <a:endParaRPr lang="es-ES" dirty="0"/>
        </a:p>
      </dgm:t>
    </dgm:pt>
    <dgm:pt modelId="{4926801F-4FF3-4F4B-B0AF-1FF68BC5B77C}" type="parTrans" cxnId="{B5682E8F-FDD8-4E5E-B65E-C6283B821811}">
      <dgm:prSet/>
      <dgm:spPr/>
      <dgm:t>
        <a:bodyPr/>
        <a:lstStyle/>
        <a:p>
          <a:endParaRPr lang="es-AR"/>
        </a:p>
      </dgm:t>
    </dgm:pt>
    <dgm:pt modelId="{903277A1-763D-49FB-97D3-A17366D5D178}" type="sibTrans" cxnId="{B5682E8F-FDD8-4E5E-B65E-C6283B821811}">
      <dgm:prSet/>
      <dgm:spPr/>
      <dgm:t>
        <a:bodyPr/>
        <a:lstStyle/>
        <a:p>
          <a:endParaRPr lang="es-AR"/>
        </a:p>
      </dgm:t>
    </dgm:pt>
    <dgm:pt modelId="{27D5DCD1-9126-4BEB-8DC9-6D54CA0C8E93}">
      <dgm:prSet/>
      <dgm:spPr/>
      <dgm:t>
        <a:bodyPr/>
        <a:lstStyle/>
        <a:p>
          <a:pPr rtl="0"/>
          <a:r>
            <a:rPr lang="es-ES" dirty="0" smtClean="0"/>
            <a:t>Dispositivos</a:t>
          </a:r>
          <a:endParaRPr lang="es-ES" dirty="0"/>
        </a:p>
      </dgm:t>
    </dgm:pt>
    <dgm:pt modelId="{4617B0D8-B7DF-407F-B3F6-845406C06F6E}" type="parTrans" cxnId="{B7067AA9-9F48-4109-A940-A9700AC43895}">
      <dgm:prSet/>
      <dgm:spPr/>
      <dgm:t>
        <a:bodyPr/>
        <a:lstStyle/>
        <a:p>
          <a:endParaRPr lang="es-AR"/>
        </a:p>
      </dgm:t>
    </dgm:pt>
    <dgm:pt modelId="{A8B1D5EF-B3E1-406A-9D96-FC6F6C4EAF01}" type="sibTrans" cxnId="{B7067AA9-9F48-4109-A940-A9700AC43895}">
      <dgm:prSet/>
      <dgm:spPr/>
      <dgm:t>
        <a:bodyPr/>
        <a:lstStyle/>
        <a:p>
          <a:endParaRPr lang="es-AR"/>
        </a:p>
      </dgm:t>
    </dgm:pt>
    <dgm:pt modelId="{6A24EBA5-8801-47E8-A4A6-F48D7215B553}">
      <dgm:prSet/>
      <dgm:spPr/>
      <dgm:t>
        <a:bodyPr/>
        <a:lstStyle/>
        <a:p>
          <a:pPr rtl="0"/>
          <a:r>
            <a:rPr lang="es-ES" dirty="0" err="1" smtClean="0"/>
            <a:t>Path</a:t>
          </a:r>
          <a:r>
            <a:rPr lang="es-ES" dirty="0" smtClean="0"/>
            <a:t> a otro archivo.</a:t>
          </a:r>
          <a:endParaRPr lang="es-ES" dirty="0"/>
        </a:p>
      </dgm:t>
    </dgm:pt>
    <dgm:pt modelId="{21379031-EDE2-4776-8C35-F76676AE58EB}" type="parTrans" cxnId="{87931533-55EC-4CAB-A114-F42797F34447}">
      <dgm:prSet/>
      <dgm:spPr/>
      <dgm:t>
        <a:bodyPr/>
        <a:lstStyle/>
        <a:p>
          <a:endParaRPr lang="es-AR"/>
        </a:p>
      </dgm:t>
    </dgm:pt>
    <dgm:pt modelId="{1D7470F2-7A98-472F-A720-FD4FD543D401}" type="sibTrans" cxnId="{87931533-55EC-4CAB-A114-F42797F34447}">
      <dgm:prSet/>
      <dgm:spPr/>
      <dgm:t>
        <a:bodyPr/>
        <a:lstStyle/>
        <a:p>
          <a:endParaRPr lang="es-AR"/>
        </a:p>
      </dgm:t>
    </dgm:pt>
    <dgm:pt modelId="{F07C2702-0BD8-47B1-BF37-858CA2D3B8E7}">
      <dgm:prSet/>
      <dgm:spPr/>
      <dgm:t>
        <a:bodyPr/>
        <a:lstStyle/>
        <a:p>
          <a:pPr rtl="0"/>
          <a:r>
            <a:rPr lang="es-ES" dirty="0" smtClean="0"/>
            <a:t>Texto  -ASCII-</a:t>
          </a:r>
          <a:endParaRPr lang="es-ES" dirty="0"/>
        </a:p>
      </dgm:t>
    </dgm:pt>
    <dgm:pt modelId="{B61EB265-6C9B-4F04-8B8A-CE2A75220454}" type="parTrans" cxnId="{7EDE82AD-B616-45FE-A0F0-1AF2E336CC2A}">
      <dgm:prSet/>
      <dgm:spPr/>
      <dgm:t>
        <a:bodyPr/>
        <a:lstStyle/>
        <a:p>
          <a:endParaRPr lang="es-AR"/>
        </a:p>
      </dgm:t>
    </dgm:pt>
    <dgm:pt modelId="{C89E168A-B908-462F-AF2A-9AA901112869}" type="sibTrans" cxnId="{7EDE82AD-B616-45FE-A0F0-1AF2E336CC2A}">
      <dgm:prSet/>
      <dgm:spPr/>
      <dgm:t>
        <a:bodyPr/>
        <a:lstStyle/>
        <a:p>
          <a:endParaRPr lang="es-AR"/>
        </a:p>
      </dgm:t>
    </dgm:pt>
    <dgm:pt modelId="{4A5A1B5D-4A5B-4110-848F-A3848F132F93}">
      <dgm:prSet/>
      <dgm:spPr/>
      <dgm:t>
        <a:bodyPr/>
        <a:lstStyle/>
        <a:p>
          <a:pPr rtl="0"/>
          <a:r>
            <a:rPr lang="es-AR" dirty="0" smtClean="0"/>
            <a:t>Binarios</a:t>
          </a:r>
          <a:endParaRPr lang="es-AR" dirty="0"/>
        </a:p>
      </dgm:t>
    </dgm:pt>
    <dgm:pt modelId="{F2D8E9FA-CFDE-48FC-976E-9BEF8BDA0099}" type="parTrans" cxnId="{4FA92C6E-23D1-429C-8972-E0DBF472564E}">
      <dgm:prSet/>
      <dgm:spPr/>
      <dgm:t>
        <a:bodyPr/>
        <a:lstStyle/>
        <a:p>
          <a:endParaRPr lang="es-AR"/>
        </a:p>
      </dgm:t>
    </dgm:pt>
    <dgm:pt modelId="{6B73B045-E810-4FCF-A564-1BB28EEFABC6}" type="sibTrans" cxnId="{4FA92C6E-23D1-429C-8972-E0DBF472564E}">
      <dgm:prSet/>
      <dgm:spPr/>
      <dgm:t>
        <a:bodyPr/>
        <a:lstStyle/>
        <a:p>
          <a:endParaRPr lang="es-AR"/>
        </a:p>
      </dgm:t>
    </dgm:pt>
    <dgm:pt modelId="{BD0982D6-F292-4C03-AE12-288348C5FD19}" type="pres">
      <dgm:prSet presAssocID="{CB04333F-D956-4CCB-8BCE-7E2845E7FF5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71F5F92C-90DC-4587-AE58-F96C6D102C48}" type="pres">
      <dgm:prSet presAssocID="{A3FCAC35-1C62-42EF-B84A-A7443650DC9F}" presName="root" presStyleCnt="0"/>
      <dgm:spPr/>
    </dgm:pt>
    <dgm:pt modelId="{17197CC2-F1FD-465B-9C8C-967187317794}" type="pres">
      <dgm:prSet presAssocID="{A3FCAC35-1C62-42EF-B84A-A7443650DC9F}" presName="rootComposite" presStyleCnt="0"/>
      <dgm:spPr/>
    </dgm:pt>
    <dgm:pt modelId="{92B57B50-906A-47EE-8150-19542317F671}" type="pres">
      <dgm:prSet presAssocID="{A3FCAC35-1C62-42EF-B84A-A7443650DC9F}" presName="rootText" presStyleLbl="node1" presStyleIdx="0" presStyleCnt="4"/>
      <dgm:spPr/>
      <dgm:t>
        <a:bodyPr/>
        <a:lstStyle/>
        <a:p>
          <a:endParaRPr lang="es-AR"/>
        </a:p>
      </dgm:t>
    </dgm:pt>
    <dgm:pt modelId="{6168A5CC-99F9-4EA5-B01B-B52264F8BB0B}" type="pres">
      <dgm:prSet presAssocID="{A3FCAC35-1C62-42EF-B84A-A7443650DC9F}" presName="rootConnector" presStyleLbl="node1" presStyleIdx="0" presStyleCnt="4"/>
      <dgm:spPr/>
      <dgm:t>
        <a:bodyPr/>
        <a:lstStyle/>
        <a:p>
          <a:endParaRPr lang="es-AR"/>
        </a:p>
      </dgm:t>
    </dgm:pt>
    <dgm:pt modelId="{1D5E5B91-6B3F-4917-AA5A-1A050B429F15}" type="pres">
      <dgm:prSet presAssocID="{A3FCAC35-1C62-42EF-B84A-A7443650DC9F}" presName="childShape" presStyleCnt="0"/>
      <dgm:spPr/>
    </dgm:pt>
    <dgm:pt modelId="{212D3C4F-FF77-4223-897D-45BE43109747}" type="pres">
      <dgm:prSet presAssocID="{F2D8E9FA-CFDE-48FC-976E-9BEF8BDA0099}" presName="Name13" presStyleLbl="parChTrans1D2" presStyleIdx="0" presStyleCnt="5"/>
      <dgm:spPr/>
      <dgm:t>
        <a:bodyPr/>
        <a:lstStyle/>
        <a:p>
          <a:endParaRPr lang="es-AR"/>
        </a:p>
      </dgm:t>
    </dgm:pt>
    <dgm:pt modelId="{1E4CA3D9-DC7E-42E6-BD60-799F9C25C642}" type="pres">
      <dgm:prSet presAssocID="{4A5A1B5D-4A5B-4110-848F-A3848F132F93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5508BC1-4E45-43BA-A590-2E6C8DC31FA9}" type="pres">
      <dgm:prSet presAssocID="{B61EB265-6C9B-4F04-8B8A-CE2A75220454}" presName="Name13" presStyleLbl="parChTrans1D2" presStyleIdx="1" presStyleCnt="5"/>
      <dgm:spPr/>
      <dgm:t>
        <a:bodyPr/>
        <a:lstStyle/>
        <a:p>
          <a:endParaRPr lang="es-AR"/>
        </a:p>
      </dgm:t>
    </dgm:pt>
    <dgm:pt modelId="{65CED09E-CFEF-4A0E-A176-57B7FE81EA52}" type="pres">
      <dgm:prSet presAssocID="{F07C2702-0BD8-47B1-BF37-858CA2D3B8E7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42885A9-C6BD-4E8C-93C2-37DF49B3821A}" type="pres">
      <dgm:prSet presAssocID="{E0A702B4-8CF0-4193-8FF1-48981A375CBC}" presName="root" presStyleCnt="0"/>
      <dgm:spPr/>
    </dgm:pt>
    <dgm:pt modelId="{2E013C27-37C2-4A71-9C73-2951826A33C3}" type="pres">
      <dgm:prSet presAssocID="{E0A702B4-8CF0-4193-8FF1-48981A375CBC}" presName="rootComposite" presStyleCnt="0"/>
      <dgm:spPr/>
    </dgm:pt>
    <dgm:pt modelId="{E6FB82C6-915B-455C-B2EE-F7F62509576F}" type="pres">
      <dgm:prSet presAssocID="{E0A702B4-8CF0-4193-8FF1-48981A375CBC}" presName="rootText" presStyleLbl="node1" presStyleIdx="1" presStyleCnt="4"/>
      <dgm:spPr/>
      <dgm:t>
        <a:bodyPr/>
        <a:lstStyle/>
        <a:p>
          <a:endParaRPr lang="es-AR"/>
        </a:p>
      </dgm:t>
    </dgm:pt>
    <dgm:pt modelId="{CB2910E0-F1E0-4C5D-A67A-36CDEE1576AD}" type="pres">
      <dgm:prSet presAssocID="{E0A702B4-8CF0-4193-8FF1-48981A375CBC}" presName="rootConnector" presStyleLbl="node1" presStyleIdx="1" presStyleCnt="4"/>
      <dgm:spPr/>
      <dgm:t>
        <a:bodyPr/>
        <a:lstStyle/>
        <a:p>
          <a:endParaRPr lang="es-AR"/>
        </a:p>
      </dgm:t>
    </dgm:pt>
    <dgm:pt modelId="{769F3F7A-4B5A-4466-B1DC-62145BCEAA76}" type="pres">
      <dgm:prSet presAssocID="{E0A702B4-8CF0-4193-8FF1-48981A375CBC}" presName="childShape" presStyleCnt="0"/>
      <dgm:spPr/>
    </dgm:pt>
    <dgm:pt modelId="{5605B4E6-9F48-4BCE-8865-FF8CA5AE7A79}" type="pres">
      <dgm:prSet presAssocID="{4926801F-4FF3-4F4B-B0AF-1FF68BC5B77C}" presName="Name13" presStyleLbl="parChTrans1D2" presStyleIdx="2" presStyleCnt="5"/>
      <dgm:spPr/>
      <dgm:t>
        <a:bodyPr/>
        <a:lstStyle/>
        <a:p>
          <a:endParaRPr lang="es-AR"/>
        </a:p>
      </dgm:t>
    </dgm:pt>
    <dgm:pt modelId="{4F42DCCE-1195-4199-B15B-D6A64F6C8683}" type="pres">
      <dgm:prSet presAssocID="{A5459BDB-395A-41DD-894F-EE27B7FC3215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A236D87-5806-4AC5-B738-9100E2677159}" type="pres">
      <dgm:prSet presAssocID="{845AF786-17B3-4D4B-9C5E-4C1801A14A02}" presName="root" presStyleCnt="0"/>
      <dgm:spPr/>
    </dgm:pt>
    <dgm:pt modelId="{E4A85C83-FFA1-4976-B7B0-D08350655054}" type="pres">
      <dgm:prSet presAssocID="{845AF786-17B3-4D4B-9C5E-4C1801A14A02}" presName="rootComposite" presStyleCnt="0"/>
      <dgm:spPr/>
    </dgm:pt>
    <dgm:pt modelId="{858B2589-CDB5-47C0-AC5F-3EE6C50EF904}" type="pres">
      <dgm:prSet presAssocID="{845AF786-17B3-4D4B-9C5E-4C1801A14A02}" presName="rootText" presStyleLbl="node1" presStyleIdx="2" presStyleCnt="4"/>
      <dgm:spPr/>
      <dgm:t>
        <a:bodyPr/>
        <a:lstStyle/>
        <a:p>
          <a:endParaRPr lang="es-AR"/>
        </a:p>
      </dgm:t>
    </dgm:pt>
    <dgm:pt modelId="{4C5F2589-4472-4017-B8DF-28F5AB1C7B90}" type="pres">
      <dgm:prSet presAssocID="{845AF786-17B3-4D4B-9C5E-4C1801A14A02}" presName="rootConnector" presStyleLbl="node1" presStyleIdx="2" presStyleCnt="4"/>
      <dgm:spPr/>
      <dgm:t>
        <a:bodyPr/>
        <a:lstStyle/>
        <a:p>
          <a:endParaRPr lang="es-AR"/>
        </a:p>
      </dgm:t>
    </dgm:pt>
    <dgm:pt modelId="{F5CE4EA7-1F16-463E-B1AF-0BEAFC090B75}" type="pres">
      <dgm:prSet presAssocID="{845AF786-17B3-4D4B-9C5E-4C1801A14A02}" presName="childShape" presStyleCnt="0"/>
      <dgm:spPr/>
    </dgm:pt>
    <dgm:pt modelId="{FA22095E-2C8D-4847-82B9-2508079DC56F}" type="pres">
      <dgm:prSet presAssocID="{4617B0D8-B7DF-407F-B3F6-845406C06F6E}" presName="Name13" presStyleLbl="parChTrans1D2" presStyleIdx="3" presStyleCnt="5"/>
      <dgm:spPr/>
      <dgm:t>
        <a:bodyPr/>
        <a:lstStyle/>
        <a:p>
          <a:endParaRPr lang="es-AR"/>
        </a:p>
      </dgm:t>
    </dgm:pt>
    <dgm:pt modelId="{C70F64BE-81BA-4F29-8B0A-9C38B501A0CB}" type="pres">
      <dgm:prSet presAssocID="{27D5DCD1-9126-4BEB-8DC9-6D54CA0C8E93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50B555-6425-4FC9-9861-2574410FEE53}" type="pres">
      <dgm:prSet presAssocID="{6E12FC74-1D9F-4230-9DAF-56AB9AA0AFA1}" presName="root" presStyleCnt="0"/>
      <dgm:spPr/>
    </dgm:pt>
    <dgm:pt modelId="{2A46AF7B-9959-45D9-84BF-70C89B2ECFE5}" type="pres">
      <dgm:prSet presAssocID="{6E12FC74-1D9F-4230-9DAF-56AB9AA0AFA1}" presName="rootComposite" presStyleCnt="0"/>
      <dgm:spPr/>
    </dgm:pt>
    <dgm:pt modelId="{CC1F787C-7D97-4398-BBB4-2460CE30D84B}" type="pres">
      <dgm:prSet presAssocID="{6E12FC74-1D9F-4230-9DAF-56AB9AA0AFA1}" presName="rootText" presStyleLbl="node1" presStyleIdx="3" presStyleCnt="4"/>
      <dgm:spPr/>
      <dgm:t>
        <a:bodyPr/>
        <a:lstStyle/>
        <a:p>
          <a:endParaRPr lang="es-AR"/>
        </a:p>
      </dgm:t>
    </dgm:pt>
    <dgm:pt modelId="{8FED4F0B-0454-494F-8530-5101C2603D85}" type="pres">
      <dgm:prSet presAssocID="{6E12FC74-1D9F-4230-9DAF-56AB9AA0AFA1}" presName="rootConnector" presStyleLbl="node1" presStyleIdx="3" presStyleCnt="4"/>
      <dgm:spPr/>
      <dgm:t>
        <a:bodyPr/>
        <a:lstStyle/>
        <a:p>
          <a:endParaRPr lang="es-AR"/>
        </a:p>
      </dgm:t>
    </dgm:pt>
    <dgm:pt modelId="{48ACB38E-31D5-484C-9D48-78DC263628D9}" type="pres">
      <dgm:prSet presAssocID="{6E12FC74-1D9F-4230-9DAF-56AB9AA0AFA1}" presName="childShape" presStyleCnt="0"/>
      <dgm:spPr/>
    </dgm:pt>
    <dgm:pt modelId="{D5A8B34A-8B4C-4904-A391-7B37F44508DC}" type="pres">
      <dgm:prSet presAssocID="{21379031-EDE2-4776-8C35-F76676AE58EB}" presName="Name13" presStyleLbl="parChTrans1D2" presStyleIdx="4" presStyleCnt="5"/>
      <dgm:spPr/>
      <dgm:t>
        <a:bodyPr/>
        <a:lstStyle/>
        <a:p>
          <a:endParaRPr lang="es-AR"/>
        </a:p>
      </dgm:t>
    </dgm:pt>
    <dgm:pt modelId="{8C168D63-7E3D-4352-BA30-6699EDE27C4B}" type="pres">
      <dgm:prSet presAssocID="{6A24EBA5-8801-47E8-A4A6-F48D7215B553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92209F8-1B01-481C-9E82-00843C801424}" srcId="{CB04333F-D956-4CCB-8BCE-7E2845E7FF5B}" destId="{E0A702B4-8CF0-4193-8FF1-48981A375CBC}" srcOrd="1" destOrd="0" parTransId="{81A40178-A347-4182-BE5A-A1A848A12B8A}" sibTransId="{39E947FB-4DEB-40A2-82B7-BBA40F4C3C34}"/>
    <dgm:cxn modelId="{0B6AB593-8544-4395-B654-F1B1B42BD198}" type="presOf" srcId="{CB04333F-D956-4CCB-8BCE-7E2845E7FF5B}" destId="{BD0982D6-F292-4C03-AE12-288348C5FD19}" srcOrd="0" destOrd="0" presId="urn:microsoft.com/office/officeart/2005/8/layout/hierarchy3"/>
    <dgm:cxn modelId="{B2D30B87-16E8-49D4-95DD-3A4A41D69373}" type="presOf" srcId="{B61EB265-6C9B-4F04-8B8A-CE2A75220454}" destId="{D5508BC1-4E45-43BA-A590-2E6C8DC31FA9}" srcOrd="0" destOrd="0" presId="urn:microsoft.com/office/officeart/2005/8/layout/hierarchy3"/>
    <dgm:cxn modelId="{8B4B674B-6672-4347-AAB2-5D6FF14821EC}" type="presOf" srcId="{CDF03CB4-C2C8-4533-87C9-2799CFB23F52}" destId="{1E4CA3D9-DC7E-42E6-BD60-799F9C25C642}" srcOrd="0" destOrd="2" presId="urn:microsoft.com/office/officeart/2005/8/layout/hierarchy3"/>
    <dgm:cxn modelId="{EF65EC27-0BF7-43F0-94F9-A6C3D1D98C14}" type="presOf" srcId="{27D5DCD1-9126-4BEB-8DC9-6D54CA0C8E93}" destId="{C70F64BE-81BA-4F29-8B0A-9C38B501A0CB}" srcOrd="0" destOrd="0" presId="urn:microsoft.com/office/officeart/2005/8/layout/hierarchy3"/>
    <dgm:cxn modelId="{FB57E4FB-1262-4B7E-904E-DFB3C83C72FE}" type="presOf" srcId="{4617B0D8-B7DF-407F-B3F6-845406C06F6E}" destId="{FA22095E-2C8D-4847-82B9-2508079DC56F}" srcOrd="0" destOrd="0" presId="urn:microsoft.com/office/officeart/2005/8/layout/hierarchy3"/>
    <dgm:cxn modelId="{65B18760-74F1-45E7-B287-4DBAE8A1AE3A}" srcId="{CB04333F-D956-4CCB-8BCE-7E2845E7FF5B}" destId="{A3FCAC35-1C62-42EF-B84A-A7443650DC9F}" srcOrd="0" destOrd="0" parTransId="{C43CC3A6-B8B9-4D67-A1A5-FEDA88E0FAF1}" sibTransId="{64550F54-C940-44C8-9846-6C06BF91BCF1}"/>
    <dgm:cxn modelId="{77CC799D-C5E4-48A6-B0FA-3E5C04251B7B}" type="presOf" srcId="{A5459BDB-395A-41DD-894F-EE27B7FC3215}" destId="{4F42DCCE-1195-4199-B15B-D6A64F6C8683}" srcOrd="0" destOrd="0" presId="urn:microsoft.com/office/officeart/2005/8/layout/hierarchy3"/>
    <dgm:cxn modelId="{5F773A5A-841A-44F5-AEFD-CDE9EF2D1C27}" srcId="{4A5A1B5D-4A5B-4110-848F-A3848F132F93}" destId="{8BED020D-8B31-4818-A181-2A7707BE4E66}" srcOrd="0" destOrd="0" parTransId="{BBE9E27E-AEDF-4D7A-B71A-0DE5282BCE3E}" sibTransId="{4B2AEC4A-E26A-4C9F-A5DB-2EE7940407B5}"/>
    <dgm:cxn modelId="{97D092B8-F3E1-401B-A987-63BB5857CAD0}" type="presOf" srcId="{845AF786-17B3-4D4B-9C5E-4C1801A14A02}" destId="{4C5F2589-4472-4017-B8DF-28F5AB1C7B90}" srcOrd="1" destOrd="0" presId="urn:microsoft.com/office/officeart/2005/8/layout/hierarchy3"/>
    <dgm:cxn modelId="{7DFF86B0-584D-427F-88B8-A0ABC46D693F}" type="presOf" srcId="{4926801F-4FF3-4F4B-B0AF-1FF68BC5B77C}" destId="{5605B4E6-9F48-4BCE-8865-FF8CA5AE7A79}" srcOrd="0" destOrd="0" presId="urn:microsoft.com/office/officeart/2005/8/layout/hierarchy3"/>
    <dgm:cxn modelId="{4FA92C6E-23D1-429C-8972-E0DBF472564E}" srcId="{A3FCAC35-1C62-42EF-B84A-A7443650DC9F}" destId="{4A5A1B5D-4A5B-4110-848F-A3848F132F93}" srcOrd="0" destOrd="0" parTransId="{F2D8E9FA-CFDE-48FC-976E-9BEF8BDA0099}" sibTransId="{6B73B045-E810-4FCF-A564-1BB28EEFABC6}"/>
    <dgm:cxn modelId="{7BC833BE-744B-40D0-8251-08CD7DB47993}" type="presOf" srcId="{6A24EBA5-8801-47E8-A4A6-F48D7215B553}" destId="{8C168D63-7E3D-4352-BA30-6699EDE27C4B}" srcOrd="0" destOrd="0" presId="urn:microsoft.com/office/officeart/2005/8/layout/hierarchy3"/>
    <dgm:cxn modelId="{B7067AA9-9F48-4109-A940-A9700AC43895}" srcId="{845AF786-17B3-4D4B-9C5E-4C1801A14A02}" destId="{27D5DCD1-9126-4BEB-8DC9-6D54CA0C8E93}" srcOrd="0" destOrd="0" parTransId="{4617B0D8-B7DF-407F-B3F6-845406C06F6E}" sibTransId="{A8B1D5EF-B3E1-406A-9D96-FC6F6C4EAF01}"/>
    <dgm:cxn modelId="{B5682E8F-FDD8-4E5E-B65E-C6283B821811}" srcId="{E0A702B4-8CF0-4193-8FF1-48981A375CBC}" destId="{A5459BDB-395A-41DD-894F-EE27B7FC3215}" srcOrd="0" destOrd="0" parTransId="{4926801F-4FF3-4F4B-B0AF-1FF68BC5B77C}" sibTransId="{903277A1-763D-49FB-97D3-A17366D5D178}"/>
    <dgm:cxn modelId="{29E0D938-1238-4274-BF4D-FF7743DA1F09}" srcId="{CB04333F-D956-4CCB-8BCE-7E2845E7FF5B}" destId="{6E12FC74-1D9F-4230-9DAF-56AB9AA0AFA1}" srcOrd="3" destOrd="0" parTransId="{D15821AD-A257-4D8A-9ADD-82F04614B66F}" sibTransId="{3989B950-5B7B-430E-A695-3AA79D844B03}"/>
    <dgm:cxn modelId="{D88F94DA-E86F-43CC-A8C3-D2CE0BC5F2F5}" type="presOf" srcId="{A3FCAC35-1C62-42EF-B84A-A7443650DC9F}" destId="{92B57B50-906A-47EE-8150-19542317F671}" srcOrd="0" destOrd="0" presId="urn:microsoft.com/office/officeart/2005/8/layout/hierarchy3"/>
    <dgm:cxn modelId="{548E997C-9009-4C40-8E7E-DBD3F480ECBF}" type="presOf" srcId="{6E12FC74-1D9F-4230-9DAF-56AB9AA0AFA1}" destId="{CC1F787C-7D97-4398-BBB4-2460CE30D84B}" srcOrd="0" destOrd="0" presId="urn:microsoft.com/office/officeart/2005/8/layout/hierarchy3"/>
    <dgm:cxn modelId="{FEDD4FA4-43AA-4AA7-9A9E-470661ECBEFA}" type="presOf" srcId="{6E12FC74-1D9F-4230-9DAF-56AB9AA0AFA1}" destId="{8FED4F0B-0454-494F-8530-5101C2603D85}" srcOrd="1" destOrd="0" presId="urn:microsoft.com/office/officeart/2005/8/layout/hierarchy3"/>
    <dgm:cxn modelId="{83CE623D-E62F-45E8-A508-A6D3254C9ACA}" type="presOf" srcId="{4A5A1B5D-4A5B-4110-848F-A3848F132F93}" destId="{1E4CA3D9-DC7E-42E6-BD60-799F9C25C642}" srcOrd="0" destOrd="0" presId="urn:microsoft.com/office/officeart/2005/8/layout/hierarchy3"/>
    <dgm:cxn modelId="{9B232094-BFEF-4084-AF7E-FED9B1C9462F}" type="presOf" srcId="{E0A702B4-8CF0-4193-8FF1-48981A375CBC}" destId="{E6FB82C6-915B-455C-B2EE-F7F62509576F}" srcOrd="0" destOrd="0" presId="urn:microsoft.com/office/officeart/2005/8/layout/hierarchy3"/>
    <dgm:cxn modelId="{A44532D2-2047-4440-9CC1-8DCEA2FB821A}" type="presOf" srcId="{8BED020D-8B31-4818-A181-2A7707BE4E66}" destId="{1E4CA3D9-DC7E-42E6-BD60-799F9C25C642}" srcOrd="0" destOrd="1" presId="urn:microsoft.com/office/officeart/2005/8/layout/hierarchy3"/>
    <dgm:cxn modelId="{E243850D-F558-41AA-808A-EEB0D1C2482A}" type="presOf" srcId="{E0A702B4-8CF0-4193-8FF1-48981A375CBC}" destId="{CB2910E0-F1E0-4C5D-A67A-36CDEE1576AD}" srcOrd="1" destOrd="0" presId="urn:microsoft.com/office/officeart/2005/8/layout/hierarchy3"/>
    <dgm:cxn modelId="{87931533-55EC-4CAB-A114-F42797F34447}" srcId="{6E12FC74-1D9F-4230-9DAF-56AB9AA0AFA1}" destId="{6A24EBA5-8801-47E8-A4A6-F48D7215B553}" srcOrd="0" destOrd="0" parTransId="{21379031-EDE2-4776-8C35-F76676AE58EB}" sibTransId="{1D7470F2-7A98-472F-A720-FD4FD543D401}"/>
    <dgm:cxn modelId="{A8791223-37B0-4292-B74C-A58EC962799F}" type="presOf" srcId="{845AF786-17B3-4D4B-9C5E-4C1801A14A02}" destId="{858B2589-CDB5-47C0-AC5F-3EE6C50EF904}" srcOrd="0" destOrd="0" presId="urn:microsoft.com/office/officeart/2005/8/layout/hierarchy3"/>
    <dgm:cxn modelId="{64E931B9-E277-47A8-B61E-98B4D2D86E79}" type="presOf" srcId="{F2D8E9FA-CFDE-48FC-976E-9BEF8BDA0099}" destId="{212D3C4F-FF77-4223-897D-45BE43109747}" srcOrd="0" destOrd="0" presId="urn:microsoft.com/office/officeart/2005/8/layout/hierarchy3"/>
    <dgm:cxn modelId="{C8EA211D-8723-48FA-BF78-82548E01FF6F}" srcId="{CB04333F-D956-4CCB-8BCE-7E2845E7FF5B}" destId="{845AF786-17B3-4D4B-9C5E-4C1801A14A02}" srcOrd="2" destOrd="0" parTransId="{D6E2ACC0-DD98-462D-B58E-ED17A127BFE2}" sibTransId="{AC925A42-45F0-4740-883F-E05C27CC399B}"/>
    <dgm:cxn modelId="{67559EE5-2F6F-4FFB-AAA0-852C3245FB39}" type="presOf" srcId="{A3FCAC35-1C62-42EF-B84A-A7443650DC9F}" destId="{6168A5CC-99F9-4EA5-B01B-B52264F8BB0B}" srcOrd="1" destOrd="0" presId="urn:microsoft.com/office/officeart/2005/8/layout/hierarchy3"/>
    <dgm:cxn modelId="{7EDE82AD-B616-45FE-A0F0-1AF2E336CC2A}" srcId="{A3FCAC35-1C62-42EF-B84A-A7443650DC9F}" destId="{F07C2702-0BD8-47B1-BF37-858CA2D3B8E7}" srcOrd="1" destOrd="0" parTransId="{B61EB265-6C9B-4F04-8B8A-CE2A75220454}" sibTransId="{C89E168A-B908-462F-AF2A-9AA901112869}"/>
    <dgm:cxn modelId="{9CB659BF-67E7-45C4-8A1D-0AEB6B0971F0}" srcId="{4A5A1B5D-4A5B-4110-848F-A3848F132F93}" destId="{CDF03CB4-C2C8-4533-87C9-2799CFB23F52}" srcOrd="1" destOrd="0" parTransId="{7418C285-130C-4978-B561-362D067DDD29}" sibTransId="{99958AB7-4BA3-411C-BED3-5396532C9C17}"/>
    <dgm:cxn modelId="{A660EB35-20E3-4765-B440-BB345B02FE51}" type="presOf" srcId="{21379031-EDE2-4776-8C35-F76676AE58EB}" destId="{D5A8B34A-8B4C-4904-A391-7B37F44508DC}" srcOrd="0" destOrd="0" presId="urn:microsoft.com/office/officeart/2005/8/layout/hierarchy3"/>
    <dgm:cxn modelId="{4ED44538-3980-4F71-BA26-F6BFF70A047D}" type="presOf" srcId="{F07C2702-0BD8-47B1-BF37-858CA2D3B8E7}" destId="{65CED09E-CFEF-4A0E-A176-57B7FE81EA52}" srcOrd="0" destOrd="0" presId="urn:microsoft.com/office/officeart/2005/8/layout/hierarchy3"/>
    <dgm:cxn modelId="{DCA0E28E-A871-4837-A6C9-E658921BE606}" type="presParOf" srcId="{BD0982D6-F292-4C03-AE12-288348C5FD19}" destId="{71F5F92C-90DC-4587-AE58-F96C6D102C48}" srcOrd="0" destOrd="0" presId="urn:microsoft.com/office/officeart/2005/8/layout/hierarchy3"/>
    <dgm:cxn modelId="{813C104D-642F-4142-B926-EA2416EF41D2}" type="presParOf" srcId="{71F5F92C-90DC-4587-AE58-F96C6D102C48}" destId="{17197CC2-F1FD-465B-9C8C-967187317794}" srcOrd="0" destOrd="0" presId="urn:microsoft.com/office/officeart/2005/8/layout/hierarchy3"/>
    <dgm:cxn modelId="{BC41ABDE-FCAA-4FF3-AD99-99610471E8EA}" type="presParOf" srcId="{17197CC2-F1FD-465B-9C8C-967187317794}" destId="{92B57B50-906A-47EE-8150-19542317F671}" srcOrd="0" destOrd="0" presId="urn:microsoft.com/office/officeart/2005/8/layout/hierarchy3"/>
    <dgm:cxn modelId="{50ED5BC7-47C3-4B04-96FB-E0F97757B498}" type="presParOf" srcId="{17197CC2-F1FD-465B-9C8C-967187317794}" destId="{6168A5CC-99F9-4EA5-B01B-B52264F8BB0B}" srcOrd="1" destOrd="0" presId="urn:microsoft.com/office/officeart/2005/8/layout/hierarchy3"/>
    <dgm:cxn modelId="{C88086FD-E32C-4D4F-A342-E0FB1A56B746}" type="presParOf" srcId="{71F5F92C-90DC-4587-AE58-F96C6D102C48}" destId="{1D5E5B91-6B3F-4917-AA5A-1A050B429F15}" srcOrd="1" destOrd="0" presId="urn:microsoft.com/office/officeart/2005/8/layout/hierarchy3"/>
    <dgm:cxn modelId="{40D8D636-2938-4EC7-83D4-CDDF80697988}" type="presParOf" srcId="{1D5E5B91-6B3F-4917-AA5A-1A050B429F15}" destId="{212D3C4F-FF77-4223-897D-45BE43109747}" srcOrd="0" destOrd="0" presId="urn:microsoft.com/office/officeart/2005/8/layout/hierarchy3"/>
    <dgm:cxn modelId="{E50A897A-2636-4BF2-9CFA-D1D05CDF338B}" type="presParOf" srcId="{1D5E5B91-6B3F-4917-AA5A-1A050B429F15}" destId="{1E4CA3D9-DC7E-42E6-BD60-799F9C25C642}" srcOrd="1" destOrd="0" presId="urn:microsoft.com/office/officeart/2005/8/layout/hierarchy3"/>
    <dgm:cxn modelId="{C37BA98A-0B28-4FA8-8378-EB737285B72A}" type="presParOf" srcId="{1D5E5B91-6B3F-4917-AA5A-1A050B429F15}" destId="{D5508BC1-4E45-43BA-A590-2E6C8DC31FA9}" srcOrd="2" destOrd="0" presId="urn:microsoft.com/office/officeart/2005/8/layout/hierarchy3"/>
    <dgm:cxn modelId="{85A41A9F-E692-4E4F-8B29-EEB8DFB488FD}" type="presParOf" srcId="{1D5E5B91-6B3F-4917-AA5A-1A050B429F15}" destId="{65CED09E-CFEF-4A0E-A176-57B7FE81EA52}" srcOrd="3" destOrd="0" presId="urn:microsoft.com/office/officeart/2005/8/layout/hierarchy3"/>
    <dgm:cxn modelId="{02C92CE8-E1D8-4DBE-8C03-3C269FFB7A69}" type="presParOf" srcId="{BD0982D6-F292-4C03-AE12-288348C5FD19}" destId="{742885A9-C6BD-4E8C-93C2-37DF49B3821A}" srcOrd="1" destOrd="0" presId="urn:microsoft.com/office/officeart/2005/8/layout/hierarchy3"/>
    <dgm:cxn modelId="{09A8FC1C-3CA2-456E-BAAD-76B4304F9471}" type="presParOf" srcId="{742885A9-C6BD-4E8C-93C2-37DF49B3821A}" destId="{2E013C27-37C2-4A71-9C73-2951826A33C3}" srcOrd="0" destOrd="0" presId="urn:microsoft.com/office/officeart/2005/8/layout/hierarchy3"/>
    <dgm:cxn modelId="{AE9388F3-29E6-4A7D-B4E5-EA6591C069F0}" type="presParOf" srcId="{2E013C27-37C2-4A71-9C73-2951826A33C3}" destId="{E6FB82C6-915B-455C-B2EE-F7F62509576F}" srcOrd="0" destOrd="0" presId="urn:microsoft.com/office/officeart/2005/8/layout/hierarchy3"/>
    <dgm:cxn modelId="{DB147E4B-E535-46E2-9722-0559F141AEE8}" type="presParOf" srcId="{2E013C27-37C2-4A71-9C73-2951826A33C3}" destId="{CB2910E0-F1E0-4C5D-A67A-36CDEE1576AD}" srcOrd="1" destOrd="0" presId="urn:microsoft.com/office/officeart/2005/8/layout/hierarchy3"/>
    <dgm:cxn modelId="{7C5ADF12-4825-48E9-8EB3-322B5B16765F}" type="presParOf" srcId="{742885A9-C6BD-4E8C-93C2-37DF49B3821A}" destId="{769F3F7A-4B5A-4466-B1DC-62145BCEAA76}" srcOrd="1" destOrd="0" presId="urn:microsoft.com/office/officeart/2005/8/layout/hierarchy3"/>
    <dgm:cxn modelId="{7BC1B21A-E150-45B2-8ADC-A001B7405F8D}" type="presParOf" srcId="{769F3F7A-4B5A-4466-B1DC-62145BCEAA76}" destId="{5605B4E6-9F48-4BCE-8865-FF8CA5AE7A79}" srcOrd="0" destOrd="0" presId="urn:microsoft.com/office/officeart/2005/8/layout/hierarchy3"/>
    <dgm:cxn modelId="{CFF98128-E47C-4342-ABB2-9CABE6FB134D}" type="presParOf" srcId="{769F3F7A-4B5A-4466-B1DC-62145BCEAA76}" destId="{4F42DCCE-1195-4199-B15B-D6A64F6C8683}" srcOrd="1" destOrd="0" presId="urn:microsoft.com/office/officeart/2005/8/layout/hierarchy3"/>
    <dgm:cxn modelId="{BF125563-06B4-47F2-BF65-0FDD303FF4D8}" type="presParOf" srcId="{BD0982D6-F292-4C03-AE12-288348C5FD19}" destId="{9A236D87-5806-4AC5-B738-9100E2677159}" srcOrd="2" destOrd="0" presId="urn:microsoft.com/office/officeart/2005/8/layout/hierarchy3"/>
    <dgm:cxn modelId="{0A41C7A1-CF9A-4278-9F51-BB14AD82D2BD}" type="presParOf" srcId="{9A236D87-5806-4AC5-B738-9100E2677159}" destId="{E4A85C83-FFA1-4976-B7B0-D08350655054}" srcOrd="0" destOrd="0" presId="urn:microsoft.com/office/officeart/2005/8/layout/hierarchy3"/>
    <dgm:cxn modelId="{660FB9CE-610F-4D44-88FA-510D8203F717}" type="presParOf" srcId="{E4A85C83-FFA1-4976-B7B0-D08350655054}" destId="{858B2589-CDB5-47C0-AC5F-3EE6C50EF904}" srcOrd="0" destOrd="0" presId="urn:microsoft.com/office/officeart/2005/8/layout/hierarchy3"/>
    <dgm:cxn modelId="{7874C69F-3965-415E-A8A6-57EA60866D07}" type="presParOf" srcId="{E4A85C83-FFA1-4976-B7B0-D08350655054}" destId="{4C5F2589-4472-4017-B8DF-28F5AB1C7B90}" srcOrd="1" destOrd="0" presId="urn:microsoft.com/office/officeart/2005/8/layout/hierarchy3"/>
    <dgm:cxn modelId="{DBBC9BA2-77DA-4AA0-A3E4-AB249FE002C1}" type="presParOf" srcId="{9A236D87-5806-4AC5-B738-9100E2677159}" destId="{F5CE4EA7-1F16-463E-B1AF-0BEAFC090B75}" srcOrd="1" destOrd="0" presId="urn:microsoft.com/office/officeart/2005/8/layout/hierarchy3"/>
    <dgm:cxn modelId="{6866D3CB-E0E0-4E02-BE1C-7BB79BBF8E29}" type="presParOf" srcId="{F5CE4EA7-1F16-463E-B1AF-0BEAFC090B75}" destId="{FA22095E-2C8D-4847-82B9-2508079DC56F}" srcOrd="0" destOrd="0" presId="urn:microsoft.com/office/officeart/2005/8/layout/hierarchy3"/>
    <dgm:cxn modelId="{4E183958-BBFA-4278-9F93-2A2754DEE63F}" type="presParOf" srcId="{F5CE4EA7-1F16-463E-B1AF-0BEAFC090B75}" destId="{C70F64BE-81BA-4F29-8B0A-9C38B501A0CB}" srcOrd="1" destOrd="0" presId="urn:microsoft.com/office/officeart/2005/8/layout/hierarchy3"/>
    <dgm:cxn modelId="{84A08792-8696-48E3-845A-4FD07D375DFA}" type="presParOf" srcId="{BD0982D6-F292-4C03-AE12-288348C5FD19}" destId="{5C50B555-6425-4FC9-9861-2574410FEE53}" srcOrd="3" destOrd="0" presId="urn:microsoft.com/office/officeart/2005/8/layout/hierarchy3"/>
    <dgm:cxn modelId="{63A97569-9C24-4210-BFD1-E123F6B3300E}" type="presParOf" srcId="{5C50B555-6425-4FC9-9861-2574410FEE53}" destId="{2A46AF7B-9959-45D9-84BF-70C89B2ECFE5}" srcOrd="0" destOrd="0" presId="urn:microsoft.com/office/officeart/2005/8/layout/hierarchy3"/>
    <dgm:cxn modelId="{5B6091B6-68F9-4B06-A685-5BC3928571CF}" type="presParOf" srcId="{2A46AF7B-9959-45D9-84BF-70C89B2ECFE5}" destId="{CC1F787C-7D97-4398-BBB4-2460CE30D84B}" srcOrd="0" destOrd="0" presId="urn:microsoft.com/office/officeart/2005/8/layout/hierarchy3"/>
    <dgm:cxn modelId="{CF711FC4-FF89-4B12-851A-AE0F010331DC}" type="presParOf" srcId="{2A46AF7B-9959-45D9-84BF-70C89B2ECFE5}" destId="{8FED4F0B-0454-494F-8530-5101C2603D85}" srcOrd="1" destOrd="0" presId="urn:microsoft.com/office/officeart/2005/8/layout/hierarchy3"/>
    <dgm:cxn modelId="{0DF3F303-F1A0-4430-A495-7A4CA3F0D70E}" type="presParOf" srcId="{5C50B555-6425-4FC9-9861-2574410FEE53}" destId="{48ACB38E-31D5-484C-9D48-78DC263628D9}" srcOrd="1" destOrd="0" presId="urn:microsoft.com/office/officeart/2005/8/layout/hierarchy3"/>
    <dgm:cxn modelId="{C3BDA6CA-0EEA-472E-9AC7-09C78CC1A949}" type="presParOf" srcId="{48ACB38E-31D5-484C-9D48-78DC263628D9}" destId="{D5A8B34A-8B4C-4904-A391-7B37F44508DC}" srcOrd="0" destOrd="0" presId="urn:microsoft.com/office/officeart/2005/8/layout/hierarchy3"/>
    <dgm:cxn modelId="{CD1016DC-F3E4-4727-9E80-CAD5CF758091}" type="presParOf" srcId="{48ACB38E-31D5-484C-9D48-78DC263628D9}" destId="{8C168D63-7E3D-4352-BA30-6699EDE27C4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027887-FE0D-4793-A39C-70DCEC62503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B7ACCACC-DCE0-47AB-86E2-D49B23A56C5F}">
      <dgm:prSet/>
      <dgm:spPr/>
      <dgm:t>
        <a:bodyPr/>
        <a:lstStyle/>
        <a:p>
          <a:pPr rtl="0"/>
          <a:r>
            <a:rPr lang="es-AR" b="1" noProof="0" dirty="0" smtClean="0"/>
            <a:t>Nombre</a:t>
          </a:r>
          <a:r>
            <a:rPr lang="es-AR" noProof="0" dirty="0" smtClean="0"/>
            <a:t>– </a:t>
          </a:r>
          <a:r>
            <a:rPr lang="es-AR" noProof="0" dirty="0" err="1" smtClean="0"/>
            <a:t>unicamente</a:t>
          </a:r>
          <a:r>
            <a:rPr lang="es-AR" noProof="0" dirty="0" smtClean="0"/>
            <a:t> en formato legible</a:t>
          </a:r>
          <a:endParaRPr lang="es-AR" noProof="0" dirty="0"/>
        </a:p>
      </dgm:t>
    </dgm:pt>
    <dgm:pt modelId="{F1552987-0937-4A78-A9BB-16C4BDB03D6F}" type="parTrans" cxnId="{245D90DA-1C20-428E-8F41-50F8C507F6B5}">
      <dgm:prSet/>
      <dgm:spPr/>
      <dgm:t>
        <a:bodyPr/>
        <a:lstStyle/>
        <a:p>
          <a:endParaRPr lang="es-AR"/>
        </a:p>
      </dgm:t>
    </dgm:pt>
    <dgm:pt modelId="{8A96164A-56BB-45A4-BAB8-F3304302A977}" type="sibTrans" cxnId="{245D90DA-1C20-428E-8F41-50F8C507F6B5}">
      <dgm:prSet/>
      <dgm:spPr/>
      <dgm:t>
        <a:bodyPr/>
        <a:lstStyle/>
        <a:p>
          <a:endParaRPr lang="es-AR"/>
        </a:p>
      </dgm:t>
    </dgm:pt>
    <dgm:pt modelId="{525E92C9-326F-4165-91CC-C6D199788340}">
      <dgm:prSet/>
      <dgm:spPr/>
      <dgm:t>
        <a:bodyPr/>
        <a:lstStyle/>
        <a:p>
          <a:pPr rtl="0"/>
          <a:r>
            <a:rPr lang="es-AR" b="1" noProof="0" smtClean="0"/>
            <a:t>Identificador</a:t>
          </a:r>
          <a:r>
            <a:rPr lang="es-AR" noProof="0" smtClean="0"/>
            <a:t> – nro que identifica el archivo dentro del file system</a:t>
          </a:r>
          <a:endParaRPr lang="es-AR" noProof="0"/>
        </a:p>
      </dgm:t>
    </dgm:pt>
    <dgm:pt modelId="{6B3BD15B-22D5-49F8-BFCE-DF645C87101F}" type="parTrans" cxnId="{7F07A508-F14E-402F-B59D-639CE6690E35}">
      <dgm:prSet/>
      <dgm:spPr/>
      <dgm:t>
        <a:bodyPr/>
        <a:lstStyle/>
        <a:p>
          <a:endParaRPr lang="es-AR"/>
        </a:p>
      </dgm:t>
    </dgm:pt>
    <dgm:pt modelId="{5C5FCD16-9A80-4358-BE21-7FFB7F93945E}" type="sibTrans" cxnId="{7F07A508-F14E-402F-B59D-639CE6690E35}">
      <dgm:prSet/>
      <dgm:spPr/>
      <dgm:t>
        <a:bodyPr/>
        <a:lstStyle/>
        <a:p>
          <a:endParaRPr lang="es-AR"/>
        </a:p>
      </dgm:t>
    </dgm:pt>
    <dgm:pt modelId="{0BE4C9A0-E4AE-49EA-8BBB-FFDC143A5FDE}">
      <dgm:prSet/>
      <dgm:spPr/>
      <dgm:t>
        <a:bodyPr/>
        <a:lstStyle/>
        <a:p>
          <a:pPr rtl="0"/>
          <a:r>
            <a:rPr lang="es-AR" b="1" noProof="0" smtClean="0"/>
            <a:t>Tipo</a:t>
          </a:r>
          <a:r>
            <a:rPr lang="es-AR" noProof="0" smtClean="0"/>
            <a:t> – para sistemas que soportan diferentes tipos</a:t>
          </a:r>
          <a:endParaRPr lang="es-AR" noProof="0"/>
        </a:p>
      </dgm:t>
    </dgm:pt>
    <dgm:pt modelId="{39108AE4-0D5C-4327-BEFC-7377F8D392C5}" type="parTrans" cxnId="{8E0C74F2-097E-4324-8BD2-15EF5BD5DF42}">
      <dgm:prSet/>
      <dgm:spPr/>
      <dgm:t>
        <a:bodyPr/>
        <a:lstStyle/>
        <a:p>
          <a:endParaRPr lang="es-AR"/>
        </a:p>
      </dgm:t>
    </dgm:pt>
    <dgm:pt modelId="{6B03EB4F-B4E4-4C56-A0FC-2BF791A7563D}" type="sibTrans" cxnId="{8E0C74F2-097E-4324-8BD2-15EF5BD5DF42}">
      <dgm:prSet/>
      <dgm:spPr/>
      <dgm:t>
        <a:bodyPr/>
        <a:lstStyle/>
        <a:p>
          <a:endParaRPr lang="es-AR"/>
        </a:p>
      </dgm:t>
    </dgm:pt>
    <dgm:pt modelId="{0EC7AF07-5DEA-418F-BD22-D736D1B846A4}">
      <dgm:prSet/>
      <dgm:spPr/>
      <dgm:t>
        <a:bodyPr/>
        <a:lstStyle/>
        <a:p>
          <a:pPr rtl="0"/>
          <a:r>
            <a:rPr lang="es-AR" b="1" noProof="0" smtClean="0"/>
            <a:t>Ubicación</a:t>
          </a:r>
          <a:r>
            <a:rPr lang="es-AR" noProof="0" smtClean="0"/>
            <a:t> – puntero a la ubicación en el dispositivo</a:t>
          </a:r>
          <a:endParaRPr lang="es-AR" noProof="0"/>
        </a:p>
      </dgm:t>
    </dgm:pt>
    <dgm:pt modelId="{57BB2BFB-20A0-4B65-BFAA-07A2BF6AA742}" type="parTrans" cxnId="{66147FF2-33D8-4E1B-B6D9-BDBB78503B75}">
      <dgm:prSet/>
      <dgm:spPr/>
      <dgm:t>
        <a:bodyPr/>
        <a:lstStyle/>
        <a:p>
          <a:endParaRPr lang="es-AR"/>
        </a:p>
      </dgm:t>
    </dgm:pt>
    <dgm:pt modelId="{4484C203-0F25-40F4-8EDA-423498B5C197}" type="sibTrans" cxnId="{66147FF2-33D8-4E1B-B6D9-BDBB78503B75}">
      <dgm:prSet/>
      <dgm:spPr/>
      <dgm:t>
        <a:bodyPr/>
        <a:lstStyle/>
        <a:p>
          <a:endParaRPr lang="es-AR"/>
        </a:p>
      </dgm:t>
    </dgm:pt>
    <dgm:pt modelId="{E9D2205D-A1D4-456C-AA37-D4D17F16EC01}">
      <dgm:prSet/>
      <dgm:spPr/>
      <dgm:t>
        <a:bodyPr/>
        <a:lstStyle/>
        <a:p>
          <a:pPr rtl="0"/>
          <a:r>
            <a:rPr lang="es-AR" b="1" noProof="0" smtClean="0"/>
            <a:t>Tamaño</a:t>
          </a:r>
          <a:r>
            <a:rPr lang="es-AR" noProof="0" smtClean="0"/>
            <a:t> – tamaño del archivo</a:t>
          </a:r>
          <a:endParaRPr lang="es-AR" noProof="0"/>
        </a:p>
      </dgm:t>
    </dgm:pt>
    <dgm:pt modelId="{50E60E02-9222-4AC3-AF4D-FE469A43312B}" type="parTrans" cxnId="{797E5D9F-9D75-4659-A55C-E1EAEA32EA9C}">
      <dgm:prSet/>
      <dgm:spPr/>
      <dgm:t>
        <a:bodyPr/>
        <a:lstStyle/>
        <a:p>
          <a:endParaRPr lang="es-AR"/>
        </a:p>
      </dgm:t>
    </dgm:pt>
    <dgm:pt modelId="{406FAEE2-9308-4C07-B7CD-0F7C8ACE8532}" type="sibTrans" cxnId="{797E5D9F-9D75-4659-A55C-E1EAEA32EA9C}">
      <dgm:prSet/>
      <dgm:spPr/>
      <dgm:t>
        <a:bodyPr/>
        <a:lstStyle/>
        <a:p>
          <a:endParaRPr lang="es-AR"/>
        </a:p>
      </dgm:t>
    </dgm:pt>
    <dgm:pt modelId="{B9E4290D-1C4B-4E7A-A750-CFC55ABE61D8}">
      <dgm:prSet/>
      <dgm:spPr/>
      <dgm:t>
        <a:bodyPr/>
        <a:lstStyle/>
        <a:p>
          <a:pPr rtl="0"/>
          <a:r>
            <a:rPr lang="es-AR" b="1" noProof="0" smtClean="0"/>
            <a:t>Protección</a:t>
          </a:r>
          <a:r>
            <a:rPr lang="es-AR" noProof="0" smtClean="0"/>
            <a:t> – controla como se puede leer , escribir, ejecutar </a:t>
          </a:r>
          <a:endParaRPr lang="es-AR" noProof="0"/>
        </a:p>
      </dgm:t>
    </dgm:pt>
    <dgm:pt modelId="{7D31D8A6-6233-47CB-B94D-D38ABBAAF790}" type="parTrans" cxnId="{E103726F-A55E-43AE-A5FB-50049EABEA63}">
      <dgm:prSet/>
      <dgm:spPr/>
      <dgm:t>
        <a:bodyPr/>
        <a:lstStyle/>
        <a:p>
          <a:endParaRPr lang="es-AR"/>
        </a:p>
      </dgm:t>
    </dgm:pt>
    <dgm:pt modelId="{7030E75E-5491-40F5-ACBD-ABB6E54BFCCD}" type="sibTrans" cxnId="{E103726F-A55E-43AE-A5FB-50049EABEA63}">
      <dgm:prSet/>
      <dgm:spPr/>
      <dgm:t>
        <a:bodyPr/>
        <a:lstStyle/>
        <a:p>
          <a:endParaRPr lang="es-AR"/>
        </a:p>
      </dgm:t>
    </dgm:pt>
    <dgm:pt modelId="{8103CDA3-B237-4685-8207-F32879E70B2C}">
      <dgm:prSet/>
      <dgm:spPr/>
      <dgm:t>
        <a:bodyPr/>
        <a:lstStyle/>
        <a:p>
          <a:pPr rtl="0"/>
          <a:r>
            <a:rPr lang="es-AR" b="1" noProof="0" dirty="0" smtClean="0"/>
            <a:t>Hora, fecha e identificación de usuario</a:t>
          </a:r>
          <a:r>
            <a:rPr lang="es-AR" noProof="0" dirty="0" smtClean="0"/>
            <a:t> – datos para protección, seguridad y monitoreo de información acerca de los archivos, se mantienen en la estructura del directorio</a:t>
          </a:r>
          <a:endParaRPr lang="es-AR" noProof="0" dirty="0"/>
        </a:p>
      </dgm:t>
    </dgm:pt>
    <dgm:pt modelId="{BC14A259-43E3-43A3-A261-6D0969685B4E}" type="parTrans" cxnId="{FCAB3E35-52EE-4183-BCA4-041DC2904AAA}">
      <dgm:prSet/>
      <dgm:spPr/>
      <dgm:t>
        <a:bodyPr/>
        <a:lstStyle/>
        <a:p>
          <a:endParaRPr lang="es-AR"/>
        </a:p>
      </dgm:t>
    </dgm:pt>
    <dgm:pt modelId="{AB63EA84-00CA-4771-9B36-6BF43FD0611E}" type="sibTrans" cxnId="{FCAB3E35-52EE-4183-BCA4-041DC2904AAA}">
      <dgm:prSet/>
      <dgm:spPr/>
      <dgm:t>
        <a:bodyPr/>
        <a:lstStyle/>
        <a:p>
          <a:endParaRPr lang="es-AR"/>
        </a:p>
      </dgm:t>
    </dgm:pt>
    <dgm:pt modelId="{1F054D44-5429-4238-92DD-36C5D18E4FE6}" type="pres">
      <dgm:prSet presAssocID="{CE027887-FE0D-4793-A39C-70DCEC6250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121165EA-0D36-4D87-820D-D415E93ABEAE}" type="pres">
      <dgm:prSet presAssocID="{B7ACCACC-DCE0-47AB-86E2-D49B23A56C5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44E2D30-EA04-45EF-BE9E-463AB5BEFAC9}" type="pres">
      <dgm:prSet presAssocID="{8A96164A-56BB-45A4-BAB8-F3304302A977}" presName="spacer" presStyleCnt="0"/>
      <dgm:spPr/>
    </dgm:pt>
    <dgm:pt modelId="{AAB5CA14-C537-49B2-885B-E4863233EC48}" type="pres">
      <dgm:prSet presAssocID="{525E92C9-326F-4165-91CC-C6D19978834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98745AD-28B9-4066-841A-1253615FE5D3}" type="pres">
      <dgm:prSet presAssocID="{5C5FCD16-9A80-4358-BE21-7FFB7F93945E}" presName="spacer" presStyleCnt="0"/>
      <dgm:spPr/>
    </dgm:pt>
    <dgm:pt modelId="{E1F135D2-33E3-4965-B5AD-D468648B91E0}" type="pres">
      <dgm:prSet presAssocID="{0BE4C9A0-E4AE-49EA-8BBB-FFDC143A5FD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C13BD09-95AC-49F2-A4A6-9F1C08DA4EBC}" type="pres">
      <dgm:prSet presAssocID="{6B03EB4F-B4E4-4C56-A0FC-2BF791A7563D}" presName="spacer" presStyleCnt="0"/>
      <dgm:spPr/>
    </dgm:pt>
    <dgm:pt modelId="{70E590F4-B6FA-4FE8-A8D2-6CBCC02E4685}" type="pres">
      <dgm:prSet presAssocID="{0EC7AF07-5DEA-418F-BD22-D736D1B846A4}" presName="parentText" presStyleLbl="node1" presStyleIdx="3" presStyleCnt="7" custLinFactNeighborX="15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E136C39-BDBA-4B05-B6B7-423494A4AAD5}" type="pres">
      <dgm:prSet presAssocID="{4484C203-0F25-40F4-8EDA-423498B5C197}" presName="spacer" presStyleCnt="0"/>
      <dgm:spPr/>
    </dgm:pt>
    <dgm:pt modelId="{C29F02CB-D44D-4B1E-81C5-3BD06A15FFBE}" type="pres">
      <dgm:prSet presAssocID="{E9D2205D-A1D4-456C-AA37-D4D17F16EC01}" presName="parentText" presStyleLbl="node1" presStyleIdx="4" presStyleCnt="7" custLinFactNeighborY="-92746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84B8A88-B3E6-4377-BDAB-D4FD83AED285}" type="pres">
      <dgm:prSet presAssocID="{406FAEE2-9308-4C07-B7CD-0F7C8ACE8532}" presName="spacer" presStyleCnt="0"/>
      <dgm:spPr/>
    </dgm:pt>
    <dgm:pt modelId="{6DA9986A-995E-4002-80A6-5F0AAA69503C}" type="pres">
      <dgm:prSet presAssocID="{B9E4290D-1C4B-4E7A-A750-CFC55ABE61D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3DF928D-E33D-4E35-BB59-43D6F1B9726E}" type="pres">
      <dgm:prSet presAssocID="{7030E75E-5491-40F5-ACBD-ABB6E54BFCCD}" presName="spacer" presStyleCnt="0"/>
      <dgm:spPr/>
    </dgm:pt>
    <dgm:pt modelId="{3D435D39-C8CC-4494-A421-2F649445FAE8}" type="pres">
      <dgm:prSet presAssocID="{8103CDA3-B237-4685-8207-F32879E70B2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F07A508-F14E-402F-B59D-639CE6690E35}" srcId="{CE027887-FE0D-4793-A39C-70DCEC625031}" destId="{525E92C9-326F-4165-91CC-C6D199788340}" srcOrd="1" destOrd="0" parTransId="{6B3BD15B-22D5-49F8-BFCE-DF645C87101F}" sibTransId="{5C5FCD16-9A80-4358-BE21-7FFB7F93945E}"/>
    <dgm:cxn modelId="{797E5D9F-9D75-4659-A55C-E1EAEA32EA9C}" srcId="{CE027887-FE0D-4793-A39C-70DCEC625031}" destId="{E9D2205D-A1D4-456C-AA37-D4D17F16EC01}" srcOrd="4" destOrd="0" parTransId="{50E60E02-9222-4AC3-AF4D-FE469A43312B}" sibTransId="{406FAEE2-9308-4C07-B7CD-0F7C8ACE8532}"/>
    <dgm:cxn modelId="{25D2CA62-846E-4700-9C6D-DAC4B47C09B0}" type="presOf" srcId="{B7ACCACC-DCE0-47AB-86E2-D49B23A56C5F}" destId="{121165EA-0D36-4D87-820D-D415E93ABEAE}" srcOrd="0" destOrd="0" presId="urn:microsoft.com/office/officeart/2005/8/layout/vList2"/>
    <dgm:cxn modelId="{245D90DA-1C20-428E-8F41-50F8C507F6B5}" srcId="{CE027887-FE0D-4793-A39C-70DCEC625031}" destId="{B7ACCACC-DCE0-47AB-86E2-D49B23A56C5F}" srcOrd="0" destOrd="0" parTransId="{F1552987-0937-4A78-A9BB-16C4BDB03D6F}" sibTransId="{8A96164A-56BB-45A4-BAB8-F3304302A977}"/>
    <dgm:cxn modelId="{388D4AE3-72B4-4D3B-9111-C3D13FE4884A}" type="presOf" srcId="{CE027887-FE0D-4793-A39C-70DCEC625031}" destId="{1F054D44-5429-4238-92DD-36C5D18E4FE6}" srcOrd="0" destOrd="0" presId="urn:microsoft.com/office/officeart/2005/8/layout/vList2"/>
    <dgm:cxn modelId="{60DC833A-5846-4720-9B02-C500DE4EFB85}" type="presOf" srcId="{B9E4290D-1C4B-4E7A-A750-CFC55ABE61D8}" destId="{6DA9986A-995E-4002-80A6-5F0AAA69503C}" srcOrd="0" destOrd="0" presId="urn:microsoft.com/office/officeart/2005/8/layout/vList2"/>
    <dgm:cxn modelId="{54FE8FD9-7937-4049-89BC-AC81043A1EF4}" type="presOf" srcId="{0EC7AF07-5DEA-418F-BD22-D736D1B846A4}" destId="{70E590F4-B6FA-4FE8-A8D2-6CBCC02E4685}" srcOrd="0" destOrd="0" presId="urn:microsoft.com/office/officeart/2005/8/layout/vList2"/>
    <dgm:cxn modelId="{66147FF2-33D8-4E1B-B6D9-BDBB78503B75}" srcId="{CE027887-FE0D-4793-A39C-70DCEC625031}" destId="{0EC7AF07-5DEA-418F-BD22-D736D1B846A4}" srcOrd="3" destOrd="0" parTransId="{57BB2BFB-20A0-4B65-BFAA-07A2BF6AA742}" sibTransId="{4484C203-0F25-40F4-8EDA-423498B5C197}"/>
    <dgm:cxn modelId="{57728F18-5F2B-44DC-8A16-709464C8EA19}" type="presOf" srcId="{E9D2205D-A1D4-456C-AA37-D4D17F16EC01}" destId="{C29F02CB-D44D-4B1E-81C5-3BD06A15FFBE}" srcOrd="0" destOrd="0" presId="urn:microsoft.com/office/officeart/2005/8/layout/vList2"/>
    <dgm:cxn modelId="{E0207BA7-46AB-439F-9A89-198DC7BEEEEF}" type="presOf" srcId="{8103CDA3-B237-4685-8207-F32879E70B2C}" destId="{3D435D39-C8CC-4494-A421-2F649445FAE8}" srcOrd="0" destOrd="0" presId="urn:microsoft.com/office/officeart/2005/8/layout/vList2"/>
    <dgm:cxn modelId="{9C66D1CC-00CF-4154-B387-2F00C4744606}" type="presOf" srcId="{0BE4C9A0-E4AE-49EA-8BBB-FFDC143A5FDE}" destId="{E1F135D2-33E3-4965-B5AD-D468648B91E0}" srcOrd="0" destOrd="0" presId="urn:microsoft.com/office/officeart/2005/8/layout/vList2"/>
    <dgm:cxn modelId="{E103726F-A55E-43AE-A5FB-50049EABEA63}" srcId="{CE027887-FE0D-4793-A39C-70DCEC625031}" destId="{B9E4290D-1C4B-4E7A-A750-CFC55ABE61D8}" srcOrd="5" destOrd="0" parTransId="{7D31D8A6-6233-47CB-B94D-D38ABBAAF790}" sibTransId="{7030E75E-5491-40F5-ACBD-ABB6E54BFCCD}"/>
    <dgm:cxn modelId="{FCAB3E35-52EE-4183-BCA4-041DC2904AAA}" srcId="{CE027887-FE0D-4793-A39C-70DCEC625031}" destId="{8103CDA3-B237-4685-8207-F32879E70B2C}" srcOrd="6" destOrd="0" parTransId="{BC14A259-43E3-43A3-A261-6D0969685B4E}" sibTransId="{AB63EA84-00CA-4771-9B36-6BF43FD0611E}"/>
    <dgm:cxn modelId="{8E0C74F2-097E-4324-8BD2-15EF5BD5DF42}" srcId="{CE027887-FE0D-4793-A39C-70DCEC625031}" destId="{0BE4C9A0-E4AE-49EA-8BBB-FFDC143A5FDE}" srcOrd="2" destOrd="0" parTransId="{39108AE4-0D5C-4327-BEFC-7377F8D392C5}" sibTransId="{6B03EB4F-B4E4-4C56-A0FC-2BF791A7563D}"/>
    <dgm:cxn modelId="{69C84E2E-D546-4576-8F3E-26095524E441}" type="presOf" srcId="{525E92C9-326F-4165-91CC-C6D199788340}" destId="{AAB5CA14-C537-49B2-885B-E4863233EC48}" srcOrd="0" destOrd="0" presId="urn:microsoft.com/office/officeart/2005/8/layout/vList2"/>
    <dgm:cxn modelId="{76905347-9733-4A50-A095-A3794B933443}" type="presParOf" srcId="{1F054D44-5429-4238-92DD-36C5D18E4FE6}" destId="{121165EA-0D36-4D87-820D-D415E93ABEAE}" srcOrd="0" destOrd="0" presId="urn:microsoft.com/office/officeart/2005/8/layout/vList2"/>
    <dgm:cxn modelId="{AFA85299-A118-4CAF-B50D-8D4CD074E91C}" type="presParOf" srcId="{1F054D44-5429-4238-92DD-36C5D18E4FE6}" destId="{244E2D30-EA04-45EF-BE9E-463AB5BEFAC9}" srcOrd="1" destOrd="0" presId="urn:microsoft.com/office/officeart/2005/8/layout/vList2"/>
    <dgm:cxn modelId="{F136D8DA-76EF-43A0-8F32-A75B65692372}" type="presParOf" srcId="{1F054D44-5429-4238-92DD-36C5D18E4FE6}" destId="{AAB5CA14-C537-49B2-885B-E4863233EC48}" srcOrd="2" destOrd="0" presId="urn:microsoft.com/office/officeart/2005/8/layout/vList2"/>
    <dgm:cxn modelId="{16960A77-C9AE-4697-9598-99A73FBF9E4E}" type="presParOf" srcId="{1F054D44-5429-4238-92DD-36C5D18E4FE6}" destId="{898745AD-28B9-4066-841A-1253615FE5D3}" srcOrd="3" destOrd="0" presId="urn:microsoft.com/office/officeart/2005/8/layout/vList2"/>
    <dgm:cxn modelId="{51E0BF86-D516-43C6-99EE-4D3C82690EF3}" type="presParOf" srcId="{1F054D44-5429-4238-92DD-36C5D18E4FE6}" destId="{E1F135D2-33E3-4965-B5AD-D468648B91E0}" srcOrd="4" destOrd="0" presId="urn:microsoft.com/office/officeart/2005/8/layout/vList2"/>
    <dgm:cxn modelId="{963726CF-08B4-4A13-853B-E1BAC7E58B4F}" type="presParOf" srcId="{1F054D44-5429-4238-92DD-36C5D18E4FE6}" destId="{2C13BD09-95AC-49F2-A4A6-9F1C08DA4EBC}" srcOrd="5" destOrd="0" presId="urn:microsoft.com/office/officeart/2005/8/layout/vList2"/>
    <dgm:cxn modelId="{DED0219F-D48D-41B6-829B-D95B91AD6A1D}" type="presParOf" srcId="{1F054D44-5429-4238-92DD-36C5D18E4FE6}" destId="{70E590F4-B6FA-4FE8-A8D2-6CBCC02E4685}" srcOrd="6" destOrd="0" presId="urn:microsoft.com/office/officeart/2005/8/layout/vList2"/>
    <dgm:cxn modelId="{BFF08EF1-CF6E-4B17-A524-E358154584A1}" type="presParOf" srcId="{1F054D44-5429-4238-92DD-36C5D18E4FE6}" destId="{7E136C39-BDBA-4B05-B6B7-423494A4AAD5}" srcOrd="7" destOrd="0" presId="urn:microsoft.com/office/officeart/2005/8/layout/vList2"/>
    <dgm:cxn modelId="{77DD0109-B9C2-4569-9D0E-F2DA3CC10119}" type="presParOf" srcId="{1F054D44-5429-4238-92DD-36C5D18E4FE6}" destId="{C29F02CB-D44D-4B1E-81C5-3BD06A15FFBE}" srcOrd="8" destOrd="0" presId="urn:microsoft.com/office/officeart/2005/8/layout/vList2"/>
    <dgm:cxn modelId="{E29AC7B4-F91A-4CE3-95B9-CDB825FAC250}" type="presParOf" srcId="{1F054D44-5429-4238-92DD-36C5D18E4FE6}" destId="{684B8A88-B3E6-4377-BDAB-D4FD83AED285}" srcOrd="9" destOrd="0" presId="urn:microsoft.com/office/officeart/2005/8/layout/vList2"/>
    <dgm:cxn modelId="{11649CC3-794D-410E-A5CC-340D437B6839}" type="presParOf" srcId="{1F054D44-5429-4238-92DD-36C5D18E4FE6}" destId="{6DA9986A-995E-4002-80A6-5F0AAA69503C}" srcOrd="10" destOrd="0" presId="urn:microsoft.com/office/officeart/2005/8/layout/vList2"/>
    <dgm:cxn modelId="{48FF03D4-3EFA-4CF4-B4AD-69DA00E21DB2}" type="presParOf" srcId="{1F054D44-5429-4238-92DD-36C5D18E4FE6}" destId="{83DF928D-E33D-4E35-BB59-43D6F1B9726E}" srcOrd="11" destOrd="0" presId="urn:microsoft.com/office/officeart/2005/8/layout/vList2"/>
    <dgm:cxn modelId="{B946BF2F-EAF5-4A1D-81C2-A6ABF5779E95}" type="presParOf" srcId="{1F054D44-5429-4238-92DD-36C5D18E4FE6}" destId="{3D435D39-C8CC-4494-A421-2F649445FAE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B57B50-906A-47EE-8150-19542317F671}">
      <dsp:nvSpPr>
        <dsp:cNvPr id="0" name=""/>
        <dsp:cNvSpPr/>
      </dsp:nvSpPr>
      <dsp:spPr>
        <a:xfrm>
          <a:off x="1506" y="921047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Regulares</a:t>
          </a:r>
          <a:endParaRPr lang="es-AR" sz="2500" kern="1200" dirty="0"/>
        </a:p>
      </dsp:txBody>
      <dsp:txXfrm>
        <a:off x="1506" y="921047"/>
        <a:ext cx="1731912" cy="865956"/>
      </dsp:txXfrm>
    </dsp:sp>
    <dsp:sp modelId="{212D3C4F-FF77-4223-897D-45BE43109747}">
      <dsp:nvSpPr>
        <dsp:cNvPr id="0" name=""/>
        <dsp:cNvSpPr/>
      </dsp:nvSpPr>
      <dsp:spPr>
        <a:xfrm>
          <a:off x="174698" y="1787003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CA3D9-DC7E-42E6-BD60-799F9C25C642}">
      <dsp:nvSpPr>
        <dsp:cNvPr id="0" name=""/>
        <dsp:cNvSpPr/>
      </dsp:nvSpPr>
      <dsp:spPr>
        <a:xfrm>
          <a:off x="347889" y="2003492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Binarios</a:t>
          </a:r>
          <a:endParaRPr lang="es-A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000" kern="1200" dirty="0" smtClean="0"/>
            <a:t>Ejecutables </a:t>
          </a:r>
          <a:endParaRPr lang="es-E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000" kern="1200" dirty="0" smtClean="0"/>
            <a:t>Datos</a:t>
          </a:r>
          <a:endParaRPr lang="es-ES" sz="1000" kern="1200" dirty="0"/>
        </a:p>
      </dsp:txBody>
      <dsp:txXfrm>
        <a:off x="347889" y="2003492"/>
        <a:ext cx="1385530" cy="865956"/>
      </dsp:txXfrm>
    </dsp:sp>
    <dsp:sp modelId="{D5508BC1-4E45-43BA-A590-2E6C8DC31FA9}">
      <dsp:nvSpPr>
        <dsp:cNvPr id="0" name=""/>
        <dsp:cNvSpPr/>
      </dsp:nvSpPr>
      <dsp:spPr>
        <a:xfrm>
          <a:off x="174698" y="1787003"/>
          <a:ext cx="173191" cy="1731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1912"/>
              </a:lnTo>
              <a:lnTo>
                <a:pt x="173191" y="1731912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ED09E-CFEF-4A0E-A176-57B7FE81EA52}">
      <dsp:nvSpPr>
        <dsp:cNvPr id="0" name=""/>
        <dsp:cNvSpPr/>
      </dsp:nvSpPr>
      <dsp:spPr>
        <a:xfrm>
          <a:off x="347889" y="3085938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Texto  -ASCII-</a:t>
          </a:r>
          <a:endParaRPr lang="es-ES" sz="1300" kern="1200" dirty="0"/>
        </a:p>
      </dsp:txBody>
      <dsp:txXfrm>
        <a:off x="347889" y="3085938"/>
        <a:ext cx="1385530" cy="865956"/>
      </dsp:txXfrm>
    </dsp:sp>
    <dsp:sp modelId="{E6FB82C6-915B-455C-B2EE-F7F62509576F}">
      <dsp:nvSpPr>
        <dsp:cNvPr id="0" name=""/>
        <dsp:cNvSpPr/>
      </dsp:nvSpPr>
      <dsp:spPr>
        <a:xfrm>
          <a:off x="2166397" y="921047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Directorio</a:t>
          </a:r>
          <a:endParaRPr lang="es-ES" sz="2500" kern="1200" dirty="0"/>
        </a:p>
      </dsp:txBody>
      <dsp:txXfrm>
        <a:off x="2166397" y="921047"/>
        <a:ext cx="1731912" cy="865956"/>
      </dsp:txXfrm>
    </dsp:sp>
    <dsp:sp modelId="{5605B4E6-9F48-4BCE-8865-FF8CA5AE7A79}">
      <dsp:nvSpPr>
        <dsp:cNvPr id="0" name=""/>
        <dsp:cNvSpPr/>
      </dsp:nvSpPr>
      <dsp:spPr>
        <a:xfrm>
          <a:off x="2339589" y="1787003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2DCCE-1195-4199-B15B-D6A64F6C8683}">
      <dsp:nvSpPr>
        <dsp:cNvPr id="0" name=""/>
        <dsp:cNvSpPr/>
      </dsp:nvSpPr>
      <dsp:spPr>
        <a:xfrm>
          <a:off x="2512780" y="2003492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ÍNDICE  -con la ubicación de los archivos- </a:t>
          </a:r>
          <a:endParaRPr lang="es-ES" sz="1300" kern="1200" dirty="0"/>
        </a:p>
      </dsp:txBody>
      <dsp:txXfrm>
        <a:off x="2512780" y="2003492"/>
        <a:ext cx="1385530" cy="865956"/>
      </dsp:txXfrm>
    </dsp:sp>
    <dsp:sp modelId="{858B2589-CDB5-47C0-AC5F-3EE6C50EF904}">
      <dsp:nvSpPr>
        <dsp:cNvPr id="0" name=""/>
        <dsp:cNvSpPr/>
      </dsp:nvSpPr>
      <dsp:spPr>
        <a:xfrm>
          <a:off x="4331289" y="921047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Especiales</a:t>
          </a:r>
          <a:endParaRPr lang="es-ES" sz="2500" kern="1200" dirty="0"/>
        </a:p>
      </dsp:txBody>
      <dsp:txXfrm>
        <a:off x="4331289" y="921047"/>
        <a:ext cx="1731912" cy="865956"/>
      </dsp:txXfrm>
    </dsp:sp>
    <dsp:sp modelId="{FA22095E-2C8D-4847-82B9-2508079DC56F}">
      <dsp:nvSpPr>
        <dsp:cNvPr id="0" name=""/>
        <dsp:cNvSpPr/>
      </dsp:nvSpPr>
      <dsp:spPr>
        <a:xfrm>
          <a:off x="4504480" y="1787003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F64BE-81BA-4F29-8B0A-9C38B501A0CB}">
      <dsp:nvSpPr>
        <dsp:cNvPr id="0" name=""/>
        <dsp:cNvSpPr/>
      </dsp:nvSpPr>
      <dsp:spPr>
        <a:xfrm>
          <a:off x="4677671" y="2003492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/>
            <a:t>Dispositivos</a:t>
          </a:r>
          <a:endParaRPr lang="es-ES" sz="1300" kern="1200" dirty="0"/>
        </a:p>
      </dsp:txBody>
      <dsp:txXfrm>
        <a:off x="4677671" y="2003492"/>
        <a:ext cx="1385530" cy="865956"/>
      </dsp:txXfrm>
    </dsp:sp>
    <dsp:sp modelId="{CC1F787C-7D97-4398-BBB4-2460CE30D84B}">
      <dsp:nvSpPr>
        <dsp:cNvPr id="0" name=""/>
        <dsp:cNvSpPr/>
      </dsp:nvSpPr>
      <dsp:spPr>
        <a:xfrm>
          <a:off x="6496180" y="921047"/>
          <a:ext cx="1731912" cy="8659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err="1" smtClean="0"/>
            <a:t>Soft</a:t>
          </a:r>
          <a:r>
            <a:rPr lang="es-AR" sz="2500" kern="1200" dirty="0" smtClean="0"/>
            <a:t>- link</a:t>
          </a:r>
          <a:endParaRPr lang="es-ES" sz="2500" kern="1200" dirty="0"/>
        </a:p>
      </dsp:txBody>
      <dsp:txXfrm>
        <a:off x="6496180" y="921047"/>
        <a:ext cx="1731912" cy="865956"/>
      </dsp:txXfrm>
    </dsp:sp>
    <dsp:sp modelId="{D5A8B34A-8B4C-4904-A391-7B37F44508DC}">
      <dsp:nvSpPr>
        <dsp:cNvPr id="0" name=""/>
        <dsp:cNvSpPr/>
      </dsp:nvSpPr>
      <dsp:spPr>
        <a:xfrm>
          <a:off x="6669371" y="1787003"/>
          <a:ext cx="173191" cy="64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9467"/>
              </a:lnTo>
              <a:lnTo>
                <a:pt x="173191" y="64946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68D63-7E3D-4352-BA30-6699EDE27C4B}">
      <dsp:nvSpPr>
        <dsp:cNvPr id="0" name=""/>
        <dsp:cNvSpPr/>
      </dsp:nvSpPr>
      <dsp:spPr>
        <a:xfrm>
          <a:off x="6842562" y="2003492"/>
          <a:ext cx="1385530" cy="865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err="1" smtClean="0"/>
            <a:t>Path</a:t>
          </a:r>
          <a:r>
            <a:rPr lang="es-ES" sz="1300" kern="1200" dirty="0" smtClean="0"/>
            <a:t> a otro archivo.</a:t>
          </a:r>
          <a:endParaRPr lang="es-ES" sz="1300" kern="1200" dirty="0"/>
        </a:p>
      </dsp:txBody>
      <dsp:txXfrm>
        <a:off x="6842562" y="2003492"/>
        <a:ext cx="1385530" cy="86595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1165EA-0D36-4D87-820D-D415E93ABEAE}">
      <dsp:nvSpPr>
        <dsp:cNvPr id="0" name=""/>
        <dsp:cNvSpPr/>
      </dsp:nvSpPr>
      <dsp:spPr>
        <a:xfrm>
          <a:off x="0" y="66711"/>
          <a:ext cx="7621929" cy="62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noProof="0" dirty="0" smtClean="0"/>
            <a:t>Nombre</a:t>
          </a:r>
          <a:r>
            <a:rPr lang="es-AR" sz="1300" kern="1200" noProof="0" dirty="0" smtClean="0"/>
            <a:t>– </a:t>
          </a:r>
          <a:r>
            <a:rPr lang="es-AR" sz="1300" kern="1200" noProof="0" dirty="0" err="1" smtClean="0"/>
            <a:t>unicamente</a:t>
          </a:r>
          <a:r>
            <a:rPr lang="es-AR" sz="1300" kern="1200" noProof="0" dirty="0" smtClean="0"/>
            <a:t> en formato legible</a:t>
          </a:r>
          <a:endParaRPr lang="es-AR" sz="1300" kern="1200" noProof="0" dirty="0"/>
        </a:p>
      </dsp:txBody>
      <dsp:txXfrm>
        <a:off x="0" y="66711"/>
        <a:ext cx="7621929" cy="623491"/>
      </dsp:txXfrm>
    </dsp:sp>
    <dsp:sp modelId="{AAB5CA14-C537-49B2-885B-E4863233EC48}">
      <dsp:nvSpPr>
        <dsp:cNvPr id="0" name=""/>
        <dsp:cNvSpPr/>
      </dsp:nvSpPr>
      <dsp:spPr>
        <a:xfrm>
          <a:off x="0" y="727642"/>
          <a:ext cx="7621929" cy="62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noProof="0" smtClean="0"/>
            <a:t>Identificador</a:t>
          </a:r>
          <a:r>
            <a:rPr lang="es-AR" sz="1300" kern="1200" noProof="0" smtClean="0"/>
            <a:t> – nro que identifica el archivo dentro del file system</a:t>
          </a:r>
          <a:endParaRPr lang="es-AR" sz="1300" kern="1200" noProof="0"/>
        </a:p>
      </dsp:txBody>
      <dsp:txXfrm>
        <a:off x="0" y="727642"/>
        <a:ext cx="7621929" cy="623491"/>
      </dsp:txXfrm>
    </dsp:sp>
    <dsp:sp modelId="{E1F135D2-33E3-4965-B5AD-D468648B91E0}">
      <dsp:nvSpPr>
        <dsp:cNvPr id="0" name=""/>
        <dsp:cNvSpPr/>
      </dsp:nvSpPr>
      <dsp:spPr>
        <a:xfrm>
          <a:off x="0" y="1388573"/>
          <a:ext cx="7621929" cy="62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noProof="0" smtClean="0"/>
            <a:t>Tipo</a:t>
          </a:r>
          <a:r>
            <a:rPr lang="es-AR" sz="1300" kern="1200" noProof="0" smtClean="0"/>
            <a:t> – para sistemas que soportan diferentes tipos</a:t>
          </a:r>
          <a:endParaRPr lang="es-AR" sz="1300" kern="1200" noProof="0"/>
        </a:p>
      </dsp:txBody>
      <dsp:txXfrm>
        <a:off x="0" y="1388573"/>
        <a:ext cx="7621929" cy="623491"/>
      </dsp:txXfrm>
    </dsp:sp>
    <dsp:sp modelId="{70E590F4-B6FA-4FE8-A8D2-6CBCC02E4685}">
      <dsp:nvSpPr>
        <dsp:cNvPr id="0" name=""/>
        <dsp:cNvSpPr/>
      </dsp:nvSpPr>
      <dsp:spPr>
        <a:xfrm>
          <a:off x="0" y="2049504"/>
          <a:ext cx="7621929" cy="62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noProof="0" smtClean="0"/>
            <a:t>Ubicación</a:t>
          </a:r>
          <a:r>
            <a:rPr lang="es-AR" sz="1300" kern="1200" noProof="0" smtClean="0"/>
            <a:t> – puntero a la ubicación en el dispositivo</a:t>
          </a:r>
          <a:endParaRPr lang="es-AR" sz="1300" kern="1200" noProof="0"/>
        </a:p>
      </dsp:txBody>
      <dsp:txXfrm>
        <a:off x="0" y="2049504"/>
        <a:ext cx="7621929" cy="623491"/>
      </dsp:txXfrm>
    </dsp:sp>
    <dsp:sp modelId="{C29F02CB-D44D-4B1E-81C5-3BD06A15FFBE}">
      <dsp:nvSpPr>
        <dsp:cNvPr id="0" name=""/>
        <dsp:cNvSpPr/>
      </dsp:nvSpPr>
      <dsp:spPr>
        <a:xfrm>
          <a:off x="0" y="2675711"/>
          <a:ext cx="7621929" cy="62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noProof="0" smtClean="0"/>
            <a:t>Tamaño</a:t>
          </a:r>
          <a:r>
            <a:rPr lang="es-AR" sz="1300" kern="1200" noProof="0" smtClean="0"/>
            <a:t> – tamaño del archivo</a:t>
          </a:r>
          <a:endParaRPr lang="es-AR" sz="1300" kern="1200" noProof="0"/>
        </a:p>
      </dsp:txBody>
      <dsp:txXfrm>
        <a:off x="0" y="2675711"/>
        <a:ext cx="7621929" cy="623491"/>
      </dsp:txXfrm>
    </dsp:sp>
    <dsp:sp modelId="{6DA9986A-995E-4002-80A6-5F0AAA69503C}">
      <dsp:nvSpPr>
        <dsp:cNvPr id="0" name=""/>
        <dsp:cNvSpPr/>
      </dsp:nvSpPr>
      <dsp:spPr>
        <a:xfrm>
          <a:off x="0" y="3371367"/>
          <a:ext cx="7621929" cy="62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noProof="0" smtClean="0"/>
            <a:t>Protección</a:t>
          </a:r>
          <a:r>
            <a:rPr lang="es-AR" sz="1300" kern="1200" noProof="0" smtClean="0"/>
            <a:t> – controla como se puede leer , escribir, ejecutar </a:t>
          </a:r>
          <a:endParaRPr lang="es-AR" sz="1300" kern="1200" noProof="0"/>
        </a:p>
      </dsp:txBody>
      <dsp:txXfrm>
        <a:off x="0" y="3371367"/>
        <a:ext cx="7621929" cy="623491"/>
      </dsp:txXfrm>
    </dsp:sp>
    <dsp:sp modelId="{3D435D39-C8CC-4494-A421-2F649445FAE8}">
      <dsp:nvSpPr>
        <dsp:cNvPr id="0" name=""/>
        <dsp:cNvSpPr/>
      </dsp:nvSpPr>
      <dsp:spPr>
        <a:xfrm>
          <a:off x="0" y="4032298"/>
          <a:ext cx="7621929" cy="6234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b="1" kern="1200" noProof="0" dirty="0" smtClean="0"/>
            <a:t>Hora, fecha e identificación de usuario</a:t>
          </a:r>
          <a:r>
            <a:rPr lang="es-AR" sz="1300" kern="1200" noProof="0" dirty="0" smtClean="0"/>
            <a:t> – datos para protección, seguridad y monitoreo de información acerca de los archivos, se mantienen en la estructura del directorio</a:t>
          </a:r>
          <a:endParaRPr lang="es-AR" sz="1300" kern="1200" noProof="0" dirty="0"/>
        </a:p>
      </dsp:txBody>
      <dsp:txXfrm>
        <a:off x="0" y="4032298"/>
        <a:ext cx="7621929" cy="623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81942-ADE4-469B-80D3-45DA488A3EF3}" type="datetimeFigureOut">
              <a:rPr lang="es-ES" smtClean="0"/>
              <a:pPr/>
              <a:t>24/06/2013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5E97A-1384-48E6-9A7B-1B242A6BF013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B0645C-F1A1-434A-A398-38D055284D13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622827-9B24-41F3-879E-D8898991BAAD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F9B357-9D87-4A43-B086-4FF00D3CB0AE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D7063-0DC1-4D49-A9EA-D4649B494133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031BD4-8A7E-4DF7-9A22-AD54F3A415AD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35B9A-A8AF-4FC7-B236-54642F9C85F7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B26CDF-162D-49FD-83B8-BB339670D9A2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5C0018-1C83-4E5F-A7B1-BB35FFB750EC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D3A624-5319-4CA1-B3D7-99FD7A93DE24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D38E16-EB15-42D4-840E-1D76665E9425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2FE9D7-6168-4294-B217-5A2B5E0250E0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A517AC-2157-404B-A9A3-D9E5A46D1D03}" type="datetime1">
              <a:rPr lang="en-US" smtClean="0"/>
              <a:pPr/>
              <a:t>24-Jun-13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3DCDF73-85D2-4237-9B32-053DBDB0C31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File-System</a:t>
            </a:r>
            <a:endParaRPr lang="en-U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2117761"/>
          <a:ext cx="4195820" cy="35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582"/>
                <a:gridCol w="419582"/>
                <a:gridCol w="419582"/>
                <a:gridCol w="419582"/>
                <a:gridCol w="419582"/>
                <a:gridCol w="419582"/>
                <a:gridCol w="347242"/>
                <a:gridCol w="491922"/>
                <a:gridCol w="419582"/>
                <a:gridCol w="419582"/>
              </a:tblGrid>
              <a:tr h="44712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  <a:tr h="44712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4712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4712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4712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4712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4712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47125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CREATE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451413" y="1574157"/>
            <a:ext cx="99542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DISCO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5625311" y="2164466"/>
            <a:ext cx="300941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Entradas de directorio</a:t>
            </a:r>
            <a:endParaRPr lang="es-AR" dirty="0"/>
          </a:p>
        </p:txBody>
      </p:sp>
      <p:sp>
        <p:nvSpPr>
          <p:cNvPr id="9" name="8 Flecha izquierda"/>
          <p:cNvSpPr/>
          <p:nvPr/>
        </p:nvSpPr>
        <p:spPr>
          <a:xfrm flipV="1">
            <a:off x="4757195" y="2280792"/>
            <a:ext cx="775504" cy="1961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4849793" y="2650603"/>
            <a:ext cx="4143736" cy="28161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2000"/>
                  <a:satMod val="180000"/>
                </a:schemeClr>
              </a:gs>
              <a:gs pos="65000">
                <a:schemeClr val="accent1">
                  <a:tint val="32000"/>
                  <a:satMod val="250000"/>
                </a:schemeClr>
              </a:gs>
              <a:gs pos="100000">
                <a:schemeClr val="accent1">
                  <a:tint val="23000"/>
                  <a:satMod val="3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 que no exista una entrada del archivo en el directorio.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 si hay lugar para una entrada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 una nueva entrada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s-A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Escribe los atributos del archivo en la entrada, con tamaño igual a cero</a:t>
            </a:r>
            <a:endParaRPr lang="es-AR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s-AR" dirty="0" smtClean="0"/>
              <a:t>Devuelve el espacio (bloques) ocupados por el archivo.</a:t>
            </a:r>
          </a:p>
          <a:p>
            <a:pPr>
              <a:spcAft>
                <a:spcPts val="1800"/>
              </a:spcAft>
            </a:pPr>
            <a:r>
              <a:rPr lang="es-AR" dirty="0" smtClean="0"/>
              <a:t>Elimina la entrada en el directorio.</a:t>
            </a:r>
          </a:p>
          <a:p>
            <a:pPr lvl="1">
              <a:spcAft>
                <a:spcPts val="1800"/>
              </a:spcAft>
            </a:pPr>
            <a:r>
              <a:rPr lang="es-AR" dirty="0" smtClean="0"/>
              <a:t>Normalmente no se </a:t>
            </a:r>
            <a:r>
              <a:rPr lang="es-AR" dirty="0" err="1" smtClean="0"/>
              <a:t>sobreescriben</a:t>
            </a:r>
            <a:r>
              <a:rPr lang="es-AR" dirty="0" smtClean="0"/>
              <a:t> los datos , salvo en el caso de sistemas orientados a la seguridad.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DELETE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38896" y="833377"/>
            <a:ext cx="8866208" cy="8681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sz="2000" dirty="0" smtClean="0"/>
              <a:t>Todo archivo antes de poder utilizarse debe ser abierto, su  </a:t>
            </a:r>
            <a:r>
              <a:rPr lang="es-AR" sz="2000" b="1" dirty="0" smtClean="0"/>
              <a:t>HEADER</a:t>
            </a:r>
            <a:r>
              <a:rPr lang="es-AR" sz="2000" dirty="0" smtClean="0"/>
              <a:t>  debe encontrarse en memoria principal para poder ser utilizado</a:t>
            </a:r>
          </a:p>
          <a:p>
            <a:pPr>
              <a:buNone/>
            </a:pPr>
            <a:endParaRPr lang="es-AR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6997"/>
          </a:xfrm>
        </p:spPr>
        <p:txBody>
          <a:bodyPr/>
          <a:lstStyle/>
          <a:p>
            <a:r>
              <a:rPr lang="es-AR" dirty="0" smtClean="0"/>
              <a:t>OPEN - CLOSE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50475" y="3773347"/>
            <a:ext cx="2523281" cy="1076445"/>
          </a:xfrm>
          <a:prstGeom prst="rect">
            <a:avLst/>
          </a:prstGeom>
          <a:noFill/>
          <a:ln w="444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3020994" y="3102008"/>
            <a:ext cx="247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FCB</a:t>
            </a:r>
          </a:p>
          <a:p>
            <a:pPr algn="ctr"/>
            <a:r>
              <a:rPr lang="es-AR" dirty="0" smtClean="0"/>
              <a:t> </a:t>
            </a:r>
            <a:r>
              <a:rPr lang="es-AR" sz="1200" dirty="0" smtClean="0"/>
              <a:t>(bloque de  control de archivo)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3264060" y="3750197"/>
            <a:ext cx="5197033" cy="12269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3264061" y="4988689"/>
            <a:ext cx="5231757" cy="1134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5600" y="2893672"/>
            <a:ext cx="1759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s-AR" dirty="0" smtClean="0"/>
              <a:t>FD</a:t>
            </a:r>
            <a:r>
              <a:rPr lang="es-AR" sz="2800" dirty="0" smtClean="0"/>
              <a:t> </a:t>
            </a:r>
            <a:endParaRPr lang="es-AR" sz="1200" dirty="0" smtClean="0"/>
          </a:p>
          <a:p>
            <a:pPr algn="ctr">
              <a:buNone/>
            </a:pPr>
            <a:r>
              <a:rPr lang="es-AR" sz="1200" dirty="0" smtClean="0"/>
              <a:t>(descriptor de archivo)</a:t>
            </a:r>
            <a:endParaRPr lang="es-AR" sz="12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08344" y="3935392"/>
            <a:ext cx="222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Puntero a FCB</a:t>
            </a:r>
            <a:endParaRPr lang="es-AR" sz="16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2152891" y="3877519"/>
            <a:ext cx="1157468" cy="2430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85195" y="4271058"/>
            <a:ext cx="246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/>
              <a:t>Tipo de apertura R/W/A</a:t>
            </a:r>
            <a:endParaRPr lang="es-AR" sz="16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50471" y="5116010"/>
            <a:ext cx="156258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Proceso</a:t>
            </a:r>
            <a:endParaRPr lang="es-AR" dirty="0"/>
          </a:p>
        </p:txBody>
      </p:sp>
      <p:sp>
        <p:nvSpPr>
          <p:cNvPr id="18" name="17 Flecha doblada hacia arriba"/>
          <p:cNvSpPr/>
          <p:nvPr/>
        </p:nvSpPr>
        <p:spPr>
          <a:xfrm>
            <a:off x="1805651" y="4907666"/>
            <a:ext cx="428263" cy="370390"/>
          </a:xfrm>
          <a:prstGeom prst="bentUpArrow">
            <a:avLst/>
          </a:prstGeom>
          <a:solidFill>
            <a:schemeClr val="bg2">
              <a:lumMod val="9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3460830" y="3946967"/>
            <a:ext cx="414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Datos del </a:t>
            </a:r>
            <a:r>
              <a:rPr lang="es-AR" dirty="0" err="1" smtClean="0"/>
              <a:t>header</a:t>
            </a:r>
            <a:r>
              <a:rPr lang="es-AR" dirty="0" smtClean="0"/>
              <a:t> del archivo</a:t>
            </a:r>
          </a:p>
          <a:p>
            <a:r>
              <a:rPr lang="es-AR" dirty="0" smtClean="0"/>
              <a:t>	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426106" y="5220182"/>
            <a:ext cx="4768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Datos modificados durante el uso </a:t>
            </a:r>
          </a:p>
          <a:p>
            <a:r>
              <a:rPr lang="es-AR" dirty="0" smtClean="0"/>
              <a:t>bloqueos de registros o del archivo</a:t>
            </a:r>
          </a:p>
          <a:p>
            <a:r>
              <a:rPr lang="es-AR" dirty="0" smtClean="0"/>
              <a:t>Contador de aperturas </a:t>
            </a:r>
            <a:endParaRPr lang="es-AR" dirty="0"/>
          </a:p>
        </p:txBody>
      </p:sp>
      <p:graphicFrame>
        <p:nvGraphicFramePr>
          <p:cNvPr id="23" name="22 Tabla"/>
          <p:cNvGraphicFramePr>
            <a:graphicFrameLocks noGrp="1"/>
          </p:cNvGraphicFramePr>
          <p:nvPr/>
        </p:nvGraphicFramePr>
        <p:xfrm>
          <a:off x="540121" y="2092520"/>
          <a:ext cx="63583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727"/>
                <a:gridCol w="1059727"/>
                <a:gridCol w="1059727"/>
                <a:gridCol w="1059727"/>
                <a:gridCol w="1059727"/>
                <a:gridCol w="1059727"/>
              </a:tblGrid>
              <a:tr h="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23 CuadroTexto"/>
          <p:cNvSpPr txBox="1"/>
          <p:nvPr/>
        </p:nvSpPr>
        <p:spPr>
          <a:xfrm>
            <a:off x="7234177" y="1875100"/>
            <a:ext cx="158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Vector de </a:t>
            </a:r>
            <a:r>
              <a:rPr lang="es-AR" dirty="0" err="1" smtClean="0"/>
              <a:t>FCBs</a:t>
            </a:r>
            <a:endParaRPr lang="es-AR" dirty="0"/>
          </a:p>
        </p:txBody>
      </p:sp>
      <p:cxnSp>
        <p:nvCxnSpPr>
          <p:cNvPr id="26" name="25 Conector recto de flecha"/>
          <p:cNvCxnSpPr/>
          <p:nvPr/>
        </p:nvCxnSpPr>
        <p:spPr>
          <a:xfrm>
            <a:off x="3402958" y="2372809"/>
            <a:ext cx="2951543" cy="13426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38896" y="821803"/>
            <a:ext cx="9005104" cy="5185489"/>
          </a:xfrm>
        </p:spPr>
        <p:txBody>
          <a:bodyPr>
            <a:normAutofit lnSpcReduction="10000"/>
          </a:bodyPr>
          <a:lstStyle/>
          <a:p>
            <a:pPr marL="850392" lvl="1" indent="-457200">
              <a:buBlip>
                <a:blip r:embed="rId2"/>
              </a:buBlip>
            </a:pPr>
            <a:r>
              <a:rPr lang="es-AR" dirty="0" smtClean="0"/>
              <a:t>Puntero al comienzo</a:t>
            </a:r>
          </a:p>
          <a:p>
            <a:pPr marL="850392" lvl="1" indent="-457200">
              <a:buNone/>
            </a:pPr>
            <a:endParaRPr lang="es-AR" dirty="0" smtClean="0"/>
          </a:p>
          <a:p>
            <a:pPr marL="850392" lvl="1" indent="-457200">
              <a:buBlip>
                <a:blip r:embed="rId2"/>
              </a:buBlip>
            </a:pPr>
            <a:r>
              <a:rPr lang="es-AR" dirty="0" smtClean="0"/>
              <a:t>Puntero al fin</a:t>
            </a:r>
          </a:p>
          <a:p>
            <a:pPr marL="850392" lvl="1" indent="-457200">
              <a:buBlip>
                <a:blip r:embed="rId2"/>
              </a:buBlip>
            </a:pPr>
            <a:endParaRPr lang="es-AR" dirty="0" smtClean="0"/>
          </a:p>
          <a:p>
            <a:pPr marL="850392" lvl="1" indent="-457200">
              <a:buBlip>
                <a:blip r:embed="rId2"/>
              </a:buBlip>
            </a:pPr>
            <a:r>
              <a:rPr lang="es-AR" dirty="0" smtClean="0"/>
              <a:t>Puntero a la última posición de escritura/lectura (por proceso que lo utiliza).</a:t>
            </a:r>
          </a:p>
          <a:p>
            <a:pPr marL="850392" lvl="1" indent="-457200">
              <a:buBlip>
                <a:blip r:embed="rId2"/>
              </a:buBlip>
            </a:pPr>
            <a:endParaRPr lang="es-AR" dirty="0" smtClean="0"/>
          </a:p>
          <a:p>
            <a:pPr marL="850392" lvl="1" indent="-457200">
              <a:buBlip>
                <a:blip r:embed="rId2"/>
              </a:buBlip>
            </a:pPr>
            <a:r>
              <a:rPr lang="es-AR" dirty="0" smtClean="0"/>
              <a:t>Contador  de archivos abiertos (para poder remover los datos de la tabla cuando el último archivo lo cierre)</a:t>
            </a:r>
          </a:p>
          <a:p>
            <a:pPr marL="850392" lvl="1" indent="-457200">
              <a:buBlip>
                <a:blip r:embed="rId2"/>
              </a:buBlip>
            </a:pPr>
            <a:endParaRPr lang="es-AR" dirty="0" smtClean="0"/>
          </a:p>
          <a:p>
            <a:pPr marL="850392" lvl="1" indent="-457200">
              <a:buBlip>
                <a:blip r:embed="rId2"/>
              </a:buBlip>
            </a:pPr>
            <a:r>
              <a:rPr lang="es-AR" dirty="0" smtClean="0"/>
              <a:t>Ubicación del archivo en el disco </a:t>
            </a:r>
          </a:p>
          <a:p>
            <a:pPr marL="850392" lvl="1" indent="-457200">
              <a:buBlip>
                <a:blip r:embed="rId2"/>
              </a:buBlip>
            </a:pPr>
            <a:endParaRPr lang="es-AR" dirty="0" smtClean="0"/>
          </a:p>
          <a:p>
            <a:pPr marL="850392" lvl="1" indent="-457200">
              <a:buBlip>
                <a:blip r:embed="rId2"/>
              </a:buBlip>
            </a:pPr>
            <a:r>
              <a:rPr lang="es-AR" dirty="0" smtClean="0"/>
              <a:t>Derechos de acceso  (información del modo de acceso por proceso)</a:t>
            </a:r>
            <a:endParaRPr lang="es-AR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5423"/>
          </a:xfrm>
        </p:spPr>
        <p:txBody>
          <a:bodyPr/>
          <a:lstStyle/>
          <a:p>
            <a:r>
              <a:rPr lang="en-US" dirty="0" smtClean="0"/>
              <a:t>OPEN - CLOSE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931863" y="1381125"/>
            <a:ext cx="6584950" cy="37830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 dirty="0" err="1" smtClean="0"/>
              <a:t>Acceso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secuencial</a:t>
            </a:r>
            <a:endParaRPr lang="en-US" sz="1600" b="1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 dirty="0" err="1" smtClean="0"/>
              <a:t>Acceso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directo</a:t>
            </a:r>
            <a:endParaRPr lang="en-US" sz="1600" b="1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read </a:t>
            </a:r>
            <a:r>
              <a:rPr lang="en-US" sz="1600" i="1" dirty="0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write </a:t>
            </a:r>
            <a:r>
              <a:rPr lang="en-US" sz="1600" i="1" dirty="0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position to </a:t>
            </a:r>
            <a:r>
              <a:rPr lang="en-US" sz="1600" i="1" dirty="0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>
                <a:solidFill>
                  <a:srgbClr val="0033CC"/>
                </a:solidFill>
              </a:rPr>
              <a:t>		rewrite </a:t>
            </a:r>
            <a:r>
              <a:rPr lang="en-US" sz="1600" i="1" dirty="0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 dirty="0"/>
              <a:t>	</a:t>
            </a:r>
            <a:r>
              <a:rPr lang="en-US" sz="1600" i="1" dirty="0"/>
              <a:t>n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 err="1" smtClean="0"/>
              <a:t>numero</a:t>
            </a:r>
            <a:r>
              <a:rPr lang="en-US" sz="1600" dirty="0" smtClean="0"/>
              <a:t> </a:t>
            </a:r>
            <a:r>
              <a:rPr lang="en-US" sz="1600" dirty="0" err="1" smtClean="0"/>
              <a:t>relativo</a:t>
            </a:r>
            <a:r>
              <a:rPr lang="en-US" sz="1600" dirty="0" smtClean="0"/>
              <a:t> de </a:t>
            </a:r>
            <a:r>
              <a:rPr lang="en-US" sz="1600" dirty="0" err="1" smtClean="0"/>
              <a:t>bloque</a:t>
            </a:r>
            <a:endParaRPr lang="en-US" sz="1600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indexados</a:t>
            </a:r>
            <a:r>
              <a:rPr lang="en-US" dirty="0" smtClean="0"/>
              <a:t> y </a:t>
            </a:r>
            <a:r>
              <a:rPr lang="en-US" dirty="0" err="1" smtClean="0"/>
              <a:t>Relativo</a:t>
            </a:r>
            <a:endParaRPr lang="en-US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/>
          <a:srcRect l="600" t="12044" r="813" b="12329"/>
          <a:stretch>
            <a:fillRect/>
          </a:stretch>
        </p:blipFill>
        <p:spPr bwMode="auto">
          <a:xfrm>
            <a:off x="1033463" y="1250950"/>
            <a:ext cx="7312025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1413" y="1390650"/>
            <a:ext cx="8102277" cy="3508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s-AR" dirty="0" smtClean="0"/>
              <a:t>Un conjunto de nodos contiene información  acerca de todos los archivos</a:t>
            </a:r>
            <a:endParaRPr lang="es-AR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Directorio</a:t>
            </a:r>
            <a:endParaRPr lang="en-US" dirty="0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451413" y="5638800"/>
            <a:ext cx="820644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AR" sz="2000" dirty="0" smtClean="0"/>
              <a:t>Las  estructuras  de los directorios y de los archivos residen en disco</a:t>
            </a:r>
            <a:endParaRPr lang="es-AR" sz="2000" dirty="0"/>
          </a:p>
        </p:txBody>
      </p:sp>
      <p:sp>
        <p:nvSpPr>
          <p:cNvPr id="24" name="2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670" t="14792" r="439" b="14484"/>
          <a:stretch>
            <a:fillRect/>
          </a:stretch>
        </p:blipFill>
        <p:spPr bwMode="auto">
          <a:xfrm>
            <a:off x="1262063" y="1250950"/>
            <a:ext cx="6792912" cy="3643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Buscar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err="1" smtClean="0"/>
              <a:t>Eliminar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err="1" smtClean="0"/>
              <a:t>Listar</a:t>
            </a:r>
            <a:r>
              <a:rPr lang="en-US" dirty="0" smtClean="0"/>
              <a:t> un  </a:t>
            </a:r>
            <a:r>
              <a:rPr lang="en-US" dirty="0" err="1" smtClean="0"/>
              <a:t>directorio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err="1" smtClean="0"/>
              <a:t>Renombrar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Recorrer</a:t>
            </a:r>
            <a:r>
              <a:rPr lang="en-US" dirty="0" smtClean="0"/>
              <a:t> el  </a:t>
            </a:r>
            <a:r>
              <a:rPr lang="en-US" dirty="0"/>
              <a:t>file system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897" y="274638"/>
            <a:ext cx="8750460" cy="1143000"/>
          </a:xfrm>
        </p:spPr>
        <p:txBody>
          <a:bodyPr>
            <a:noAutofit/>
          </a:bodyPr>
          <a:lstStyle/>
          <a:p>
            <a:r>
              <a:rPr lang="es-AR" sz="3200" dirty="0" smtClean="0"/>
              <a:t>Operaciones realizadas sobre un Directorio</a:t>
            </a:r>
            <a:endParaRPr lang="es-AR"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98512" y="1701478"/>
            <a:ext cx="6481963" cy="376177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Concepto</a:t>
            </a:r>
            <a:r>
              <a:rPr lang="en-US" dirty="0" smtClean="0"/>
              <a:t> de </a:t>
            </a:r>
            <a:r>
              <a:rPr lang="en-US" dirty="0" err="1" smtClean="0"/>
              <a:t>Archivo</a:t>
            </a:r>
            <a:endParaRPr lang="en-US" dirty="0"/>
          </a:p>
          <a:p>
            <a:r>
              <a:rPr lang="en-US" dirty="0" err="1" smtClean="0"/>
              <a:t>Metodos</a:t>
            </a:r>
            <a:r>
              <a:rPr lang="en-US" dirty="0" smtClean="0"/>
              <a:t> de  </a:t>
            </a:r>
            <a:r>
              <a:rPr lang="en-US" dirty="0" err="1" smtClean="0"/>
              <a:t>Acceso</a:t>
            </a:r>
            <a:endParaRPr lang="en-US" dirty="0"/>
          </a:p>
          <a:p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Directorio</a:t>
            </a:r>
            <a:endParaRPr lang="en-US" dirty="0"/>
          </a:p>
          <a:p>
            <a:r>
              <a:rPr lang="en-US" dirty="0"/>
              <a:t>File-System Mounting</a:t>
            </a:r>
          </a:p>
          <a:p>
            <a:r>
              <a:rPr lang="en-US" dirty="0"/>
              <a:t>File Sharing</a:t>
            </a:r>
          </a:p>
          <a:p>
            <a:r>
              <a:rPr lang="en-US" dirty="0"/>
              <a:t>Protection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File-System </a:t>
            </a:r>
            <a:r>
              <a:rPr lang="en-US" dirty="0"/>
              <a:t>Interface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320800"/>
            <a:ext cx="6494462" cy="4413250"/>
          </a:xfrm>
        </p:spPr>
        <p:txBody>
          <a:bodyPr>
            <a:normAutofit fontScale="92500"/>
          </a:bodyPr>
          <a:lstStyle/>
          <a:p>
            <a:pPr>
              <a:buBlip>
                <a:blip r:embed="rId2"/>
              </a:buBlip>
            </a:pPr>
            <a:r>
              <a:rPr lang="es-AR" dirty="0" err="1" smtClean="0"/>
              <a:t>Eficiecia</a:t>
            </a:r>
            <a:r>
              <a:rPr lang="es-AR" dirty="0" smtClean="0"/>
              <a:t>  – </a:t>
            </a:r>
            <a:r>
              <a:rPr lang="es-AR" dirty="0" err="1" smtClean="0"/>
              <a:t>locazar</a:t>
            </a:r>
            <a:r>
              <a:rPr lang="es-AR" dirty="0" smtClean="0"/>
              <a:t> un archivo </a:t>
            </a:r>
            <a:r>
              <a:rPr lang="es-AR" dirty="0" err="1" smtClean="0"/>
              <a:t>rapidamente</a:t>
            </a:r>
            <a:endParaRPr lang="es-AR" dirty="0" smtClean="0"/>
          </a:p>
          <a:p>
            <a:pPr>
              <a:buBlip>
                <a:blip r:embed="rId2"/>
              </a:buBlip>
            </a:pPr>
            <a:r>
              <a:rPr lang="es-AR" dirty="0" smtClean="0"/>
              <a:t>Nominación  – conveniente para los usuarios</a:t>
            </a:r>
          </a:p>
          <a:p>
            <a:pPr lvl="1">
              <a:buBlip>
                <a:blip r:embed="rId3"/>
              </a:buBlip>
            </a:pPr>
            <a:r>
              <a:rPr lang="es-AR" dirty="0" smtClean="0"/>
              <a:t>Dos usuarios pueden tener el mismo nombre para </a:t>
            </a:r>
            <a:r>
              <a:rPr lang="es-AR" dirty="0" err="1" smtClean="0"/>
              <a:t>loscalizar</a:t>
            </a:r>
            <a:r>
              <a:rPr lang="es-AR" dirty="0" smtClean="0"/>
              <a:t> diferentes archivos.</a:t>
            </a:r>
          </a:p>
          <a:p>
            <a:pPr lvl="1">
              <a:buBlip>
                <a:blip r:embed="rId3"/>
              </a:buBlip>
            </a:pPr>
            <a:r>
              <a:rPr lang="es-AR" dirty="0" smtClean="0"/>
              <a:t>El mismo archivo puede tener diferente nombre</a:t>
            </a:r>
          </a:p>
          <a:p>
            <a:pPr>
              <a:buBlip>
                <a:blip r:embed="rId2"/>
              </a:buBlip>
            </a:pPr>
            <a:r>
              <a:rPr lang="es-AR" dirty="0" smtClean="0"/>
              <a:t>Agrupar – agrupaciones lógicas de archivos por propiedades (Ej.,  Java </a:t>
            </a:r>
            <a:r>
              <a:rPr lang="es-AR" dirty="0" err="1" smtClean="0"/>
              <a:t>programs</a:t>
            </a:r>
            <a:r>
              <a:rPr lang="es-AR" dirty="0" smtClean="0"/>
              <a:t>, </a:t>
            </a:r>
            <a:r>
              <a:rPr lang="es-AR" dirty="0" err="1" smtClean="0"/>
              <a:t>games</a:t>
            </a:r>
            <a:r>
              <a:rPr lang="es-AR" dirty="0" smtClean="0"/>
              <a:t>, …)</a:t>
            </a:r>
            <a:endParaRPr lang="es-AR" dirty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371475"/>
            <a:ext cx="7743825" cy="457200"/>
          </a:xfrm>
        </p:spPr>
        <p:txBody>
          <a:bodyPr>
            <a:normAutofit fontScale="90000"/>
          </a:bodyPr>
          <a:lstStyle/>
          <a:p>
            <a:r>
              <a:rPr lang="en-US" sz="2800"/>
              <a:t>Organize the Directory (Logically) to Obtain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20</a:t>
            </a:fld>
            <a:endParaRPr kumimoji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771525" y="1482725"/>
            <a:ext cx="7029450" cy="561975"/>
          </a:xfrm>
        </p:spPr>
        <p:txBody>
          <a:bodyPr>
            <a:normAutofit/>
          </a:bodyPr>
          <a:lstStyle/>
          <a:p>
            <a:r>
              <a:rPr lang="es-AR" dirty="0" smtClean="0"/>
              <a:t>Un directorio simple</a:t>
            </a:r>
            <a:endParaRPr lang="es-AR" dirty="0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Directorio</a:t>
            </a:r>
            <a:r>
              <a:rPr lang="en-US" dirty="0" smtClean="0"/>
              <a:t> de un </a:t>
            </a:r>
            <a:r>
              <a:rPr lang="en-US" dirty="0" err="1" smtClean="0"/>
              <a:t>Nivel</a:t>
            </a:r>
            <a:endParaRPr lang="en-US" sz="2400" dirty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s-AR" sz="2000" dirty="0" smtClean="0"/>
              <a:t>Problema de nominación</a:t>
            </a:r>
            <a:br>
              <a:rPr lang="es-AR" sz="2000" dirty="0" smtClean="0"/>
            </a:br>
            <a:endParaRPr lang="es-AR" sz="2000" dirty="0" smtClean="0"/>
          </a:p>
          <a:p>
            <a:r>
              <a:rPr lang="es-AR" sz="2000" dirty="0" smtClean="0"/>
              <a:t>Problema de Agrupación</a:t>
            </a:r>
            <a:endParaRPr lang="es-AR" sz="2000" dirty="0"/>
          </a:p>
        </p:txBody>
      </p:sp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2" cstate="print"/>
          <a:srcRect l="439" t="37624" r="879" b="37932"/>
          <a:stretch>
            <a:fillRect/>
          </a:stretch>
        </p:blipFill>
        <p:spPr bwMode="auto">
          <a:xfrm>
            <a:off x="798513" y="2157413"/>
            <a:ext cx="8123237" cy="15097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21</a:t>
            </a:fld>
            <a:endParaRPr kumimoji="0"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250950"/>
            <a:ext cx="7029450" cy="549275"/>
          </a:xfrm>
        </p:spPr>
        <p:txBody>
          <a:bodyPr/>
          <a:lstStyle/>
          <a:p>
            <a:r>
              <a:rPr lang="es-AR" dirty="0" smtClean="0"/>
              <a:t>Directorio por usuario</a:t>
            </a:r>
            <a:endParaRPr lang="es-AR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Directorio</a:t>
            </a:r>
            <a:r>
              <a:rPr lang="en-US" dirty="0" smtClean="0"/>
              <a:t> en Dos </a:t>
            </a:r>
            <a:r>
              <a:rPr lang="en-US" dirty="0" err="1" smtClean="0"/>
              <a:t>Niveles</a:t>
            </a:r>
            <a:endParaRPr lang="en-US" sz="2400" dirty="0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s-AR" dirty="0" smtClean="0"/>
              <a:t>Encaminado por nombre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s-AR" dirty="0" smtClean="0"/>
              <a:t>Puede tener el mismo archivo para diferentes usuarios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s-AR" dirty="0" smtClean="0"/>
              <a:t>Búsqueda eficiente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s-AR" dirty="0" smtClean="0"/>
              <a:t>Ninguna capacidad de agrupamiento.</a:t>
            </a:r>
            <a:endParaRPr kumimoji="1" lang="es-AR" dirty="0"/>
          </a:p>
        </p:txBody>
      </p:sp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2" cstate="print"/>
          <a:srcRect l="443" t="29448" r="1115" b="29169"/>
          <a:stretch>
            <a:fillRect/>
          </a:stretch>
        </p:blipFill>
        <p:spPr bwMode="auto">
          <a:xfrm>
            <a:off x="1174750" y="1958975"/>
            <a:ext cx="6721475" cy="2119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22</a:t>
            </a:fld>
            <a:endParaRPr kumimoji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453" y="2167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Directorios con estructura de </a:t>
            </a:r>
            <a:r>
              <a:rPr lang="es-AR" dirty="0" err="1" smtClean="0"/>
              <a:t>Arbol</a:t>
            </a:r>
            <a:endParaRPr lang="es-AR" dirty="0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013" y="1250950"/>
            <a:ext cx="7165975" cy="45545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Búsqueda</a:t>
            </a:r>
            <a:r>
              <a:rPr lang="en-US" dirty="0" smtClean="0"/>
              <a:t> </a:t>
            </a:r>
            <a:r>
              <a:rPr lang="en-US" dirty="0" err="1" smtClean="0"/>
              <a:t>Eficiente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Capacidad</a:t>
            </a:r>
            <a:r>
              <a:rPr lang="en-US" dirty="0" smtClean="0"/>
              <a:t> de </a:t>
            </a:r>
            <a:r>
              <a:rPr lang="en-US" dirty="0" err="1" smtClean="0"/>
              <a:t>Agrupamiento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Directorio</a:t>
            </a:r>
            <a:r>
              <a:rPr lang="en-US" dirty="0" smtClean="0"/>
              <a:t> </a:t>
            </a:r>
            <a:r>
              <a:rPr lang="en-US" dirty="0" err="1" smtClean="0"/>
              <a:t>corriente</a:t>
            </a:r>
            <a:r>
              <a:rPr lang="en-US" dirty="0" smtClean="0"/>
              <a:t> </a:t>
            </a:r>
            <a:r>
              <a:rPr lang="en-US" dirty="0"/>
              <a:t>(working directory)</a:t>
            </a:r>
          </a:p>
          <a:p>
            <a:pPr lvl="1"/>
            <a:r>
              <a:rPr lang="en-US" dirty="0" err="1">
                <a:solidFill>
                  <a:srgbClr val="0033CC"/>
                </a:solidFill>
              </a:rPr>
              <a:t>cd</a:t>
            </a:r>
            <a:r>
              <a:rPr lang="en-US" dirty="0">
                <a:solidFill>
                  <a:srgbClr val="0033CC"/>
                </a:solidFill>
              </a:rPr>
              <a:t> /spell/mail/</a:t>
            </a:r>
            <a:r>
              <a:rPr lang="en-US" dirty="0" err="1">
                <a:solidFill>
                  <a:srgbClr val="0033CC"/>
                </a:solidFill>
              </a:rPr>
              <a:t>prog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>
                <a:solidFill>
                  <a:srgbClr val="0033CC"/>
                </a:solidFill>
              </a:rPr>
              <a:t>type list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Directorios</a:t>
            </a:r>
            <a:r>
              <a:rPr lang="en-US" dirty="0" smtClean="0"/>
              <a:t> con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Árbol</a:t>
            </a:r>
            <a:r>
              <a:rPr lang="en-US" dirty="0" smtClean="0"/>
              <a:t> (Cont</a:t>
            </a:r>
            <a:r>
              <a:rPr lang="en-US" dirty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24</a:t>
            </a:fld>
            <a:endParaRPr kumimoji="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11213" y="1308100"/>
            <a:ext cx="6584950" cy="28819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 dirty="0" err="1" smtClean="0"/>
              <a:t>Absoluto</a:t>
            </a:r>
            <a:r>
              <a:rPr lang="en-US" dirty="0" smtClean="0"/>
              <a:t> o </a:t>
            </a:r>
            <a:r>
              <a:rPr lang="en-US" b="1" dirty="0" err="1" smtClean="0"/>
              <a:t>relativo</a:t>
            </a:r>
            <a:r>
              <a:rPr lang="en-US" b="1" dirty="0" smtClean="0"/>
              <a:t> </a:t>
            </a:r>
            <a:r>
              <a:rPr lang="en-US" dirty="0" smtClean="0"/>
              <a:t> -path-</a:t>
            </a:r>
            <a:endParaRPr 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 err="1" smtClean="0"/>
              <a:t>Creación</a:t>
            </a:r>
            <a:r>
              <a:rPr lang="en-US" dirty="0" smtClean="0"/>
              <a:t> de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nuevo</a:t>
            </a:r>
            <a:r>
              <a:rPr lang="en-US" dirty="0" smtClean="0"/>
              <a:t>: se </a:t>
            </a:r>
            <a:r>
              <a:rPr lang="en-US" dirty="0" err="1" smtClean="0"/>
              <a:t>realiza</a:t>
            </a:r>
            <a:r>
              <a:rPr lang="en-US" dirty="0" smtClean="0"/>
              <a:t> en el </a:t>
            </a:r>
            <a:r>
              <a:rPr lang="en-US" dirty="0" err="1" smtClean="0"/>
              <a:t>directorio</a:t>
            </a:r>
            <a:r>
              <a:rPr lang="en-US" dirty="0" smtClean="0"/>
              <a:t> </a:t>
            </a:r>
            <a:r>
              <a:rPr lang="en-US" dirty="0" err="1" smtClean="0"/>
              <a:t>corriente</a:t>
            </a:r>
            <a:endParaRPr lang="en-US" dirty="0"/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/>
              <a:t>Delete </a:t>
            </a:r>
            <a:r>
              <a:rPr lang="en-US" dirty="0" smtClean="0"/>
              <a:t>un </a:t>
            </a:r>
            <a:r>
              <a:rPr lang="en-US" dirty="0" err="1" smtClean="0"/>
              <a:t>archivo</a:t>
            </a: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rm</a:t>
            </a:r>
            <a:r>
              <a:rPr lang="en-US" dirty="0">
                <a:solidFill>
                  <a:srgbClr val="0033CC"/>
                </a:solidFill>
              </a:rPr>
              <a:t>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dirty="0" err="1" smtClean="0"/>
              <a:t>Creación</a:t>
            </a:r>
            <a:r>
              <a:rPr lang="en-US" dirty="0" smtClean="0"/>
              <a:t> de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subdirectorio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en el </a:t>
            </a:r>
            <a:r>
              <a:rPr lang="en-US" dirty="0" err="1" smtClean="0"/>
              <a:t>directorio</a:t>
            </a:r>
            <a:r>
              <a:rPr lang="en-US" dirty="0" smtClean="0"/>
              <a:t> </a:t>
            </a:r>
            <a:r>
              <a:rPr lang="en-US" dirty="0" err="1" smtClean="0"/>
              <a:t>corriente</a:t>
            </a:r>
            <a:r>
              <a:rPr lang="en-US" dirty="0" smtClean="0"/>
              <a:t> </a:t>
            </a: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mkdir</a:t>
            </a:r>
            <a:r>
              <a:rPr lang="en-US" dirty="0">
                <a:solidFill>
                  <a:srgbClr val="0033CC"/>
                </a:solidFill>
              </a:rPr>
              <a:t> &lt;dir-name&gt;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</a:t>
            </a:r>
            <a:r>
              <a:rPr lang="en-US" dirty="0" smtClean="0"/>
              <a:t>EJ: Si  en    </a:t>
            </a:r>
            <a:r>
              <a:rPr lang="en-US" dirty="0">
                <a:solidFill>
                  <a:srgbClr val="0033CC"/>
                </a:solidFill>
              </a:rPr>
              <a:t>/</a:t>
            </a:r>
            <a:r>
              <a:rPr lang="en-US" dirty="0" smtClean="0">
                <a:solidFill>
                  <a:srgbClr val="0033CC"/>
                </a:solidFill>
              </a:rPr>
              <a:t>mail </a:t>
            </a:r>
            <a:r>
              <a:rPr lang="en-US" dirty="0" err="1" smtClean="0">
                <a:solidFill>
                  <a:srgbClr val="0033CC"/>
                </a:solidFill>
              </a:rPr>
              <a:t>hacemos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 dirty="0"/>
              <a:t>		</a:t>
            </a:r>
            <a:r>
              <a:rPr lang="en-US" dirty="0" err="1">
                <a:solidFill>
                  <a:srgbClr val="0033CC"/>
                </a:solidFill>
              </a:rPr>
              <a:t>mkdir</a:t>
            </a:r>
            <a:r>
              <a:rPr lang="en-US" dirty="0">
                <a:solidFill>
                  <a:srgbClr val="0033CC"/>
                </a:solidFill>
              </a:rPr>
              <a:t> count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7038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Directorios</a:t>
            </a:r>
            <a:r>
              <a:rPr lang="en-US" dirty="0" smtClean="0"/>
              <a:t> con </a:t>
            </a:r>
            <a:r>
              <a:rPr lang="en-US" dirty="0" err="1" smtClean="0"/>
              <a:t>estructura</a:t>
            </a:r>
            <a:r>
              <a:rPr lang="en-US" dirty="0" smtClean="0"/>
              <a:t> de </a:t>
            </a:r>
            <a:r>
              <a:rPr lang="en-US" dirty="0" err="1" smtClean="0"/>
              <a:t>Árbol</a:t>
            </a:r>
            <a:r>
              <a:rPr lang="en-US" dirty="0" smtClean="0"/>
              <a:t> (Cont</a:t>
            </a:r>
            <a:r>
              <a:rPr lang="en-US" dirty="0"/>
              <a:t>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exp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1261640" y="5775767"/>
            <a:ext cx="7373074" cy="46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 dirty="0" smtClean="0"/>
              <a:t>Delete </a:t>
            </a:r>
            <a:r>
              <a:rPr lang="en-US" sz="2000" dirty="0"/>
              <a:t>“mail”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000" dirty="0" err="1" smtClean="0">
                <a:sym typeface="Symbol" pitchFamily="18" charset="2"/>
              </a:rPr>
              <a:t>borra</a:t>
            </a:r>
            <a:r>
              <a:rPr lang="en-US" sz="2000" dirty="0" smtClean="0">
                <a:sym typeface="Symbol" pitchFamily="18" charset="2"/>
              </a:rPr>
              <a:t> el sub-</a:t>
            </a:r>
            <a:r>
              <a:rPr lang="en-US" sz="2000" dirty="0" err="1" smtClean="0">
                <a:sym typeface="Symbol" pitchFamily="18" charset="2"/>
              </a:rPr>
              <a:t>árbol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err="1" smtClean="0">
                <a:sym typeface="Symbol" pitchFamily="18" charset="2"/>
              </a:rPr>
              <a:t>debajo</a:t>
            </a:r>
            <a:r>
              <a:rPr lang="en-US" sz="2000" dirty="0" smtClean="0">
                <a:sym typeface="Symbol" pitchFamily="18" charset="2"/>
              </a:rPr>
              <a:t> de “mail” </a:t>
            </a:r>
            <a:r>
              <a:rPr lang="en-US" sz="2000" dirty="0" err="1" smtClean="0">
                <a:sym typeface="Symbol" pitchFamily="18" charset="2"/>
              </a:rPr>
              <a:t>completo</a:t>
            </a:r>
            <a:endParaRPr lang="en-US" sz="2000" dirty="0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62063"/>
            <a:ext cx="7029450" cy="52228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Comparten</a:t>
            </a:r>
            <a:r>
              <a:rPr lang="en-US" dirty="0" smtClean="0"/>
              <a:t> </a:t>
            </a:r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 ( </a:t>
            </a:r>
            <a:r>
              <a:rPr lang="en-US" dirty="0" err="1" smtClean="0"/>
              <a:t>nodos</a:t>
            </a:r>
            <a:r>
              <a:rPr lang="en-US" dirty="0" smtClean="0"/>
              <a:t> </a:t>
            </a:r>
            <a:r>
              <a:rPr lang="en-US" dirty="0" err="1" smtClean="0"/>
              <a:t>terminales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Directorios</a:t>
            </a:r>
            <a:r>
              <a:rPr lang="en-US" dirty="0" smtClean="0"/>
              <a:t> de </a:t>
            </a:r>
            <a:r>
              <a:rPr lang="en-US" dirty="0" err="1" smtClean="0"/>
              <a:t>Grafos</a:t>
            </a:r>
            <a:r>
              <a:rPr lang="en-US" dirty="0" smtClean="0"/>
              <a:t> </a:t>
            </a:r>
            <a:r>
              <a:rPr lang="en-US" dirty="0" err="1" smtClean="0"/>
              <a:t>Acíclicos</a:t>
            </a:r>
            <a:endParaRPr lang="en-US" sz="2400" dirty="0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 cstate="print"/>
          <a:srcRect l="4263" t="591" r="4474" b="900"/>
          <a:stretch>
            <a:fillRect/>
          </a:stretch>
        </p:blipFill>
        <p:spPr bwMode="auto">
          <a:xfrm>
            <a:off x="1682288" y="1604441"/>
            <a:ext cx="5770562" cy="4672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cxnSp>
        <p:nvCxnSpPr>
          <p:cNvPr id="6" name="5 Conector recto"/>
          <p:cNvCxnSpPr/>
          <p:nvPr/>
        </p:nvCxnSpPr>
        <p:spPr>
          <a:xfrm rot="10800000" flipV="1">
            <a:off x="3125166" y="4201609"/>
            <a:ext cx="405113" cy="32409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125165" y="4201610"/>
            <a:ext cx="381964" cy="2893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Directorio</a:t>
            </a:r>
            <a:r>
              <a:rPr lang="en-US" dirty="0" smtClean="0"/>
              <a:t> de </a:t>
            </a:r>
            <a:r>
              <a:rPr lang="en-US" dirty="0" err="1" smtClean="0"/>
              <a:t>Grafo</a:t>
            </a:r>
            <a:r>
              <a:rPr lang="en-US" dirty="0" smtClean="0"/>
              <a:t> General</a:t>
            </a:r>
            <a:endParaRPr lang="en-US" sz="2400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 cstate="print"/>
          <a:srcRect l="620" t="10770" r="1062" b="11035"/>
          <a:stretch>
            <a:fillRect/>
          </a:stretch>
        </p:blipFill>
        <p:spPr bwMode="auto">
          <a:xfrm>
            <a:off x="1020763" y="1311275"/>
            <a:ext cx="7053262" cy="42068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CuadroTexto"/>
          <p:cNvSpPr txBox="1"/>
          <p:nvPr/>
        </p:nvSpPr>
        <p:spPr>
          <a:xfrm>
            <a:off x="4328932" y="6134582"/>
            <a:ext cx="393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¿HAY CICLOS?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27</a:t>
            </a:fld>
            <a:endParaRPr kumimoji="0"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296366"/>
            <a:ext cx="6094412" cy="4247908"/>
          </a:xfrm>
        </p:spPr>
        <p:txBody>
          <a:bodyPr>
            <a:normAutofit/>
          </a:bodyPr>
          <a:lstStyle/>
          <a:p>
            <a:r>
              <a:rPr lang="en-US" dirty="0" smtClean="0"/>
              <a:t>Un  </a:t>
            </a:r>
            <a:r>
              <a:rPr lang="en-US" dirty="0"/>
              <a:t>file system </a:t>
            </a:r>
            <a:r>
              <a:rPr lang="en-US" dirty="0" err="1" smtClean="0"/>
              <a:t>debe</a:t>
            </a:r>
            <a:r>
              <a:rPr lang="en-US" dirty="0" smtClean="0"/>
              <a:t> ser </a:t>
            </a:r>
            <a:r>
              <a:rPr lang="en-US" b="1" dirty="0" err="1" smtClean="0"/>
              <a:t>montado</a:t>
            </a:r>
            <a:r>
              <a:rPr lang="en-US" dirty="0" smtClean="0"/>
              <a:t> antes de ser </a:t>
            </a:r>
            <a:r>
              <a:rPr lang="en-US" dirty="0" err="1" smtClean="0"/>
              <a:t>accedido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 file </a:t>
            </a:r>
            <a:r>
              <a:rPr lang="en-US" dirty="0"/>
              <a:t>system </a:t>
            </a:r>
            <a:r>
              <a:rPr lang="en-US" dirty="0" smtClean="0"/>
              <a:t>se </a:t>
            </a:r>
            <a:r>
              <a:rPr lang="en-US" dirty="0" err="1" smtClean="0"/>
              <a:t>desmonta</a:t>
            </a:r>
            <a:r>
              <a:rPr lang="en-US" dirty="0" smtClean="0"/>
              <a:t> en un </a:t>
            </a:r>
            <a:r>
              <a:rPr lang="en-US" b="1" dirty="0" err="1" smtClean="0"/>
              <a:t>punto</a:t>
            </a:r>
            <a:r>
              <a:rPr lang="en-US" b="1" dirty="0" smtClean="0"/>
              <a:t> de </a:t>
            </a:r>
            <a:r>
              <a:rPr lang="en-US" b="1" dirty="0" err="1" smtClean="0"/>
              <a:t>montaje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smtClean="0"/>
              <a:t>(Fig. 11-11(b))</a:t>
            </a:r>
            <a:endParaRPr lang="en-US" b="1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4522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Montaje</a:t>
            </a:r>
            <a:r>
              <a:rPr lang="en-US" dirty="0" smtClean="0"/>
              <a:t> de un File System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28</a:t>
            </a:fld>
            <a:endParaRPr kumimoji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(a) </a:t>
            </a:r>
            <a:r>
              <a:rPr lang="en-US" dirty="0" err="1" smtClean="0"/>
              <a:t>Existente</a:t>
            </a:r>
            <a:r>
              <a:rPr lang="en-US" dirty="0" smtClean="0"/>
              <a:t>.  </a:t>
            </a:r>
            <a:r>
              <a:rPr lang="en-US" dirty="0"/>
              <a:t>(b) </a:t>
            </a:r>
            <a:r>
              <a:rPr lang="en-US" dirty="0" err="1" smtClean="0"/>
              <a:t>Partición</a:t>
            </a:r>
            <a:r>
              <a:rPr lang="en-US" dirty="0" smtClean="0"/>
              <a:t> </a:t>
            </a:r>
            <a:r>
              <a:rPr lang="en-US" dirty="0" err="1" smtClean="0"/>
              <a:t>desmontada</a:t>
            </a:r>
            <a:endParaRPr lang="en-US" dirty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 cstate="print"/>
          <a:srcRect l="821" t="11902" r="1038" b="12450"/>
          <a:stretch>
            <a:fillRect/>
          </a:stretch>
        </p:blipFill>
        <p:spPr bwMode="auto">
          <a:xfrm>
            <a:off x="1050925" y="1409700"/>
            <a:ext cx="7208838" cy="41671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29</a:t>
            </a:fld>
            <a:endParaRPr kumimoji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Explicar la  función de un </a:t>
            </a:r>
            <a:r>
              <a:rPr lang="es-AR" dirty="0" err="1" smtClean="0"/>
              <a:t>File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Describir las interfaces de los sistemas de archivos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Discutir los diseños comerciales , incluyendo , métodos de acceso , archivos compartidos, bloqueos y estructuras de directorio</a:t>
            </a:r>
          </a:p>
          <a:p>
            <a:endParaRPr lang="es-AR" dirty="0" smtClean="0"/>
          </a:p>
          <a:p>
            <a:r>
              <a:rPr lang="es-AR" dirty="0" smtClean="0"/>
              <a:t>Explorar las formas de protección en un </a:t>
            </a:r>
          </a:p>
          <a:p>
            <a:pPr>
              <a:buNone/>
            </a:pPr>
            <a:r>
              <a:rPr lang="es-AR" dirty="0" smtClean="0"/>
              <a:t>     FILE-SYSTEM .</a:t>
            </a:r>
          </a:p>
          <a:p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Objectivos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2400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 cstate="print"/>
          <a:srcRect l="19032" t="613" r="19032" b="613"/>
          <a:stretch>
            <a:fillRect/>
          </a:stretch>
        </p:blipFill>
        <p:spPr bwMode="auto">
          <a:xfrm>
            <a:off x="2557463" y="1250950"/>
            <a:ext cx="4065587" cy="48625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30</a:t>
            </a:fld>
            <a:endParaRPr kumimoji="0"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-1" y="1481328"/>
            <a:ext cx="8958805" cy="4525963"/>
          </a:xfrm>
        </p:spPr>
        <p:txBody>
          <a:bodyPr>
            <a:normAutofit/>
          </a:bodyPr>
          <a:lstStyle/>
          <a:p>
            <a:r>
              <a:rPr lang="es-AR" b="1" dirty="0" smtClean="0"/>
              <a:t>Compartir </a:t>
            </a:r>
            <a:r>
              <a:rPr lang="es-AR" dirty="0" smtClean="0"/>
              <a:t>archivos en un sistema </a:t>
            </a:r>
            <a:r>
              <a:rPr lang="es-AR" dirty="0" err="1" smtClean="0"/>
              <a:t>multi</a:t>
            </a:r>
            <a:r>
              <a:rPr lang="es-AR" dirty="0" smtClean="0"/>
              <a:t>-usuario 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Se necesita un </a:t>
            </a:r>
            <a:r>
              <a:rPr lang="es-AR" b="1" dirty="0" smtClean="0"/>
              <a:t>sistema de protección </a:t>
            </a:r>
            <a:r>
              <a:rPr lang="es-AR" dirty="0" smtClean="0"/>
              <a:t>para compartir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En un sistema distribuido se comparten a </a:t>
            </a:r>
            <a:r>
              <a:rPr lang="es-AR" dirty="0" err="1" smtClean="0"/>
              <a:t>traves</a:t>
            </a:r>
            <a:r>
              <a:rPr lang="es-AR" dirty="0" smtClean="0"/>
              <a:t> de la </a:t>
            </a:r>
            <a:r>
              <a:rPr lang="es-AR" b="1" dirty="0" smtClean="0"/>
              <a:t>red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Network </a:t>
            </a:r>
            <a:r>
              <a:rPr lang="es-AR" dirty="0" err="1" smtClean="0"/>
              <a:t>File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r>
              <a:rPr lang="es-AR" dirty="0" smtClean="0"/>
              <a:t> (NFS) es sistema con un método común para compartir archivos.</a:t>
            </a:r>
            <a:endParaRPr lang="es-AR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Compartidos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31</a:t>
            </a:fld>
            <a:endParaRPr kumimoji="0"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s-AR" b="1" dirty="0" smtClean="0"/>
              <a:t>Semántica de Consistencia  :     </a:t>
            </a:r>
            <a:r>
              <a:rPr lang="es-AR" dirty="0" smtClean="0"/>
              <a:t>especifica cómo múltiples usuarios tiene acceso a archivos compartidos simultáneamente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File Sharing – Consistency Semantics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32</a:t>
            </a:fld>
            <a:endParaRPr kumimoji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Archivo  Propietario /creador debería poder controlar :</a:t>
            </a:r>
          </a:p>
          <a:p>
            <a:pPr lvl="1"/>
            <a:r>
              <a:rPr lang="es-AR" dirty="0" smtClean="0"/>
              <a:t>¿Qué se puede hacer?</a:t>
            </a:r>
          </a:p>
          <a:p>
            <a:pPr lvl="1"/>
            <a:r>
              <a:rPr lang="es-AR" dirty="0" smtClean="0"/>
              <a:t>¿Por quién?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Tipos de  acceso</a:t>
            </a:r>
          </a:p>
          <a:p>
            <a:pPr lvl="1"/>
            <a:r>
              <a:rPr lang="es-AR" b="1" dirty="0" err="1" smtClean="0"/>
              <a:t>Read</a:t>
            </a:r>
            <a:endParaRPr lang="es-AR" b="1" dirty="0" smtClean="0"/>
          </a:p>
          <a:p>
            <a:pPr lvl="1"/>
            <a:r>
              <a:rPr lang="es-AR" b="1" dirty="0" err="1" smtClean="0"/>
              <a:t>Write</a:t>
            </a:r>
            <a:endParaRPr lang="es-AR" b="1" dirty="0" smtClean="0"/>
          </a:p>
          <a:p>
            <a:pPr lvl="1"/>
            <a:r>
              <a:rPr lang="es-AR" b="1" dirty="0" err="1" smtClean="0"/>
              <a:t>Execute</a:t>
            </a:r>
            <a:endParaRPr lang="es-AR" b="1" dirty="0" smtClean="0"/>
          </a:p>
          <a:p>
            <a:pPr lvl="1"/>
            <a:r>
              <a:rPr lang="es-AR" b="1" dirty="0" err="1" smtClean="0"/>
              <a:t>Append</a:t>
            </a:r>
            <a:endParaRPr lang="es-AR" b="1" dirty="0" smtClean="0"/>
          </a:p>
          <a:p>
            <a:pPr lvl="1"/>
            <a:r>
              <a:rPr lang="es-AR" b="1" dirty="0" err="1" smtClean="0"/>
              <a:t>Delete</a:t>
            </a:r>
            <a:endParaRPr lang="es-AR" b="1" dirty="0" smtClean="0"/>
          </a:p>
          <a:p>
            <a:pPr lvl="1"/>
            <a:r>
              <a:rPr lang="es-AR" b="1" dirty="0" err="1" smtClean="0"/>
              <a:t>List</a:t>
            </a:r>
            <a:endParaRPr lang="es-AR" b="1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Protección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33</a:t>
            </a:fld>
            <a:endParaRPr kumimoji="0"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250950"/>
            <a:ext cx="6559550" cy="3238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 err="1" smtClean="0"/>
              <a:t>Modo</a:t>
            </a:r>
            <a:r>
              <a:rPr lang="en-US" sz="1600" dirty="0" smtClean="0"/>
              <a:t>  de </a:t>
            </a:r>
            <a:r>
              <a:rPr lang="en-US" sz="1600" dirty="0" err="1" smtClean="0"/>
              <a:t>acceso</a:t>
            </a:r>
            <a:r>
              <a:rPr lang="en-US" sz="1600" dirty="0" smtClean="0"/>
              <a:t>:  </a:t>
            </a:r>
            <a:r>
              <a:rPr lang="en-US" sz="1600" dirty="0"/>
              <a:t>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 err="1" smtClean="0"/>
              <a:t>Tres</a:t>
            </a:r>
            <a:r>
              <a:rPr lang="en-US" sz="1600" dirty="0" smtClean="0"/>
              <a:t>  </a:t>
            </a:r>
            <a:r>
              <a:rPr lang="en-US" sz="1600" dirty="0" err="1" smtClean="0"/>
              <a:t>clases</a:t>
            </a:r>
            <a:r>
              <a:rPr lang="en-US" sz="1600" dirty="0" smtClean="0"/>
              <a:t> de users</a:t>
            </a:r>
            <a:endParaRPr lang="en-US" sz="16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/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/>
              <a:t>		a) </a:t>
            </a:r>
            <a:r>
              <a:rPr lang="en-US" sz="1600" b="1" dirty="0"/>
              <a:t>owner access</a:t>
            </a:r>
            <a:r>
              <a:rPr lang="en-US" sz="1600" dirty="0"/>
              <a:t> 	7	</a:t>
            </a:r>
            <a:r>
              <a:rPr lang="en-US" sz="1600" dirty="0">
                <a:sym typeface="Symbol" pitchFamily="18" charset="2"/>
              </a:rPr>
              <a:t>	1 1 1</a:t>
            </a:r>
            <a:br>
              <a:rPr lang="en-US" sz="1600" dirty="0">
                <a:sym typeface="Symbol" pitchFamily="18" charset="2"/>
              </a:rPr>
            </a:br>
            <a:r>
              <a:rPr lang="en-US" sz="1600" dirty="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sym typeface="Symbol" pitchFamily="18" charset="2"/>
              </a:rPr>
              <a:t>		b) </a:t>
            </a:r>
            <a:r>
              <a:rPr lang="en-US" sz="1600" b="1" dirty="0">
                <a:sym typeface="Symbol" pitchFamily="18" charset="2"/>
              </a:rPr>
              <a:t>group access</a:t>
            </a:r>
            <a:r>
              <a:rPr lang="en-US" sz="1600" dirty="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>
                <a:sym typeface="Symbol" pitchFamily="18" charset="2"/>
              </a:rPr>
              <a:t>		c) </a:t>
            </a:r>
            <a:r>
              <a:rPr lang="en-US" sz="1600" b="1" dirty="0">
                <a:sym typeface="Symbol" pitchFamily="18" charset="2"/>
              </a:rPr>
              <a:t>public access</a:t>
            </a:r>
            <a:r>
              <a:rPr lang="en-US" sz="1600" dirty="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sz="16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 err="1" smtClean="0">
                <a:sym typeface="Symbol" pitchFamily="18" charset="2"/>
              </a:rPr>
              <a:t>Respone</a:t>
            </a:r>
            <a:r>
              <a:rPr lang="en-US" sz="1600" dirty="0" smtClean="0">
                <a:sym typeface="Symbol" pitchFamily="18" charset="2"/>
              </a:rPr>
              <a:t> un  </a:t>
            </a:r>
            <a:r>
              <a:rPr lang="en-US" sz="1600" dirty="0" err="1" smtClean="0">
                <a:sym typeface="Symbol" pitchFamily="18" charset="2"/>
              </a:rPr>
              <a:t>manejador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para</a:t>
            </a:r>
            <a:r>
              <a:rPr lang="en-US" sz="1600" dirty="0" smtClean="0">
                <a:sym typeface="Symbol" pitchFamily="18" charset="2"/>
              </a:rPr>
              <a:t>  </a:t>
            </a:r>
            <a:r>
              <a:rPr lang="en-US" sz="1600" dirty="0" err="1" smtClean="0">
                <a:sym typeface="Symbol" pitchFamily="18" charset="2"/>
              </a:rPr>
              <a:t>crear</a:t>
            </a:r>
            <a:r>
              <a:rPr lang="en-US" sz="1600" dirty="0" smtClean="0">
                <a:sym typeface="Symbol" pitchFamily="18" charset="2"/>
              </a:rPr>
              <a:t> un </a:t>
            </a:r>
            <a:r>
              <a:rPr lang="en-US" sz="1600" dirty="0" err="1" smtClean="0">
                <a:sym typeface="Symbol" pitchFamily="18" charset="2"/>
              </a:rPr>
              <a:t>grupo</a:t>
            </a:r>
            <a:r>
              <a:rPr lang="en-US" sz="1600" dirty="0" smtClean="0">
                <a:sym typeface="Symbol" pitchFamily="18" charset="2"/>
              </a:rPr>
              <a:t>  </a:t>
            </a:r>
            <a:r>
              <a:rPr lang="en-US" sz="1600" dirty="0">
                <a:sym typeface="Symbol" pitchFamily="18" charset="2"/>
              </a:rPr>
              <a:t>(</a:t>
            </a:r>
            <a:r>
              <a:rPr lang="en-US" sz="1600" dirty="0" err="1" smtClean="0">
                <a:sym typeface="Symbol" pitchFamily="18" charset="2"/>
              </a:rPr>
              <a:t>unico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nombre</a:t>
            </a:r>
            <a:r>
              <a:rPr lang="en-US" sz="1600" dirty="0">
                <a:sym typeface="Symbol" pitchFamily="18" charset="2"/>
              </a:rPr>
              <a:t>), </a:t>
            </a:r>
            <a:r>
              <a:rPr lang="en-US" sz="1600" dirty="0" smtClean="0">
                <a:sym typeface="Symbol" pitchFamily="18" charset="2"/>
              </a:rPr>
              <a:t>se llama  </a:t>
            </a:r>
            <a:r>
              <a:rPr lang="en-US" sz="1600" dirty="0">
                <a:sym typeface="Symbol" pitchFamily="18" charset="2"/>
              </a:rPr>
              <a:t>G, </a:t>
            </a:r>
            <a:r>
              <a:rPr lang="en-US" sz="1600" dirty="0" smtClean="0">
                <a:sym typeface="Symbol" pitchFamily="18" charset="2"/>
              </a:rPr>
              <a:t>y </a:t>
            </a:r>
            <a:r>
              <a:rPr lang="en-US" sz="1600" dirty="0" err="1" smtClean="0">
                <a:sym typeface="Symbol" pitchFamily="18" charset="2"/>
              </a:rPr>
              <a:t>agrega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algunos</a:t>
            </a:r>
            <a:r>
              <a:rPr lang="en-US" sz="1600" dirty="0" smtClean="0">
                <a:sym typeface="Symbol" pitchFamily="18" charset="2"/>
              </a:rPr>
              <a:t>  </a:t>
            </a:r>
            <a:r>
              <a:rPr lang="en-US" sz="1600" dirty="0" err="1" smtClean="0">
                <a:sym typeface="Symbol" pitchFamily="18" charset="2"/>
              </a:rPr>
              <a:t>usuarios</a:t>
            </a:r>
            <a:r>
              <a:rPr lang="en-US" sz="1600" dirty="0" smtClean="0">
                <a:sym typeface="Symbol" pitchFamily="18" charset="2"/>
              </a:rPr>
              <a:t> a el </a:t>
            </a:r>
            <a:r>
              <a:rPr lang="en-US" sz="1600" dirty="0" err="1" smtClean="0">
                <a:sym typeface="Symbol" pitchFamily="18" charset="2"/>
              </a:rPr>
              <a:t>grupo</a:t>
            </a:r>
            <a:r>
              <a:rPr lang="en-US" sz="1600" dirty="0" smtClean="0">
                <a:sym typeface="Symbol" pitchFamily="18" charset="2"/>
              </a:rPr>
              <a:t>.</a:t>
            </a:r>
            <a:endParaRPr lang="en-U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endParaRPr lang="en-US" sz="16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 dirty="0" smtClean="0">
                <a:sym typeface="Symbol" pitchFamily="18" charset="2"/>
              </a:rPr>
              <a:t>Para un </a:t>
            </a:r>
            <a:r>
              <a:rPr lang="en-US" sz="1600" dirty="0" err="1" smtClean="0">
                <a:sym typeface="Symbol" pitchFamily="18" charset="2"/>
              </a:rPr>
              <a:t>archivo</a:t>
            </a:r>
            <a:r>
              <a:rPr lang="en-US" sz="1600" dirty="0" smtClean="0">
                <a:sym typeface="Symbol" pitchFamily="18" charset="2"/>
              </a:rPr>
              <a:t>  </a:t>
            </a:r>
            <a:r>
              <a:rPr lang="en-US" sz="1600" dirty="0">
                <a:sym typeface="Symbol" pitchFamily="18" charset="2"/>
              </a:rPr>
              <a:t>particular </a:t>
            </a:r>
            <a:r>
              <a:rPr lang="en-US" sz="1600" dirty="0" smtClean="0">
                <a:sym typeface="Symbol" pitchFamily="18" charset="2"/>
              </a:rPr>
              <a:t> (“</a:t>
            </a:r>
            <a:r>
              <a:rPr lang="en-US" sz="1600" i="1" dirty="0" smtClean="0">
                <a:sym typeface="Symbol" pitchFamily="18" charset="2"/>
              </a:rPr>
              <a:t>game”</a:t>
            </a:r>
            <a:r>
              <a:rPr lang="en-US" sz="1600" dirty="0" smtClean="0">
                <a:sym typeface="Symbol" pitchFamily="18" charset="2"/>
              </a:rPr>
              <a:t>) </a:t>
            </a:r>
            <a:r>
              <a:rPr lang="en-US" sz="1600" dirty="0">
                <a:sym typeface="Symbol" pitchFamily="18" charset="2"/>
              </a:rPr>
              <a:t>or </a:t>
            </a:r>
            <a:r>
              <a:rPr lang="en-US" sz="1600" dirty="0" err="1" smtClean="0">
                <a:sym typeface="Symbol" pitchFamily="18" charset="2"/>
              </a:rPr>
              <a:t>subdirectorio</a:t>
            </a:r>
            <a:r>
              <a:rPr lang="en-US" sz="1600" dirty="0" smtClean="0">
                <a:sym typeface="Symbol" pitchFamily="18" charset="2"/>
              </a:rPr>
              <a:t>, </a:t>
            </a:r>
            <a:r>
              <a:rPr lang="en-US" sz="1600" dirty="0">
                <a:sym typeface="Symbol" pitchFamily="18" charset="2"/>
              </a:rPr>
              <a:t>define </a:t>
            </a:r>
            <a:r>
              <a:rPr lang="en-US" sz="1600" dirty="0" smtClean="0">
                <a:sym typeface="Symbol" pitchFamily="18" charset="2"/>
              </a:rPr>
              <a:t>un </a:t>
            </a:r>
            <a:r>
              <a:rPr lang="en-US" sz="1600" dirty="0" err="1" smtClean="0">
                <a:sym typeface="Symbol" pitchFamily="18" charset="2"/>
              </a:rPr>
              <a:t>acceso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apropiado</a:t>
            </a:r>
            <a:endParaRPr lang="en-US" sz="1600" dirty="0">
              <a:sym typeface="Symbol" pitchFamily="18" charset="2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Lists </a:t>
            </a:r>
            <a:r>
              <a:rPr lang="en-US" dirty="0" smtClean="0"/>
              <a:t>y  </a:t>
            </a:r>
            <a:r>
              <a:rPr lang="en-US" dirty="0" err="1" smtClean="0"/>
              <a:t>Grupos</a:t>
            </a:r>
            <a:endParaRPr lang="en-US" dirty="0"/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416300" y="4884738"/>
            <a:ext cx="596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owner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71938" y="4884738"/>
            <a:ext cx="57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group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814888" y="4884738"/>
            <a:ext cx="5794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public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475038" y="5399088"/>
            <a:ext cx="6397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chmod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761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591050" y="5399088"/>
            <a:ext cx="563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/>
              <a:t>game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 dirty="0">
                <a:latin typeface="Arial" charset="0"/>
                <a:sym typeface="Symbol" pitchFamily="18" charset="2"/>
              </a:rPr>
              <a:t>Attach </a:t>
            </a:r>
            <a:r>
              <a:rPr kumimoji="1" lang="en-US" dirty="0" smtClean="0">
                <a:latin typeface="Arial" charset="0"/>
                <a:sym typeface="Symbol" pitchFamily="18" charset="2"/>
              </a:rPr>
              <a:t>un </a:t>
            </a:r>
            <a:r>
              <a:rPr kumimoji="1" lang="en-US" dirty="0" err="1" smtClean="0">
                <a:latin typeface="Arial" charset="0"/>
                <a:sym typeface="Symbol" pitchFamily="18" charset="2"/>
              </a:rPr>
              <a:t>grupo</a:t>
            </a:r>
            <a:r>
              <a:rPr kumimoji="1" lang="en-US" dirty="0" smtClean="0">
                <a:latin typeface="Arial" charset="0"/>
                <a:sym typeface="Symbol" pitchFamily="18" charset="2"/>
              </a:rPr>
              <a:t>  </a:t>
            </a:r>
            <a:r>
              <a:rPr kumimoji="1" lang="en-US" dirty="0">
                <a:latin typeface="Arial" charset="0"/>
                <a:sym typeface="Symbol" pitchFamily="18" charset="2"/>
              </a:rPr>
              <a:t>a </a:t>
            </a:r>
            <a:r>
              <a:rPr kumimoji="1" lang="en-US" dirty="0" smtClean="0">
                <a:latin typeface="Arial" charset="0"/>
                <a:sym typeface="Symbol" pitchFamily="18" charset="2"/>
              </a:rPr>
              <a:t>un </a:t>
            </a:r>
            <a:r>
              <a:rPr kumimoji="1" lang="en-US" dirty="0" err="1" smtClean="0">
                <a:latin typeface="Arial" charset="0"/>
                <a:sym typeface="Symbol" pitchFamily="18" charset="2"/>
              </a:rPr>
              <a:t>archivo</a:t>
            </a:r>
            <a:r>
              <a:rPr kumimoji="1" lang="en-US" dirty="0">
                <a:latin typeface="Arial" charset="0"/>
                <a:sym typeface="Symbol" pitchFamily="18" charset="2"/>
              </a:rPr>
              <a:t/>
            </a:r>
            <a:br>
              <a:rPr kumimoji="1" lang="en-US" dirty="0">
                <a:latin typeface="Arial" charset="0"/>
                <a:sym typeface="Symbol" pitchFamily="18" charset="2"/>
              </a:rPr>
            </a:br>
            <a:r>
              <a:rPr kumimoji="1" lang="en-US" dirty="0">
                <a:latin typeface="Arial" charset="0"/>
                <a:sym typeface="Symbol" pitchFamily="18" charset="2"/>
              </a:rPr>
              <a:t>	         </a:t>
            </a:r>
            <a:r>
              <a:rPr kumimoji="1" lang="en-US" dirty="0" err="1">
                <a:latin typeface="Arial" charset="0"/>
                <a:sym typeface="Symbol" pitchFamily="18" charset="2"/>
              </a:rPr>
              <a:t>chgrp</a:t>
            </a:r>
            <a:r>
              <a:rPr kumimoji="1" lang="en-US" dirty="0">
                <a:latin typeface="Arial" charset="0"/>
                <a:sym typeface="Symbol" pitchFamily="18" charset="2"/>
              </a:rPr>
              <a:t>     G    game</a:t>
            </a:r>
          </a:p>
        </p:txBody>
      </p:sp>
      <p:sp>
        <p:nvSpPr>
          <p:cNvPr id="14" name="1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34</a:t>
            </a:fld>
            <a:endParaRPr kumimoji="0"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2" y="1481138"/>
            <a:ext cx="6034616" cy="4525962"/>
          </a:xfrm>
          <a:noFill/>
          <a:ln w="38100" cmpd="dbl">
            <a:solidFill>
              <a:srgbClr val="CC6600"/>
            </a:solidFill>
          </a:ln>
        </p:spPr>
      </p:pic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1438"/>
            <a:ext cx="8077200" cy="609601"/>
          </a:xfrm>
        </p:spPr>
        <p:txBody>
          <a:bodyPr/>
          <a:lstStyle/>
          <a:p>
            <a:r>
              <a:rPr lang="en-US" sz="2800"/>
              <a:t>Windows XP Access-control List Management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35</a:t>
            </a:fld>
            <a:endParaRPr kumimoji="0"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2" y="1481138"/>
            <a:ext cx="6034616" cy="4525962"/>
          </a:xfrm>
          <a:noFill/>
          <a:ln w="38100" cmpd="dbl">
            <a:solidFill>
              <a:srgbClr val="CC6600"/>
            </a:solidFill>
          </a:ln>
        </p:spPr>
      </p:pic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</a:t>
            </a:r>
            <a:r>
              <a:rPr lang="en-US" dirty="0"/>
              <a:t>Directory Listing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36</a:t>
            </a:fld>
            <a:endParaRPr kumimoji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Implementacion</a:t>
            </a:r>
            <a:r>
              <a:rPr lang="en-US" sz="2800" dirty="0" smtClean="0"/>
              <a:t> del File </a:t>
            </a:r>
            <a:r>
              <a:rPr lang="en-US" sz="2800" dirty="0"/>
              <a:t>System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dirty="0" err="1" smtClean="0"/>
              <a:t>File-System</a:t>
            </a:r>
            <a:r>
              <a:rPr lang="es-AR" dirty="0" smtClean="0"/>
              <a:t> Estructura</a:t>
            </a:r>
          </a:p>
          <a:p>
            <a:r>
              <a:rPr lang="es-AR" dirty="0" err="1" smtClean="0"/>
              <a:t>File-System</a:t>
            </a:r>
            <a:r>
              <a:rPr lang="es-AR" dirty="0" smtClean="0"/>
              <a:t> Implementación </a:t>
            </a:r>
          </a:p>
          <a:p>
            <a:r>
              <a:rPr lang="es-AR" dirty="0" smtClean="0"/>
              <a:t>Directorio  Implementación</a:t>
            </a:r>
          </a:p>
          <a:p>
            <a:r>
              <a:rPr lang="es-AR" dirty="0" smtClean="0"/>
              <a:t>Métodos de </a:t>
            </a:r>
            <a:r>
              <a:rPr lang="es-AR" dirty="0" err="1" smtClean="0"/>
              <a:t>Alocación</a:t>
            </a:r>
            <a:endParaRPr lang="es-AR" dirty="0" smtClean="0"/>
          </a:p>
          <a:p>
            <a:r>
              <a:rPr lang="es-AR" dirty="0" smtClean="0"/>
              <a:t>Manejo de </a:t>
            </a:r>
            <a:r>
              <a:rPr lang="es-AR" b="1" dirty="0" smtClean="0"/>
              <a:t>ESPACIO-LIBRE</a:t>
            </a:r>
            <a:endParaRPr lang="es-AR" dirty="0" smtClean="0"/>
          </a:p>
          <a:p>
            <a:r>
              <a:rPr lang="es-AR" dirty="0" smtClean="0"/>
              <a:t>Eficiencia  y Performance</a:t>
            </a:r>
          </a:p>
          <a:p>
            <a:r>
              <a:rPr lang="es-AR" dirty="0" smtClean="0"/>
              <a:t>Recuperación</a:t>
            </a:r>
            <a:endParaRPr lang="es-AR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2400">
              <a:latin typeface="Times New Roman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37</a:t>
            </a:fld>
            <a:endParaRPr kumimoji="0"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Describir los detalles de la implementación de </a:t>
            </a:r>
            <a:r>
              <a:rPr lang="es-AR" dirty="0" err="1" smtClean="0"/>
              <a:t>file</a:t>
            </a:r>
            <a:r>
              <a:rPr lang="es-AR" dirty="0" smtClean="0"/>
              <a:t> </a:t>
            </a:r>
            <a:r>
              <a:rPr lang="es-AR" dirty="0" err="1" smtClean="0"/>
              <a:t>systems</a:t>
            </a:r>
            <a:r>
              <a:rPr lang="es-AR" dirty="0" smtClean="0"/>
              <a:t> locales y estructuras de directorio</a:t>
            </a:r>
          </a:p>
          <a:p>
            <a:endParaRPr lang="es-AR" dirty="0" smtClean="0"/>
          </a:p>
          <a:p>
            <a:r>
              <a:rPr lang="es-AR" dirty="0" smtClean="0"/>
              <a:t>Discutir la asignación de bloques  y el manejo de espacio libre y ocupado</a:t>
            </a:r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38</a:t>
            </a:fld>
            <a:endParaRPr kumimoji="0"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Estructura</a:t>
            </a:r>
            <a:r>
              <a:rPr lang="en-US" dirty="0" smtClean="0"/>
              <a:t> del File-System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603" y="148132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 </a:t>
            </a:r>
            <a:r>
              <a:rPr lang="en-US" dirty="0" err="1" smtClean="0"/>
              <a:t>estructura</a:t>
            </a:r>
            <a:endParaRPr lang="en-US" dirty="0"/>
          </a:p>
          <a:p>
            <a:pPr lvl="1"/>
            <a:r>
              <a:rPr lang="es-AR" dirty="0" smtClean="0"/>
              <a:t>Unidad Lógica de Almacenamiento</a:t>
            </a:r>
          </a:p>
          <a:p>
            <a:pPr lvl="1"/>
            <a:r>
              <a:rPr lang="es-AR" dirty="0" smtClean="0"/>
              <a:t>Colección de información relacionada</a:t>
            </a:r>
          </a:p>
          <a:p>
            <a:r>
              <a:rPr lang="es-AR" dirty="0" err="1" smtClean="0"/>
              <a:t>File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r>
              <a:rPr lang="es-AR" dirty="0" smtClean="0"/>
              <a:t> reside en almacenamiento secundario (discos)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err="1" smtClean="0"/>
              <a:t>File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r>
              <a:rPr lang="es-AR" dirty="0" smtClean="0"/>
              <a:t> se organiza en capas</a:t>
            </a:r>
          </a:p>
          <a:p>
            <a:endParaRPr lang="es-AR" b="1" dirty="0" smtClean="0"/>
          </a:p>
          <a:p>
            <a:r>
              <a:rPr lang="es-AR" b="1" dirty="0" err="1" smtClean="0"/>
              <a:t>File</a:t>
            </a:r>
            <a:r>
              <a:rPr lang="es-AR" b="1" dirty="0" smtClean="0"/>
              <a:t> control block</a:t>
            </a:r>
            <a:r>
              <a:rPr lang="es-AR" dirty="0" smtClean="0"/>
              <a:t>  FCB – es la estructura de almacenamiento </a:t>
            </a:r>
            <a:r>
              <a:rPr lang="es-AR" dirty="0" smtClean="0"/>
              <a:t>que contiene </a:t>
            </a:r>
            <a:r>
              <a:rPr lang="es-AR" dirty="0" smtClean="0"/>
              <a:t>información acerca de un archivo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39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Estrutura</a:t>
            </a:r>
            <a:r>
              <a:rPr lang="es-AR" dirty="0" smtClean="0"/>
              <a:t> de datos</a:t>
            </a:r>
          </a:p>
          <a:p>
            <a:pPr lvl="1"/>
            <a:r>
              <a:rPr lang="es-AR" dirty="0" smtClean="0"/>
              <a:t>No volátil.</a:t>
            </a:r>
          </a:p>
          <a:p>
            <a:pPr lvl="1"/>
            <a:r>
              <a:rPr lang="es-AR" dirty="0" smtClean="0"/>
              <a:t>Pueden Almacenar grandes cantidades de datos.</a:t>
            </a:r>
          </a:p>
          <a:p>
            <a:pPr lvl="1"/>
            <a:r>
              <a:rPr lang="es-AR" dirty="0" smtClean="0"/>
              <a:t>Sobreviven al proceso creador.</a:t>
            </a:r>
          </a:p>
          <a:p>
            <a:pPr lvl="1"/>
            <a:r>
              <a:rPr lang="es-AR" dirty="0" smtClean="0"/>
              <a:t>Pueden ser utilizados por varios procesos.</a:t>
            </a:r>
          </a:p>
          <a:p>
            <a:pPr lvl="1"/>
            <a:r>
              <a:rPr lang="es-AR" dirty="0" smtClean="0"/>
              <a:t>Tienen un propietario</a:t>
            </a:r>
          </a:p>
          <a:p>
            <a:pPr lvl="1"/>
            <a:r>
              <a:rPr lang="es-AR" dirty="0" smtClean="0"/>
              <a:t>Tienen medidas de protección.</a:t>
            </a:r>
          </a:p>
          <a:p>
            <a:pPr lvl="1"/>
            <a:r>
              <a:rPr lang="es-AR" dirty="0" smtClean="0"/>
              <a:t>Entre otras.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¿DEFINICIÓN?</a:t>
            </a:r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Concepto</a:t>
            </a:r>
            <a:r>
              <a:rPr lang="en-US" smtClean="0"/>
              <a:t> de </a:t>
            </a:r>
            <a:r>
              <a:rPr lang="en-US" err="1" smtClean="0"/>
              <a:t>Archivo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File-System Structure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structure</a:t>
            </a:r>
          </a:p>
          <a:p>
            <a:pPr lvl="1"/>
            <a:r>
              <a:rPr lang="en-US"/>
              <a:t>Logical storage unit</a:t>
            </a:r>
          </a:p>
          <a:p>
            <a:pPr lvl="1"/>
            <a:r>
              <a:rPr lang="en-US"/>
              <a:t>Collection of related information</a:t>
            </a:r>
          </a:p>
          <a:p>
            <a:r>
              <a:rPr lang="en-US"/>
              <a:t>File system resides on secondary storage (disks)</a:t>
            </a:r>
          </a:p>
          <a:p>
            <a:r>
              <a:rPr lang="en-US"/>
              <a:t>File system organized into layers</a:t>
            </a:r>
          </a:p>
          <a:p>
            <a:r>
              <a:rPr lang="en-US" b="1"/>
              <a:t>File control block</a:t>
            </a:r>
            <a:r>
              <a:rPr lang="en-US"/>
              <a:t> – storage structure consisting of information about a file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Cpas</a:t>
            </a:r>
            <a:r>
              <a:rPr lang="en-US" dirty="0" smtClean="0"/>
              <a:t> del File </a:t>
            </a:r>
            <a:r>
              <a:rPr lang="en-US" dirty="0"/>
              <a:t>System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 cstate="print"/>
          <a:srcRect l="31671" t="1004" r="31880" b="1004"/>
          <a:stretch>
            <a:fillRect/>
          </a:stretch>
        </p:blipFill>
        <p:spPr bwMode="auto">
          <a:xfrm>
            <a:off x="3314700" y="1279525"/>
            <a:ext cx="2532063" cy="51038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Típico</a:t>
            </a:r>
            <a:r>
              <a:rPr lang="en-US" dirty="0" smtClean="0"/>
              <a:t> </a:t>
            </a:r>
            <a:r>
              <a:rPr lang="en-US" dirty="0"/>
              <a:t>File Control Block</a:t>
            </a:r>
            <a:endParaRPr lang="en-US" sz="2400" dirty="0"/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 cstate="print"/>
          <a:srcRect l="706" t="7463" r="706" b="7787"/>
          <a:stretch>
            <a:fillRect/>
          </a:stretch>
        </p:blipFill>
        <p:spPr bwMode="auto">
          <a:xfrm>
            <a:off x="1233488" y="1416050"/>
            <a:ext cx="6430962" cy="4146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In-Memory File System Structures</a:t>
            </a:r>
            <a:endParaRPr lang="en-US" sz="240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 cstate="print"/>
          <a:srcRect l="4422" t="1373" r="3906" b="687"/>
          <a:stretch>
            <a:fillRect/>
          </a:stretch>
        </p:blipFill>
        <p:spPr bwMode="auto">
          <a:xfrm>
            <a:off x="1524000" y="1271588"/>
            <a:ext cx="6386513" cy="51149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Métodos</a:t>
            </a:r>
            <a:r>
              <a:rPr lang="en-US" dirty="0" smtClean="0"/>
              <a:t> de </a:t>
            </a:r>
            <a:r>
              <a:rPr lang="en-US" dirty="0" err="1" smtClean="0"/>
              <a:t>Alocación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Asignación</a:t>
            </a:r>
            <a:r>
              <a:rPr lang="en-US" dirty="0" smtClean="0"/>
              <a:t> de los </a:t>
            </a:r>
            <a:r>
              <a:rPr lang="en-US" dirty="0" err="1" smtClean="0"/>
              <a:t>bloques</a:t>
            </a:r>
            <a:r>
              <a:rPr lang="en-US" dirty="0" smtClean="0"/>
              <a:t> de disco </a:t>
            </a:r>
            <a:r>
              <a:rPr lang="en-US" dirty="0" err="1" smtClean="0"/>
              <a:t>para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endParaRPr lang="en-US" dirty="0"/>
          </a:p>
          <a:p>
            <a:endParaRPr lang="en-US" dirty="0"/>
          </a:p>
          <a:p>
            <a:r>
              <a:rPr lang="en-US" b="1" dirty="0" err="1" smtClean="0"/>
              <a:t>Contigua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 smtClean="0"/>
              <a:t>Enlazada</a:t>
            </a:r>
            <a:r>
              <a:rPr lang="en-US" b="1" dirty="0" smtClean="0"/>
              <a:t> (Linked allocation)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 smtClean="0"/>
              <a:t>Indexada</a:t>
            </a:r>
            <a:r>
              <a:rPr lang="en-US" b="1" dirty="0" smtClean="0"/>
              <a:t> (Indexed allocation)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36532"/>
          </a:xfrm>
        </p:spPr>
        <p:txBody>
          <a:bodyPr>
            <a:normAutofit/>
          </a:bodyPr>
          <a:lstStyle/>
          <a:p>
            <a:r>
              <a:rPr lang="en-US" dirty="0" err="1" smtClean="0"/>
              <a:t>Aignación</a:t>
            </a:r>
            <a:r>
              <a:rPr lang="en-US" dirty="0" smtClean="0"/>
              <a:t> </a:t>
            </a:r>
            <a:r>
              <a:rPr lang="en-US" dirty="0" err="1" smtClean="0"/>
              <a:t>Contigua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584950" cy="4095750"/>
          </a:xfrm>
          <a:noFill/>
          <a:ln/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Cada archivo ocupa un conjunto contiguo de bloques de disco</a:t>
            </a:r>
          </a:p>
          <a:p>
            <a:endParaRPr lang="es-AR" dirty="0" smtClean="0"/>
          </a:p>
          <a:p>
            <a:r>
              <a:rPr lang="es-AR" dirty="0" smtClean="0"/>
              <a:t>Simple – se  requiere </a:t>
            </a:r>
            <a:r>
              <a:rPr lang="es-AR" dirty="0" err="1" smtClean="0"/>
              <a:t>unicamente</a:t>
            </a:r>
            <a:r>
              <a:rPr lang="es-AR" dirty="0" smtClean="0"/>
              <a:t> la ubicación de comienzo y la cantidad de bloques 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err="1" smtClean="0"/>
              <a:t>Random</a:t>
            </a:r>
            <a:r>
              <a:rPr lang="es-AR" dirty="0" smtClean="0"/>
              <a:t> </a:t>
            </a:r>
            <a:r>
              <a:rPr lang="es-AR" dirty="0" err="1" smtClean="0"/>
              <a:t>access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Desperdicio de espacio (problema con </a:t>
            </a:r>
            <a:r>
              <a:rPr lang="es-AR" dirty="0" err="1" smtClean="0"/>
              <a:t>dynamic</a:t>
            </a:r>
            <a:r>
              <a:rPr lang="es-AR" dirty="0" smtClean="0"/>
              <a:t> </a:t>
            </a:r>
            <a:r>
              <a:rPr lang="es-AR" dirty="0" err="1" smtClean="0"/>
              <a:t>storage-allocation</a:t>
            </a:r>
            <a:r>
              <a:rPr lang="es-AR" dirty="0" smtClean="0"/>
              <a:t>)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Los archivos no pueden crecer</a:t>
            </a:r>
            <a:endParaRPr lang="es-AR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s-ES" sz="2400">
              <a:latin typeface="Times New Roman" pitchFamily="18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Contigua</a:t>
            </a:r>
            <a:r>
              <a:rPr lang="en-US" dirty="0" smtClean="0"/>
              <a:t> en Disco</a:t>
            </a:r>
            <a:endParaRPr lang="en-US" sz="2400" dirty="0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13196" t="580" r="12967" b="887"/>
          <a:stretch>
            <a:fillRect/>
          </a:stretch>
        </p:blipFill>
        <p:spPr bwMode="auto">
          <a:xfrm>
            <a:off x="2225675" y="1279525"/>
            <a:ext cx="5176838" cy="5181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Asignación</a:t>
            </a:r>
            <a:r>
              <a:rPr lang="en-US" dirty="0" smtClean="0"/>
              <a:t> </a:t>
            </a:r>
            <a:r>
              <a:rPr lang="en-US" dirty="0" err="1" smtClean="0"/>
              <a:t>enlazada</a:t>
            </a:r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7351713" cy="74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enlazada</a:t>
            </a:r>
            <a:r>
              <a:rPr lang="en-US" dirty="0" smtClean="0"/>
              <a:t> de </a:t>
            </a:r>
            <a:r>
              <a:rPr lang="en-US" dirty="0" err="1" smtClean="0"/>
              <a:t>bloques</a:t>
            </a:r>
            <a:r>
              <a:rPr lang="en-US" dirty="0" smtClean="0"/>
              <a:t> de disco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8113" y="2501900"/>
            <a:ext cx="2760662" cy="1500188"/>
            <a:chOff x="1687" y="1576"/>
            <a:chExt cx="1739" cy="945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pointer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block      =</a:t>
              </a:r>
            </a:p>
          </p:txBody>
        </p:sp>
      </p:grp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47</a:t>
            </a:fld>
            <a:endParaRPr kumimoji="0" lang="en-US"/>
          </a:p>
        </p:txBody>
      </p:sp>
      <p:sp>
        <p:nvSpPr>
          <p:cNvPr id="10" name="9 CuadroTexto"/>
          <p:cNvSpPr txBox="1"/>
          <p:nvPr/>
        </p:nvSpPr>
        <p:spPr>
          <a:xfrm>
            <a:off x="4062714" y="3217762"/>
            <a:ext cx="123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Nodo de datos</a:t>
            </a:r>
            <a:endParaRPr lang="es-A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524" y="1256376"/>
            <a:ext cx="6584950" cy="4334196"/>
          </a:xfrm>
        </p:spPr>
        <p:txBody>
          <a:bodyPr>
            <a:normAutofit/>
          </a:bodyPr>
          <a:lstStyle/>
          <a:p>
            <a:r>
              <a:rPr lang="en-US" dirty="0"/>
              <a:t>Simple – </a:t>
            </a:r>
            <a:r>
              <a:rPr lang="en-US" dirty="0" err="1" smtClean="0"/>
              <a:t>necesita</a:t>
            </a:r>
            <a:r>
              <a:rPr lang="en-US" dirty="0" smtClean="0"/>
              <a:t> </a:t>
            </a:r>
            <a:r>
              <a:rPr lang="en-US" dirty="0" err="1" smtClean="0"/>
              <a:t>unicamente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de </a:t>
            </a:r>
            <a:r>
              <a:rPr lang="en-US" dirty="0" err="1" smtClean="0"/>
              <a:t>comienzo</a:t>
            </a:r>
            <a:endParaRPr lang="en-US" dirty="0"/>
          </a:p>
          <a:p>
            <a:r>
              <a:rPr lang="en-US" dirty="0" smtClean="0"/>
              <a:t>Sin </a:t>
            </a:r>
            <a:r>
              <a:rPr lang="en-US" dirty="0" err="1" smtClean="0"/>
              <a:t>desperdicio</a:t>
            </a:r>
            <a:r>
              <a:rPr lang="en-US" dirty="0" smtClean="0"/>
              <a:t> de </a:t>
            </a:r>
            <a:r>
              <a:rPr lang="en-US" dirty="0" err="1" smtClean="0"/>
              <a:t>espacio</a:t>
            </a:r>
            <a:r>
              <a:rPr lang="en-US" dirty="0" smtClean="0"/>
              <a:t>  (</a:t>
            </a:r>
            <a:r>
              <a:rPr lang="en-US" dirty="0" err="1" smtClean="0"/>
              <a:t>fragmnetación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random </a:t>
            </a:r>
            <a:endParaRPr lang="en-US" dirty="0"/>
          </a:p>
          <a:p>
            <a:r>
              <a:rPr lang="en-US" dirty="0"/>
              <a:t>Mapping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841375" y="4348163"/>
            <a:ext cx="702945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>
              <a:buClr>
                <a:schemeClr val="accent2"/>
              </a:buClr>
              <a:buSzPct val="90000"/>
              <a:buFont typeface="Monotype Sorts" pitchFamily="2" charset="2"/>
              <a:buNone/>
            </a:pPr>
            <a:endParaRPr kumimoji="1" lang="en-U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48</a:t>
            </a:fld>
            <a:endParaRPr kumimoji="0"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  <a:endParaRPr lang="en-US" sz="240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 l="14516" t="638" r="14516" b="975"/>
          <a:stretch>
            <a:fillRect/>
          </a:stretch>
        </p:blipFill>
        <p:spPr bwMode="auto">
          <a:xfrm>
            <a:off x="2098675" y="1279525"/>
            <a:ext cx="4992688" cy="51927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49</a:t>
            </a:fld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145893"/>
          <a:ext cx="63718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86"/>
                <a:gridCol w="637186"/>
                <a:gridCol w="637186"/>
                <a:gridCol w="637186"/>
                <a:gridCol w="637186"/>
                <a:gridCol w="637186"/>
                <a:gridCol w="637186"/>
                <a:gridCol w="637186"/>
                <a:gridCol w="637186"/>
                <a:gridCol w="637186"/>
              </a:tblGrid>
              <a:tr h="34261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026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026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026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026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026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026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60262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8896"/>
            <a:ext cx="8229600" cy="717631"/>
          </a:xfrm>
        </p:spPr>
        <p:txBody>
          <a:bodyPr/>
          <a:lstStyle/>
          <a:p>
            <a:r>
              <a:rPr lang="en-US" dirty="0" err="1" smtClean="0"/>
              <a:t>Problema</a:t>
            </a:r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451413" y="4259484"/>
            <a:ext cx="8275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Supongamos que  tengo una estructura de datos A  y otra B , dispongo de bloques de almacenamiento y quiero agregar una estructura con datos  C que ocupa 5 bloques.</a:t>
            </a:r>
          </a:p>
          <a:p>
            <a:endParaRPr lang="es-AR" dirty="0" smtClean="0"/>
          </a:p>
          <a:p>
            <a:r>
              <a:rPr lang="es-AR" dirty="0" smtClean="0"/>
              <a:t>¿Qué estructuras necesito?¿qué  datos deben guardar ? ¿Cómo los localizo?</a:t>
            </a:r>
          </a:p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File-Allocation </a:t>
            </a:r>
            <a:r>
              <a:rPr lang="en-US" dirty="0" smtClean="0"/>
              <a:t>Table –FAT-</a:t>
            </a:r>
            <a:endParaRPr lang="en-US" sz="2400" dirty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 cstate="print"/>
          <a:srcRect l="7327" t="587" r="7326" b="896"/>
          <a:stretch>
            <a:fillRect/>
          </a:stretch>
        </p:blipFill>
        <p:spPr bwMode="auto">
          <a:xfrm>
            <a:off x="1898650" y="1320800"/>
            <a:ext cx="5746750" cy="4975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50</a:t>
            </a:fld>
            <a:endParaRPr kumimoji="0"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Asignacion</a:t>
            </a:r>
            <a:r>
              <a:rPr lang="en-US" dirty="0" smtClean="0"/>
              <a:t> </a:t>
            </a:r>
            <a:r>
              <a:rPr lang="en-US" dirty="0" err="1" smtClean="0"/>
              <a:t>Indexada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7351713" cy="930275"/>
          </a:xfrm>
        </p:spPr>
        <p:txBody>
          <a:bodyPr>
            <a:normAutofit/>
          </a:bodyPr>
          <a:lstStyle/>
          <a:p>
            <a:r>
              <a:rPr lang="en-US" dirty="0" err="1" smtClean="0"/>
              <a:t>Ofrece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punteros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un </a:t>
            </a:r>
            <a:r>
              <a:rPr lang="en-US" dirty="0" err="1" smtClean="0"/>
              <a:t>bloque</a:t>
            </a:r>
            <a:r>
              <a:rPr lang="en-US" dirty="0" smtClean="0"/>
              <a:t>  </a:t>
            </a:r>
            <a:r>
              <a:rPr lang="en-US" dirty="0" err="1" smtClean="0"/>
              <a:t>aparte</a:t>
            </a:r>
            <a:r>
              <a:rPr lang="en-US" dirty="0" smtClean="0"/>
              <a:t> del </a:t>
            </a:r>
            <a:r>
              <a:rPr lang="en-US" dirty="0" err="1" smtClean="0"/>
              <a:t>archivo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977850" y="321808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977850" y="354352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977850" y="38689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4977850" y="41944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4977850" y="45198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536775" y="32323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536775" y="36006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6536775" y="39689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6536775" y="43372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6536775" y="4705575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5612850" y="33196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5577925" y="365941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5585863" y="40705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5550938" y="44245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5573163" y="477860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2898364" y="4073803"/>
            <a:ext cx="18518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 smtClean="0"/>
              <a:t>Tabla</a:t>
            </a:r>
            <a:r>
              <a:rPr lang="en-US" dirty="0" smtClean="0"/>
              <a:t> de Indices</a:t>
            </a:r>
            <a:endParaRPr lang="en-US" dirty="0"/>
          </a:p>
        </p:txBody>
      </p:sp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51</a:t>
            </a:fld>
            <a:endParaRPr kumimoji="0"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Asignación</a:t>
            </a:r>
            <a:r>
              <a:rPr lang="en-US" dirty="0" smtClean="0"/>
              <a:t>  </a:t>
            </a:r>
            <a:r>
              <a:rPr lang="en-US" dirty="0" err="1" smtClean="0"/>
              <a:t>Indexada</a:t>
            </a:r>
            <a:endParaRPr lang="en-US" sz="2400" dirty="0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 cstate="print"/>
          <a:srcRect l="7759" t="682" r="8002" b="1366"/>
          <a:stretch>
            <a:fillRect/>
          </a:stretch>
        </p:blipFill>
        <p:spPr bwMode="auto">
          <a:xfrm>
            <a:off x="1827213" y="1282700"/>
            <a:ext cx="5911850" cy="5154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52</a:t>
            </a:fld>
            <a:endParaRPr kumimoji="0"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Indexed Allocation – Mapping (Cont.)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4357688" y="1400175"/>
            <a:ext cx="1674812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646613" y="1703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4648200" y="1981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649788" y="2209800"/>
            <a:ext cx="1096962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646613" y="28463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4648200" y="3124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648200" y="4038600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858000" y="1219200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7038975" y="14478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7038975" y="23622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038975" y="3276600"/>
            <a:ext cx="7334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2665413" y="1931988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2667000" y="216217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2667000" y="2438400"/>
            <a:ext cx="109696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2667000" y="4191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1028700" y="19050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2133600" y="20288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3757613" y="1828800"/>
            <a:ext cx="890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3757613" y="2281238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3767138" y="4300538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3094038" y="3009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ym typeface="MT Extra" pitchFamily="18" charset="2"/>
              </a:rPr>
              <a:t></a:t>
            </a:r>
            <a:endParaRPr 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 flipV="1">
            <a:off x="5734050" y="2986088"/>
            <a:ext cx="1309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 flipH="1" flipV="1">
            <a:off x="5738813" y="2057400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H="1">
            <a:off x="5729288" y="1685925"/>
            <a:ext cx="13096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2582863" y="4529138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outer-index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4529138" y="5345113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index table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7239000" y="5324475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file</a:t>
            </a:r>
          </a:p>
        </p:txBody>
      </p:sp>
      <p:sp>
        <p:nvSpPr>
          <p:cNvPr id="30" name="2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53</a:t>
            </a:fld>
            <a:endParaRPr kumimoji="0"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3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Esquema</a:t>
            </a:r>
            <a:r>
              <a:rPr lang="en-US" sz="2800" dirty="0" smtClean="0"/>
              <a:t> </a:t>
            </a:r>
            <a:r>
              <a:rPr lang="en-US" sz="2800" dirty="0" err="1" smtClean="0"/>
              <a:t>Combibado</a:t>
            </a:r>
            <a:r>
              <a:rPr lang="en-US" sz="2800" dirty="0" smtClean="0"/>
              <a:t>:  </a:t>
            </a:r>
            <a:r>
              <a:rPr lang="en-US" sz="2800" dirty="0"/>
              <a:t>UNIX (4K bytes per block)</a:t>
            </a:r>
            <a:endParaRPr lang="en-US" sz="2400" dirty="0"/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 cstate="print"/>
          <a:srcRect l="4486" t="948" r="4706" b="948"/>
          <a:stretch>
            <a:fillRect/>
          </a:stretch>
        </p:blipFill>
        <p:spPr bwMode="auto">
          <a:xfrm>
            <a:off x="1566863" y="1325362"/>
            <a:ext cx="6278562" cy="50879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54</a:t>
            </a:fld>
            <a:endParaRPr kumimoji="0"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espacio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285875"/>
            <a:ext cx="7329487" cy="496888"/>
          </a:xfrm>
        </p:spPr>
        <p:txBody>
          <a:bodyPr>
            <a:normAutofit lnSpcReduction="10000"/>
          </a:bodyPr>
          <a:lstStyle/>
          <a:p>
            <a:r>
              <a:rPr lang="en-US"/>
              <a:t>Bit vector   (</a:t>
            </a:r>
            <a:r>
              <a:rPr lang="en-US" i="1"/>
              <a:t>n</a:t>
            </a:r>
            <a:r>
              <a:rPr lang="en-US"/>
              <a:t> blocks)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871788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20040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529013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3857625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4186238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451485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4876800" y="20859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…</a:t>
            </a:r>
            <a:endParaRPr 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609600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895600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3200400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3657600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994400" y="16764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n-1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2647950" y="294005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bit[</a:t>
            </a:r>
            <a:r>
              <a:rPr lang="en-US" i="1"/>
              <a:t>i</a:t>
            </a:r>
            <a:r>
              <a:rPr lang="en-US"/>
              <a:t>] =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 rot="-5400000">
            <a:off x="3000375" y="2943225"/>
            <a:ext cx="94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ym typeface="MT Extra" pitchFamily="18" charset="2"/>
              </a:rPr>
              <a:t></a:t>
            </a:r>
            <a:endParaRPr lang="en-US" sz="5400">
              <a:sym typeface="Monotype Sorts" pitchFamily="2" charset="2"/>
            </a:endParaRP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3733800" y="2740517"/>
            <a:ext cx="25154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 </a:t>
            </a:r>
            <a:r>
              <a:rPr lang="en-US" dirty="0">
                <a:sym typeface="Symbol" pitchFamily="18" charset="2"/>
              </a:rPr>
              <a:t> block[</a:t>
            </a:r>
            <a:r>
              <a:rPr lang="en-US" i="1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] </a:t>
            </a:r>
            <a:r>
              <a:rPr lang="en-US" dirty="0" err="1" smtClean="0">
                <a:sym typeface="Symbol" pitchFamily="18" charset="2"/>
              </a:rPr>
              <a:t>Libres</a:t>
            </a:r>
            <a:endParaRPr lang="en-US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ym typeface="Symbol" pitchFamily="18" charset="2"/>
              </a:rPr>
              <a:t>1 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block[</a:t>
            </a:r>
            <a:r>
              <a:rPr lang="en-US" i="1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] </a:t>
            </a:r>
            <a:r>
              <a:rPr lang="en-US" dirty="0" err="1" smtClean="0">
                <a:sym typeface="Symbol" pitchFamily="18" charset="2"/>
              </a:rPr>
              <a:t>ocupados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1" name="2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55</a:t>
            </a:fld>
            <a:endParaRPr kumimoji="0"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Espacio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r>
              <a:rPr lang="en-US" dirty="0" smtClean="0"/>
              <a:t> (</a:t>
            </a:r>
            <a:r>
              <a:rPr lang="en-US" dirty="0"/>
              <a:t>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312863" algn="l"/>
              </a:tabLst>
            </a:pPr>
            <a:r>
              <a:rPr lang="es-AR" dirty="0" smtClean="0"/>
              <a:t>Bit </a:t>
            </a:r>
            <a:r>
              <a:rPr lang="es-AR" dirty="0" err="1" smtClean="0"/>
              <a:t>map</a:t>
            </a:r>
            <a:r>
              <a:rPr lang="es-AR" dirty="0" smtClean="0"/>
              <a:t> requiere espacio extra</a:t>
            </a:r>
          </a:p>
          <a:p>
            <a:pPr lvl="1">
              <a:tabLst>
                <a:tab pos="1312863" algn="l"/>
              </a:tabLst>
            </a:pPr>
            <a:r>
              <a:rPr lang="es-AR" dirty="0" smtClean="0"/>
              <a:t>Ejemplo: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s-AR" dirty="0" smtClean="0"/>
              <a:t>		block </a:t>
            </a:r>
            <a:r>
              <a:rPr lang="es-AR" dirty="0" err="1" smtClean="0"/>
              <a:t>size</a:t>
            </a:r>
            <a:r>
              <a:rPr lang="es-AR" dirty="0" smtClean="0"/>
              <a:t> = 2</a:t>
            </a:r>
            <a:r>
              <a:rPr lang="es-AR" baseline="30000" dirty="0" smtClean="0"/>
              <a:t>12</a:t>
            </a:r>
            <a:r>
              <a:rPr lang="es-AR" dirty="0" smtClean="0"/>
              <a:t> bytes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s-AR" dirty="0" smtClean="0"/>
              <a:t>		disk </a:t>
            </a:r>
            <a:r>
              <a:rPr lang="es-AR" dirty="0" err="1" smtClean="0"/>
              <a:t>size</a:t>
            </a:r>
            <a:r>
              <a:rPr lang="es-AR" dirty="0" smtClean="0"/>
              <a:t> = 2</a:t>
            </a:r>
            <a:r>
              <a:rPr lang="es-AR" baseline="30000" dirty="0" smtClean="0"/>
              <a:t>30</a:t>
            </a:r>
            <a:r>
              <a:rPr lang="es-AR" dirty="0" smtClean="0"/>
              <a:t> bytes (1 gigabyte)</a:t>
            </a:r>
          </a:p>
          <a:p>
            <a:pPr>
              <a:buFont typeface="Monotype Sorts" pitchFamily="2" charset="2"/>
              <a:buNone/>
              <a:tabLst>
                <a:tab pos="1312863" algn="l"/>
              </a:tabLst>
            </a:pPr>
            <a:r>
              <a:rPr lang="es-AR" dirty="0" smtClean="0"/>
              <a:t>		</a:t>
            </a:r>
            <a:r>
              <a:rPr lang="es-AR" i="1" dirty="0" smtClean="0"/>
              <a:t>n</a:t>
            </a:r>
            <a:r>
              <a:rPr lang="es-AR" dirty="0" smtClean="0"/>
              <a:t> = 2</a:t>
            </a:r>
            <a:r>
              <a:rPr lang="es-AR" baseline="30000" dirty="0" smtClean="0"/>
              <a:t>30</a:t>
            </a:r>
            <a:r>
              <a:rPr lang="es-AR" dirty="0" smtClean="0"/>
              <a:t>/2</a:t>
            </a:r>
            <a:r>
              <a:rPr lang="es-AR" baseline="30000" dirty="0" smtClean="0"/>
              <a:t>12</a:t>
            </a:r>
            <a:r>
              <a:rPr lang="es-AR" dirty="0" smtClean="0"/>
              <a:t> = 2</a:t>
            </a:r>
            <a:r>
              <a:rPr lang="es-AR" baseline="30000" dirty="0" smtClean="0"/>
              <a:t>18</a:t>
            </a:r>
            <a:r>
              <a:rPr lang="es-AR" dirty="0" smtClean="0"/>
              <a:t> bits (</a:t>
            </a:r>
            <a:r>
              <a:rPr lang="es-AR" dirty="0" err="1" smtClean="0"/>
              <a:t>or</a:t>
            </a:r>
            <a:r>
              <a:rPr lang="es-AR" dirty="0" smtClean="0"/>
              <a:t> 32K bytes)</a:t>
            </a:r>
          </a:p>
          <a:p>
            <a:pPr>
              <a:tabLst>
                <a:tab pos="1312863" algn="l"/>
              </a:tabLst>
            </a:pPr>
            <a:r>
              <a:rPr lang="es-AR" dirty="0" smtClean="0"/>
              <a:t>Fácil para conseguir archivos contiguos</a:t>
            </a:r>
          </a:p>
          <a:p>
            <a:pPr>
              <a:tabLst>
                <a:tab pos="1312863" algn="l"/>
              </a:tabLst>
            </a:pPr>
            <a:r>
              <a:rPr lang="es-AR" dirty="0" smtClean="0"/>
              <a:t>Lista enlazada  (Espacio Libre)</a:t>
            </a:r>
          </a:p>
          <a:p>
            <a:pPr lvl="1">
              <a:tabLst>
                <a:tab pos="1312863" algn="l"/>
              </a:tabLst>
            </a:pPr>
            <a:r>
              <a:rPr lang="es-AR" dirty="0" smtClean="0"/>
              <a:t>No puede conseguir espacio contiguo fácilmente</a:t>
            </a:r>
          </a:p>
          <a:p>
            <a:pPr lvl="1">
              <a:tabLst>
                <a:tab pos="1312863" algn="l"/>
              </a:tabLst>
            </a:pPr>
            <a:r>
              <a:rPr lang="es-AR" dirty="0" smtClean="0"/>
              <a:t>No hay desperdicio de espacio</a:t>
            </a:r>
          </a:p>
          <a:p>
            <a:pPr>
              <a:tabLst>
                <a:tab pos="1312863" algn="l"/>
              </a:tabLst>
            </a:pPr>
            <a:r>
              <a:rPr lang="es-AR" dirty="0" err="1" smtClean="0"/>
              <a:t>Grouping</a:t>
            </a:r>
            <a:r>
              <a:rPr lang="es-AR" smtClean="0"/>
              <a:t> </a:t>
            </a:r>
          </a:p>
          <a:p>
            <a:pPr>
              <a:tabLst>
                <a:tab pos="1312863" algn="l"/>
              </a:tabLst>
            </a:pPr>
            <a:r>
              <a:rPr lang="es-AR" dirty="0" err="1" smtClean="0"/>
              <a:t>Counting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56</a:t>
            </a:fld>
            <a:endParaRPr kumimoji="0"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Free-Space Management (Cont.)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279525"/>
            <a:ext cx="6654800" cy="3781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Need to protect:</a:t>
            </a:r>
          </a:p>
          <a:p>
            <a:pPr lvl="1">
              <a:lnSpc>
                <a:spcPct val="90000"/>
              </a:lnSpc>
            </a:pPr>
            <a:r>
              <a:rPr lang="en-US"/>
              <a:t>Pointer to free list</a:t>
            </a:r>
          </a:p>
          <a:p>
            <a:pPr lvl="1">
              <a:lnSpc>
                <a:spcPct val="90000"/>
              </a:lnSpc>
            </a:pPr>
            <a:r>
              <a:rPr lang="en-US"/>
              <a:t>Bit map</a:t>
            </a:r>
          </a:p>
          <a:p>
            <a:pPr lvl="2">
              <a:lnSpc>
                <a:spcPct val="90000"/>
              </a:lnSpc>
            </a:pPr>
            <a:r>
              <a:rPr lang="en-US"/>
              <a:t>Must be kept on disk</a:t>
            </a:r>
          </a:p>
          <a:p>
            <a:pPr lvl="2">
              <a:lnSpc>
                <a:spcPct val="90000"/>
              </a:lnSpc>
            </a:pPr>
            <a:r>
              <a:rPr lang="en-US"/>
              <a:t>Copy in memory and disk may differ</a:t>
            </a:r>
          </a:p>
          <a:p>
            <a:pPr lvl="2">
              <a:lnSpc>
                <a:spcPct val="90000"/>
              </a:lnSpc>
            </a:pPr>
            <a:r>
              <a:rPr lang="en-US"/>
              <a:t>Cannot allow for block[</a:t>
            </a:r>
            <a:r>
              <a:rPr lang="en-US" i="1"/>
              <a:t>i</a:t>
            </a:r>
            <a:r>
              <a:rPr lang="en-US"/>
              <a:t>] to have a situation where bit[</a:t>
            </a:r>
            <a:r>
              <a:rPr lang="en-US" i="1"/>
              <a:t>i</a:t>
            </a:r>
            <a:r>
              <a:rPr lang="en-US"/>
              <a:t>] = 1 in memory and bit[</a:t>
            </a:r>
            <a:r>
              <a:rPr lang="en-US" i="1"/>
              <a:t>i</a:t>
            </a:r>
            <a:r>
              <a:rPr lang="en-US"/>
              <a:t>] = 0 on disk</a:t>
            </a:r>
          </a:p>
          <a:p>
            <a:pPr lvl="1">
              <a:lnSpc>
                <a:spcPct val="90000"/>
              </a:lnSpc>
            </a:pPr>
            <a:r>
              <a:rPr lang="en-US"/>
              <a:t>Solution:</a:t>
            </a:r>
          </a:p>
          <a:p>
            <a:pPr lvl="2">
              <a:lnSpc>
                <a:spcPct val="90000"/>
              </a:lnSpc>
            </a:pPr>
            <a:r>
              <a:rPr lang="en-US"/>
              <a:t>Set bit[</a:t>
            </a:r>
            <a:r>
              <a:rPr lang="en-US" i="1"/>
              <a:t>i</a:t>
            </a:r>
            <a:r>
              <a:rPr lang="en-US"/>
              <a:t>] = 1 in disk</a:t>
            </a:r>
          </a:p>
          <a:p>
            <a:pPr lvl="2">
              <a:lnSpc>
                <a:spcPct val="90000"/>
              </a:lnSpc>
            </a:pPr>
            <a:r>
              <a:rPr lang="en-US"/>
              <a:t>Allocate block[</a:t>
            </a:r>
            <a:r>
              <a:rPr lang="en-US" i="1"/>
              <a:t>i</a:t>
            </a:r>
            <a:r>
              <a:rPr lang="en-US"/>
              <a:t>]</a:t>
            </a:r>
          </a:p>
          <a:p>
            <a:pPr lvl="2">
              <a:lnSpc>
                <a:spcPct val="90000"/>
              </a:lnSpc>
            </a:pPr>
            <a:r>
              <a:rPr lang="en-US"/>
              <a:t>Set bit[</a:t>
            </a:r>
            <a:r>
              <a:rPr lang="en-US" i="1"/>
              <a:t>i</a:t>
            </a:r>
            <a:r>
              <a:rPr lang="en-US"/>
              <a:t>] = 1 in memory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57</a:t>
            </a:fld>
            <a:endParaRPr kumimoji="0"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Free Space List on Disk</a:t>
            </a:r>
            <a:endParaRPr lang="en-US" sz="2400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 cstate="print"/>
          <a:srcRect l="18443" t="648" r="18672" b="1299"/>
          <a:stretch>
            <a:fillRect/>
          </a:stretch>
        </p:blipFill>
        <p:spPr bwMode="auto">
          <a:xfrm>
            <a:off x="2678113" y="1279525"/>
            <a:ext cx="4386262" cy="5130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58</a:t>
            </a:fld>
            <a:endParaRPr kumimoji="0"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¿Preguntas?</a:t>
            </a:r>
            <a:endParaRPr lang="es-A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</p:nvPr>
        </p:nvGraphicFramePr>
        <p:xfrm>
          <a:off x="607671" y="1689904"/>
          <a:ext cx="8229600" cy="4872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archivos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671332" y="1180618"/>
            <a:ext cx="778976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/>
              <a:t>Según el Sistema Operativo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84790"/>
          <a:ext cx="7621929" cy="4722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Archivo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Binarios                     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Estructura de archivos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972273" y="2129742"/>
            <a:ext cx="1597307" cy="61345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Header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2274" y="2801072"/>
            <a:ext cx="1608881" cy="2245489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Datos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729048" y="2154817"/>
            <a:ext cx="1597307" cy="61345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Header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729049" y="2814573"/>
            <a:ext cx="1608881" cy="2255138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Datos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750197" y="2858947"/>
            <a:ext cx="1539433" cy="5671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Header del Ejecutable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9 Cerrar llave"/>
          <p:cNvSpPr/>
          <p:nvPr/>
        </p:nvSpPr>
        <p:spPr>
          <a:xfrm>
            <a:off x="5521125" y="2847372"/>
            <a:ext cx="428264" cy="2164466"/>
          </a:xfrm>
          <a:prstGeom prst="rightBrac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342927" y="370389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>
                <a:solidFill>
                  <a:schemeClr val="accent4">
                    <a:lumMod val="50000"/>
                  </a:schemeClr>
                </a:solidFill>
              </a:rPr>
              <a:t>Ejecutable</a:t>
            </a:r>
            <a:endParaRPr lang="es-AR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747777"/>
            <a:ext cx="3188825" cy="381964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b="1" dirty="0" smtClean="0"/>
              <a:t>Create </a:t>
            </a:r>
          </a:p>
          <a:p>
            <a:pPr>
              <a:buBlip>
                <a:blip r:embed="rId2"/>
              </a:buBlip>
            </a:pPr>
            <a:endParaRPr lang="en-US" sz="2800" b="1" dirty="0"/>
          </a:p>
          <a:p>
            <a:pPr>
              <a:buBlip>
                <a:blip r:embed="rId2"/>
              </a:buBlip>
            </a:pPr>
            <a:r>
              <a:rPr lang="en-US" sz="2800" b="1" dirty="0" smtClean="0"/>
              <a:t>Delete</a:t>
            </a:r>
          </a:p>
          <a:p>
            <a:pPr>
              <a:buBlip>
                <a:blip r:embed="rId2"/>
              </a:buBlip>
            </a:pPr>
            <a:endParaRPr lang="en-US" sz="2800" b="1" dirty="0" smtClean="0"/>
          </a:p>
          <a:p>
            <a:pPr>
              <a:buBlip>
                <a:blip r:embed="rId2"/>
              </a:buBlip>
            </a:pPr>
            <a:r>
              <a:rPr lang="en-US" sz="2800" b="1" dirty="0" smtClean="0"/>
              <a:t>Open</a:t>
            </a:r>
          </a:p>
          <a:p>
            <a:pPr>
              <a:buBlip>
                <a:blip r:embed="rId2"/>
              </a:buBlip>
            </a:pPr>
            <a:endParaRPr lang="en-US" sz="2800" b="1" dirty="0" smtClean="0"/>
          </a:p>
          <a:p>
            <a:pPr>
              <a:buBlip>
                <a:blip r:embed="rId2"/>
              </a:buBlip>
            </a:pPr>
            <a:r>
              <a:rPr lang="en-US" sz="2800" b="1" dirty="0" smtClean="0"/>
              <a:t>Close</a:t>
            </a:r>
          </a:p>
          <a:p>
            <a:endParaRPr lang="en-US" b="1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670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Archivos</a:t>
            </a:r>
            <a:r>
              <a:rPr lang="en-US" dirty="0" smtClean="0"/>
              <a:t> </a:t>
            </a:r>
            <a:r>
              <a:rPr lang="en-US" dirty="0" err="1" smtClean="0"/>
              <a:t>Regulares</a:t>
            </a:r>
            <a:r>
              <a:rPr lang="en-US" dirty="0" smtClean="0"/>
              <a:t>: </a:t>
            </a:r>
            <a:r>
              <a:rPr lang="en-US" dirty="0" err="1" smtClean="0"/>
              <a:t>Operaciones</a:t>
            </a:r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5231756" y="1817225"/>
            <a:ext cx="28589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sz="2800" b="1" dirty="0" smtClean="0">
                <a:latin typeface="+mn-lt"/>
              </a:rPr>
              <a:t>Write</a:t>
            </a:r>
          </a:p>
          <a:p>
            <a:pPr>
              <a:buBlip>
                <a:blip r:embed="rId2"/>
              </a:buBlip>
            </a:pPr>
            <a:endParaRPr lang="en-US" sz="2800" b="1" dirty="0" smtClean="0">
              <a:latin typeface="+mn-lt"/>
            </a:endParaRPr>
          </a:p>
          <a:p>
            <a:pPr>
              <a:buBlip>
                <a:blip r:embed="rId2"/>
              </a:buBlip>
            </a:pPr>
            <a:r>
              <a:rPr lang="en-US" sz="2800" b="1" dirty="0" smtClean="0">
                <a:latin typeface="+mn-lt"/>
              </a:rPr>
              <a:t>Read</a:t>
            </a:r>
          </a:p>
          <a:p>
            <a:pPr>
              <a:buBlip>
                <a:blip r:embed="rId2"/>
              </a:buBlip>
            </a:pPr>
            <a:endParaRPr lang="en-US" sz="2800" b="1" dirty="0" smtClean="0">
              <a:latin typeface="+mn-lt"/>
            </a:endParaRPr>
          </a:p>
          <a:p>
            <a:pPr>
              <a:buBlip>
                <a:blip r:embed="rId2"/>
              </a:buBlip>
            </a:pPr>
            <a:r>
              <a:rPr lang="en-US" sz="2800" b="1" dirty="0" smtClean="0">
                <a:latin typeface="+mn-lt"/>
              </a:rPr>
              <a:t>Seek</a:t>
            </a:r>
          </a:p>
          <a:p>
            <a:pPr>
              <a:buBlip>
                <a:blip r:embed="rId2"/>
              </a:buBlip>
            </a:pPr>
            <a:endParaRPr lang="en-US" sz="2800" b="1" dirty="0" smtClean="0">
              <a:latin typeface="+mn-lt"/>
            </a:endParaRPr>
          </a:p>
          <a:p>
            <a:pPr>
              <a:buBlip>
                <a:blip r:embed="rId2"/>
              </a:buBlip>
            </a:pPr>
            <a:r>
              <a:rPr lang="en-US" sz="2800" b="1" dirty="0" smtClean="0">
                <a:latin typeface="+mn-lt"/>
              </a:rPr>
              <a:t>Truncate</a:t>
            </a:r>
          </a:p>
          <a:p>
            <a:pPr>
              <a:buBlip>
                <a:blip r:embed="rId2"/>
              </a:buBlip>
            </a:pPr>
            <a:endParaRPr lang="en-US" sz="2800" b="1" dirty="0" smtClean="0">
              <a:latin typeface="+mn-lt"/>
            </a:endParaRPr>
          </a:p>
          <a:p>
            <a:pPr>
              <a:buBlip>
                <a:blip r:embed="rId2"/>
              </a:buBlip>
            </a:pPr>
            <a:r>
              <a:rPr lang="en-US" sz="2800" b="1" dirty="0" smtClean="0">
                <a:latin typeface="+mn-lt"/>
              </a:rPr>
              <a:t>Append</a:t>
            </a:r>
            <a:endParaRPr lang="es-AR" sz="2800" dirty="0">
              <a:latin typeface="+mn-lt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77792" y="1053296"/>
            <a:ext cx="8634713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El sistema operativo debe proveer operaciones para el manejo de archivos.</a:t>
            </a:r>
            <a:endParaRPr lang="es-AR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DF73-85D2-4237-9B32-053DBDB0C312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2245</TotalTime>
  <Words>1375</Words>
  <Application>Microsoft Office PowerPoint</Application>
  <PresentationFormat>On-screen Show (4:3)</PresentationFormat>
  <Paragraphs>415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Concurrencia</vt:lpstr>
      <vt:lpstr>File-System</vt:lpstr>
      <vt:lpstr>File-System Interface</vt:lpstr>
      <vt:lpstr>Objectivos</vt:lpstr>
      <vt:lpstr>Concepto de Archivo</vt:lpstr>
      <vt:lpstr>Problema</vt:lpstr>
      <vt:lpstr>Tipos de archivos</vt:lpstr>
      <vt:lpstr>Atributos de Archivo</vt:lpstr>
      <vt:lpstr>Estructura de archivos</vt:lpstr>
      <vt:lpstr>Archivos Regulares: Operaciones</vt:lpstr>
      <vt:lpstr>CREATE</vt:lpstr>
      <vt:lpstr>DELETE</vt:lpstr>
      <vt:lpstr>OPEN - CLOSE</vt:lpstr>
      <vt:lpstr>OPEN - CLOSE</vt:lpstr>
      <vt:lpstr>File Types – Name, Extension</vt:lpstr>
      <vt:lpstr>Access Methods</vt:lpstr>
      <vt:lpstr>Ejemplo de archivos indexados y Relativo</vt:lpstr>
      <vt:lpstr>Estructura de Directorio</vt:lpstr>
      <vt:lpstr>A Typical File-system Organization</vt:lpstr>
      <vt:lpstr>Operaciones realizadas sobre un Directorio</vt:lpstr>
      <vt:lpstr>Organize the Directory (Logically) to Obtain</vt:lpstr>
      <vt:lpstr>Directorio de un Nivel</vt:lpstr>
      <vt:lpstr>Directorio en Dos Niveles</vt:lpstr>
      <vt:lpstr>Directorios con estructura de Arbol</vt:lpstr>
      <vt:lpstr>Directorios con estructura de Árbol (Cont)</vt:lpstr>
      <vt:lpstr>Directorios con estructura de Árbol (Cont)</vt:lpstr>
      <vt:lpstr>Directorios de Grafos Acíclicos</vt:lpstr>
      <vt:lpstr>Directorio de Grafo General</vt:lpstr>
      <vt:lpstr>Montaje de un File System</vt:lpstr>
      <vt:lpstr>(a) Existente.  (b) Partición desmontada</vt:lpstr>
      <vt:lpstr>Mount Point</vt:lpstr>
      <vt:lpstr>Archivos Compartidos</vt:lpstr>
      <vt:lpstr>File Sharing – Consistency Semantics</vt:lpstr>
      <vt:lpstr>Protección</vt:lpstr>
      <vt:lpstr>Access Lists y  Grupos</vt:lpstr>
      <vt:lpstr>Windows XP Access-control List Management</vt:lpstr>
      <vt:lpstr>UNIX Directory Listing</vt:lpstr>
      <vt:lpstr>Implementacion del File System  </vt:lpstr>
      <vt:lpstr>Objectivos</vt:lpstr>
      <vt:lpstr>Estructura del File-System</vt:lpstr>
      <vt:lpstr>File-System Structure</vt:lpstr>
      <vt:lpstr>Cpas del File System</vt:lpstr>
      <vt:lpstr>Un Típico File Control Block</vt:lpstr>
      <vt:lpstr>In-Memory File System Structures</vt:lpstr>
      <vt:lpstr>Métodos de Alocación</vt:lpstr>
      <vt:lpstr>Aignación Contigua</vt:lpstr>
      <vt:lpstr>Asignación Contigua en Disco</vt:lpstr>
      <vt:lpstr>Asignación enlazada</vt:lpstr>
      <vt:lpstr>Linked Allocation (Cont.)</vt:lpstr>
      <vt:lpstr>Linked Allocation</vt:lpstr>
      <vt:lpstr>File-Allocation Table –FAT-</vt:lpstr>
      <vt:lpstr>Asignacion Indexada</vt:lpstr>
      <vt:lpstr>Ejemplo de Asignación  Indexada</vt:lpstr>
      <vt:lpstr>Indexed Allocation – Mapping (Cont.)</vt:lpstr>
      <vt:lpstr>Esquema Combibado:  UNIX (4K bytes per block)</vt:lpstr>
      <vt:lpstr>Manejo de espacio libre</vt:lpstr>
      <vt:lpstr>Espacio Libre (Cont.)</vt:lpstr>
      <vt:lpstr>Free-Space Management (Cont.)</vt:lpstr>
      <vt:lpstr>Linked Free Space List on Disk</vt:lpstr>
      <vt:lpstr>¿Preguntas?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Graciela</cp:lastModifiedBy>
  <cp:revision>104</cp:revision>
  <dcterms:created xsi:type="dcterms:W3CDTF">2004-10-07T18:29:30Z</dcterms:created>
  <dcterms:modified xsi:type="dcterms:W3CDTF">2013-06-24T23:52:58Z</dcterms:modified>
</cp:coreProperties>
</file>