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0"/>
  </p:notesMasterIdLst>
  <p:handoutMasterIdLst>
    <p:handoutMasterId r:id="rId21"/>
  </p:handoutMasterIdLst>
  <p:sldIdLst>
    <p:sldId id="295" r:id="rId2"/>
    <p:sldId id="267" r:id="rId3"/>
    <p:sldId id="268" r:id="rId4"/>
    <p:sldId id="297" r:id="rId5"/>
    <p:sldId id="269" r:id="rId6"/>
    <p:sldId id="256" r:id="rId7"/>
    <p:sldId id="271" r:id="rId8"/>
    <p:sldId id="272" r:id="rId9"/>
    <p:sldId id="350" r:id="rId10"/>
    <p:sldId id="349" r:id="rId11"/>
    <p:sldId id="351" r:id="rId12"/>
    <p:sldId id="352" r:id="rId13"/>
    <p:sldId id="273" r:id="rId14"/>
    <p:sldId id="299" r:id="rId15"/>
    <p:sldId id="279" r:id="rId16"/>
    <p:sldId id="280" r:id="rId17"/>
    <p:sldId id="263" r:id="rId18"/>
    <p:sldId id="296" r:id="rId19"/>
  </p:sldIdLst>
  <p:sldSz cx="9144000" cy="6858000" type="screen4x3"/>
  <p:notesSz cx="6854825" cy="93170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2" autoAdjust="0"/>
    <p:restoredTop sz="94585" autoAdjust="0"/>
  </p:normalViewPr>
  <p:slideViewPr>
    <p:cSldViewPr snapToGrid="0">
      <p:cViewPr>
        <p:scale>
          <a:sx n="66" d="100"/>
          <a:sy n="66" d="100"/>
        </p:scale>
        <p:origin x="-1195" y="130"/>
      </p:cViewPr>
      <p:guideLst>
        <p:guide orient="horz" pos="789"/>
        <p:guide pos="4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19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s-ES"/>
          </a:p>
        </p:txBody>
      </p:sp>
      <p:sp>
        <p:nvSpPr>
          <p:cNvPr id="119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885031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5FD20920-D004-43C7-A419-605B0E840D96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96963" y="698500"/>
            <a:ext cx="4660900" cy="3494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5950"/>
            <a:ext cx="5483225" cy="41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850313"/>
            <a:ext cx="297021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fld id="{7BBF8259-BEA9-4713-8981-572ED340B4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22D0BD-889A-4FEC-8655-481B96C4D667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0138" y="698500"/>
            <a:ext cx="4657725" cy="3494088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5950"/>
            <a:ext cx="5026025" cy="4192588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pic>
        <p:nvPicPr>
          <p:cNvPr id="13" name="Picture 9" descr="Slide_iconblue_pc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79763" y="4829175"/>
            <a:ext cx="2349500" cy="14192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14" name="Picture 12" descr="BD21332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39875" y="3603625"/>
            <a:ext cx="6035675" cy="3429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7C9B81F-C347-4BEF-BFDF-29C42F48304A}" type="datetimeFigureOut">
              <a:rPr lang="en-US" smtClean="0"/>
              <a:pPr/>
              <a:t>31-Mar-14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752600"/>
            <a:ext cx="7772400" cy="1830388"/>
          </a:xfrm>
        </p:spPr>
        <p:txBody>
          <a:bodyPr/>
          <a:lstStyle/>
          <a:p>
            <a:r>
              <a:rPr lang="en-US" smtClean="0"/>
              <a:t>Capítulo 1</a:t>
            </a:r>
            <a:br>
              <a:rPr lang="en-US" smtClean="0"/>
            </a:br>
            <a:r>
              <a:rPr lang="en-US" smtClean="0"/>
              <a:t> Introducción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91924" y="1469754"/>
            <a:ext cx="8154365" cy="4468059"/>
          </a:xfr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s-AR" b="1" dirty="0" err="1" smtClean="0"/>
              <a:t>bootstrap</a:t>
            </a:r>
            <a:r>
              <a:rPr lang="es-AR" b="1" dirty="0" smtClean="0"/>
              <a:t> </a:t>
            </a:r>
            <a:r>
              <a:rPr lang="es-AR" b="1" dirty="0" err="1" smtClean="0"/>
              <a:t>program</a:t>
            </a:r>
            <a:r>
              <a:rPr lang="es-AR" dirty="0" smtClean="0"/>
              <a:t> se carga al encender  o reinicializar  la máquina.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Normalmente </a:t>
            </a:r>
            <a:r>
              <a:rPr lang="es-AR" dirty="0" err="1" smtClean="0"/>
              <a:t>almacendo</a:t>
            </a:r>
            <a:r>
              <a:rPr lang="es-AR" dirty="0" smtClean="0"/>
              <a:t> en ROM </a:t>
            </a:r>
            <a:r>
              <a:rPr lang="es-AR" dirty="0" err="1" smtClean="0"/>
              <a:t>or</a:t>
            </a:r>
            <a:r>
              <a:rPr lang="es-AR" dirty="0" smtClean="0"/>
              <a:t> EPROM –conocido como </a:t>
            </a:r>
            <a:r>
              <a:rPr lang="es-AR" b="1" dirty="0" smtClean="0"/>
              <a:t>firmware -</a:t>
            </a:r>
          </a:p>
          <a:p>
            <a:pPr lvl="1"/>
            <a:r>
              <a:rPr lang="es-AR" dirty="0" smtClean="0"/>
              <a:t>Inicializa todos los aspectos del sistema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Carga el </a:t>
            </a:r>
            <a:r>
              <a:rPr lang="es-AR" dirty="0" err="1" smtClean="0"/>
              <a:t>kernel</a:t>
            </a:r>
            <a:r>
              <a:rPr lang="es-AR" dirty="0" smtClean="0"/>
              <a:t>  del SO y comienza la ejecución.</a:t>
            </a:r>
            <a:endParaRPr lang="es-AR" dirty="0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499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ARRANQUE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2476" y="1469753"/>
            <a:ext cx="8229600" cy="4525963"/>
          </a:xfrm>
        </p:spPr>
        <p:txBody>
          <a:bodyPr>
            <a:normAutofit/>
          </a:bodyPr>
          <a:lstStyle/>
          <a:p>
            <a:endParaRPr lang="es-AR" dirty="0" smtClean="0"/>
          </a:p>
          <a:p>
            <a:pPr>
              <a:buBlip>
                <a:blip r:embed="rId2"/>
              </a:buBlip>
            </a:pPr>
            <a:r>
              <a:rPr lang="es-AR" dirty="0" smtClean="0"/>
              <a:t>Tipos de recursos</a:t>
            </a:r>
          </a:p>
          <a:p>
            <a:endParaRPr lang="es-AR" dirty="0" smtClean="0"/>
          </a:p>
          <a:p>
            <a:pPr>
              <a:buBlip>
                <a:blip r:embed="rId2"/>
              </a:buBlip>
            </a:pPr>
            <a:r>
              <a:rPr lang="es-AR" dirty="0" smtClean="0"/>
              <a:t> Funciones del administrador 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AR" dirty="0" smtClean="0"/>
              <a:t>Mantener un registro del estado de los recursos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AR" dirty="0" smtClean="0"/>
              <a:t>Técnica de asignación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AR" dirty="0" smtClean="0"/>
              <a:t>Técnica de recuperación</a:t>
            </a:r>
          </a:p>
          <a:p>
            <a:pPr lvl="1">
              <a:lnSpc>
                <a:spcPct val="150000"/>
              </a:lnSpc>
              <a:buBlip>
                <a:blip r:embed="rId3"/>
              </a:buBlip>
            </a:pPr>
            <a:r>
              <a:rPr lang="es-AR" dirty="0" smtClean="0"/>
              <a:t>Mecanismo de Protección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Administración de recursos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Tipos</a:t>
            </a:r>
          </a:p>
          <a:p>
            <a:pPr lvl="1"/>
            <a:r>
              <a:rPr lang="es-AR" dirty="0" smtClean="0"/>
              <a:t>CLI</a:t>
            </a:r>
          </a:p>
          <a:p>
            <a:pPr lvl="1"/>
            <a:endParaRPr lang="es-AR" dirty="0" smtClean="0"/>
          </a:p>
          <a:p>
            <a:pPr lvl="1"/>
            <a:r>
              <a:rPr lang="es-AR" dirty="0" smtClean="0"/>
              <a:t>GUI</a:t>
            </a:r>
          </a:p>
          <a:p>
            <a:pPr lvl="1"/>
            <a:endParaRPr lang="es-AR" dirty="0" smtClean="0"/>
          </a:p>
          <a:p>
            <a:pPr lvl="1">
              <a:buNone/>
            </a:pPr>
            <a:r>
              <a:rPr lang="es-AR" b="1" dirty="0" smtClean="0">
                <a:solidFill>
                  <a:srgbClr val="FF0000"/>
                </a:solidFill>
              </a:rPr>
              <a:t>Puede ser única o no dependiendo</a:t>
            </a:r>
          </a:p>
          <a:p>
            <a:pPr lvl="1">
              <a:buNone/>
            </a:pPr>
            <a:r>
              <a:rPr lang="es-AR" b="1" dirty="0" smtClean="0">
                <a:solidFill>
                  <a:srgbClr val="FF0000"/>
                </a:solidFill>
              </a:rPr>
              <a:t> del sistema operativo.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Interface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Organización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 cstate="print"/>
          <a:srcRect l="427" t="17949" r="427" b="17664"/>
          <a:stretch>
            <a:fillRect/>
          </a:stretch>
        </p:blipFill>
        <p:spPr bwMode="auto">
          <a:xfrm>
            <a:off x="1096963" y="1944547"/>
            <a:ext cx="6675437" cy="322933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328"/>
            <a:ext cx="8229600" cy="5081517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Los dispositivos de I/O  y la  CPU pueden ejecutar concurrentemente.</a:t>
            </a:r>
          </a:p>
          <a:p>
            <a:r>
              <a:rPr lang="es-AR" dirty="0" smtClean="0"/>
              <a:t>Cada controlador de dispositivo se carga </a:t>
            </a:r>
            <a:r>
              <a:rPr lang="es-AR" dirty="0" smtClean="0"/>
              <a:t>para </a:t>
            </a:r>
            <a:r>
              <a:rPr lang="es-AR" dirty="0" smtClean="0"/>
              <a:t>un tipo particular de dispositivo.</a:t>
            </a:r>
          </a:p>
          <a:p>
            <a:r>
              <a:rPr lang="es-AR" dirty="0" smtClean="0"/>
              <a:t>Cada controlador de dispositivo tiene un buffer local.</a:t>
            </a:r>
          </a:p>
          <a:p>
            <a:r>
              <a:rPr lang="es-AR" dirty="0" smtClean="0"/>
              <a:t>La CPU mueve datos desde o hacia la memoria principal y,  a/hacia los buffers locales.</a:t>
            </a:r>
          </a:p>
          <a:p>
            <a:r>
              <a:rPr lang="es-AR" dirty="0" smtClean="0"/>
              <a:t>La I/O se realiza desde el dispositivo a el  buffer local de la controladora.</a:t>
            </a:r>
          </a:p>
          <a:p>
            <a:r>
              <a:rPr lang="es-AR" dirty="0" smtClean="0"/>
              <a:t>La Controladora de Dispositivo informa a  la CPU que esta ha finalizado su operación causando una </a:t>
            </a:r>
            <a:r>
              <a:rPr lang="es-AR" i="1" dirty="0" smtClean="0"/>
              <a:t>interrupción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Operación  de un sistema de computación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481559"/>
            <a:ext cx="7424737" cy="45636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b="1" dirty="0" smtClean="0"/>
          </a:p>
          <a:p>
            <a:pPr>
              <a:lnSpc>
                <a:spcPct val="200000"/>
              </a:lnSpc>
            </a:pPr>
            <a:r>
              <a:rPr lang="es-AR" sz="2800" b="1" dirty="0" err="1" smtClean="0"/>
              <a:t>Monoprogramación</a:t>
            </a:r>
            <a:endParaRPr lang="es-AR" sz="2800" b="1" dirty="0" smtClean="0"/>
          </a:p>
          <a:p>
            <a:pPr>
              <a:lnSpc>
                <a:spcPct val="200000"/>
              </a:lnSpc>
            </a:pPr>
            <a:r>
              <a:rPr lang="es-AR" sz="2800" b="1" dirty="0" smtClean="0"/>
              <a:t>Multiprogramación </a:t>
            </a:r>
            <a:r>
              <a:rPr lang="es-AR" sz="2800" dirty="0" smtClean="0"/>
              <a:t>  </a:t>
            </a:r>
          </a:p>
          <a:p>
            <a:pPr>
              <a:lnSpc>
                <a:spcPct val="200000"/>
              </a:lnSpc>
            </a:pPr>
            <a:r>
              <a:rPr lang="es-AR" sz="2800" b="1" dirty="0" smtClean="0"/>
              <a:t>Tiempo compartido </a:t>
            </a:r>
          </a:p>
          <a:p>
            <a:pPr>
              <a:lnSpc>
                <a:spcPct val="200000"/>
              </a:lnSpc>
            </a:pPr>
            <a:r>
              <a:rPr lang="es-AR" sz="2800" b="1" dirty="0" smtClean="0"/>
              <a:t>Multiprocesamiento</a:t>
            </a:r>
            <a:endParaRPr lang="es-AR" sz="2800" dirty="0">
              <a:sym typeface="Wingdings 3" pitchFamily="18" charset="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Formas</a:t>
            </a:r>
            <a:r>
              <a:rPr lang="en-US" dirty="0" smtClean="0"/>
              <a:t> de </a:t>
            </a:r>
            <a:r>
              <a:rPr lang="en-US" dirty="0" err="1" smtClean="0"/>
              <a:t>trabajo</a:t>
            </a:r>
            <a:r>
              <a:rPr lang="en-US" dirty="0" smtClean="0"/>
              <a:t> del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s-AR" dirty="0" smtClean="0"/>
              <a:t>Interrupciones  manejadas hardware.</a:t>
            </a:r>
          </a:p>
          <a:p>
            <a:pPr>
              <a:lnSpc>
                <a:spcPct val="90000"/>
              </a:lnSpc>
            </a:pPr>
            <a:r>
              <a:rPr lang="es-AR" dirty="0" smtClean="0"/>
              <a:t>Software errores  o requerimientos crean </a:t>
            </a:r>
            <a:r>
              <a:rPr lang="es-AR" b="1" dirty="0" smtClean="0"/>
              <a:t>excepciones o </a:t>
            </a:r>
            <a:r>
              <a:rPr lang="es-AR" dirty="0" smtClean="0"/>
              <a:t> </a:t>
            </a:r>
            <a:r>
              <a:rPr lang="es-AR" b="1" dirty="0" err="1" smtClean="0"/>
              <a:t>traps</a:t>
            </a:r>
            <a:endParaRPr lang="es-AR" b="1" dirty="0" smtClean="0"/>
          </a:p>
          <a:p>
            <a:pPr lvl="1">
              <a:lnSpc>
                <a:spcPct val="90000"/>
              </a:lnSpc>
            </a:pPr>
            <a:r>
              <a:rPr lang="es-AR" dirty="0" err="1" smtClean="0"/>
              <a:t>Division</a:t>
            </a:r>
            <a:r>
              <a:rPr lang="es-AR" dirty="0" smtClean="0"/>
              <a:t> </a:t>
            </a:r>
            <a:r>
              <a:rPr lang="es-AR" dirty="0" err="1" smtClean="0"/>
              <a:t>by</a:t>
            </a:r>
            <a:r>
              <a:rPr lang="es-AR" dirty="0" smtClean="0"/>
              <a:t> </a:t>
            </a:r>
            <a:r>
              <a:rPr lang="es-AR" dirty="0" err="1" smtClean="0"/>
              <a:t>zero</a:t>
            </a:r>
            <a:r>
              <a:rPr lang="es-AR" dirty="0" smtClean="0"/>
              <a:t>, </a:t>
            </a:r>
            <a:r>
              <a:rPr lang="es-AR" dirty="0" err="1" smtClean="0"/>
              <a:t>request</a:t>
            </a:r>
            <a:r>
              <a:rPr lang="es-AR" dirty="0" smtClean="0"/>
              <a:t> </a:t>
            </a:r>
            <a:r>
              <a:rPr lang="es-AR" dirty="0" err="1" smtClean="0"/>
              <a:t>for</a:t>
            </a:r>
            <a:r>
              <a:rPr lang="es-AR" dirty="0" smtClean="0"/>
              <a:t> </a:t>
            </a:r>
            <a:r>
              <a:rPr lang="es-AR" dirty="0" err="1" smtClean="0"/>
              <a:t>operating</a:t>
            </a:r>
            <a:r>
              <a:rPr lang="es-AR" dirty="0" smtClean="0"/>
              <a:t> </a:t>
            </a:r>
            <a:r>
              <a:rPr lang="es-AR" dirty="0" err="1" smtClean="0"/>
              <a:t>system</a:t>
            </a:r>
            <a:r>
              <a:rPr lang="es-AR" dirty="0" smtClean="0"/>
              <a:t> </a:t>
            </a:r>
            <a:r>
              <a:rPr lang="es-AR" dirty="0" err="1" smtClean="0"/>
              <a:t>service</a:t>
            </a:r>
            <a:r>
              <a:rPr lang="es-AR" dirty="0" smtClean="0"/>
              <a:t>. Etc.</a:t>
            </a:r>
          </a:p>
          <a:p>
            <a:pPr>
              <a:lnSpc>
                <a:spcPct val="90000"/>
              </a:lnSpc>
            </a:pPr>
            <a:r>
              <a:rPr lang="es-AR" dirty="0" smtClean="0"/>
              <a:t>Otros problemas de  los procesos incluyen  </a:t>
            </a:r>
            <a:r>
              <a:rPr lang="es-AR" dirty="0" err="1" smtClean="0"/>
              <a:t>loops</a:t>
            </a:r>
            <a:r>
              <a:rPr lang="es-AR" dirty="0" smtClean="0"/>
              <a:t> infinitos, procesos modificando a otros procesos o al  SO</a:t>
            </a:r>
          </a:p>
          <a:p>
            <a:pPr>
              <a:lnSpc>
                <a:spcPct val="90000"/>
              </a:lnSpc>
            </a:pPr>
            <a:r>
              <a:rPr lang="es-AR" b="1" dirty="0" smtClean="0"/>
              <a:t>Operaciones  Dual-</a:t>
            </a:r>
            <a:r>
              <a:rPr lang="es-AR" b="1" dirty="0" err="1" smtClean="0"/>
              <a:t>mode</a:t>
            </a:r>
            <a:r>
              <a:rPr lang="es-AR" dirty="0" smtClean="0"/>
              <a:t> permiten al So protegerse a si mismo y a otros procesos</a:t>
            </a:r>
          </a:p>
          <a:p>
            <a:pPr>
              <a:lnSpc>
                <a:spcPct val="90000"/>
              </a:lnSpc>
            </a:pPr>
            <a:endParaRPr lang="es-AR" dirty="0" smtClean="0"/>
          </a:p>
          <a:p>
            <a:pPr lvl="1">
              <a:lnSpc>
                <a:spcPct val="90000"/>
              </a:lnSpc>
            </a:pPr>
            <a:r>
              <a:rPr lang="es-AR" b="1" dirty="0" err="1" smtClean="0"/>
              <a:t>User</a:t>
            </a:r>
            <a:r>
              <a:rPr lang="es-AR" b="1" dirty="0" smtClean="0"/>
              <a:t> </a:t>
            </a:r>
            <a:r>
              <a:rPr lang="es-AR" b="1" dirty="0" err="1" smtClean="0"/>
              <a:t>mode</a:t>
            </a:r>
            <a:r>
              <a:rPr lang="es-AR" dirty="0" smtClean="0"/>
              <a:t> y </a:t>
            </a:r>
            <a:r>
              <a:rPr lang="es-AR" b="1" dirty="0" err="1" smtClean="0"/>
              <a:t>kernel</a:t>
            </a:r>
            <a:r>
              <a:rPr lang="es-AR" b="1" dirty="0" smtClean="0"/>
              <a:t> </a:t>
            </a:r>
            <a:r>
              <a:rPr lang="es-AR" b="1" dirty="0" err="1" smtClean="0"/>
              <a:t>mode</a:t>
            </a:r>
            <a:r>
              <a:rPr lang="es-AR" dirty="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s-AR" b="1" dirty="0" smtClean="0"/>
              <a:t>BIT de Modo provisto por el </a:t>
            </a:r>
            <a:r>
              <a:rPr lang="es-AR" dirty="0" smtClean="0"/>
              <a:t>hardware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Operaciones</a:t>
            </a:r>
            <a:r>
              <a:rPr lang="en-US" dirty="0" smtClean="0"/>
              <a:t> del SO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Timer</a:t>
            </a:r>
            <a:r>
              <a:rPr lang="es-AR" dirty="0" smtClean="0"/>
              <a:t> para prevenir </a:t>
            </a:r>
            <a:r>
              <a:rPr lang="es-AR" dirty="0" err="1" smtClean="0"/>
              <a:t>loop</a:t>
            </a:r>
            <a:r>
              <a:rPr lang="es-AR" dirty="0" smtClean="0"/>
              <a:t> infinitos  / procesos acaparando recursos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Transición</a:t>
            </a:r>
            <a:r>
              <a:rPr lang="en-US" dirty="0" smtClean="0"/>
              <a:t> del </a:t>
            </a:r>
            <a:r>
              <a:rPr lang="en-US" dirty="0" err="1" smtClean="0"/>
              <a:t>modo</a:t>
            </a:r>
            <a:r>
              <a:rPr lang="en-US" dirty="0" smtClean="0"/>
              <a:t> </a:t>
            </a:r>
            <a:r>
              <a:rPr lang="en-US" dirty="0" err="1" smtClean="0"/>
              <a:t>usario</a:t>
            </a:r>
            <a:r>
              <a:rPr lang="en-US" dirty="0" smtClean="0"/>
              <a:t> al </a:t>
            </a:r>
            <a:r>
              <a:rPr lang="en-US" dirty="0" err="1" smtClean="0"/>
              <a:t>modo</a:t>
            </a:r>
            <a:r>
              <a:rPr lang="en-US" dirty="0" smtClean="0"/>
              <a:t> Kernel</a:t>
            </a: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 l="417" t="30278" r="417" b="30000"/>
          <a:stretch>
            <a:fillRect/>
          </a:stretch>
        </p:blipFill>
        <p:spPr bwMode="auto">
          <a:xfrm>
            <a:off x="801567" y="2538231"/>
            <a:ext cx="7481887" cy="309863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encrypted-tbn1.google.com/images?q=tbn:ANd9GcRjYACidPixhemujTfWL364bSh0YOUCuh9Oo55SlxMBJrs2dDn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7361" y="370390"/>
            <a:ext cx="4430253" cy="520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endParaRPr lang="en-US" dirty="0"/>
          </a:p>
          <a:p>
            <a:r>
              <a:rPr lang="en-US" dirty="0" err="1"/>
              <a:t>Organización</a:t>
            </a:r>
            <a:r>
              <a:rPr lang="en-US" dirty="0"/>
              <a:t> de un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Computación</a:t>
            </a:r>
            <a:r>
              <a:rPr lang="en-US" dirty="0"/>
              <a:t> </a:t>
            </a:r>
          </a:p>
          <a:p>
            <a:r>
              <a:rPr lang="en-US" dirty="0" err="1" smtClean="0"/>
              <a:t>Arquitectura</a:t>
            </a:r>
            <a:r>
              <a:rPr lang="en-US" dirty="0" smtClean="0"/>
              <a:t>  del </a:t>
            </a:r>
            <a:r>
              <a:rPr lang="en-US" dirty="0" err="1"/>
              <a:t>C</a:t>
            </a:r>
            <a:r>
              <a:rPr lang="en-US" dirty="0" err="1" smtClean="0"/>
              <a:t>omputador</a:t>
            </a:r>
            <a:r>
              <a:rPr lang="en-US" dirty="0" smtClean="0"/>
              <a:t>  - </a:t>
            </a:r>
            <a:r>
              <a:rPr lang="en-US" dirty="0" err="1" smtClean="0"/>
              <a:t>Repaso</a:t>
            </a:r>
            <a:r>
              <a:rPr lang="en-US" dirty="0"/>
              <a:t>-</a:t>
            </a:r>
            <a:endParaRPr lang="en-US" dirty="0" smtClean="0"/>
          </a:p>
          <a:p>
            <a:r>
              <a:rPr lang="en-US" dirty="0" err="1" smtClean="0"/>
              <a:t>Estructura</a:t>
            </a:r>
            <a:r>
              <a:rPr lang="en-US" dirty="0" smtClean="0"/>
              <a:t> de un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Funciones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 err="1" smtClean="0"/>
              <a:t>Clasificación</a:t>
            </a:r>
            <a:r>
              <a:rPr lang="en-US" dirty="0" smtClean="0"/>
              <a:t> .</a:t>
            </a:r>
          </a:p>
          <a:p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Capítulo</a:t>
            </a:r>
            <a:r>
              <a:rPr lang="en-US" dirty="0"/>
              <a:t> 1: </a:t>
            </a:r>
            <a:r>
              <a:rPr lang="en-US" dirty="0" err="1"/>
              <a:t>Introducción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s-AR" dirty="0" smtClean="0"/>
              <a:t>Introducción a los conceptos de Sistemas Operativos.</a:t>
            </a:r>
          </a:p>
          <a:p>
            <a:pPr>
              <a:lnSpc>
                <a:spcPct val="150000"/>
              </a:lnSpc>
              <a:buNone/>
            </a:pPr>
            <a:endParaRPr lang="es-AR" dirty="0" smtClean="0"/>
          </a:p>
          <a:p>
            <a:pPr>
              <a:lnSpc>
                <a:spcPct val="150000"/>
              </a:lnSpc>
            </a:pPr>
            <a:r>
              <a:rPr lang="es-AR" dirty="0" smtClean="0"/>
              <a:t>Proveer un acercamiento a los componentes Básicos de un SO.</a:t>
            </a:r>
            <a:endParaRPr lang="es-AR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Objetivos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261641"/>
            <a:ext cx="8036206" cy="5596359"/>
          </a:xfrm>
        </p:spPr>
        <p:txBody>
          <a:bodyPr>
            <a:normAutofit/>
          </a:bodyPr>
          <a:lstStyle/>
          <a:p>
            <a:r>
              <a:rPr lang="es-AR" dirty="0" smtClean="0"/>
              <a:t>Un programa actúa que  como intermediario entre el usuario y la computadora.</a:t>
            </a:r>
          </a:p>
          <a:p>
            <a:endParaRPr lang="es-AR" dirty="0" smtClean="0"/>
          </a:p>
          <a:p>
            <a:r>
              <a:rPr lang="es-AR" dirty="0" smtClean="0"/>
              <a:t>Objetivos de un Sistema operativo:</a:t>
            </a:r>
          </a:p>
          <a:p>
            <a:pPr lvl="1"/>
            <a:r>
              <a:rPr lang="es-AR" dirty="0" smtClean="0"/>
              <a:t>Ejecutar  programas de usuario y permitir resolverlos fácilmente.</a:t>
            </a:r>
          </a:p>
          <a:p>
            <a:pPr lvl="1"/>
            <a:r>
              <a:rPr lang="es-AR" dirty="0" smtClean="0"/>
              <a:t>Hacer la computadora conveniente para usar.</a:t>
            </a:r>
          </a:p>
          <a:p>
            <a:endParaRPr lang="es-AR" dirty="0" smtClean="0"/>
          </a:p>
          <a:p>
            <a:r>
              <a:rPr lang="es-AR" dirty="0" smtClean="0"/>
              <a:t>Usar el hardware  de la computadora en una manera más eficiente.</a:t>
            </a:r>
            <a:endParaRPr lang="es-AR" dirty="0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¿Qué es un Sistema Operativo?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36608" y="844952"/>
            <a:ext cx="8299048" cy="57410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Blip>
                <a:blip r:embed="rId2"/>
              </a:buBlip>
            </a:pPr>
            <a:r>
              <a:rPr lang="es-AR" dirty="0" smtClean="0"/>
              <a:t>El sistema computacional puede ser dividido en cuatro componentes</a:t>
            </a:r>
          </a:p>
          <a:p>
            <a:pPr lvl="1">
              <a:lnSpc>
                <a:spcPct val="90000"/>
              </a:lnSpc>
              <a:buClr>
                <a:schemeClr val="accent4">
                  <a:lumMod val="75000"/>
                </a:schemeClr>
              </a:buClr>
              <a:buBlip>
                <a:blip r:embed="rId3"/>
              </a:buBlip>
            </a:pPr>
            <a:r>
              <a:rPr lang="es-AR" b="1" dirty="0" smtClean="0"/>
              <a:t>Hardware</a:t>
            </a:r>
            <a:r>
              <a:rPr lang="es-AR" dirty="0" smtClean="0"/>
              <a:t> – provee los recurso de computación  básicos</a:t>
            </a:r>
          </a:p>
          <a:p>
            <a:pPr lvl="2">
              <a:lnSpc>
                <a:spcPct val="90000"/>
              </a:lnSpc>
            </a:pPr>
            <a:r>
              <a:rPr lang="es-AR" dirty="0" smtClean="0"/>
              <a:t>CPU, memoria, dispositivos de E/S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s-AR" b="1" dirty="0" smtClean="0"/>
              <a:t>Sistema Operativo</a:t>
            </a:r>
          </a:p>
          <a:p>
            <a:pPr lvl="2">
              <a:lnSpc>
                <a:spcPct val="90000"/>
              </a:lnSpc>
            </a:pPr>
            <a:r>
              <a:rPr lang="es-AR" dirty="0" smtClean="0"/>
              <a:t>Controla y coordina el uso del  hardware a lo largo de varias aplicaciones y usuarios.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s-AR" b="1" dirty="0" smtClean="0"/>
              <a:t>Programas de Aplicación</a:t>
            </a:r>
          </a:p>
          <a:p>
            <a:pPr lvl="1">
              <a:lnSpc>
                <a:spcPct val="90000"/>
              </a:lnSpc>
              <a:buNone/>
            </a:pPr>
            <a:r>
              <a:rPr lang="es-AR" dirty="0" smtClean="0"/>
              <a:t>– define la forma en la que los recursos del  sistema se usan para resolver problemas computacionales de los usuarios- </a:t>
            </a:r>
          </a:p>
          <a:p>
            <a:pPr lvl="2">
              <a:lnSpc>
                <a:spcPct val="90000"/>
              </a:lnSpc>
            </a:pPr>
            <a:r>
              <a:rPr lang="es-AR" dirty="0" smtClean="0"/>
              <a:t>Procesadores de texto, compiladores, web browsers, sistemas de base de datos, video juegos</a:t>
            </a:r>
          </a:p>
          <a:p>
            <a:pPr lvl="1">
              <a:lnSpc>
                <a:spcPct val="90000"/>
              </a:lnSpc>
              <a:buBlip>
                <a:blip r:embed="rId3"/>
              </a:buBlip>
            </a:pPr>
            <a:r>
              <a:rPr lang="es-AR" b="1" dirty="0" smtClean="0"/>
              <a:t>Usuarios</a:t>
            </a:r>
          </a:p>
          <a:p>
            <a:pPr lvl="2">
              <a:lnSpc>
                <a:spcPct val="90000"/>
              </a:lnSpc>
            </a:pPr>
            <a:r>
              <a:rPr lang="es-AR" dirty="0" smtClean="0"/>
              <a:t>Personas, máquinas, otras computadoras</a:t>
            </a:r>
            <a:endParaRPr lang="es-AR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86136" y="228600"/>
            <a:ext cx="8518968" cy="609600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 smtClean="0"/>
              <a:t>Estructura</a:t>
            </a:r>
            <a:r>
              <a:rPr lang="en-US" sz="3200" dirty="0" smtClean="0"/>
              <a:t> de un </a:t>
            </a:r>
            <a:r>
              <a:rPr lang="en-US" sz="3200" dirty="0" err="1" smtClean="0"/>
              <a:t>Sistema</a:t>
            </a:r>
            <a:r>
              <a:rPr lang="en-US" sz="3200" dirty="0" smtClean="0"/>
              <a:t> </a:t>
            </a:r>
            <a:r>
              <a:rPr lang="en-US" sz="3200" dirty="0" err="1" smtClean="0"/>
              <a:t>deComputación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3620" y="274638"/>
            <a:ext cx="8970380" cy="1143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Cuatro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Componentes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de un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Sistema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</a:rPr>
              <a:t>Computación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l="4706" t="523" r="4706" b="653"/>
          <a:stretch>
            <a:fillRect/>
          </a:stretch>
        </p:blipFill>
        <p:spPr bwMode="auto">
          <a:xfrm>
            <a:off x="1284791" y="1412112"/>
            <a:ext cx="6669374" cy="451412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028700"/>
            <a:ext cx="7308850" cy="426561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endParaRPr lang="en-US" dirty="0"/>
          </a:p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Cómo </a:t>
            </a:r>
            <a:r>
              <a:rPr lang="es-AR" b="1" dirty="0" err="1" smtClean="0">
                <a:latin typeface="Consolas" pitchFamily="49" charset="0"/>
                <a:cs typeface="Consolas" pitchFamily="49" charset="0"/>
              </a:rPr>
              <a:t>gestionador</a:t>
            </a:r>
            <a:r>
              <a:rPr lang="es-AR" b="1" dirty="0" smtClean="0">
                <a:latin typeface="Consolas" pitchFamily="49" charset="0"/>
                <a:cs typeface="Consolas" pitchFamily="49" charset="0"/>
              </a:rPr>
              <a:t> de recursos</a:t>
            </a:r>
          </a:p>
          <a:p>
            <a:pPr lvl="1"/>
            <a:r>
              <a:rPr lang="es-AR" dirty="0" smtClean="0"/>
              <a:t>Maneja todos los recursos </a:t>
            </a:r>
          </a:p>
          <a:p>
            <a:pPr lvl="1"/>
            <a:r>
              <a:rPr lang="es-AR" dirty="0" smtClean="0"/>
              <a:t>Decide entre peticiones conflictivas de recursos para mejorar la eficiencia y confiabilidad  en el uso </a:t>
            </a:r>
          </a:p>
          <a:p>
            <a:r>
              <a:rPr lang="es-AR" b="1" dirty="0" smtClean="0">
                <a:latin typeface="Consolas" pitchFamily="49" charset="0"/>
                <a:cs typeface="Consolas" pitchFamily="49" charset="0"/>
              </a:rPr>
              <a:t>Cómo programa de control</a:t>
            </a:r>
          </a:p>
          <a:p>
            <a:pPr lvl="1"/>
            <a:r>
              <a:rPr lang="es-AR" dirty="0" smtClean="0"/>
              <a:t>Controla la ejecución de programas para prevenir errores y el uso incorrecto del computador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76300" y="1851949"/>
            <a:ext cx="8070930" cy="3333509"/>
          </a:xfrm>
        </p:spPr>
        <p:txBody>
          <a:bodyPr>
            <a:normAutofit/>
          </a:bodyPr>
          <a:lstStyle/>
          <a:p>
            <a:pPr lvl="2" algn="ctr">
              <a:buNone/>
            </a:pPr>
            <a:r>
              <a:rPr lang="en-US" sz="10900" dirty="0" smtClean="0"/>
              <a:t>?</a:t>
            </a:r>
            <a:endParaRPr lang="en-US" sz="10900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Definición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  </a:t>
            </a:r>
            <a:r>
              <a:rPr lang="en-US" dirty="0" err="1" smtClean="0"/>
              <a:t>Operativo</a:t>
            </a:r>
            <a:r>
              <a:rPr lang="en-US" dirty="0" smtClean="0"/>
              <a:t> (Cont</a:t>
            </a:r>
            <a:r>
              <a:rPr lang="en-US" dirty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s-AR" dirty="0" smtClean="0"/>
              <a:t>Inicialización </a:t>
            </a:r>
          </a:p>
          <a:p>
            <a:pPr>
              <a:lnSpc>
                <a:spcPct val="200000"/>
              </a:lnSpc>
            </a:pPr>
            <a:r>
              <a:rPr lang="es-AR" dirty="0" smtClean="0"/>
              <a:t>Administración de recursos</a:t>
            </a:r>
          </a:p>
          <a:p>
            <a:pPr>
              <a:lnSpc>
                <a:spcPct val="200000"/>
              </a:lnSpc>
            </a:pPr>
            <a:r>
              <a:rPr lang="es-AR" dirty="0" smtClean="0"/>
              <a:t>Protección</a:t>
            </a:r>
          </a:p>
          <a:p>
            <a:pPr>
              <a:lnSpc>
                <a:spcPct val="200000"/>
              </a:lnSpc>
            </a:pPr>
            <a:r>
              <a:rPr lang="es-AR" dirty="0" smtClean="0"/>
              <a:t>Proveer una interfaz al usuario.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Funciones</a:t>
            </a:r>
            <a:r>
              <a:rPr lang="en-US" dirty="0" smtClean="0"/>
              <a:t> del S.O.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2097</TotalTime>
  <Words>541</Words>
  <Application>Microsoft Office PowerPoint</Application>
  <PresentationFormat>On-screen Show (4:3)</PresentationFormat>
  <Paragraphs>97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Capítulo 1  Introducción</vt:lpstr>
      <vt:lpstr>Capítulo 1: Introducción</vt:lpstr>
      <vt:lpstr>Objetivos</vt:lpstr>
      <vt:lpstr>¿Qué es un Sistema Operativo?</vt:lpstr>
      <vt:lpstr>Estructura de un Sistema deComputación</vt:lpstr>
      <vt:lpstr>Cuatro  Componentes de un Sistema de Computación</vt:lpstr>
      <vt:lpstr>Definición de Sistema Operativo</vt:lpstr>
      <vt:lpstr>Definición de Sistema  Operativo (Cont.)</vt:lpstr>
      <vt:lpstr>Funciones del S.O.</vt:lpstr>
      <vt:lpstr> ARRANQUE</vt:lpstr>
      <vt:lpstr>Administración de recursos</vt:lpstr>
      <vt:lpstr>Interface</vt:lpstr>
      <vt:lpstr>Organización</vt:lpstr>
      <vt:lpstr>Operación  de un sistema de computación</vt:lpstr>
      <vt:lpstr>Formas de trabajo del SO</vt:lpstr>
      <vt:lpstr>Operaciones del SO</vt:lpstr>
      <vt:lpstr>Transición del modo usario al modo Kernel</vt:lpstr>
      <vt:lpstr>Slide 18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1.01</dc:title>
  <dc:creator>Lucent End User</dc:creator>
  <cp:lastModifiedBy>Graciela</cp:lastModifiedBy>
  <cp:revision>89</cp:revision>
  <dcterms:created xsi:type="dcterms:W3CDTF">2004-10-07T18:29:30Z</dcterms:created>
  <dcterms:modified xsi:type="dcterms:W3CDTF">2014-03-31T21:45:47Z</dcterms:modified>
</cp:coreProperties>
</file>