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28"/>
  </p:notesMasterIdLst>
  <p:handoutMasterIdLst>
    <p:handoutMasterId r:id="rId29"/>
  </p:handoutMasterIdLst>
  <p:sldIdLst>
    <p:sldId id="352" r:id="rId2"/>
    <p:sldId id="275" r:id="rId3"/>
    <p:sldId id="287" r:id="rId4"/>
    <p:sldId id="277" r:id="rId5"/>
    <p:sldId id="279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02" r:id="rId19"/>
    <p:sldId id="282" r:id="rId20"/>
    <p:sldId id="333" r:id="rId21"/>
    <p:sldId id="349" r:id="rId22"/>
    <p:sldId id="307" r:id="rId23"/>
    <p:sldId id="310" r:id="rId24"/>
    <p:sldId id="317" r:id="rId25"/>
    <p:sldId id="326" r:id="rId26"/>
    <p:sldId id="328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4" autoAdjust="0"/>
    <p:restoredTop sz="94824" autoAdjust="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578C8-978B-4C4A-9ECA-EA038F326143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582F0-CFB6-4752-9E5E-CC921113C12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 err="1" smtClean="0"/>
            <a:t>Kernel</a:t>
          </a:r>
          <a:endParaRPr lang="en-US" dirty="0"/>
        </a:p>
      </dgm:t>
    </dgm:pt>
    <dgm:pt modelId="{CD1A7284-EA6C-4071-BDF3-5B81EC7C8BA7}" type="parTrans" cxnId="{04BB52F7-AB09-4FB8-861D-DF52F29956FC}">
      <dgm:prSet/>
      <dgm:spPr/>
      <dgm:t>
        <a:bodyPr/>
        <a:lstStyle/>
        <a:p>
          <a:endParaRPr lang="en-US"/>
        </a:p>
      </dgm:t>
    </dgm:pt>
    <dgm:pt modelId="{D56D3C51-9151-49F5-AB07-A05DEFB87345}" type="sibTrans" cxnId="{04BB52F7-AB09-4FB8-861D-DF52F29956FC}">
      <dgm:prSet/>
      <dgm:spPr/>
      <dgm:t>
        <a:bodyPr/>
        <a:lstStyle/>
        <a:p>
          <a:endParaRPr lang="en-US"/>
        </a:p>
      </dgm:t>
    </dgm:pt>
    <dgm:pt modelId="{17511589-1482-444B-A3B2-92D4ADF8CB70}">
      <dgm:prSet phldrT="[Text]"/>
      <dgm:spPr/>
      <dgm:t>
        <a:bodyPr/>
        <a:lstStyle/>
        <a:p>
          <a:r>
            <a:rPr lang="es-AR" dirty="0" smtClean="0"/>
            <a:t>Cliente1</a:t>
          </a:r>
          <a:endParaRPr lang="en-US" dirty="0"/>
        </a:p>
      </dgm:t>
    </dgm:pt>
    <dgm:pt modelId="{A46DB4C6-0EE5-4998-974E-F8BCADDB7525}" type="parTrans" cxnId="{459D5EEA-8A27-4809-9242-687213D677D3}">
      <dgm:prSet/>
      <dgm:spPr/>
      <dgm:t>
        <a:bodyPr/>
        <a:lstStyle/>
        <a:p>
          <a:endParaRPr lang="en-US"/>
        </a:p>
      </dgm:t>
    </dgm:pt>
    <dgm:pt modelId="{7AC0E7E8-A27C-49DA-AFFC-B92E1FD1176F}" type="sibTrans" cxnId="{459D5EEA-8A27-4809-9242-687213D677D3}">
      <dgm:prSet/>
      <dgm:spPr/>
      <dgm:t>
        <a:bodyPr/>
        <a:lstStyle/>
        <a:p>
          <a:endParaRPr lang="en-US"/>
        </a:p>
      </dgm:t>
    </dgm:pt>
    <dgm:pt modelId="{61E2F09D-F5FE-4653-9E45-03C75B85BBA8}">
      <dgm:prSet phldrT="[Text]"/>
      <dgm:spPr>
        <a:solidFill>
          <a:srgbClr val="92D050"/>
        </a:solidFill>
      </dgm:spPr>
      <dgm:t>
        <a:bodyPr/>
        <a:lstStyle/>
        <a:p>
          <a:r>
            <a:rPr lang="es-AR" dirty="0" smtClean="0"/>
            <a:t>Servidor1</a:t>
          </a:r>
          <a:endParaRPr lang="en-US" dirty="0"/>
        </a:p>
      </dgm:t>
    </dgm:pt>
    <dgm:pt modelId="{7105BEBF-5D30-46BE-B586-03C0169DA8AF}" type="parTrans" cxnId="{1B820139-9AFB-470F-9D44-5DCC9AE43AE3}">
      <dgm:prSet/>
      <dgm:spPr/>
      <dgm:t>
        <a:bodyPr/>
        <a:lstStyle/>
        <a:p>
          <a:endParaRPr lang="en-US"/>
        </a:p>
      </dgm:t>
    </dgm:pt>
    <dgm:pt modelId="{B30A0135-2363-4A37-88FA-A5304EA5E295}" type="sibTrans" cxnId="{1B820139-9AFB-470F-9D44-5DCC9AE43AE3}">
      <dgm:prSet/>
      <dgm:spPr/>
      <dgm:t>
        <a:bodyPr/>
        <a:lstStyle/>
        <a:p>
          <a:endParaRPr lang="en-US"/>
        </a:p>
      </dgm:t>
    </dgm:pt>
    <dgm:pt modelId="{2252818C-4CA4-4FAC-A3BD-5C346FC8C39D}">
      <dgm:prSet phldrT="[Text]"/>
      <dgm:spPr>
        <a:solidFill>
          <a:srgbClr val="006600"/>
        </a:solidFill>
      </dgm:spPr>
      <dgm:t>
        <a:bodyPr/>
        <a:lstStyle/>
        <a:p>
          <a:r>
            <a:rPr lang="es-AR" dirty="0" smtClean="0"/>
            <a:t>Servidor2</a:t>
          </a:r>
          <a:endParaRPr lang="en-US" dirty="0"/>
        </a:p>
      </dgm:t>
    </dgm:pt>
    <dgm:pt modelId="{3CA573B2-D8CC-4911-953C-40C7A5BB9278}" type="parTrans" cxnId="{2520F184-C7F3-42C4-9A30-3810E45C67AC}">
      <dgm:prSet/>
      <dgm:spPr/>
      <dgm:t>
        <a:bodyPr/>
        <a:lstStyle/>
        <a:p>
          <a:endParaRPr lang="en-US"/>
        </a:p>
      </dgm:t>
    </dgm:pt>
    <dgm:pt modelId="{AE3C967E-26E0-48BD-80CB-F7C0FB66733D}" type="sibTrans" cxnId="{2520F184-C7F3-42C4-9A30-3810E45C67AC}">
      <dgm:prSet/>
      <dgm:spPr/>
      <dgm:t>
        <a:bodyPr/>
        <a:lstStyle/>
        <a:p>
          <a:endParaRPr lang="en-US"/>
        </a:p>
      </dgm:t>
    </dgm:pt>
    <dgm:pt modelId="{C2361357-432B-4713-BC8A-7B4DEB7BB9AB}">
      <dgm:prSet phldrT="[Text]"/>
      <dgm:spPr/>
      <dgm:t>
        <a:bodyPr/>
        <a:lstStyle/>
        <a:p>
          <a:r>
            <a:rPr lang="es-AR" dirty="0" smtClean="0"/>
            <a:t>Cliente2</a:t>
          </a:r>
          <a:endParaRPr lang="en-US" dirty="0"/>
        </a:p>
      </dgm:t>
    </dgm:pt>
    <dgm:pt modelId="{BC4BFF68-D53E-4E4A-9CDD-3B14DAC903B8}" type="parTrans" cxnId="{26335D28-EE97-40EE-A8DB-D6573CE50A5E}">
      <dgm:prSet/>
      <dgm:spPr/>
      <dgm:t>
        <a:bodyPr/>
        <a:lstStyle/>
        <a:p>
          <a:endParaRPr lang="en-US"/>
        </a:p>
      </dgm:t>
    </dgm:pt>
    <dgm:pt modelId="{319A1434-D9FA-4298-A1A1-A1714BA0D686}" type="sibTrans" cxnId="{26335D28-EE97-40EE-A8DB-D6573CE50A5E}">
      <dgm:prSet/>
      <dgm:spPr/>
      <dgm:t>
        <a:bodyPr/>
        <a:lstStyle/>
        <a:p>
          <a:endParaRPr lang="en-US"/>
        </a:p>
      </dgm:t>
    </dgm:pt>
    <dgm:pt modelId="{25D36AD0-49D9-4F55-9A5F-AB65670C774B}" type="pres">
      <dgm:prSet presAssocID="{00B578C8-978B-4C4A-9ECA-EA038F32614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96180E-31AF-4F6C-9DFA-7890E81CF081}" type="pres">
      <dgm:prSet presAssocID="{7C6582F0-CFB6-4752-9E5E-CC921113C12D}" presName="centerShape" presStyleLbl="node0" presStyleIdx="0" presStyleCnt="1" custLinFactNeighborX="-2326" custLinFactNeighborY="-997"/>
      <dgm:spPr/>
      <dgm:t>
        <a:bodyPr/>
        <a:lstStyle/>
        <a:p>
          <a:endParaRPr lang="en-US"/>
        </a:p>
      </dgm:t>
    </dgm:pt>
    <dgm:pt modelId="{C69962EC-4EBF-49D8-98B4-45D1244B8BA8}" type="pres">
      <dgm:prSet presAssocID="{A46DB4C6-0EE5-4998-974E-F8BCADDB7525}" presName="Name9" presStyleLbl="parChTrans1D2" presStyleIdx="0" presStyleCnt="4"/>
      <dgm:spPr/>
      <dgm:t>
        <a:bodyPr/>
        <a:lstStyle/>
        <a:p>
          <a:endParaRPr lang="en-US"/>
        </a:p>
      </dgm:t>
    </dgm:pt>
    <dgm:pt modelId="{4C851E1F-385F-4D09-9AD7-6212D537E433}" type="pres">
      <dgm:prSet presAssocID="{A46DB4C6-0EE5-4998-974E-F8BCADDB752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F9A0D5F-6A9B-4859-822D-8105DD9C27C8}" type="pres">
      <dgm:prSet presAssocID="{17511589-1482-444B-A3B2-92D4ADF8CB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189B3-DF40-43AB-89DD-21EBE3F79B8D}" type="pres">
      <dgm:prSet presAssocID="{7105BEBF-5D30-46BE-B586-03C0169DA8AF}" presName="Name9" presStyleLbl="parChTrans1D2" presStyleIdx="1" presStyleCnt="4"/>
      <dgm:spPr/>
      <dgm:t>
        <a:bodyPr/>
        <a:lstStyle/>
        <a:p>
          <a:endParaRPr lang="en-US"/>
        </a:p>
      </dgm:t>
    </dgm:pt>
    <dgm:pt modelId="{4C08EAA7-DBE4-4BFE-9451-A1A88E280CBF}" type="pres">
      <dgm:prSet presAssocID="{7105BEBF-5D30-46BE-B586-03C0169DA8A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529775F-79FC-4C24-AE5F-18867871E763}" type="pres">
      <dgm:prSet presAssocID="{61E2F09D-F5FE-4653-9E45-03C75B85BBA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A2059-910F-49B7-ACF1-CD9B237A2020}" type="pres">
      <dgm:prSet presAssocID="{3CA573B2-D8CC-4911-953C-40C7A5BB9278}" presName="Name9" presStyleLbl="parChTrans1D2" presStyleIdx="2" presStyleCnt="4"/>
      <dgm:spPr/>
      <dgm:t>
        <a:bodyPr/>
        <a:lstStyle/>
        <a:p>
          <a:endParaRPr lang="en-US"/>
        </a:p>
      </dgm:t>
    </dgm:pt>
    <dgm:pt modelId="{1F8131DA-F6E5-4E09-B65A-3E7A4CBC8AB8}" type="pres">
      <dgm:prSet presAssocID="{3CA573B2-D8CC-4911-953C-40C7A5BB927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55996BD-49DF-41F3-A14D-0CBD71B8C042}" type="pres">
      <dgm:prSet presAssocID="{2252818C-4CA4-4FAC-A3BD-5C346FC8C3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AA0E1-9521-4E7D-98FC-71209C441DD0}" type="pres">
      <dgm:prSet presAssocID="{BC4BFF68-D53E-4E4A-9CDD-3B14DAC903B8}" presName="Name9" presStyleLbl="parChTrans1D2" presStyleIdx="3" presStyleCnt="4"/>
      <dgm:spPr/>
      <dgm:t>
        <a:bodyPr/>
        <a:lstStyle/>
        <a:p>
          <a:endParaRPr lang="en-US"/>
        </a:p>
      </dgm:t>
    </dgm:pt>
    <dgm:pt modelId="{86AE018C-4472-40CD-9E36-9D4F37528610}" type="pres">
      <dgm:prSet presAssocID="{BC4BFF68-D53E-4E4A-9CDD-3B14DAC903B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63A8F8C-7B0B-4E4A-AEF9-ADBB840E6246}" type="pres">
      <dgm:prSet presAssocID="{C2361357-432B-4713-BC8A-7B4DEB7BB9A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91DD5-267D-418F-84D9-1B0709A757C3}" type="presOf" srcId="{7105BEBF-5D30-46BE-B586-03C0169DA8AF}" destId="{4C08EAA7-DBE4-4BFE-9451-A1A88E280CBF}" srcOrd="1" destOrd="0" presId="urn:microsoft.com/office/officeart/2005/8/layout/radial1"/>
    <dgm:cxn modelId="{D93A3492-B51E-4257-9BB4-2848B5FC2C12}" type="presOf" srcId="{A46DB4C6-0EE5-4998-974E-F8BCADDB7525}" destId="{4C851E1F-385F-4D09-9AD7-6212D537E433}" srcOrd="1" destOrd="0" presId="urn:microsoft.com/office/officeart/2005/8/layout/radial1"/>
    <dgm:cxn modelId="{F4BE4B3F-FD06-4BE5-A149-9E33EEB5D032}" type="presOf" srcId="{7105BEBF-5D30-46BE-B586-03C0169DA8AF}" destId="{4E0189B3-DF40-43AB-89DD-21EBE3F79B8D}" srcOrd="0" destOrd="0" presId="urn:microsoft.com/office/officeart/2005/8/layout/radial1"/>
    <dgm:cxn modelId="{26335D28-EE97-40EE-A8DB-D6573CE50A5E}" srcId="{7C6582F0-CFB6-4752-9E5E-CC921113C12D}" destId="{C2361357-432B-4713-BC8A-7B4DEB7BB9AB}" srcOrd="3" destOrd="0" parTransId="{BC4BFF68-D53E-4E4A-9CDD-3B14DAC903B8}" sibTransId="{319A1434-D9FA-4298-A1A1-A1714BA0D686}"/>
    <dgm:cxn modelId="{487EC78B-67F0-4ADC-A603-9EBE4FCDF428}" type="presOf" srcId="{A46DB4C6-0EE5-4998-974E-F8BCADDB7525}" destId="{C69962EC-4EBF-49D8-98B4-45D1244B8BA8}" srcOrd="0" destOrd="0" presId="urn:microsoft.com/office/officeart/2005/8/layout/radial1"/>
    <dgm:cxn modelId="{1B820139-9AFB-470F-9D44-5DCC9AE43AE3}" srcId="{7C6582F0-CFB6-4752-9E5E-CC921113C12D}" destId="{61E2F09D-F5FE-4653-9E45-03C75B85BBA8}" srcOrd="1" destOrd="0" parTransId="{7105BEBF-5D30-46BE-B586-03C0169DA8AF}" sibTransId="{B30A0135-2363-4A37-88FA-A5304EA5E295}"/>
    <dgm:cxn modelId="{3EF296E8-7D79-4D43-8B3D-6599581F3E56}" type="presOf" srcId="{7C6582F0-CFB6-4752-9E5E-CC921113C12D}" destId="{1996180E-31AF-4F6C-9DFA-7890E81CF081}" srcOrd="0" destOrd="0" presId="urn:microsoft.com/office/officeart/2005/8/layout/radial1"/>
    <dgm:cxn modelId="{C66B66DF-121D-4F58-80C7-2F885BAB64A1}" type="presOf" srcId="{C2361357-432B-4713-BC8A-7B4DEB7BB9AB}" destId="{863A8F8C-7B0B-4E4A-AEF9-ADBB840E6246}" srcOrd="0" destOrd="0" presId="urn:microsoft.com/office/officeart/2005/8/layout/radial1"/>
    <dgm:cxn modelId="{04BB52F7-AB09-4FB8-861D-DF52F29956FC}" srcId="{00B578C8-978B-4C4A-9ECA-EA038F326143}" destId="{7C6582F0-CFB6-4752-9E5E-CC921113C12D}" srcOrd="0" destOrd="0" parTransId="{CD1A7284-EA6C-4071-BDF3-5B81EC7C8BA7}" sibTransId="{D56D3C51-9151-49F5-AB07-A05DEFB87345}"/>
    <dgm:cxn modelId="{0C26B1C4-0287-4907-87A9-DE3D451658BE}" type="presOf" srcId="{3CA573B2-D8CC-4911-953C-40C7A5BB9278}" destId="{BBCA2059-910F-49B7-ACF1-CD9B237A2020}" srcOrd="0" destOrd="0" presId="urn:microsoft.com/office/officeart/2005/8/layout/radial1"/>
    <dgm:cxn modelId="{D74743DE-81F5-4AC9-9F4D-8F03DB5ED34B}" type="presOf" srcId="{BC4BFF68-D53E-4E4A-9CDD-3B14DAC903B8}" destId="{86AE018C-4472-40CD-9E36-9D4F37528610}" srcOrd="1" destOrd="0" presId="urn:microsoft.com/office/officeart/2005/8/layout/radial1"/>
    <dgm:cxn modelId="{469A44EF-CF0C-4E49-8E34-0F2F040F3A82}" type="presOf" srcId="{2252818C-4CA4-4FAC-A3BD-5C346FC8C39D}" destId="{455996BD-49DF-41F3-A14D-0CBD71B8C042}" srcOrd="0" destOrd="0" presId="urn:microsoft.com/office/officeart/2005/8/layout/radial1"/>
    <dgm:cxn modelId="{FFC09E1D-6712-469D-8EF7-9CEB084926E7}" type="presOf" srcId="{00B578C8-978B-4C4A-9ECA-EA038F326143}" destId="{25D36AD0-49D9-4F55-9A5F-AB65670C774B}" srcOrd="0" destOrd="0" presId="urn:microsoft.com/office/officeart/2005/8/layout/radial1"/>
    <dgm:cxn modelId="{EC353890-6B24-49DA-B993-19A014348F6A}" type="presOf" srcId="{BC4BFF68-D53E-4E4A-9CDD-3B14DAC903B8}" destId="{CE8AA0E1-9521-4E7D-98FC-71209C441DD0}" srcOrd="0" destOrd="0" presId="urn:microsoft.com/office/officeart/2005/8/layout/radial1"/>
    <dgm:cxn modelId="{47FAA718-3EA6-4E44-A779-4522ED254AC8}" type="presOf" srcId="{61E2F09D-F5FE-4653-9E45-03C75B85BBA8}" destId="{0529775F-79FC-4C24-AE5F-18867871E763}" srcOrd="0" destOrd="0" presId="urn:microsoft.com/office/officeart/2005/8/layout/radial1"/>
    <dgm:cxn modelId="{459D5EEA-8A27-4809-9242-687213D677D3}" srcId="{7C6582F0-CFB6-4752-9E5E-CC921113C12D}" destId="{17511589-1482-444B-A3B2-92D4ADF8CB70}" srcOrd="0" destOrd="0" parTransId="{A46DB4C6-0EE5-4998-974E-F8BCADDB7525}" sibTransId="{7AC0E7E8-A27C-49DA-AFFC-B92E1FD1176F}"/>
    <dgm:cxn modelId="{3A9B5155-8A5D-45D6-824A-B8D54734F017}" type="presOf" srcId="{3CA573B2-D8CC-4911-953C-40C7A5BB9278}" destId="{1F8131DA-F6E5-4E09-B65A-3E7A4CBC8AB8}" srcOrd="1" destOrd="0" presId="urn:microsoft.com/office/officeart/2005/8/layout/radial1"/>
    <dgm:cxn modelId="{11926DF0-B7CD-498A-8B71-61C4BDDEF3F3}" type="presOf" srcId="{17511589-1482-444B-A3B2-92D4ADF8CB70}" destId="{7F9A0D5F-6A9B-4859-822D-8105DD9C27C8}" srcOrd="0" destOrd="0" presId="urn:microsoft.com/office/officeart/2005/8/layout/radial1"/>
    <dgm:cxn modelId="{2520F184-C7F3-42C4-9A30-3810E45C67AC}" srcId="{7C6582F0-CFB6-4752-9E5E-CC921113C12D}" destId="{2252818C-4CA4-4FAC-A3BD-5C346FC8C39D}" srcOrd="2" destOrd="0" parTransId="{3CA573B2-D8CC-4911-953C-40C7A5BB9278}" sibTransId="{AE3C967E-26E0-48BD-80CB-F7C0FB66733D}"/>
    <dgm:cxn modelId="{48C19503-D8F0-4156-A373-96227A3B8C2C}" type="presParOf" srcId="{25D36AD0-49D9-4F55-9A5F-AB65670C774B}" destId="{1996180E-31AF-4F6C-9DFA-7890E81CF081}" srcOrd="0" destOrd="0" presId="urn:microsoft.com/office/officeart/2005/8/layout/radial1"/>
    <dgm:cxn modelId="{6DC6EC78-6083-4BE9-860A-483237089B74}" type="presParOf" srcId="{25D36AD0-49D9-4F55-9A5F-AB65670C774B}" destId="{C69962EC-4EBF-49D8-98B4-45D1244B8BA8}" srcOrd="1" destOrd="0" presId="urn:microsoft.com/office/officeart/2005/8/layout/radial1"/>
    <dgm:cxn modelId="{6B3BC7FE-A642-4A53-B180-706AF81697FB}" type="presParOf" srcId="{C69962EC-4EBF-49D8-98B4-45D1244B8BA8}" destId="{4C851E1F-385F-4D09-9AD7-6212D537E433}" srcOrd="0" destOrd="0" presId="urn:microsoft.com/office/officeart/2005/8/layout/radial1"/>
    <dgm:cxn modelId="{BF0C979F-E0F2-467A-80D6-C0FD62FC0F6B}" type="presParOf" srcId="{25D36AD0-49D9-4F55-9A5F-AB65670C774B}" destId="{7F9A0D5F-6A9B-4859-822D-8105DD9C27C8}" srcOrd="2" destOrd="0" presId="urn:microsoft.com/office/officeart/2005/8/layout/radial1"/>
    <dgm:cxn modelId="{A99A5BCD-4DDE-4AE7-AA35-9F249371537D}" type="presParOf" srcId="{25D36AD0-49D9-4F55-9A5F-AB65670C774B}" destId="{4E0189B3-DF40-43AB-89DD-21EBE3F79B8D}" srcOrd="3" destOrd="0" presId="urn:microsoft.com/office/officeart/2005/8/layout/radial1"/>
    <dgm:cxn modelId="{57D726FB-5D0A-456D-8095-667495BB41BB}" type="presParOf" srcId="{4E0189B3-DF40-43AB-89DD-21EBE3F79B8D}" destId="{4C08EAA7-DBE4-4BFE-9451-A1A88E280CBF}" srcOrd="0" destOrd="0" presId="urn:microsoft.com/office/officeart/2005/8/layout/radial1"/>
    <dgm:cxn modelId="{FE3C09CF-A354-4536-B513-45185995445F}" type="presParOf" srcId="{25D36AD0-49D9-4F55-9A5F-AB65670C774B}" destId="{0529775F-79FC-4C24-AE5F-18867871E763}" srcOrd="4" destOrd="0" presId="urn:microsoft.com/office/officeart/2005/8/layout/radial1"/>
    <dgm:cxn modelId="{A0CD0DA5-ACCA-41CE-893B-B350B11FE11A}" type="presParOf" srcId="{25D36AD0-49D9-4F55-9A5F-AB65670C774B}" destId="{BBCA2059-910F-49B7-ACF1-CD9B237A2020}" srcOrd="5" destOrd="0" presId="urn:microsoft.com/office/officeart/2005/8/layout/radial1"/>
    <dgm:cxn modelId="{BC1CDEA3-1766-4808-B5D6-F77982CB7E1D}" type="presParOf" srcId="{BBCA2059-910F-49B7-ACF1-CD9B237A2020}" destId="{1F8131DA-F6E5-4E09-B65A-3E7A4CBC8AB8}" srcOrd="0" destOrd="0" presId="urn:microsoft.com/office/officeart/2005/8/layout/radial1"/>
    <dgm:cxn modelId="{3E964EB7-B78A-4D59-A788-8C2B5CB26CEF}" type="presParOf" srcId="{25D36AD0-49D9-4F55-9A5F-AB65670C774B}" destId="{455996BD-49DF-41F3-A14D-0CBD71B8C042}" srcOrd="6" destOrd="0" presId="urn:microsoft.com/office/officeart/2005/8/layout/radial1"/>
    <dgm:cxn modelId="{B691E5D5-7EFB-423B-A174-DAC34B50AF40}" type="presParOf" srcId="{25D36AD0-49D9-4F55-9A5F-AB65670C774B}" destId="{CE8AA0E1-9521-4E7D-98FC-71209C441DD0}" srcOrd="7" destOrd="0" presId="urn:microsoft.com/office/officeart/2005/8/layout/radial1"/>
    <dgm:cxn modelId="{8F1D2DF0-2D50-4625-AF1C-57B5C4622970}" type="presParOf" srcId="{CE8AA0E1-9521-4E7D-98FC-71209C441DD0}" destId="{86AE018C-4472-40CD-9E36-9D4F37528610}" srcOrd="0" destOrd="0" presId="urn:microsoft.com/office/officeart/2005/8/layout/radial1"/>
    <dgm:cxn modelId="{49076722-49C5-4288-BAB5-C9D5E623FA3D}" type="presParOf" srcId="{25D36AD0-49D9-4F55-9A5F-AB65670C774B}" destId="{863A8F8C-7B0B-4E4A-AEF9-ADBB840E624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80E-31AF-4F6C-9DFA-7890E81CF081}">
      <dsp:nvSpPr>
        <dsp:cNvPr id="0" name=""/>
        <dsp:cNvSpPr/>
      </dsp:nvSpPr>
      <dsp:spPr>
        <a:xfrm>
          <a:off x="3364723" y="1709215"/>
          <a:ext cx="1338113" cy="1338113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err="1" smtClean="0"/>
            <a:t>Kernel</a:t>
          </a:r>
          <a:endParaRPr lang="en-US" sz="2300" kern="1200" dirty="0"/>
        </a:p>
      </dsp:txBody>
      <dsp:txXfrm>
        <a:off x="3560685" y="1905177"/>
        <a:ext cx="946189" cy="946189"/>
      </dsp:txXfrm>
    </dsp:sp>
    <dsp:sp modelId="{C69962EC-4EBF-49D8-98B4-45D1244B8BA8}">
      <dsp:nvSpPr>
        <dsp:cNvPr id="0" name=""/>
        <dsp:cNvSpPr/>
      </dsp:nvSpPr>
      <dsp:spPr>
        <a:xfrm rot="16363055">
          <a:off x="3888950" y="1510202"/>
          <a:ext cx="370680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370680" y="14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65023" y="1515569"/>
        <a:ext cx="18534" cy="18534"/>
      </dsp:txXfrm>
    </dsp:sp>
    <dsp:sp modelId="{7F9A0D5F-6A9B-4859-822D-8105DD9C27C8}">
      <dsp:nvSpPr>
        <dsp:cNvPr id="0" name=""/>
        <dsp:cNvSpPr/>
      </dsp:nvSpPr>
      <dsp:spPr>
        <a:xfrm>
          <a:off x="3445743" y="2343"/>
          <a:ext cx="1338113" cy="13381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Cliente1</a:t>
          </a:r>
          <a:endParaRPr lang="en-US" sz="1500" kern="1200" dirty="0"/>
        </a:p>
      </dsp:txBody>
      <dsp:txXfrm>
        <a:off x="3641705" y="198305"/>
        <a:ext cx="946189" cy="946189"/>
      </dsp:txXfrm>
    </dsp:sp>
    <dsp:sp modelId="{4E0189B3-DF40-43AB-89DD-21EBE3F79B8D}">
      <dsp:nvSpPr>
        <dsp:cNvPr id="0" name=""/>
        <dsp:cNvSpPr/>
      </dsp:nvSpPr>
      <dsp:spPr>
        <a:xfrm rot="65494">
          <a:off x="4702672" y="2381002"/>
          <a:ext cx="484836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484836" y="14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32969" y="2383515"/>
        <a:ext cx="24241" cy="24241"/>
      </dsp:txXfrm>
    </dsp:sp>
    <dsp:sp modelId="{0529775F-79FC-4C24-AE5F-18867871E763}">
      <dsp:nvSpPr>
        <dsp:cNvPr id="0" name=""/>
        <dsp:cNvSpPr/>
      </dsp:nvSpPr>
      <dsp:spPr>
        <a:xfrm>
          <a:off x="5187342" y="1743943"/>
          <a:ext cx="1338113" cy="1338113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Servidor1</a:t>
          </a:r>
          <a:endParaRPr lang="en-US" sz="1500" kern="1200" dirty="0"/>
        </a:p>
      </dsp:txBody>
      <dsp:txXfrm>
        <a:off x="5383304" y="1939905"/>
        <a:ext cx="946189" cy="946189"/>
      </dsp:txXfrm>
    </dsp:sp>
    <dsp:sp modelId="{BBCA2059-910F-49B7-ACF1-CD9B237A2020}">
      <dsp:nvSpPr>
        <dsp:cNvPr id="0" name=""/>
        <dsp:cNvSpPr/>
      </dsp:nvSpPr>
      <dsp:spPr>
        <a:xfrm rot="5243311">
          <a:off x="3854260" y="3251802"/>
          <a:ext cx="440060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440060" y="14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63288" y="3255434"/>
        <a:ext cx="22003" cy="22003"/>
      </dsp:txXfrm>
    </dsp:sp>
    <dsp:sp modelId="{455996BD-49DF-41F3-A14D-0CBD71B8C042}">
      <dsp:nvSpPr>
        <dsp:cNvPr id="0" name=""/>
        <dsp:cNvSpPr/>
      </dsp:nvSpPr>
      <dsp:spPr>
        <a:xfrm>
          <a:off x="3445743" y="3485542"/>
          <a:ext cx="1338113" cy="1338113"/>
        </a:xfrm>
        <a:prstGeom prst="ellipse">
          <a:avLst/>
        </a:prstGeom>
        <a:solidFill>
          <a:srgbClr val="006600"/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Servidor2</a:t>
          </a:r>
          <a:endParaRPr lang="en-US" sz="1500" kern="1200" dirty="0"/>
        </a:p>
      </dsp:txBody>
      <dsp:txXfrm>
        <a:off x="3641705" y="3681504"/>
        <a:ext cx="946189" cy="946189"/>
      </dsp:txXfrm>
    </dsp:sp>
    <dsp:sp modelId="{CE8AA0E1-9521-4E7D-98FC-71209C441DD0}">
      <dsp:nvSpPr>
        <dsp:cNvPr id="0" name=""/>
        <dsp:cNvSpPr/>
      </dsp:nvSpPr>
      <dsp:spPr>
        <a:xfrm rot="10728117">
          <a:off x="3042075" y="2381002"/>
          <a:ext cx="322829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322829" y="14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95419" y="2387565"/>
        <a:ext cx="16141" cy="16141"/>
      </dsp:txXfrm>
    </dsp:sp>
    <dsp:sp modelId="{863A8F8C-7B0B-4E4A-AEF9-ADBB840E6246}">
      <dsp:nvSpPr>
        <dsp:cNvPr id="0" name=""/>
        <dsp:cNvSpPr/>
      </dsp:nvSpPr>
      <dsp:spPr>
        <a:xfrm>
          <a:off x="1704143" y="1743943"/>
          <a:ext cx="1338113" cy="13381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Cliente2</a:t>
          </a:r>
          <a:endParaRPr lang="en-US" sz="1500" kern="1200" dirty="0"/>
        </a:p>
      </dsp:txBody>
      <dsp:txXfrm>
        <a:off x="1900105" y="1939905"/>
        <a:ext cx="946189" cy="946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C523A154-B9A2-4ED9-8068-BD3961A485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1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41CF0EC7-260A-4B68-93C5-FA8C0553E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0EC7-260A-4B68-93C5-FA8C0553EF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24-Aug-12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24-Aug-12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24-Aug-12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24-Aug-12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uentes/traps-c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uentes/unistd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Estructura de los Sistemas Operativos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err="1" smtClean="0"/>
              <a:t>Prof.Graciela</a:t>
            </a:r>
            <a:r>
              <a:rPr lang="es-AR" dirty="0" smtClean="0"/>
              <a:t> De Luca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9394825" cy="54001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s-MX" sz="2000" dirty="0"/>
              <a:t>El núcleo de Linux, en la arquitectura i386, utiliza la instrucción </a:t>
            </a:r>
            <a:r>
              <a:rPr lang="es-MX" sz="2000" dirty="0" err="1"/>
              <a:t>int</a:t>
            </a:r>
            <a:r>
              <a:rPr lang="es-MX" sz="2000" dirty="0"/>
              <a:t> 0x80 como puerta de entrada en el núcleo. </a:t>
            </a:r>
          </a:p>
          <a:p>
            <a:pPr>
              <a:lnSpc>
                <a:spcPct val="80000"/>
              </a:lnSpc>
            </a:pPr>
            <a:r>
              <a:rPr lang="es-MX" sz="2000" dirty="0"/>
              <a:t>El manejador para la interrupción software se instala en la función </a:t>
            </a:r>
            <a:r>
              <a:rPr lang="es-MX" sz="2000" dirty="0" err="1">
                <a:solidFill>
                  <a:srgbClr val="0033CC"/>
                </a:solidFill>
              </a:rPr>
              <a:t>trap_init</a:t>
            </a:r>
            <a:r>
              <a:rPr lang="es-MX" sz="2000" dirty="0">
                <a:solidFill>
                  <a:srgbClr val="0033CC"/>
                </a:solidFill>
              </a:rPr>
              <a:t>()</a:t>
            </a:r>
            <a:r>
              <a:rPr lang="es-MX" sz="2000" dirty="0"/>
              <a:t> </a:t>
            </a:r>
          </a:p>
          <a:p>
            <a:pPr>
              <a:lnSpc>
                <a:spcPct val="80000"/>
              </a:lnSpc>
            </a:pPr>
            <a:r>
              <a:rPr lang="es-MX" sz="2000" dirty="0"/>
              <a:t> El número de la interrupción software esta definido por la constante </a:t>
            </a:r>
            <a:r>
              <a:rPr lang="es-MX" sz="2000" dirty="0">
                <a:solidFill>
                  <a:srgbClr val="0033CC"/>
                </a:solidFill>
              </a:rPr>
              <a:t>SYSCALL_VECTOR </a:t>
            </a:r>
            <a:r>
              <a:rPr lang="es-MX" sz="2000" dirty="0"/>
              <a:t>   [</a:t>
            </a:r>
            <a:r>
              <a:rPr lang="es-MX" sz="2000" dirty="0" err="1">
                <a:hlinkClick r:id="rId2" action="ppaction://hlinkfile"/>
              </a:rPr>
              <a:t>arch</a:t>
            </a:r>
            <a:r>
              <a:rPr lang="es-MX" sz="2000" dirty="0">
                <a:hlinkClick r:id="rId2" action="ppaction://hlinkfile"/>
              </a:rPr>
              <a:t>/i386/</a:t>
            </a:r>
            <a:r>
              <a:rPr lang="es-MX" sz="2000" dirty="0" err="1">
                <a:hlinkClick r:id="rId2" action="ppaction://hlinkfile"/>
              </a:rPr>
              <a:t>kernel</a:t>
            </a:r>
            <a:r>
              <a:rPr lang="es-MX" sz="2000" dirty="0">
                <a:hlinkClick r:id="rId2" action="ppaction://hlinkfile"/>
              </a:rPr>
              <a:t>/</a:t>
            </a:r>
            <a:r>
              <a:rPr lang="es-MX" sz="2000" dirty="0" err="1">
                <a:hlinkClick r:id="rId2" action="ppaction://hlinkfile"/>
              </a:rPr>
              <a:t>traps.c</a:t>
            </a:r>
            <a:r>
              <a:rPr lang="es-MX" sz="2000" dirty="0"/>
              <a:t> 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916 </a:t>
            </a:r>
            <a:r>
              <a:rPr lang="es-MX" sz="2400" dirty="0" err="1"/>
              <a:t>void</a:t>
            </a:r>
            <a:r>
              <a:rPr lang="es-MX" sz="2400" dirty="0"/>
              <a:t> __</a:t>
            </a:r>
            <a:r>
              <a:rPr lang="es-MX" sz="2400" dirty="0" err="1"/>
              <a:t>init</a:t>
            </a:r>
            <a:r>
              <a:rPr lang="es-MX" sz="2400" dirty="0"/>
              <a:t> </a:t>
            </a:r>
            <a:r>
              <a:rPr lang="es-MX" sz="2400" dirty="0" err="1"/>
              <a:t>trap_init</a:t>
            </a:r>
            <a:r>
              <a:rPr lang="es-MX" sz="2400" dirty="0"/>
              <a:t> (</a:t>
            </a:r>
            <a:r>
              <a:rPr lang="es-MX" sz="2400" dirty="0" err="1"/>
              <a:t>void</a:t>
            </a:r>
            <a:r>
              <a:rPr lang="es-MX" sz="2400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917 { ...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922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923 </a:t>
            </a:r>
            <a:r>
              <a:rPr lang="es-MX" sz="2400" dirty="0" err="1"/>
              <a:t>set_trap_gate</a:t>
            </a:r>
            <a:r>
              <a:rPr lang="es-MX" sz="2400" dirty="0"/>
              <a:t>(0,&amp;divide_error);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924 </a:t>
            </a:r>
            <a:r>
              <a:rPr lang="es-MX" sz="2400" dirty="0" err="1"/>
              <a:t>set_trap_gate</a:t>
            </a:r>
            <a:r>
              <a:rPr lang="es-MX" sz="2400" dirty="0"/>
              <a:t>(1,&amp;debug);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925 </a:t>
            </a:r>
            <a:r>
              <a:rPr lang="es-MX" sz="2400" dirty="0" err="1"/>
              <a:t>set_intr_gate</a:t>
            </a:r>
            <a:r>
              <a:rPr lang="es-MX" sz="2400" dirty="0"/>
              <a:t>(2,&amp;nmi);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926 </a:t>
            </a:r>
            <a:r>
              <a:rPr lang="es-MX" sz="2400" dirty="0" err="1"/>
              <a:t>set_system_gate</a:t>
            </a:r>
            <a:r>
              <a:rPr lang="es-MX" sz="2400" dirty="0"/>
              <a:t>(3,&amp;int3); /* int3-5 can </a:t>
            </a:r>
            <a:r>
              <a:rPr lang="es-MX" sz="2400" dirty="0" err="1"/>
              <a:t>be</a:t>
            </a:r>
            <a:r>
              <a:rPr lang="es-MX" sz="2400" dirty="0"/>
              <a:t> </a:t>
            </a:r>
            <a:r>
              <a:rPr lang="es-MX" sz="2400" dirty="0" err="1"/>
              <a:t>called</a:t>
            </a:r>
            <a:r>
              <a:rPr lang="es-MX" sz="2400" dirty="0"/>
              <a:t> </a:t>
            </a:r>
            <a:r>
              <a:rPr lang="es-MX" sz="2400" dirty="0" err="1"/>
              <a:t>from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 */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927 </a:t>
            </a:r>
            <a:r>
              <a:rPr lang="es-MX" sz="2400" dirty="0" err="1"/>
              <a:t>set_system_gate</a:t>
            </a:r>
            <a:r>
              <a:rPr lang="es-MX" sz="2400" dirty="0"/>
              <a:t>(4,&amp;overflow); ...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944 </a:t>
            </a:r>
            <a:r>
              <a:rPr lang="es-MX" sz="2400" dirty="0" err="1"/>
              <a:t>set_system_gate</a:t>
            </a:r>
            <a:r>
              <a:rPr lang="es-MX" sz="2400" dirty="0"/>
              <a:t>(</a:t>
            </a:r>
            <a:r>
              <a:rPr lang="es-MX" sz="2400" dirty="0" err="1"/>
              <a:t>SYSCALL_VECTOR,&amp;system_call</a:t>
            </a:r>
            <a:r>
              <a:rPr lang="es-MX" sz="2400" dirty="0"/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945 ...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dirty="0"/>
              <a:t> 963 } </a:t>
            </a:r>
            <a:endParaRPr lang="es-MX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1126-78D1-4E73-BD70-5B9388B03CB4}" type="slidenum">
              <a:rPr lang="es-ES"/>
              <a:pPr/>
              <a:t>10</a:t>
            </a:fld>
            <a:endParaRPr lang="es-E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solidFill>
                  <a:schemeClr val="accent4">
                    <a:lumMod val="50000"/>
                  </a:schemeClr>
                </a:solidFill>
              </a:rPr>
              <a:t>Interfaz ofrecida por el núcleo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/>
              <a:t>PARÁMETROS DE ENTRADA 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 Linux los pasa en los siguientes registros del procesador. </a:t>
            </a:r>
            <a:br>
              <a:rPr lang="es-MX" sz="2000"/>
            </a:br>
            <a:r>
              <a:rPr lang="es-MX" sz="2400"/>
              <a:t>%ebx arg 1</a:t>
            </a:r>
            <a:br>
              <a:rPr lang="es-MX" sz="2400"/>
            </a:br>
            <a:r>
              <a:rPr lang="es-MX" sz="2400"/>
              <a:t>%ecx arg 2</a:t>
            </a:r>
            <a:br>
              <a:rPr lang="es-MX" sz="2400"/>
            </a:br>
            <a:r>
              <a:rPr lang="es-MX" sz="2400"/>
              <a:t>%edx arg 3</a:t>
            </a:r>
            <a:br>
              <a:rPr lang="es-MX" sz="2400"/>
            </a:br>
            <a:r>
              <a:rPr lang="es-MX" sz="2400"/>
              <a:t>%esi arg 4</a:t>
            </a:r>
            <a:br>
              <a:rPr lang="es-MX" sz="2400"/>
            </a:br>
            <a:r>
              <a:rPr lang="es-MX" sz="2400"/>
              <a:t>%edi arg 5</a:t>
            </a:r>
            <a:br>
              <a:rPr lang="es-MX" sz="2400"/>
            </a:br>
            <a:endParaRPr lang="es-MX" sz="2400"/>
          </a:p>
          <a:p>
            <a:pPr lvl="1">
              <a:lnSpc>
                <a:spcPct val="90000"/>
              </a:lnSpc>
            </a:pPr>
            <a:r>
              <a:rPr lang="es-MX" sz="2000"/>
              <a:t>Código del servicio requerido en el registro %eax.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MX" sz="2000"/>
              <a:t>    En el fichero </a:t>
            </a:r>
            <a:r>
              <a:rPr lang="es-MX" sz="2000" b="1" i="1">
                <a:solidFill>
                  <a:schemeClr val="bg2"/>
                </a:solidFill>
                <a:hlinkClick r:id="rId2" action="ppaction://hlinkfile"/>
              </a:rPr>
              <a:t>include/asm-i386/unistd.h</a:t>
            </a:r>
            <a:r>
              <a:rPr lang="es-MX" sz="2000">
                <a:hlinkClick r:id="rId2" action="ppaction://hlinkfile"/>
              </a:rPr>
              <a:t> </a:t>
            </a:r>
            <a:r>
              <a:rPr lang="es-MX" sz="2000"/>
              <a:t>aparecen listadas todas las llamadas al sistema que ofrece Linux con su correspondiente número. </a:t>
            </a:r>
          </a:p>
          <a:p>
            <a:pPr>
              <a:lnSpc>
                <a:spcPct val="90000"/>
              </a:lnSpc>
            </a:pPr>
            <a:r>
              <a:rPr lang="es-MX" sz="2400"/>
              <a:t>VALORES DE SALIDA 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En el registro </a:t>
            </a:r>
            <a:r>
              <a:rPr lang="es-MX"/>
              <a:t>%eax</a:t>
            </a:r>
            <a:r>
              <a:rPr lang="es-MX" sz="2000"/>
              <a:t> se devuelve el código de retorno. </a:t>
            </a:r>
          </a:p>
          <a:p>
            <a:pPr>
              <a:lnSpc>
                <a:spcPct val="90000"/>
              </a:lnSpc>
            </a:pPr>
            <a:endParaRPr lang="es-MX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FC71-B33F-4C4E-B70C-426E6FACE4C1}" type="slidenum">
              <a:rPr lang="es-ES"/>
              <a:pPr/>
              <a:t>11</a:t>
            </a:fld>
            <a:endParaRPr lang="es-E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Interfaz ofrecida por el núcleo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413"/>
            <a:ext cx="9144000" cy="5391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800" dirty="0"/>
              <a:t>Todas las implementaciones de UNIX disponen de unas bibliotecas de usuario que esconden la implementación concreta de las llamadas al sistema (la interfaz </a:t>
            </a:r>
            <a:r>
              <a:rPr lang="es-MX" sz="2800" i="1" dirty="0"/>
              <a:t>real</a:t>
            </a:r>
            <a:r>
              <a:rPr lang="es-MX" sz="2800" dirty="0"/>
              <a:t> ofrecida por el S.O.) y ofrecen al programador una interfaz </a:t>
            </a:r>
            <a:r>
              <a:rPr lang="es-MX" sz="2800" b="1" dirty="0"/>
              <a:t>C</a:t>
            </a:r>
            <a:r>
              <a:rPr lang="es-MX" sz="2800" dirty="0"/>
              <a:t> que presenta las siguientes ventajas: </a:t>
            </a:r>
          </a:p>
          <a:p>
            <a:pPr lvl="1">
              <a:lnSpc>
                <a:spcPct val="80000"/>
              </a:lnSpc>
            </a:pPr>
            <a:r>
              <a:rPr lang="es-MX" sz="2400" b="1" dirty="0"/>
              <a:t>Facilidad</a:t>
            </a:r>
            <a:r>
              <a:rPr lang="es-MX" sz="2400" dirty="0"/>
              <a:t> de uso al acceder desde un lenguaje de alto nivel. </a:t>
            </a:r>
          </a:p>
          <a:p>
            <a:pPr lvl="1">
              <a:lnSpc>
                <a:spcPct val="80000"/>
              </a:lnSpc>
            </a:pPr>
            <a:r>
              <a:rPr lang="es-MX" sz="2400" b="1" dirty="0"/>
              <a:t>Portabilidad</a:t>
            </a:r>
            <a:r>
              <a:rPr lang="es-MX" sz="2400" dirty="0"/>
              <a:t> entre arquitecturas: Linux-</a:t>
            </a:r>
            <a:r>
              <a:rPr lang="es-MX" sz="2400" dirty="0" err="1"/>
              <a:t>sparc</a:t>
            </a:r>
            <a:r>
              <a:rPr lang="es-MX" sz="2400" dirty="0"/>
              <a:t>, Linux-i386, etc. </a:t>
            </a:r>
          </a:p>
          <a:p>
            <a:pPr lvl="1">
              <a:lnSpc>
                <a:spcPct val="80000"/>
              </a:lnSpc>
            </a:pPr>
            <a:r>
              <a:rPr lang="es-MX" sz="2400" b="1" dirty="0"/>
              <a:t>Portabilidad</a:t>
            </a:r>
            <a:r>
              <a:rPr lang="es-MX" sz="2400" dirty="0"/>
              <a:t> entre diferentes versiones de UNIX: estándar POSIX. El estándar POSIX se define sólo a nivel de interfaz, no a nivel de implementación real. </a:t>
            </a:r>
          </a:p>
          <a:p>
            <a:pPr lvl="1">
              <a:lnSpc>
                <a:spcPct val="80000"/>
              </a:lnSpc>
            </a:pPr>
            <a:r>
              <a:rPr lang="es-MX" sz="2400" dirty="0"/>
              <a:t>Documentación de llamadas al sistema: sección 2 del manual de UNIX ej.# </a:t>
            </a:r>
            <a:r>
              <a:rPr lang="es-MX" sz="2400" dirty="0" err="1"/>
              <a:t>man</a:t>
            </a:r>
            <a:r>
              <a:rPr lang="es-MX" sz="2400" dirty="0"/>
              <a:t> 2 </a:t>
            </a:r>
            <a:r>
              <a:rPr lang="es-MX" sz="2400" dirty="0" err="1"/>
              <a:t>kill</a:t>
            </a:r>
            <a:r>
              <a:rPr lang="es-MX" sz="2400" dirty="0"/>
              <a:t> </a:t>
            </a:r>
            <a:br>
              <a:rPr lang="es-MX" sz="2400" dirty="0"/>
            </a:br>
            <a:endParaRPr lang="es-MX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C653-A113-4AEC-95CF-2A959AA95829}" type="slidenum">
              <a:rPr lang="es-ES"/>
              <a:pPr/>
              <a:t>12</a:t>
            </a:fld>
            <a:endParaRPr lang="es-E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89368"/>
            <a:ext cx="8893175" cy="94912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s-MX" sz="32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s-MX" sz="3200" b="1" dirty="0" smtClean="0">
                <a:solidFill>
                  <a:schemeClr val="accent4">
                    <a:lumMod val="50000"/>
                  </a:schemeClr>
                </a:solidFill>
              </a:rPr>
              <a:t>Interfaz </a:t>
            </a: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</a:rPr>
              <a:t>ofrecida al programador (API)</a:t>
            </a:r>
            <a:r>
              <a:rPr lang="es-MX" sz="4000" b="1" dirty="0"/>
              <a:t/>
            </a:r>
            <a:br>
              <a:rPr lang="es-MX" sz="4000" b="1" dirty="0"/>
            </a:br>
            <a:endParaRPr lang="es-MX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s-ES" sz="2400"/>
              <a:t>EJ:  La función fork() del Lenguaje C no realiza el servicio </a:t>
            </a:r>
            <a:r>
              <a:rPr lang="es-ES" sz="2400" i="1"/>
              <a:t>fork , </a:t>
            </a:r>
            <a:r>
              <a:rPr lang="es-ES" sz="2400"/>
              <a:t>solo lo solicita al sistema operativo.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sz="2400"/>
              <a:t>Las funciones que solicitan servicios se componen  de 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sz="2400"/>
          </a:p>
          <a:p>
            <a:pPr marL="609600" indent="-609600">
              <a:lnSpc>
                <a:spcPct val="90000"/>
              </a:lnSpc>
              <a:spcAft>
                <a:spcPct val="45000"/>
              </a:spcAft>
              <a:buFont typeface="Wingdings" pitchFamily="2" charset="2"/>
              <a:buAutoNum type="arabicPeriod"/>
            </a:pPr>
            <a:r>
              <a:rPr lang="es-ES" sz="2400"/>
              <a:t>Una parte inicial que prepara los parámetros del servicio, tal como los espera el SO</a:t>
            </a:r>
          </a:p>
          <a:p>
            <a:pPr marL="609600" indent="-609600">
              <a:lnSpc>
                <a:spcPct val="90000"/>
              </a:lnSpc>
              <a:spcAft>
                <a:spcPct val="45000"/>
              </a:spcAft>
              <a:buFont typeface="Wingdings" pitchFamily="2" charset="2"/>
              <a:buAutoNum type="arabicPeriod"/>
            </a:pPr>
            <a:r>
              <a:rPr lang="es-ES" sz="2400"/>
              <a:t>La instrucción INT 0x80 que realiza el paso al SO</a:t>
            </a:r>
          </a:p>
          <a:p>
            <a:pPr marL="609600" indent="-609600">
              <a:lnSpc>
                <a:spcPct val="90000"/>
              </a:lnSpc>
              <a:spcAft>
                <a:spcPct val="45000"/>
              </a:spcAft>
              <a:buFont typeface="Wingdings" pitchFamily="2" charset="2"/>
              <a:buAutoNum type="arabicPeriod"/>
            </a:pPr>
            <a:r>
              <a:rPr lang="es-ES" sz="2400"/>
              <a:t>Una parte final que recoge los parámetros de contestación del SO para devolverlos al programa que hizo la llamada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D2F2-E4FE-4EB8-9FDB-07B93B81496E}" type="slidenum">
              <a:rPr lang="es-ES"/>
              <a:pPr/>
              <a:t>13</a:t>
            </a:fld>
            <a:endParaRPr lang="es-E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Llamadas al sistema y </a:t>
            </a:r>
            <a:r>
              <a:rPr lang="es-ES" dirty="0" err="1">
                <a:solidFill>
                  <a:schemeClr val="accent4">
                    <a:lumMod val="50000"/>
                  </a:schemeClr>
                </a:solidFill>
              </a:rPr>
              <a:t>APIs</a:t>
            </a: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130" t="50024" r="22409" b="20222"/>
          <a:stretch>
            <a:fillRect/>
          </a:stretch>
        </p:blipFill>
        <p:spPr>
          <a:xfrm>
            <a:off x="0" y="1261641"/>
            <a:ext cx="9143999" cy="49192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33773" y="6492875"/>
            <a:ext cx="2350681" cy="365125"/>
          </a:xfrm>
        </p:spPr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AD12-A004-41CC-8A55-EFD8D5A911ED}" type="slidenum">
              <a:rPr lang="es-ES"/>
              <a:pPr/>
              <a:t>14</a:t>
            </a:fld>
            <a:endParaRPr lang="es-E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 de llamada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91512" cy="4752975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5000"/>
              </a:spcAft>
            </a:pPr>
            <a:r>
              <a:rPr lang="es-ES" sz="2400"/>
              <a:t>El proceso de usuario realiza una llamada a la función del API correspondiente (</a:t>
            </a:r>
            <a:r>
              <a:rPr lang="es-ES" sz="2400" i="1"/>
              <a:t>wrapper routine</a:t>
            </a:r>
            <a:r>
              <a:rPr lang="es-ES" sz="2400"/>
              <a:t>)</a:t>
            </a:r>
          </a:p>
          <a:p>
            <a:pPr>
              <a:lnSpc>
                <a:spcPct val="85000"/>
              </a:lnSpc>
              <a:spcAft>
                <a:spcPct val="55000"/>
              </a:spcAft>
            </a:pPr>
            <a:r>
              <a:rPr lang="es-ES" sz="2400"/>
              <a:t>La función del API prepara los parámetros de entrada y realiza una interrupción software, generando con ello la llamada al sistema. Esto eleva una excepción (0x80)</a:t>
            </a:r>
          </a:p>
          <a:p>
            <a:pPr>
              <a:lnSpc>
                <a:spcPct val="85000"/>
              </a:lnSpc>
              <a:spcAft>
                <a:spcPct val="55000"/>
              </a:spcAft>
            </a:pPr>
            <a:r>
              <a:rPr lang="es-ES" sz="2400"/>
              <a:t>Se cambia a modo kernel y se ejecuta el manejador de excepción, en este caso de llamada al sistema (</a:t>
            </a:r>
            <a:r>
              <a:rPr lang="es-ES" sz="2400" i="1"/>
              <a:t>system call handler</a:t>
            </a:r>
            <a:r>
              <a:rPr lang="es-ES" sz="2400"/>
              <a:t>)</a:t>
            </a:r>
          </a:p>
          <a:p>
            <a:pPr>
              <a:lnSpc>
                <a:spcPct val="85000"/>
              </a:lnSpc>
              <a:spcAft>
                <a:spcPct val="55000"/>
              </a:spcAft>
            </a:pPr>
            <a:r>
              <a:rPr lang="es-ES" sz="2400"/>
              <a:t>El manejador determina la llamada al sistema y llama a la función de servicio de la llamada al sistema (</a:t>
            </a:r>
            <a:r>
              <a:rPr lang="es-ES" sz="2400" i="1"/>
              <a:t>system call service routine</a:t>
            </a:r>
            <a:r>
              <a:rPr lang="es-ES" sz="240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7870-F79B-46A5-948D-98ED9B994F38}" type="slidenum">
              <a:rPr lang="es-ES"/>
              <a:pPr/>
              <a:t>15</a:t>
            </a:fld>
            <a:endParaRPr lang="es-E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s-ES" sz="4000"/>
              <a:t>Proceso de llamada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713788" cy="4673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400"/>
              <a:t>En general, las llamadas al sistemas estarán encapsuladas en funciones del API de programación del sistema operativo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s-ES" sz="2000" b="1"/>
              <a:t>Las funciones del API que encapsulan llamadas al sistema se denominan “rutinas envoltorio” (</a:t>
            </a:r>
            <a:r>
              <a:rPr lang="es-ES" sz="2000" b="1" i="1"/>
              <a:t>wrapper routines</a:t>
            </a:r>
            <a:r>
              <a:rPr lang="es-ES" sz="2000" b="1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s-ES" sz="2000" b="1"/>
              <a:t>Sin embargo, no necesariamente todas las funciones del API encapsulan llamadas al sistema.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s-ES" sz="2000" b="1"/>
              <a:t>También, una función del API puede realizar varias llamadas al sistema, o varias funciones realizar la misma llamada al sistema con diferentes parámetros y funcionalidad añadida</a:t>
            </a:r>
          </a:p>
          <a:p>
            <a:pPr>
              <a:lnSpc>
                <a:spcPct val="90000"/>
              </a:lnSpc>
            </a:pPr>
            <a:r>
              <a:rPr lang="es-ES" sz="2400"/>
              <a:t>Estándar POSIX: Se refiere al API de programación, no a las llamadas al sistema, independientemente de cómo estén implementadas las funciones</a:t>
            </a:r>
          </a:p>
          <a:p>
            <a:pPr>
              <a:lnSpc>
                <a:spcPct val="90000"/>
              </a:lnSpc>
            </a:pPr>
            <a:r>
              <a:rPr lang="es-ES" sz="2400"/>
              <a:t>Las llamadas al sistema, pertenecen al kernel. Las funciones de biblioteca (API), 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4804-ED88-473A-9758-325903AFC234}" type="slidenum">
              <a:rPr lang="es-ES"/>
              <a:pPr/>
              <a:t>16</a:t>
            </a:fld>
            <a:endParaRPr lang="es-E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Llamadas al sistema y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32765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libc    contiene todas las llamadas al sistema </a:t>
            </a:r>
          </a:p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Oculta los detalles de la interfaz de las llamadas al sistema del núcleo en forma de funciones en C.</a:t>
            </a:r>
          </a:p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Las funciones trasladan los parámetros que reciben, normalmente a traves de la pila, en los registros del procesador apropiados, invocan al S.O., recogen el código de retorno (en la variable errno), etc. </a:t>
            </a:r>
          </a:p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Existen casos en los que dos llamadas al sistema de la biblioteca coinciden con la misma llamada al sistema "real" (P.Ej. waitpid y wait4 invocan ambas a la llamada al sistema wait4).</a:t>
            </a:r>
          </a:p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Algunas supuestas llamadas al sistema ofrecidas por la biblioteca son implementadas completamente por ella misma (el núcleo del S.O. no se invoca) </a:t>
            </a:r>
            <a:br>
              <a:rPr lang="es-MX" sz="1800" b="1"/>
            </a:br>
            <a:endParaRPr lang="es-MX" sz="1800" b="1"/>
          </a:p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Inicialmente, en Linux, la libc la mantenían Linus Torvalds </a:t>
            </a:r>
            <a:r>
              <a:rPr lang="es-MX" sz="1800" b="1" i="1"/>
              <a:t>et al.</a:t>
            </a:r>
            <a:r>
              <a:rPr lang="es-MX" sz="1800" b="1"/>
              <a:t>. Actualmente, se utiliza la biblioteca de GNU (glibc). </a:t>
            </a:r>
          </a:p>
          <a:p>
            <a:pPr>
              <a:lnSpc>
                <a:spcPct val="80000"/>
              </a:lnSpc>
              <a:spcAft>
                <a:spcPct val="50000"/>
              </a:spcAft>
              <a:buSzPct val="85000"/>
              <a:buFont typeface="Wingdings" pitchFamily="2" charset="2"/>
              <a:buChar char="q"/>
            </a:pPr>
            <a:r>
              <a:rPr lang="es-MX" sz="1800" b="1"/>
              <a:t>El código de la biblioteca NO pertenece al núcleo del S.O., sino que está en el espacio de direcciones del usuario.</a:t>
            </a:r>
            <a:endParaRPr lang="es-ES" sz="18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1BEC-76E3-4BF4-9BBD-686BD0EBD499}" type="slidenum">
              <a:rPr lang="es-ES"/>
              <a:pPr/>
              <a:t>17</a:t>
            </a:fld>
            <a:endParaRPr lang="es-E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229600" cy="360363"/>
          </a:xfrm>
        </p:spPr>
        <p:txBody>
          <a:bodyPr>
            <a:normAutofit fontScale="90000"/>
          </a:bodyPr>
          <a:lstStyle/>
          <a:p>
            <a:r>
              <a:rPr lang="es-MX" sz="3600" b="1">
                <a:solidFill>
                  <a:schemeClr val="bg2"/>
                </a:solidFill>
              </a:rPr>
              <a:t>Biblioteca de llamadas al sistema</a:t>
            </a:r>
            <a:endParaRPr lang="es-ES" sz="36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s-AR" sz="1800" dirty="0" smtClean="0">
                <a:latin typeface="Arial" pitchFamily="34" charset="0"/>
                <a:cs typeface="Arial" pitchFamily="34" charset="0"/>
              </a:rPr>
              <a:t>Proveen un ambiente conveniente  para  el desarrollo y ejecución de programas</a:t>
            </a:r>
          </a:p>
          <a:p>
            <a:pPr>
              <a:buBlip>
                <a:blip r:embed="rId2"/>
              </a:buBlip>
            </a:pPr>
            <a:endParaRPr lang="es-AR" sz="1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File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management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Create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delete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copy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rename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print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dump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list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manupilación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 de archivos y directorios</a:t>
            </a:r>
          </a:p>
          <a:p>
            <a:pPr>
              <a:buBlip>
                <a:blip r:embed="rId2"/>
              </a:buBlip>
            </a:pPr>
            <a:endParaRPr lang="es-AR" sz="1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s-AR" sz="1800" dirty="0" smtClean="0">
                <a:latin typeface="Arial" pitchFamily="34" charset="0"/>
                <a:cs typeface="Arial" pitchFamily="34" charset="0"/>
              </a:rPr>
              <a:t>Información de estado - date, time, cantidad de memoria  disponible, espacio en disco , número de usuarios, etc.</a:t>
            </a:r>
          </a:p>
          <a:p>
            <a:endParaRPr lang="es-AR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3"/>
              </a:buBlip>
            </a:pPr>
            <a:r>
              <a:rPr lang="es-AR" sz="1800" dirty="0" smtClean="0">
                <a:latin typeface="Arial" pitchFamily="34" charset="0"/>
                <a:cs typeface="Arial" pitchFamily="34" charset="0"/>
              </a:rPr>
              <a:t>Otros proveen detalles de performance,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logging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, y 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debugging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Blip>
                <a:blip r:embed="rId3"/>
              </a:buBlip>
            </a:pPr>
            <a:r>
              <a:rPr lang="es-AR" sz="1800" dirty="0" smtClean="0">
                <a:latin typeface="Arial" pitchFamily="34" charset="0"/>
                <a:cs typeface="Arial" pitchFamily="34" charset="0"/>
              </a:rPr>
              <a:t>Típicamente  estos  </a:t>
            </a:r>
            <a:r>
              <a:rPr lang="es-AR" sz="1800" dirty="0" err="1" smtClean="0">
                <a:latin typeface="Arial" pitchFamily="34" charset="0"/>
                <a:cs typeface="Arial" pitchFamily="34" charset="0"/>
              </a:rPr>
              <a:t>programs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 dan formato e imprimen la salida a terminal u otros dispositivos de salida.</a:t>
            </a:r>
          </a:p>
          <a:p>
            <a:pPr lvl="1">
              <a:buBlip>
                <a:blip r:embed="rId3"/>
              </a:buBlip>
            </a:pPr>
            <a:r>
              <a:rPr lang="es-AR" sz="1800" dirty="0" smtClean="0">
                <a:latin typeface="Arial" pitchFamily="34" charset="0"/>
                <a:cs typeface="Arial" pitchFamily="34" charset="0"/>
              </a:rPr>
              <a:t>Algunos implementan un registro  - usado para almacenar y recuperar configuraciones</a:t>
            </a:r>
            <a:endParaRPr lang="es-A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System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27816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50000"/>
                </a:schemeClr>
              </a:buClr>
              <a:buSzPct val="100000"/>
            </a:pPr>
            <a:r>
              <a:rPr lang="es-AR" dirty="0" smtClean="0"/>
              <a:t>Cada sistema se diseña con un objetivo.</a:t>
            </a:r>
          </a:p>
          <a:p>
            <a:pPr>
              <a:buClr>
                <a:schemeClr val="accent4">
                  <a:lumMod val="50000"/>
                </a:schemeClr>
              </a:buClr>
              <a:buSzPct val="100000"/>
            </a:pPr>
            <a:r>
              <a:rPr lang="es-AR" dirty="0" smtClean="0"/>
              <a:t>La estructura interna tiene mucha variación.</a:t>
            </a:r>
          </a:p>
          <a:p>
            <a:pPr>
              <a:buClr>
                <a:schemeClr val="accent4">
                  <a:lumMod val="50000"/>
                </a:schemeClr>
              </a:buClr>
              <a:buSzPct val="100000"/>
            </a:pPr>
            <a:r>
              <a:rPr lang="es-AR" dirty="0" smtClean="0"/>
              <a:t>Se comienza definiendo metas y especificaciones.</a:t>
            </a:r>
          </a:p>
          <a:p>
            <a:pPr>
              <a:buClr>
                <a:schemeClr val="accent4">
                  <a:lumMod val="50000"/>
                </a:schemeClr>
              </a:buClr>
              <a:buSzPct val="100000"/>
            </a:pPr>
            <a:r>
              <a:rPr lang="es-AR" dirty="0" smtClean="0"/>
              <a:t>Es afectado por la elección del hardware</a:t>
            </a:r>
          </a:p>
          <a:p>
            <a:pPr>
              <a:buClr>
                <a:schemeClr val="accent4">
                  <a:lumMod val="50000"/>
                </a:schemeClr>
              </a:buClr>
              <a:buSzPct val="100000"/>
            </a:pPr>
            <a:r>
              <a:rPr lang="es-AR" dirty="0" smtClean="0"/>
              <a:t>Metas de usuarios y las metas del sistema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s-AR" dirty="0" smtClean="0"/>
              <a:t>Usuario: debe ser cómodo de usar, fácil de aprender, confiable, seguro y rápido</a:t>
            </a:r>
          </a:p>
          <a:p>
            <a:pPr lvl="1">
              <a:buClr>
                <a:schemeClr val="accent4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s-AR" dirty="0" smtClean="0"/>
              <a:t>Sistema –Debe ser fácil de diseñar, implementar y mantener, así como flexible, fiable y libre de errores y eficiente.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accent4">
                    <a:lumMod val="50000"/>
                  </a:schemeClr>
                </a:solidFill>
              </a:rPr>
              <a:t>Diseño e  Implementación</a:t>
            </a:r>
            <a:endParaRPr lang="es-A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Servicios</a:t>
            </a:r>
          </a:p>
          <a:p>
            <a:r>
              <a:rPr lang="es-AR" dirty="0" smtClean="0"/>
              <a:t>Interfaz de usuario</a:t>
            </a:r>
          </a:p>
          <a:p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Calls</a:t>
            </a:r>
            <a:endParaRPr lang="es-AR" dirty="0" smtClean="0"/>
          </a:p>
          <a:p>
            <a:r>
              <a:rPr lang="es-AR" dirty="0" smtClean="0"/>
              <a:t>Tipos de </a:t>
            </a:r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Calls</a:t>
            </a:r>
            <a:endParaRPr lang="es-AR" dirty="0" smtClean="0"/>
          </a:p>
          <a:p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Programs</a:t>
            </a:r>
            <a:endParaRPr lang="es-AR" dirty="0" smtClean="0"/>
          </a:p>
          <a:p>
            <a:r>
              <a:rPr lang="es-AR" dirty="0" smtClean="0"/>
              <a:t>Sistema Operativo Diseño e Implementación</a:t>
            </a:r>
          </a:p>
          <a:p>
            <a:r>
              <a:rPr lang="es-AR" dirty="0" smtClean="0"/>
              <a:t>Estructura del Sistema Operativo</a:t>
            </a:r>
          </a:p>
          <a:p>
            <a:r>
              <a:rPr lang="es-AR" dirty="0" smtClean="0"/>
              <a:t>Máquina Virtual</a:t>
            </a:r>
          </a:p>
          <a:p>
            <a:r>
              <a:rPr lang="es-AR" dirty="0" smtClean="0"/>
              <a:t>Generación de  Sistemas Operativos</a:t>
            </a:r>
          </a:p>
          <a:p>
            <a:r>
              <a:rPr lang="es-AR" dirty="0" smtClean="0"/>
              <a:t>Sistema </a:t>
            </a:r>
            <a:r>
              <a:rPr lang="es-AR" dirty="0" err="1" smtClean="0"/>
              <a:t>Booteo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Estructura</a:t>
            </a:r>
            <a:r>
              <a:rPr lang="en-US" dirty="0" smtClean="0"/>
              <a:t> de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s-AR" b="1" dirty="0" smtClean="0"/>
              <a:t>Política</a:t>
            </a:r>
            <a:r>
              <a:rPr lang="es-AR" dirty="0" smtClean="0"/>
              <a:t>:   ¿Que deberá hacer?</a:t>
            </a:r>
          </a:p>
          <a:p>
            <a:pPr>
              <a:buFont typeface="Monotype Sorts" pitchFamily="2" charset="2"/>
              <a:buNone/>
            </a:pPr>
            <a:endParaRPr lang="es-AR" dirty="0" smtClean="0"/>
          </a:p>
          <a:p>
            <a:pPr>
              <a:buFont typeface="Monotype Sorts" pitchFamily="2" charset="2"/>
              <a:buNone/>
            </a:pPr>
            <a:r>
              <a:rPr lang="es-AR" b="1" dirty="0" smtClean="0"/>
              <a:t>Mecanismo:  </a:t>
            </a:r>
            <a:r>
              <a:rPr lang="es-AR" dirty="0" smtClean="0"/>
              <a:t>¿Cómo lo hace?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 lvl="1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Los mecanismos determinan cómo hacer algo, las políticas de decidir lo que se hará</a:t>
            </a:r>
          </a:p>
          <a:p>
            <a:pPr lvl="1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La separación de la política de mecanismo es un principio muy importante, permite la máxima flexibilidad para que las decisiones políticas se van a cambiar más tarde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accent4">
                    <a:lumMod val="50000"/>
                  </a:schemeClr>
                </a:solidFill>
              </a:rPr>
              <a:t>Diseño e  Implementación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(Cont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6485" t="23559" r="23518" b="52818"/>
          <a:stretch>
            <a:fillRect/>
          </a:stretch>
        </p:blipFill>
        <p:spPr bwMode="auto">
          <a:xfrm>
            <a:off x="277792" y="2152891"/>
            <a:ext cx="7560025" cy="430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0147"/>
          </a:xfrm>
        </p:spPr>
        <p:txBody>
          <a:bodyPr/>
          <a:lstStyle/>
          <a:p>
            <a:r>
              <a:rPr lang="es-AR" dirty="0" smtClean="0"/>
              <a:t>Estructura Monolítica</a:t>
            </a:r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46503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Es muy común: no existe estructura propiamente dicha o es mínima.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El S. O. es una colección de procedimientos que se pueden llamar entre sí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CAPAS o NIVELES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13089" t="708" r="13089" b="708"/>
          <a:stretch>
            <a:fillRect/>
          </a:stretch>
        </p:blipFill>
        <p:spPr bwMode="auto">
          <a:xfrm>
            <a:off x="2171700" y="1377377"/>
            <a:ext cx="4659871" cy="466684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181100"/>
          <a:ext cx="8229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9" name="Rectangle 7"/>
          <p:cNvSpPr>
            <a:spLocks noGrp="1" noChangeArrowheads="1"/>
          </p:cNvSpPr>
          <p:nvPr>
            <p:ph idx="1"/>
          </p:nvPr>
        </p:nvSpPr>
        <p:spPr>
          <a:xfrm>
            <a:off x="827088" y="1625600"/>
            <a:ext cx="7351712" cy="44831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(a) Nonvirtual machine (b) virtual machine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Machines (Cont.)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951038" y="45735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Non-virtual Machine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343525" y="460057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Virtual Machine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2" cstate="print"/>
          <a:srcRect l="407" t="5431" r="610" b="5159"/>
          <a:stretch>
            <a:fillRect/>
          </a:stretch>
        </p:blipFill>
        <p:spPr bwMode="auto">
          <a:xfrm>
            <a:off x="1406525" y="1336675"/>
            <a:ext cx="6172200" cy="4181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VMware Architecture</a:t>
            </a: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 cstate="print"/>
          <a:srcRect l="381" t="3047" r="381" b="4318"/>
          <a:stretch>
            <a:fillRect/>
          </a:stretch>
        </p:blipFill>
        <p:spPr bwMode="auto">
          <a:xfrm>
            <a:off x="1435100" y="1295400"/>
            <a:ext cx="6616700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 : </a:t>
            </a:r>
            <a:r>
              <a:rPr lang="en-US" dirty="0" err="1" smtClean="0">
                <a:solidFill>
                  <a:schemeClr val="bg1"/>
                </a:solidFill>
              </a:rPr>
              <a:t>MáquinaVirtual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395" t="18935" r="395" b="18935"/>
          <a:stretch>
            <a:fillRect/>
          </a:stretch>
        </p:blipFill>
        <p:spPr bwMode="auto">
          <a:xfrm>
            <a:off x="1447800" y="1749425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Describir los servicios que  un  sistema  operativo provee a los usuarios, procesos y a otros  sistemas.</a:t>
            </a:r>
          </a:p>
          <a:p>
            <a:r>
              <a:rPr lang="es-AR" dirty="0" smtClean="0"/>
              <a:t>Distintas formas de estructuras de un sistema operativo.</a:t>
            </a:r>
          </a:p>
          <a:p>
            <a:r>
              <a:rPr lang="es-AR" dirty="0" smtClean="0"/>
              <a:t>Explicar cómo instalar  y personalizar,   y cómo arrancar el S.O.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S.O.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Program</a:t>
            </a:r>
            <a:r>
              <a:rPr lang="es-AR" dirty="0" smtClean="0"/>
              <a:t>- los utilizan los usuarios , normalmente desde la line a comandos –</a:t>
            </a:r>
          </a:p>
          <a:p>
            <a:pPr lvl="1"/>
            <a:endParaRPr lang="es-AR" dirty="0" smtClean="0"/>
          </a:p>
          <a:p>
            <a:pPr lvl="1"/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Call</a:t>
            </a:r>
            <a:r>
              <a:rPr lang="es-AR" dirty="0" smtClean="0"/>
              <a:t> – son servicios que brinda el sistema a los programas 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47" y="297787"/>
            <a:ext cx="8229600" cy="1143000"/>
          </a:xfrm>
        </p:spPr>
        <p:txBody>
          <a:bodyPr/>
          <a:lstStyle/>
          <a:p>
            <a:r>
              <a:rPr lang="en-US" dirty="0" err="1" smtClean="0"/>
              <a:t>Servicios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9044"/>
            <a:ext cx="8229600" cy="5688956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Interfaz programable para los servicios provistos por el sistema operativo</a:t>
            </a:r>
          </a:p>
          <a:p>
            <a:endParaRPr lang="es-AR" dirty="0" smtClean="0"/>
          </a:p>
          <a:p>
            <a:r>
              <a:rPr lang="es-AR" dirty="0" smtClean="0"/>
              <a:t>Escrito en lenguaje de alto nivel (C o C++)</a:t>
            </a:r>
          </a:p>
          <a:p>
            <a:endParaRPr lang="es-AR" dirty="0" smtClean="0"/>
          </a:p>
          <a:p>
            <a:r>
              <a:rPr lang="es-AR" dirty="0" smtClean="0"/>
              <a:t>Accedida por los programas vía  </a:t>
            </a:r>
            <a:r>
              <a:rPr lang="es-AR" b="1" dirty="0" err="1" smtClean="0"/>
              <a:t>Application</a:t>
            </a:r>
            <a:r>
              <a:rPr lang="es-AR" b="1" dirty="0" smtClean="0"/>
              <a:t> </a:t>
            </a:r>
            <a:r>
              <a:rPr lang="es-AR" b="1" dirty="0" err="1" smtClean="0"/>
              <a:t>Program</a:t>
            </a:r>
            <a:r>
              <a:rPr lang="es-AR" b="1" dirty="0" smtClean="0"/>
              <a:t> Interface (API)</a:t>
            </a:r>
            <a:r>
              <a:rPr lang="es-AR" dirty="0" smtClean="0"/>
              <a:t> en lugar de utilizar la SC. Directamente</a:t>
            </a:r>
          </a:p>
          <a:p>
            <a:endParaRPr lang="es-AR" dirty="0" smtClean="0"/>
          </a:p>
          <a:p>
            <a:r>
              <a:rPr lang="es-AR" dirty="0" smtClean="0"/>
              <a:t>Las </a:t>
            </a:r>
            <a:r>
              <a:rPr lang="es-AR" dirty="0" err="1" smtClean="0"/>
              <a:t>APIs</a:t>
            </a:r>
            <a:r>
              <a:rPr lang="es-AR" dirty="0" smtClean="0"/>
              <a:t>  mas conocidas son Win32 para Windows, POSIX para POSIX-</a:t>
            </a:r>
            <a:r>
              <a:rPr lang="es-AR" dirty="0" err="1" smtClean="0"/>
              <a:t>based</a:t>
            </a:r>
            <a:r>
              <a:rPr lang="es-AR" dirty="0" smtClean="0"/>
              <a:t> </a:t>
            </a:r>
            <a:r>
              <a:rPr lang="es-AR" dirty="0" err="1" smtClean="0"/>
              <a:t>systems</a:t>
            </a:r>
            <a:r>
              <a:rPr lang="es-AR" dirty="0" smtClean="0"/>
              <a:t> (UNIX, Linux, and Mac OS X), y </a:t>
            </a:r>
            <a:r>
              <a:rPr lang="es-AR" dirty="0" err="1" smtClean="0"/>
              <a:t>APIs</a:t>
            </a:r>
            <a:r>
              <a:rPr lang="es-AR" dirty="0" smtClean="0"/>
              <a:t> Java para la máquina virtual machine de Java (JVM)</a:t>
            </a:r>
          </a:p>
          <a:p>
            <a:endParaRPr lang="es-AR" dirty="0" smtClean="0"/>
          </a:p>
          <a:p>
            <a:r>
              <a:rPr lang="es-AR" dirty="0" smtClean="0"/>
              <a:t>¿Por qué  usar </a:t>
            </a:r>
            <a:r>
              <a:rPr lang="es-AR" dirty="0" err="1" smtClean="0"/>
              <a:t>APIs</a:t>
            </a:r>
            <a:r>
              <a:rPr lang="es-AR" dirty="0" smtClean="0"/>
              <a:t> en lugar de las </a:t>
            </a:r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calls</a:t>
            </a:r>
            <a:r>
              <a:rPr lang="es-AR" dirty="0" smtClean="0"/>
              <a:t>?</a:t>
            </a:r>
            <a:br>
              <a:rPr lang="es-AR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11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/>
              <a:t>Son servicios para: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000" b="1"/>
              <a:t>Interactuar con el Hardware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000" b="1"/>
              <a:t>Gestión de procesos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000" b="1"/>
              <a:t>Manejo de memoria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000" b="1"/>
              <a:t>Señales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000" b="1"/>
              <a:t>Tiempo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000" b="1"/>
              <a:t>Etc.</a:t>
            </a:r>
          </a:p>
          <a:p>
            <a:pPr>
              <a:lnSpc>
                <a:spcPct val="80000"/>
              </a:lnSpc>
            </a:pPr>
            <a:r>
              <a:rPr lang="es-ES" sz="2400" b="1"/>
              <a:t> Los servicios se ofrecen por medio de Llamadas al Sistema (</a:t>
            </a:r>
            <a:r>
              <a:rPr lang="es-ES" sz="2400" b="1" i="1"/>
              <a:t>Sistem calls</a:t>
            </a:r>
            <a:r>
              <a:rPr lang="es-ES" sz="2400" b="1"/>
              <a:t>)</a:t>
            </a:r>
          </a:p>
          <a:p>
            <a:pPr>
              <a:lnSpc>
                <a:spcPct val="80000"/>
              </a:lnSpc>
            </a:pPr>
            <a:r>
              <a:rPr lang="es-ES" sz="2400" b="1"/>
              <a:t>Las invoca un proceso de usuario y son servidas por el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DC2-E07B-46E3-BC4C-2F511EE27009}" type="slidenum">
              <a:rPr lang="es-ES"/>
              <a:pPr/>
              <a:t>6</a:t>
            </a:fld>
            <a:endParaRPr lang="es-E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s-ES" sz="3200"/>
              <a:t>Systems Calls:</a:t>
            </a:r>
            <a:r>
              <a:rPr lang="es-ES" sz="3600"/>
              <a:t> </a:t>
            </a:r>
            <a:r>
              <a:rPr lang="es-ES" sz="2800"/>
              <a:t>Interfaz que ofrece el  Sistema Operativo al resto de los  programas que les permite solicitarle algún trabajo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8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/>
              <a:t>Facilita la programación. No es necesario conocer a fondo el </a:t>
            </a:r>
            <a:r>
              <a:rPr lang="es-ES" dirty="0" smtClean="0"/>
              <a:t>HW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Incrementa la seguridad del sistema, ya que el </a:t>
            </a:r>
            <a:r>
              <a:rPr lang="es-ES" dirty="0" err="1"/>
              <a:t>kernel</a:t>
            </a:r>
            <a:r>
              <a:rPr lang="es-ES" dirty="0"/>
              <a:t> puede comprobar que los parámetros de la llamada al sistema son correctos antes de intentar </a:t>
            </a:r>
            <a:r>
              <a:rPr lang="es-ES" dirty="0" smtClean="0"/>
              <a:t>servirla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Hace los programas más portables ya que  usan interfaces comunes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E75D-02B7-45CF-A181-4651BF2130B8}" type="slidenum">
              <a:rPr lang="es-ES"/>
              <a:pPr/>
              <a:t>7</a:t>
            </a:fld>
            <a:endParaRPr lang="es-ES"/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/>
              <a:t>Ventajas de la capa intermedia de llamadas al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126413" cy="3946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/>
              <a:t>Es necesario resaltar la diferencia entre un API y el conjunto de llamadas al sistema</a:t>
            </a:r>
          </a:p>
          <a:p>
            <a:pPr lvl="1">
              <a:lnSpc>
                <a:spcPct val="80000"/>
              </a:lnSpc>
            </a:pPr>
            <a:r>
              <a:rPr lang="es-ES" sz="2400"/>
              <a:t>API: </a:t>
            </a:r>
            <a:r>
              <a:rPr lang="es-ES" sz="2400" i="1"/>
              <a:t>Application Programming Interface</a:t>
            </a:r>
            <a:r>
              <a:rPr lang="es-ES" sz="2400"/>
              <a:t>, interfaz de programación de aplicaciones.</a:t>
            </a:r>
          </a:p>
          <a:p>
            <a:pPr>
              <a:lnSpc>
                <a:spcPct val="80000"/>
              </a:lnSpc>
            </a:pPr>
            <a:r>
              <a:rPr lang="es-ES" sz="2400" b="1"/>
              <a:t>Dos niveles diferenciados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400"/>
              <a:t>Llamadas al sistema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r>
              <a:rPr lang="es-ES" sz="2400"/>
              <a:t> API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s-ES"/>
              <a:t>Interfaz ofrecida para el programador por una biblioteca de funciones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s-ES"/>
              <a:t> Interfaz ofrecida por el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5EBB-F19B-4586-A73B-438F8B0F67E2}" type="slidenum">
              <a:rPr lang="es-ES"/>
              <a:pPr/>
              <a:t>8</a:t>
            </a:fld>
            <a:endParaRPr lang="es-E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Llamadas al sistema y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70390" y="659757"/>
            <a:ext cx="8461094" cy="57873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MX" sz="36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con el sistema operativo</a:t>
            </a:r>
          </a:p>
          <a:p>
            <a:pPr>
              <a:lnSpc>
                <a:spcPct val="90000"/>
              </a:lnSpc>
            </a:pPr>
            <a:r>
              <a:rPr lang="es-MX" sz="2800" dirty="0"/>
              <a:t>Se pueden distinguir dos puntos de vista en la interfaz ofrecida por las llamadas al sistema: </a:t>
            </a:r>
          </a:p>
          <a:p>
            <a:pPr lvl="1">
              <a:lnSpc>
                <a:spcPct val="90000"/>
              </a:lnSpc>
            </a:pPr>
            <a:r>
              <a:rPr lang="es-MX" sz="2400" b="1" dirty="0"/>
              <a:t>La interfaz ofrecida por el núcleo del sistema operativo.</a:t>
            </a:r>
            <a:r>
              <a:rPr lang="es-MX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s-MX" sz="2000" dirty="0"/>
              <a:t>Es una interfaz definida a nivel de lenguaje ensamblador. </a:t>
            </a:r>
          </a:p>
          <a:p>
            <a:pPr lvl="2">
              <a:lnSpc>
                <a:spcPct val="90000"/>
              </a:lnSpc>
            </a:pPr>
            <a:r>
              <a:rPr lang="es-MX" sz="2000" dirty="0"/>
              <a:t>Depende directamente del "hardware" sobre el cual se está ejecutando el S.O</a:t>
            </a:r>
          </a:p>
          <a:p>
            <a:pPr lvl="1">
              <a:lnSpc>
                <a:spcPct val="90000"/>
              </a:lnSpc>
            </a:pPr>
            <a:r>
              <a:rPr lang="es-MX" sz="2400" b="1" dirty="0"/>
              <a:t>La interfaz ofrecida al programador o usuario (API).</a:t>
            </a:r>
            <a:r>
              <a:rPr lang="es-MX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s-MX" sz="2000" dirty="0"/>
              <a:t>MSDOS </a:t>
            </a:r>
          </a:p>
          <a:p>
            <a:pPr lvl="3">
              <a:lnSpc>
                <a:spcPct val="90000"/>
              </a:lnSpc>
            </a:pPr>
            <a:r>
              <a:rPr lang="es-MX" sz="1800" dirty="0"/>
              <a:t>Documentada a nivel de ensamblador: Interrupción a la que hay que llamar, valores de los registros que hay que cargar y valores de retorno. </a:t>
            </a:r>
          </a:p>
          <a:p>
            <a:pPr lvl="2">
              <a:lnSpc>
                <a:spcPct val="90000"/>
              </a:lnSpc>
            </a:pPr>
            <a:r>
              <a:rPr lang="es-MX" sz="2000" dirty="0"/>
              <a:t>UNIX </a:t>
            </a:r>
          </a:p>
          <a:p>
            <a:pPr lvl="3">
              <a:lnSpc>
                <a:spcPct val="90000"/>
              </a:lnSpc>
            </a:pPr>
            <a:r>
              <a:rPr lang="es-MX" sz="1800" dirty="0"/>
              <a:t>Funciones estándar en lenguaje </a:t>
            </a:r>
            <a:r>
              <a:rPr lang="es-MX" sz="1800" b="1" dirty="0"/>
              <a:t>C</a:t>
            </a:r>
            <a:r>
              <a:rPr lang="es-MX" sz="1800" dirty="0"/>
              <a:t>. </a:t>
            </a:r>
            <a:br>
              <a:rPr lang="es-MX" sz="1800" dirty="0"/>
            </a:br>
            <a:r>
              <a:rPr lang="es-MX" sz="1800" dirty="0"/>
              <a:t>P.ej. </a:t>
            </a:r>
            <a:r>
              <a:rPr lang="es-MX" sz="1800" dirty="0" err="1"/>
              <a:t>int</a:t>
            </a:r>
            <a:r>
              <a:rPr lang="es-MX" sz="1800" dirty="0"/>
              <a:t> </a:t>
            </a:r>
            <a:r>
              <a:rPr lang="es-MX" sz="1800" dirty="0" err="1"/>
              <a:t>kill</a:t>
            </a:r>
            <a:r>
              <a:rPr lang="es-MX" sz="1800" dirty="0"/>
              <a:t> (</a:t>
            </a:r>
            <a:r>
              <a:rPr lang="es-MX" sz="1800" dirty="0" err="1"/>
              <a:t>pid_t</a:t>
            </a:r>
            <a:r>
              <a:rPr lang="es-MX" sz="1800" dirty="0"/>
              <a:t> </a:t>
            </a:r>
            <a:r>
              <a:rPr lang="es-MX" sz="1800" dirty="0" err="1"/>
              <a:t>pid</a:t>
            </a:r>
            <a:r>
              <a:rPr lang="es-MX" sz="1800" dirty="0"/>
              <a:t>, </a:t>
            </a:r>
            <a:r>
              <a:rPr lang="es-MX" sz="1800" dirty="0" err="1"/>
              <a:t>int</a:t>
            </a:r>
            <a:r>
              <a:rPr lang="es-MX" sz="1800" dirty="0"/>
              <a:t> </a:t>
            </a:r>
            <a:r>
              <a:rPr lang="es-MX" sz="1800" dirty="0" err="1"/>
              <a:t>sig</a:t>
            </a:r>
            <a:r>
              <a:rPr lang="es-MX" sz="1800" dirty="0"/>
              <a:t>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Lic.Graciela De Luca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3EB0-1656-4856-A9E6-E05E1B3C7972}" type="slidenum">
              <a:rPr lang="es-ES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1152</TotalTime>
  <Words>1543</Words>
  <Application>Microsoft Office PowerPoint</Application>
  <PresentationFormat>On-screen Show (4:3)</PresentationFormat>
  <Paragraphs>218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Helvetica</vt:lpstr>
      <vt:lpstr>Lucida Sans Unicode</vt:lpstr>
      <vt:lpstr>Monotype Sorts</vt:lpstr>
      <vt:lpstr>Times New Roman</vt:lpstr>
      <vt:lpstr>Verdana</vt:lpstr>
      <vt:lpstr>Wingdings</vt:lpstr>
      <vt:lpstr>Wingdings 2</vt:lpstr>
      <vt:lpstr>Wingdings 3</vt:lpstr>
      <vt:lpstr>Concourse</vt:lpstr>
      <vt:lpstr>Estructura de los Sistemas Operativos</vt:lpstr>
      <vt:lpstr>Estructura de los Sistemas Operativos</vt:lpstr>
      <vt:lpstr>Objectivos</vt:lpstr>
      <vt:lpstr>Servicios</vt:lpstr>
      <vt:lpstr>System Calls</vt:lpstr>
      <vt:lpstr>Systems Calls: Interfaz que ofrece el  Sistema Operativo al resto de los  programas que les permite solicitarle algún trabajo</vt:lpstr>
      <vt:lpstr>Ventajas de la capa intermedia de llamadas al sistema</vt:lpstr>
      <vt:lpstr>Llamadas al sistema y APIs</vt:lpstr>
      <vt:lpstr>PowerPoint Presentation</vt:lpstr>
      <vt:lpstr>Interfaz ofrecida por el núcleo </vt:lpstr>
      <vt:lpstr>Interfaz ofrecida por el núcleo</vt:lpstr>
      <vt:lpstr> Interfaz ofrecida al programador (API) </vt:lpstr>
      <vt:lpstr>Llamadas al sistema y APIs</vt:lpstr>
      <vt:lpstr>Proceso de llamada</vt:lpstr>
      <vt:lpstr>Proceso de llamada </vt:lpstr>
      <vt:lpstr>Llamadas al sistema y APIs</vt:lpstr>
      <vt:lpstr>Biblioteca de llamadas al sistema</vt:lpstr>
      <vt:lpstr>System Programs</vt:lpstr>
      <vt:lpstr>Diseño e  Implementación</vt:lpstr>
      <vt:lpstr>Diseño e  Implementación (Cont.)</vt:lpstr>
      <vt:lpstr>Estructura Monolítica</vt:lpstr>
      <vt:lpstr>CAPAS o NIVELES</vt:lpstr>
      <vt:lpstr>Microkernel</vt:lpstr>
      <vt:lpstr>Virtual Machines (Cont.)</vt:lpstr>
      <vt:lpstr>VMware Architecture</vt:lpstr>
      <vt:lpstr>Java : MáquinaVirtual 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Bill Cipher</cp:lastModifiedBy>
  <cp:revision>71</cp:revision>
  <cp:lastPrinted>2001-06-14T13:58:17Z</cp:lastPrinted>
  <dcterms:created xsi:type="dcterms:W3CDTF">2004-10-07T19:11:13Z</dcterms:created>
  <dcterms:modified xsi:type="dcterms:W3CDTF">2017-05-24T05:23:23Z</dcterms:modified>
</cp:coreProperties>
</file>