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</p:sldMasterIdLst>
  <p:notesMasterIdLst>
    <p:notesMasterId r:id="rId51"/>
  </p:notesMasterIdLst>
  <p:handoutMasterIdLst>
    <p:handoutMasterId r:id="rId52"/>
  </p:handoutMasterIdLst>
  <p:sldIdLst>
    <p:sldId id="325" r:id="rId3"/>
    <p:sldId id="335" r:id="rId4"/>
    <p:sldId id="337" r:id="rId5"/>
    <p:sldId id="340" r:id="rId6"/>
    <p:sldId id="339" r:id="rId7"/>
    <p:sldId id="341" r:id="rId8"/>
    <p:sldId id="338" r:id="rId9"/>
    <p:sldId id="342" r:id="rId10"/>
    <p:sldId id="343" r:id="rId11"/>
    <p:sldId id="348" r:id="rId12"/>
    <p:sldId id="464" r:id="rId13"/>
    <p:sldId id="463" r:id="rId14"/>
    <p:sldId id="462" r:id="rId15"/>
    <p:sldId id="349" r:id="rId16"/>
    <p:sldId id="350" r:id="rId17"/>
    <p:sldId id="351" r:id="rId18"/>
    <p:sldId id="352" r:id="rId19"/>
    <p:sldId id="465" r:id="rId20"/>
    <p:sldId id="466" r:id="rId21"/>
    <p:sldId id="467" r:id="rId22"/>
    <p:sldId id="468" r:id="rId23"/>
    <p:sldId id="470" r:id="rId24"/>
    <p:sldId id="469" r:id="rId25"/>
    <p:sldId id="471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8" r:id="rId39"/>
    <p:sldId id="370" r:id="rId40"/>
    <p:sldId id="371" r:id="rId41"/>
    <p:sldId id="372" r:id="rId42"/>
    <p:sldId id="375" r:id="rId43"/>
    <p:sldId id="376" r:id="rId44"/>
    <p:sldId id="478" r:id="rId45"/>
    <p:sldId id="472" r:id="rId46"/>
    <p:sldId id="474" r:id="rId47"/>
    <p:sldId id="475" r:id="rId48"/>
    <p:sldId id="476" r:id="rId49"/>
    <p:sldId id="479" r:id="rId5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 autoAdjust="0"/>
    <p:restoredTop sz="94599" autoAdjust="0"/>
  </p:normalViewPr>
  <p:slideViewPr>
    <p:cSldViewPr snapToGrid="0">
      <p:cViewPr varScale="1">
        <p:scale>
          <a:sx n="65" d="100"/>
          <a:sy n="65" d="100"/>
        </p:scale>
        <p:origin x="-1282" y="-67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180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3224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93619" cy="50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431" tIns="48715" rIns="97431" bIns="48715" numCol="1" anchor="ctr" anchorCtr="0" compatLnSpc="1">
            <a:prstTxWarp prst="textNoShape">
              <a:avLst/>
            </a:prstTxWarp>
          </a:bodyPr>
          <a:lstStyle>
            <a:lvl1pPr defTabSz="973153">
              <a:defRPr sz="1300" u="none"/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169" y="1"/>
            <a:ext cx="3095160" cy="50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431" tIns="48715" rIns="97431" bIns="48715" numCol="1" anchor="ctr" anchorCtr="0" compatLnSpc="1">
            <a:prstTxWarp prst="textNoShape">
              <a:avLst/>
            </a:prstTxWarp>
          </a:bodyPr>
          <a:lstStyle>
            <a:lvl1pPr algn="r" defTabSz="973153">
              <a:defRPr sz="1300" u="none"/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7251"/>
            <a:ext cx="3093619" cy="50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431" tIns="48715" rIns="97431" bIns="48715" numCol="1" anchor="b" anchorCtr="0" compatLnSpc="1">
            <a:prstTxWarp prst="textNoShape">
              <a:avLst/>
            </a:prstTxWarp>
          </a:bodyPr>
          <a:lstStyle>
            <a:lvl1pPr defTabSz="973153">
              <a:defRPr sz="1300" u="none"/>
            </a:lvl1pPr>
          </a:lstStyle>
          <a:p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169" y="9747251"/>
            <a:ext cx="3095160" cy="50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431" tIns="48715" rIns="97431" bIns="48715" numCol="1" anchor="b" anchorCtr="0" compatLnSpc="1">
            <a:prstTxWarp prst="textNoShape">
              <a:avLst/>
            </a:prstTxWarp>
          </a:bodyPr>
          <a:lstStyle>
            <a:lvl1pPr algn="r" defTabSz="973153">
              <a:defRPr sz="1300" u="none"/>
            </a:lvl1pPr>
          </a:lstStyle>
          <a:p>
            <a:fld id="{10AC2FDA-3B9F-41EC-B658-B2328C2C67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93619" cy="50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431" tIns="48715" rIns="97431" bIns="48715" numCol="1" anchor="ctr" anchorCtr="0" compatLnSpc="1">
            <a:prstTxWarp prst="textNoShape">
              <a:avLst/>
            </a:prstTxWarp>
          </a:bodyPr>
          <a:lstStyle>
            <a:lvl1pPr defTabSz="973153">
              <a:defRPr sz="1300" u="none"/>
            </a:lvl1pPr>
          </a:lstStyle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69" y="1"/>
            <a:ext cx="3095160" cy="50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431" tIns="48715" rIns="97431" bIns="48715" numCol="1" anchor="ctr" anchorCtr="0" compatLnSpc="1">
            <a:prstTxWarp prst="textNoShape">
              <a:avLst/>
            </a:prstTxWarp>
          </a:bodyPr>
          <a:lstStyle>
            <a:lvl1pPr algn="r" defTabSz="973153">
              <a:defRPr sz="1300" u="none"/>
            </a:lvl1pPr>
          </a:lstStyle>
          <a:p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4563" y="758825"/>
            <a:ext cx="5151437" cy="3862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010" y="4873626"/>
            <a:ext cx="5261308" cy="461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431" tIns="48715" rIns="97431" bIns="48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7251"/>
            <a:ext cx="3093619" cy="50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431" tIns="48715" rIns="97431" bIns="48715" numCol="1" anchor="b" anchorCtr="0" compatLnSpc="1">
            <a:prstTxWarp prst="textNoShape">
              <a:avLst/>
            </a:prstTxWarp>
          </a:bodyPr>
          <a:lstStyle>
            <a:lvl1pPr defTabSz="973153">
              <a:defRPr sz="1300" u="none"/>
            </a:lvl1pPr>
          </a:lstStyle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69" y="9747251"/>
            <a:ext cx="3095160" cy="50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7431" tIns="48715" rIns="97431" bIns="48715" numCol="1" anchor="b" anchorCtr="0" compatLnSpc="1">
            <a:prstTxWarp prst="textNoShape">
              <a:avLst/>
            </a:prstTxWarp>
          </a:bodyPr>
          <a:lstStyle>
            <a:lvl1pPr algn="r" defTabSz="973153">
              <a:defRPr sz="1300" u="none"/>
            </a:lvl1pPr>
          </a:lstStyle>
          <a:p>
            <a:fld id="{34ADD094-03B1-4E5E-B6D4-7EB162DC07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5958" y="4861781"/>
            <a:ext cx="5207385" cy="46045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u="none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u="none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graphicFrame>
        <p:nvGraphicFramePr>
          <p:cNvPr id="187398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87398" name="Clip" r:id="rId3" imgW="0" imgH="0" progId="">
              <p:embed/>
            </p:oleObj>
          </a:graphicData>
        </a:graphic>
      </p:graphicFrame>
      <p:pic>
        <p:nvPicPr>
          <p:cNvPr id="187399" name="Picture 7" descr="Slide_iconblue_pc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87400" name="Picture 8" descr="BD21332_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13" name="Picture 7" descr="Slide_iconblue_p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4" name="Picture 8" descr="BD21332_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3997325" y="6613525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000" b="1" u="none">
                <a:solidFill>
                  <a:srgbClr val="993300"/>
                </a:solidFill>
              </a:rPr>
              <a:t>Tema 10: </a:t>
            </a:r>
            <a:fld id="{5758FF89-633A-472F-9CCB-C08670D69132}" type="slidenum">
              <a:rPr lang="es-ES" sz="1000" b="1" u="none">
                <a:solidFill>
                  <a:srgbClr val="99330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s-ES" sz="1000" b="1" u="none">
              <a:solidFill>
                <a:srgbClr val="993300"/>
              </a:solidFill>
            </a:endParaRP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u="none">
                <a:solidFill>
                  <a:srgbClr val="993300"/>
                </a:solidFill>
              </a:rPr>
              <a:t>Silberschatz, Galvin and Gagne ©2005</a:t>
            </a:r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0" y="6613525"/>
            <a:ext cx="408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000" b="1" u="none">
                <a:solidFill>
                  <a:srgbClr val="993300"/>
                </a:solidFill>
              </a:rPr>
              <a:t>Fundamentos de los Computadores (ITT, Sist. Electr.), 2005-2006</a:t>
            </a:r>
          </a:p>
        </p:txBody>
      </p:sp>
      <p:pic>
        <p:nvPicPr>
          <p:cNvPr id="186386" name="Picture 18" descr="Slide_iconblue_p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</p:spPr>
      </p:pic>
      <p:pic>
        <p:nvPicPr>
          <p:cNvPr id="186387" name="Picture 19" descr="Slide_iconvertica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fontAlgn="base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fontAlgn="base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fontAlgn="base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fontAlgn="base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752600"/>
            <a:ext cx="7772400" cy="1830388"/>
          </a:xfrm>
        </p:spPr>
        <p:txBody>
          <a:bodyPr/>
          <a:lstStyle/>
          <a:p>
            <a:r>
              <a:rPr lang="es-ES" dirty="0" smtClean="0"/>
              <a:t>Gestión </a:t>
            </a:r>
            <a:r>
              <a:rPr lang="es-ES" dirty="0"/>
              <a:t>de Memoria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7037388" cy="5058476"/>
          </a:xfrm>
        </p:spPr>
        <p:txBody>
          <a:bodyPr>
            <a:normAutofit fontScale="85000" lnSpcReduction="20000"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La memoria principal se encuentra dividida en dos partes:</a:t>
            </a:r>
          </a:p>
          <a:p>
            <a:pPr lvl="1"/>
            <a:r>
              <a:rPr lang="es-ES" b="1" dirty="0">
                <a:latin typeface="Arial" pitchFamily="34" charset="0"/>
                <a:cs typeface="Arial" pitchFamily="34" charset="0"/>
              </a:rPr>
              <a:t>SO residente (</a:t>
            </a:r>
            <a:r>
              <a:rPr lang="es-ES" b="1" dirty="0" err="1">
                <a:latin typeface="Arial" pitchFamily="34" charset="0"/>
                <a:cs typeface="Arial" pitchFamily="34" charset="0"/>
              </a:rPr>
              <a:t>kernel</a:t>
            </a:r>
            <a:r>
              <a:rPr lang="es-ES" dirty="0">
                <a:latin typeface="Arial" pitchFamily="34" charset="0"/>
                <a:cs typeface="Arial" pitchFamily="34" charset="0"/>
              </a:rPr>
              <a:t>), normalmente en posiciones bajas de la memoria junto al vector de interrupciones</a:t>
            </a:r>
          </a:p>
          <a:p>
            <a:pPr lvl="1"/>
            <a:r>
              <a:rPr lang="es-ES" b="1" dirty="0">
                <a:latin typeface="Arial" pitchFamily="34" charset="0"/>
                <a:cs typeface="Arial" pitchFamily="34" charset="0"/>
              </a:rPr>
              <a:t>Zona para los procesos de usuario</a:t>
            </a:r>
            <a:r>
              <a:rPr lang="es-ES" dirty="0">
                <a:latin typeface="Arial" pitchFamily="34" charset="0"/>
                <a:cs typeface="Arial" pitchFamily="34" charset="0"/>
              </a:rPr>
              <a:t>, normalmente en posiciones altas de la memoria</a:t>
            </a:r>
            <a:br>
              <a:rPr lang="es-ES" dirty="0">
                <a:latin typeface="Arial" pitchFamily="34" charset="0"/>
                <a:cs typeface="Arial" pitchFamily="34" charset="0"/>
              </a:rPr>
            </a:br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La zona para procesos de usuarios se encuentra dividida a su vez en varias particiones que se asignarán a los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procesos</a:t>
            </a:r>
          </a:p>
          <a:p>
            <a:pPr lvl="1"/>
            <a:endParaRPr lang="es-ES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Particionamiento</a:t>
            </a:r>
            <a:r>
              <a:rPr lang="es-E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estático</a:t>
            </a:r>
            <a:r>
              <a:rPr lang="es-ES" dirty="0">
                <a:latin typeface="Arial" pitchFamily="34" charset="0"/>
                <a:cs typeface="Arial" pitchFamily="34" charset="0"/>
              </a:rPr>
              <a:t>: las particiones se establecen en el momento de arranque del SO y permanecen fijas durante todo el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tiempo.</a:t>
            </a:r>
          </a:p>
          <a:p>
            <a:pPr lvl="1"/>
            <a:endParaRPr lang="es-E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Particionamiento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dinámico</a:t>
            </a:r>
            <a:r>
              <a:rPr lang="es-ES" dirty="0">
                <a:latin typeface="Arial" pitchFamily="34" charset="0"/>
                <a:cs typeface="Arial" pitchFamily="34" charset="0"/>
              </a:rPr>
              <a:t>: las particiones cambian de acuerdo a los requisitos de los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procesos.</a:t>
            </a:r>
            <a:endParaRPr lang="es-ES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Asignación de Espacio Contiguo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178130" y="1335088"/>
            <a:ext cx="8573984" cy="4519447"/>
          </a:xfrm>
        </p:spPr>
        <p:txBody>
          <a:bodyPr>
            <a:normAutofit/>
          </a:bodyPr>
          <a:lstStyle/>
          <a:p>
            <a:r>
              <a:rPr lang="es-ES" dirty="0"/>
              <a:t>Asignación estática con múltiples </a:t>
            </a:r>
            <a:r>
              <a:rPr lang="es-ES" dirty="0" smtClean="0"/>
              <a:t>particiones</a:t>
            </a:r>
          </a:p>
          <a:p>
            <a:endParaRPr lang="es-ES" dirty="0"/>
          </a:p>
          <a:p>
            <a:pPr lvl="1"/>
            <a:r>
              <a:rPr lang="es-ES" dirty="0"/>
              <a:t>Hueco – bloque de memoria disponible; hay huecos de diversos tamaños repartidos por toda la </a:t>
            </a:r>
            <a:r>
              <a:rPr lang="es-ES" dirty="0" smtClean="0"/>
              <a:t>memoria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Cuando llega un proceso se le asigna un hueco lo suficientemente grande para que </a:t>
            </a:r>
            <a:r>
              <a:rPr lang="es-ES" dirty="0" smtClean="0"/>
              <a:t>quepa.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El SO mantiene información sobre:</a:t>
            </a:r>
            <a:br>
              <a:rPr lang="es-ES" dirty="0"/>
            </a:br>
            <a:r>
              <a:rPr lang="es-ES" dirty="0"/>
              <a:t>a) particiones asignadas  </a:t>
            </a:r>
            <a:endParaRPr lang="es-ES" dirty="0" smtClean="0"/>
          </a:p>
          <a:p>
            <a:pPr lvl="1">
              <a:buNone/>
            </a:pPr>
            <a:r>
              <a:rPr lang="es-ES" dirty="0" smtClean="0"/>
              <a:t>   b</a:t>
            </a:r>
            <a:r>
              <a:rPr lang="es-ES" dirty="0"/>
              <a:t>) particiones libres (huecos)</a:t>
            </a: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Asignación Estática de Memoria Particionada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850900" y="1914525"/>
            <a:ext cx="6713538" cy="3116263"/>
          </a:xfrm>
        </p:spPr>
        <p:txBody>
          <a:bodyPr>
            <a:normAutofit fontScale="92500" lnSpcReduction="20000"/>
          </a:bodyPr>
          <a:lstStyle/>
          <a:p>
            <a:r>
              <a:rPr lang="es-ES" b="1"/>
              <a:t>Primer ajuste (First-fit)</a:t>
            </a:r>
            <a:r>
              <a:rPr lang="es-ES"/>
              <a:t>: Se asigna el </a:t>
            </a:r>
            <a:r>
              <a:rPr lang="es-ES" i="1">
                <a:solidFill>
                  <a:srgbClr val="FF0000"/>
                </a:solidFill>
              </a:rPr>
              <a:t>primer</a:t>
            </a:r>
            <a:r>
              <a:rPr lang="es-ES"/>
              <a:t> hueco lo suficientemente grande</a:t>
            </a:r>
          </a:p>
          <a:p>
            <a:r>
              <a:rPr lang="es-ES" b="1"/>
              <a:t>Mejor ajuste (Best-fit)</a:t>
            </a:r>
            <a:r>
              <a:rPr lang="es-ES"/>
              <a:t>: Se asigna el hueco </a:t>
            </a:r>
            <a:r>
              <a:rPr lang="es-ES" i="1">
                <a:solidFill>
                  <a:srgbClr val="FF0000"/>
                </a:solidFill>
              </a:rPr>
              <a:t>más pequeño</a:t>
            </a:r>
            <a:r>
              <a:rPr lang="es-ES"/>
              <a:t> que es lo suficientemente grande; hay que buscar en la lista entera de huecos (salvo si está ordenada por tamaño)</a:t>
            </a:r>
          </a:p>
          <a:p>
            <a:pPr lvl="1"/>
            <a:r>
              <a:rPr lang="es-ES"/>
              <a:t>Desperdicia el menor espacio posible </a:t>
            </a: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Asignación Estática de Memoria Particionada</a:t>
            </a: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762000" y="1392238"/>
            <a:ext cx="707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s-ES" u="none"/>
              <a:t>Hay varias formas de satisfacer una solicitud de tamaño </a:t>
            </a:r>
            <a:r>
              <a:rPr lang="es-ES" i="1" u="none"/>
              <a:t>n</a:t>
            </a:r>
            <a:r>
              <a:rPr lang="es-ES" u="none"/>
              <a:t> partiendo de una lista de huecos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761999" y="1377950"/>
            <a:ext cx="7621979" cy="4535962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Los registros de reubicación se usan para proteger los procesos de usuario unos de otros y del código y datos del SO</a:t>
            </a:r>
          </a:p>
          <a:p>
            <a:pPr lvl="1"/>
            <a:r>
              <a:rPr lang="es-ES" dirty="0"/>
              <a:t>El registro base contiene la dirección física </a:t>
            </a:r>
            <a:r>
              <a:rPr lang="es-ES" dirty="0">
                <a:solidFill>
                  <a:srgbClr val="FF0000"/>
                </a:solidFill>
              </a:rPr>
              <a:t>más baja</a:t>
            </a:r>
            <a:r>
              <a:rPr lang="es-ES" dirty="0"/>
              <a:t> a la que puede acceder el proceso</a:t>
            </a:r>
          </a:p>
          <a:p>
            <a:pPr lvl="1"/>
            <a:r>
              <a:rPr lang="es-ES" dirty="0"/>
              <a:t>El registro límite contiene el </a:t>
            </a:r>
            <a:r>
              <a:rPr lang="es-ES" dirty="0">
                <a:solidFill>
                  <a:srgbClr val="FF0000"/>
                </a:solidFill>
              </a:rPr>
              <a:t>tamaño</a:t>
            </a:r>
            <a:r>
              <a:rPr lang="es-ES" dirty="0"/>
              <a:t> de la zona de memoria accesible por el proceso – las direcciones lógicas deben ser menores que el registro límite </a:t>
            </a:r>
          </a:p>
          <a:p>
            <a:r>
              <a:rPr lang="es-ES" dirty="0"/>
              <a:t>La compartición de memoria entre procesos no es sencilla</a:t>
            </a:r>
          </a:p>
          <a:p>
            <a:pPr lvl="1"/>
            <a:r>
              <a:rPr lang="es-ES" dirty="0"/>
              <a:t>Los procesos no pueden compartir memoria directamente debido a la protección</a:t>
            </a:r>
          </a:p>
          <a:p>
            <a:pPr lvl="1"/>
            <a:r>
              <a:rPr lang="es-ES" dirty="0"/>
              <a:t>Una solución consiste en implicar al SO en la compartición de memoria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Protección con Asignación Estática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238125"/>
            <a:ext cx="8378825" cy="595313"/>
          </a:xfrm>
        </p:spPr>
        <p:txBody>
          <a:bodyPr/>
          <a:lstStyle/>
          <a:p>
            <a:r>
              <a:rPr lang="es-ES" sz="2400"/>
              <a:t>Protección de Direcciones con Registros Base y Límite</a:t>
            </a:r>
          </a:p>
        </p:txBody>
      </p:sp>
      <p:pic>
        <p:nvPicPr>
          <p:cNvPr id="301059" name="Picture 3"/>
          <p:cNvPicPr>
            <a:picLocks noChangeAspect="1" noChangeArrowheads="1"/>
          </p:cNvPicPr>
          <p:nvPr/>
        </p:nvPicPr>
        <p:blipFill>
          <a:blip r:embed="rId3" cstate="print"/>
          <a:srcRect l="465" t="20837" r="443" b="21426"/>
          <a:stretch>
            <a:fillRect/>
          </a:stretch>
        </p:blipFill>
        <p:spPr bwMode="auto">
          <a:xfrm>
            <a:off x="1389063" y="2455863"/>
            <a:ext cx="6261100" cy="27368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35088"/>
            <a:ext cx="8008938" cy="2605087"/>
          </a:xfrm>
        </p:spPr>
        <p:txBody>
          <a:bodyPr/>
          <a:lstStyle/>
          <a:p>
            <a:r>
              <a:rPr lang="es-ES" sz="1600" dirty="0"/>
              <a:t>Ahora el tamaño y ubicación de las particiones no es fijo sino que cambia a lo largo del tiempo</a:t>
            </a:r>
          </a:p>
          <a:p>
            <a:r>
              <a:rPr lang="es-ES" sz="1600" dirty="0"/>
              <a:t>Cuando llega un proceso se le asigna memoria de un hueco lo suficientemente grande para que quepa</a:t>
            </a:r>
          </a:p>
          <a:p>
            <a:pPr lvl="1"/>
            <a:r>
              <a:rPr lang="es-ES" sz="1600" dirty="0"/>
              <a:t>Con el espacio sobrante del hueco se crea una nueva partición libre (hueco)</a:t>
            </a:r>
          </a:p>
          <a:p>
            <a:r>
              <a:rPr lang="es-ES" sz="1600" dirty="0"/>
              <a:t>En este tipo de asignación las consideraciones de protección son las mismas que en la asignación estática</a:t>
            </a:r>
          </a:p>
          <a:p>
            <a:r>
              <a:rPr lang="es-ES" sz="1600" dirty="0"/>
              <a:t>La compartición se puede conseguir mediante solapamiento de particiones</a:t>
            </a: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458200" cy="609600"/>
          </a:xfrm>
        </p:spPr>
        <p:txBody>
          <a:bodyPr/>
          <a:lstStyle/>
          <a:p>
            <a:r>
              <a:rPr lang="es-ES" sz="2800" dirty="0"/>
              <a:t>Asignación Dinámica de Memoria Particionada</a:t>
            </a:r>
          </a:p>
        </p:txBody>
      </p:sp>
      <p:grpSp>
        <p:nvGrpSpPr>
          <p:cNvPr id="303148" name="Group 44"/>
          <p:cNvGrpSpPr>
            <a:grpSpLocks/>
          </p:cNvGrpSpPr>
          <p:nvPr/>
        </p:nvGrpSpPr>
        <p:grpSpPr bwMode="auto">
          <a:xfrm>
            <a:off x="1104900" y="4067175"/>
            <a:ext cx="1143000" cy="2133600"/>
            <a:chOff x="696" y="2562"/>
            <a:chExt cx="720" cy="1344"/>
          </a:xfrm>
        </p:grpSpPr>
        <p:sp>
          <p:nvSpPr>
            <p:cNvPr id="303149" name="Rectangle 45"/>
            <p:cNvSpPr>
              <a:spLocks noChangeArrowheads="1"/>
            </p:cNvSpPr>
            <p:nvPr/>
          </p:nvSpPr>
          <p:spPr bwMode="auto">
            <a:xfrm>
              <a:off x="696" y="2562"/>
              <a:ext cx="72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50" name="Line 46"/>
            <p:cNvSpPr>
              <a:spLocks noChangeShapeType="1"/>
            </p:cNvSpPr>
            <p:nvPr/>
          </p:nvSpPr>
          <p:spPr bwMode="auto">
            <a:xfrm>
              <a:off x="696" y="2791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51" name="Line 47"/>
            <p:cNvSpPr>
              <a:spLocks noChangeShapeType="1"/>
            </p:cNvSpPr>
            <p:nvPr/>
          </p:nvSpPr>
          <p:spPr bwMode="auto">
            <a:xfrm>
              <a:off x="696" y="305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52" name="Line 48"/>
            <p:cNvSpPr>
              <a:spLocks noChangeShapeType="1"/>
            </p:cNvSpPr>
            <p:nvPr/>
          </p:nvSpPr>
          <p:spPr bwMode="auto">
            <a:xfrm>
              <a:off x="696" y="3637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53" name="Text Box 49"/>
            <p:cNvSpPr txBox="1">
              <a:spLocks noChangeArrowheads="1"/>
            </p:cNvSpPr>
            <p:nvPr/>
          </p:nvSpPr>
          <p:spPr bwMode="auto">
            <a:xfrm>
              <a:off x="888" y="2562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SO</a:t>
              </a:r>
            </a:p>
          </p:txBody>
        </p:sp>
        <p:sp>
          <p:nvSpPr>
            <p:cNvPr id="303154" name="Text Box 50"/>
            <p:cNvSpPr txBox="1">
              <a:spLocks noChangeArrowheads="1"/>
            </p:cNvSpPr>
            <p:nvPr/>
          </p:nvSpPr>
          <p:spPr bwMode="auto">
            <a:xfrm>
              <a:off x="696" y="284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P5</a:t>
              </a:r>
            </a:p>
          </p:txBody>
        </p:sp>
        <p:sp>
          <p:nvSpPr>
            <p:cNvPr id="303155" name="Text Box 51"/>
            <p:cNvSpPr txBox="1">
              <a:spLocks noChangeArrowheads="1"/>
            </p:cNvSpPr>
            <p:nvPr/>
          </p:nvSpPr>
          <p:spPr bwMode="auto">
            <a:xfrm>
              <a:off x="696" y="327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P8</a:t>
              </a:r>
            </a:p>
          </p:txBody>
        </p:sp>
        <p:sp>
          <p:nvSpPr>
            <p:cNvPr id="303156" name="Text Box 52"/>
            <p:cNvSpPr txBox="1">
              <a:spLocks noChangeArrowheads="1"/>
            </p:cNvSpPr>
            <p:nvPr/>
          </p:nvSpPr>
          <p:spPr bwMode="auto">
            <a:xfrm>
              <a:off x="696" y="364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P2</a:t>
              </a:r>
            </a:p>
          </p:txBody>
        </p:sp>
      </p:grpSp>
      <p:grpSp>
        <p:nvGrpSpPr>
          <p:cNvPr id="303157" name="Group 53"/>
          <p:cNvGrpSpPr>
            <a:grpSpLocks/>
          </p:cNvGrpSpPr>
          <p:nvPr/>
        </p:nvGrpSpPr>
        <p:grpSpPr bwMode="auto">
          <a:xfrm>
            <a:off x="2933700" y="4067175"/>
            <a:ext cx="1143000" cy="2133600"/>
            <a:chOff x="1848" y="2562"/>
            <a:chExt cx="720" cy="1344"/>
          </a:xfrm>
        </p:grpSpPr>
        <p:sp>
          <p:nvSpPr>
            <p:cNvPr id="303158" name="Rectangle 54"/>
            <p:cNvSpPr>
              <a:spLocks noChangeArrowheads="1"/>
            </p:cNvSpPr>
            <p:nvPr/>
          </p:nvSpPr>
          <p:spPr bwMode="auto">
            <a:xfrm>
              <a:off x="1848" y="2562"/>
              <a:ext cx="72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59" name="Line 55"/>
            <p:cNvSpPr>
              <a:spLocks noChangeShapeType="1"/>
            </p:cNvSpPr>
            <p:nvPr/>
          </p:nvSpPr>
          <p:spPr bwMode="auto">
            <a:xfrm>
              <a:off x="1848" y="2791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60" name="Line 56"/>
            <p:cNvSpPr>
              <a:spLocks noChangeShapeType="1"/>
            </p:cNvSpPr>
            <p:nvPr/>
          </p:nvSpPr>
          <p:spPr bwMode="auto">
            <a:xfrm>
              <a:off x="1848" y="305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61" name="Line 57"/>
            <p:cNvSpPr>
              <a:spLocks noChangeShapeType="1"/>
            </p:cNvSpPr>
            <p:nvPr/>
          </p:nvSpPr>
          <p:spPr bwMode="auto">
            <a:xfrm>
              <a:off x="1848" y="3637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62" name="Text Box 58"/>
            <p:cNvSpPr txBox="1">
              <a:spLocks noChangeArrowheads="1"/>
            </p:cNvSpPr>
            <p:nvPr/>
          </p:nvSpPr>
          <p:spPr bwMode="auto">
            <a:xfrm>
              <a:off x="2040" y="2562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SO</a:t>
              </a:r>
            </a:p>
          </p:txBody>
        </p:sp>
        <p:sp>
          <p:nvSpPr>
            <p:cNvPr id="303163" name="Text Box 59"/>
            <p:cNvSpPr txBox="1">
              <a:spLocks noChangeArrowheads="1"/>
            </p:cNvSpPr>
            <p:nvPr/>
          </p:nvSpPr>
          <p:spPr bwMode="auto">
            <a:xfrm>
              <a:off x="1848" y="284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P5</a:t>
              </a:r>
            </a:p>
          </p:txBody>
        </p:sp>
        <p:sp>
          <p:nvSpPr>
            <p:cNvPr id="303164" name="Text Box 60"/>
            <p:cNvSpPr txBox="1">
              <a:spLocks noChangeArrowheads="1"/>
            </p:cNvSpPr>
            <p:nvPr/>
          </p:nvSpPr>
          <p:spPr bwMode="auto">
            <a:xfrm>
              <a:off x="1848" y="364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P2</a:t>
              </a:r>
            </a:p>
          </p:txBody>
        </p:sp>
        <p:sp>
          <p:nvSpPr>
            <p:cNvPr id="303165" name="Rectangle 61"/>
            <p:cNvSpPr>
              <a:spLocks noChangeArrowheads="1"/>
            </p:cNvSpPr>
            <p:nvPr/>
          </p:nvSpPr>
          <p:spPr bwMode="auto">
            <a:xfrm>
              <a:off x="1848" y="3042"/>
              <a:ext cx="720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grpSp>
        <p:nvGrpSpPr>
          <p:cNvPr id="303166" name="Group 62"/>
          <p:cNvGrpSpPr>
            <a:grpSpLocks/>
          </p:cNvGrpSpPr>
          <p:nvPr/>
        </p:nvGrpSpPr>
        <p:grpSpPr bwMode="auto">
          <a:xfrm>
            <a:off x="4819650" y="4067175"/>
            <a:ext cx="1143000" cy="2133600"/>
            <a:chOff x="3036" y="2562"/>
            <a:chExt cx="720" cy="1344"/>
          </a:xfrm>
        </p:grpSpPr>
        <p:sp>
          <p:nvSpPr>
            <p:cNvPr id="303167" name="Rectangle 63"/>
            <p:cNvSpPr>
              <a:spLocks noChangeArrowheads="1"/>
            </p:cNvSpPr>
            <p:nvPr/>
          </p:nvSpPr>
          <p:spPr bwMode="auto">
            <a:xfrm>
              <a:off x="3036" y="2562"/>
              <a:ext cx="72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68" name="Line 64"/>
            <p:cNvSpPr>
              <a:spLocks noChangeShapeType="1"/>
            </p:cNvSpPr>
            <p:nvPr/>
          </p:nvSpPr>
          <p:spPr bwMode="auto">
            <a:xfrm>
              <a:off x="3036" y="2791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69" name="Line 65"/>
            <p:cNvSpPr>
              <a:spLocks noChangeShapeType="1"/>
            </p:cNvSpPr>
            <p:nvPr/>
          </p:nvSpPr>
          <p:spPr bwMode="auto">
            <a:xfrm>
              <a:off x="3036" y="305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70" name="Line 66"/>
            <p:cNvSpPr>
              <a:spLocks noChangeShapeType="1"/>
            </p:cNvSpPr>
            <p:nvPr/>
          </p:nvSpPr>
          <p:spPr bwMode="auto">
            <a:xfrm>
              <a:off x="3036" y="3637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71" name="Text Box 67"/>
            <p:cNvSpPr txBox="1">
              <a:spLocks noChangeArrowheads="1"/>
            </p:cNvSpPr>
            <p:nvPr/>
          </p:nvSpPr>
          <p:spPr bwMode="auto">
            <a:xfrm>
              <a:off x="3228" y="2562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SO</a:t>
              </a:r>
            </a:p>
          </p:txBody>
        </p:sp>
        <p:sp>
          <p:nvSpPr>
            <p:cNvPr id="303172" name="Text Box 68"/>
            <p:cNvSpPr txBox="1">
              <a:spLocks noChangeArrowheads="1"/>
            </p:cNvSpPr>
            <p:nvPr/>
          </p:nvSpPr>
          <p:spPr bwMode="auto">
            <a:xfrm>
              <a:off x="3036" y="284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P5</a:t>
              </a:r>
            </a:p>
          </p:txBody>
        </p:sp>
        <p:sp>
          <p:nvSpPr>
            <p:cNvPr id="303173" name="Text Box 69"/>
            <p:cNvSpPr txBox="1">
              <a:spLocks noChangeArrowheads="1"/>
            </p:cNvSpPr>
            <p:nvPr/>
          </p:nvSpPr>
          <p:spPr bwMode="auto">
            <a:xfrm>
              <a:off x="3036" y="364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P2</a:t>
              </a:r>
            </a:p>
          </p:txBody>
        </p:sp>
        <p:sp>
          <p:nvSpPr>
            <p:cNvPr id="303174" name="Rectangle 70"/>
            <p:cNvSpPr>
              <a:spLocks noChangeArrowheads="1"/>
            </p:cNvSpPr>
            <p:nvPr/>
          </p:nvSpPr>
          <p:spPr bwMode="auto">
            <a:xfrm>
              <a:off x="3036" y="3282"/>
              <a:ext cx="720" cy="38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75" name="Text Box 71"/>
            <p:cNvSpPr txBox="1">
              <a:spLocks noChangeArrowheads="1"/>
            </p:cNvSpPr>
            <p:nvPr/>
          </p:nvSpPr>
          <p:spPr bwMode="auto">
            <a:xfrm>
              <a:off x="3036" y="304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sz="1400" u="none"/>
                <a:t>P9</a:t>
              </a:r>
            </a:p>
          </p:txBody>
        </p:sp>
      </p:grpSp>
      <p:sp>
        <p:nvSpPr>
          <p:cNvPr id="303176" name="AutoShape 72"/>
          <p:cNvSpPr>
            <a:spLocks noChangeArrowheads="1"/>
          </p:cNvSpPr>
          <p:nvPr/>
        </p:nvSpPr>
        <p:spPr bwMode="auto">
          <a:xfrm>
            <a:off x="23241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3177" name="AutoShape 73"/>
          <p:cNvSpPr>
            <a:spLocks noChangeArrowheads="1"/>
          </p:cNvSpPr>
          <p:nvPr/>
        </p:nvSpPr>
        <p:spPr bwMode="auto">
          <a:xfrm>
            <a:off x="415290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3178" name="AutoShape 74"/>
          <p:cNvSpPr>
            <a:spLocks noChangeArrowheads="1"/>
          </p:cNvSpPr>
          <p:nvPr/>
        </p:nvSpPr>
        <p:spPr bwMode="auto">
          <a:xfrm>
            <a:off x="6115050" y="521017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03179" name="Text Box 75"/>
          <p:cNvSpPr txBox="1">
            <a:spLocks noChangeArrowheads="1"/>
          </p:cNvSpPr>
          <p:nvPr/>
        </p:nvSpPr>
        <p:spPr bwMode="auto">
          <a:xfrm>
            <a:off x="2057400" y="4765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u="none"/>
              <a:t>P8 sale </a:t>
            </a:r>
          </a:p>
        </p:txBody>
      </p:sp>
      <p:sp>
        <p:nvSpPr>
          <p:cNvPr id="303180" name="Text Box 76"/>
          <p:cNvSpPr txBox="1">
            <a:spLocks noChangeArrowheads="1"/>
          </p:cNvSpPr>
          <p:nvPr/>
        </p:nvSpPr>
        <p:spPr bwMode="auto">
          <a:xfrm>
            <a:off x="3895725" y="4765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u="none"/>
              <a:t>P9 entra </a:t>
            </a:r>
          </a:p>
        </p:txBody>
      </p:sp>
      <p:sp>
        <p:nvSpPr>
          <p:cNvPr id="303181" name="Text Box 77"/>
          <p:cNvSpPr txBox="1">
            <a:spLocks noChangeArrowheads="1"/>
          </p:cNvSpPr>
          <p:nvPr/>
        </p:nvSpPr>
        <p:spPr bwMode="auto">
          <a:xfrm>
            <a:off x="5838825" y="476567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400" u="none"/>
              <a:t>P10 entra</a:t>
            </a:r>
          </a:p>
        </p:txBody>
      </p:sp>
      <p:grpSp>
        <p:nvGrpSpPr>
          <p:cNvPr id="303203" name="Group 99"/>
          <p:cNvGrpSpPr>
            <a:grpSpLocks/>
          </p:cNvGrpSpPr>
          <p:nvPr/>
        </p:nvGrpSpPr>
        <p:grpSpPr bwMode="auto">
          <a:xfrm>
            <a:off x="6877050" y="4067175"/>
            <a:ext cx="1143000" cy="2133600"/>
            <a:chOff x="4152" y="2562"/>
            <a:chExt cx="720" cy="1344"/>
          </a:xfrm>
        </p:grpSpPr>
        <p:sp>
          <p:nvSpPr>
            <p:cNvPr id="303192" name="Rectangle 88"/>
            <p:cNvSpPr>
              <a:spLocks noChangeArrowheads="1"/>
            </p:cNvSpPr>
            <p:nvPr/>
          </p:nvSpPr>
          <p:spPr bwMode="auto">
            <a:xfrm>
              <a:off x="4152" y="2562"/>
              <a:ext cx="72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93" name="Line 89"/>
            <p:cNvSpPr>
              <a:spLocks noChangeShapeType="1"/>
            </p:cNvSpPr>
            <p:nvPr/>
          </p:nvSpPr>
          <p:spPr bwMode="auto">
            <a:xfrm>
              <a:off x="4152" y="2791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94" name="Line 90"/>
            <p:cNvSpPr>
              <a:spLocks noChangeShapeType="1"/>
            </p:cNvSpPr>
            <p:nvPr/>
          </p:nvSpPr>
          <p:spPr bwMode="auto">
            <a:xfrm>
              <a:off x="4152" y="305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95" name="Line 91"/>
            <p:cNvSpPr>
              <a:spLocks noChangeShapeType="1"/>
            </p:cNvSpPr>
            <p:nvPr/>
          </p:nvSpPr>
          <p:spPr bwMode="auto">
            <a:xfrm>
              <a:off x="4152" y="3637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196" name="Text Box 92"/>
            <p:cNvSpPr txBox="1">
              <a:spLocks noChangeArrowheads="1"/>
            </p:cNvSpPr>
            <p:nvPr/>
          </p:nvSpPr>
          <p:spPr bwMode="auto">
            <a:xfrm>
              <a:off x="4344" y="2562"/>
              <a:ext cx="2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u="none"/>
                <a:t>SO</a:t>
              </a:r>
            </a:p>
          </p:txBody>
        </p:sp>
        <p:sp>
          <p:nvSpPr>
            <p:cNvPr id="303197" name="Text Box 93"/>
            <p:cNvSpPr txBox="1">
              <a:spLocks noChangeArrowheads="1"/>
            </p:cNvSpPr>
            <p:nvPr/>
          </p:nvSpPr>
          <p:spPr bwMode="auto">
            <a:xfrm>
              <a:off x="4152" y="284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u="none"/>
                <a:t>P5</a:t>
              </a:r>
            </a:p>
          </p:txBody>
        </p:sp>
        <p:sp>
          <p:nvSpPr>
            <p:cNvPr id="303198" name="Text Box 94"/>
            <p:cNvSpPr txBox="1">
              <a:spLocks noChangeArrowheads="1"/>
            </p:cNvSpPr>
            <p:nvPr/>
          </p:nvSpPr>
          <p:spPr bwMode="auto">
            <a:xfrm>
              <a:off x="4152" y="304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u="none"/>
                <a:t>P9</a:t>
              </a:r>
            </a:p>
          </p:txBody>
        </p:sp>
        <p:sp>
          <p:nvSpPr>
            <p:cNvPr id="303199" name="Text Box 95"/>
            <p:cNvSpPr txBox="1">
              <a:spLocks noChangeArrowheads="1"/>
            </p:cNvSpPr>
            <p:nvPr/>
          </p:nvSpPr>
          <p:spPr bwMode="auto">
            <a:xfrm>
              <a:off x="4152" y="3648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u="none"/>
                <a:t>P2</a:t>
              </a:r>
            </a:p>
          </p:txBody>
        </p:sp>
        <p:sp>
          <p:nvSpPr>
            <p:cNvPr id="303200" name="Rectangle 96"/>
            <p:cNvSpPr>
              <a:spLocks noChangeArrowheads="1"/>
            </p:cNvSpPr>
            <p:nvPr/>
          </p:nvSpPr>
          <p:spPr bwMode="auto">
            <a:xfrm>
              <a:off x="4152" y="3474"/>
              <a:ext cx="720" cy="19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201" name="Line 97"/>
            <p:cNvSpPr>
              <a:spLocks noChangeShapeType="1"/>
            </p:cNvSpPr>
            <p:nvPr/>
          </p:nvSpPr>
          <p:spPr bwMode="auto">
            <a:xfrm>
              <a:off x="4152" y="325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03202" name="Text Box 98"/>
            <p:cNvSpPr txBox="1">
              <a:spLocks noChangeArrowheads="1"/>
            </p:cNvSpPr>
            <p:nvPr/>
          </p:nvSpPr>
          <p:spPr bwMode="auto">
            <a:xfrm>
              <a:off x="4152" y="3282"/>
              <a:ext cx="6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u="none"/>
                <a:t>P10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850900" y="1914525"/>
            <a:ext cx="6713538" cy="31162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b="1" dirty="0">
                <a:latin typeface="Arial" pitchFamily="34" charset="0"/>
                <a:cs typeface="Arial" pitchFamily="34" charset="0"/>
              </a:rPr>
              <a:t>Primer ajuste (</a:t>
            </a:r>
            <a:r>
              <a:rPr lang="es-ES" b="1" dirty="0" err="1">
                <a:latin typeface="Arial" pitchFamily="34" charset="0"/>
                <a:cs typeface="Arial" pitchFamily="34" charset="0"/>
              </a:rPr>
              <a:t>First-fit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)</a:t>
            </a:r>
            <a:r>
              <a:rPr lang="es-ES" dirty="0">
                <a:latin typeface="Arial" pitchFamily="34" charset="0"/>
                <a:cs typeface="Arial" pitchFamily="34" charset="0"/>
              </a:rPr>
              <a:t>: Se asigna el </a:t>
            </a:r>
            <a:r>
              <a:rPr lang="es-E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primer</a:t>
            </a:r>
            <a:r>
              <a:rPr lang="es-ES" dirty="0">
                <a:latin typeface="Arial" pitchFamily="34" charset="0"/>
                <a:cs typeface="Arial" pitchFamily="34" charset="0"/>
              </a:rPr>
              <a:t> hueco lo suficientemente grande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b="1" dirty="0">
                <a:latin typeface="Arial" pitchFamily="34" charset="0"/>
                <a:cs typeface="Arial" pitchFamily="34" charset="0"/>
              </a:rPr>
              <a:t>Mejor ajuste (</a:t>
            </a:r>
            <a:r>
              <a:rPr lang="es-ES" b="1" dirty="0" err="1">
                <a:latin typeface="Arial" pitchFamily="34" charset="0"/>
                <a:cs typeface="Arial" pitchFamily="34" charset="0"/>
              </a:rPr>
              <a:t>Best-fit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)</a:t>
            </a:r>
            <a:r>
              <a:rPr lang="es-ES" dirty="0">
                <a:latin typeface="Arial" pitchFamily="34" charset="0"/>
                <a:cs typeface="Arial" pitchFamily="34" charset="0"/>
              </a:rPr>
              <a:t>: Se asigna el hueco </a:t>
            </a:r>
            <a:r>
              <a:rPr lang="es-E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más pequeño</a:t>
            </a:r>
            <a:r>
              <a:rPr lang="es-ES" dirty="0">
                <a:latin typeface="Arial" pitchFamily="34" charset="0"/>
                <a:cs typeface="Arial" pitchFamily="34" charset="0"/>
              </a:rPr>
              <a:t> que es lo suficientemente grande; hay que buscar en la lista entera de huecos (salvo si está ordenada por tamaño)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Da lugar al hueco más pequeño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b="1" dirty="0">
                <a:latin typeface="Arial" pitchFamily="34" charset="0"/>
                <a:cs typeface="Arial" pitchFamily="34" charset="0"/>
              </a:rPr>
              <a:t>Peor ajuste (</a:t>
            </a:r>
            <a:r>
              <a:rPr lang="es-ES" b="1" dirty="0" err="1">
                <a:latin typeface="Arial" pitchFamily="34" charset="0"/>
                <a:cs typeface="Arial" pitchFamily="34" charset="0"/>
              </a:rPr>
              <a:t>Worst-fit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)</a:t>
            </a:r>
            <a:r>
              <a:rPr lang="es-ES" dirty="0">
                <a:latin typeface="Arial" pitchFamily="34" charset="0"/>
                <a:cs typeface="Arial" pitchFamily="34" charset="0"/>
              </a:rPr>
              <a:t>: Se asigna el hueco </a:t>
            </a:r>
            <a:r>
              <a:rPr lang="es-E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más grande</a:t>
            </a:r>
            <a:r>
              <a:rPr lang="es-ES" dirty="0">
                <a:latin typeface="Arial" pitchFamily="34" charset="0"/>
                <a:cs typeface="Arial" pitchFamily="34" charset="0"/>
              </a:rPr>
              <a:t>; hay que buscar en la lista completa de huecos (salvo si está ordenada por tamaño)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Da lugar al hueco más grande</a:t>
            </a: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Asignación Dinámica de Memoria</a:t>
            </a: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0" y="1151906"/>
            <a:ext cx="9001496" cy="60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s-ES" u="none" dirty="0"/>
              <a:t>Hay varias formas de satisfacer una solicitud de tamaño </a:t>
            </a:r>
            <a:r>
              <a:rPr lang="es-ES" i="1" u="none" dirty="0"/>
              <a:t>n</a:t>
            </a:r>
            <a:r>
              <a:rPr lang="es-ES" u="none" dirty="0"/>
              <a:t> partiendo de una lista de huecos</a:t>
            </a:r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762000" y="4983163"/>
            <a:ext cx="711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s-ES" u="none" dirty="0"/>
              <a:t>Los métodos de primer y mejor ajuste son mejores que el peor ajuste en términos de velocidad y aprovechamiento de la memoria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175847" y="1377950"/>
            <a:ext cx="8804030" cy="44831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b="1" dirty="0">
                <a:latin typeface="Arial" pitchFamily="34" charset="0"/>
                <a:cs typeface="Arial" pitchFamily="34" charset="0"/>
              </a:rPr>
              <a:t>Fragmentación Externa </a:t>
            </a:r>
            <a:r>
              <a:rPr lang="es-ES" dirty="0">
                <a:latin typeface="Arial" pitchFamily="34" charset="0"/>
                <a:cs typeface="Arial" pitchFamily="34" charset="0"/>
              </a:rPr>
              <a:t>– hay suficiente memoria libre para satisfacer una petición, pero esa memoria no es contigua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b="1" dirty="0">
                <a:latin typeface="Arial" pitchFamily="34" charset="0"/>
                <a:cs typeface="Arial" pitchFamily="34" charset="0"/>
              </a:rPr>
              <a:t>Fragmentación Interna </a:t>
            </a:r>
            <a:r>
              <a:rPr lang="es-ES" dirty="0">
                <a:latin typeface="Arial" pitchFamily="34" charset="0"/>
                <a:cs typeface="Arial" pitchFamily="34" charset="0"/>
              </a:rPr>
              <a:t>– la memoria asignada puede ser ligeramente mayor que la solicitada; esta diferencia de tamaño se encuentra en la partición pero no es usada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La fragmentación externa se puede reducir por medio de la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compactación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Mover las particiones de memoria asignadas para colocar toda la memoria libre en un bloque contiguo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Es posible sólo si la vinculación es en tiempo de ejecución (reubicación dinámica)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Hay problemas con la E/S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Fijar la posición en memoria de los procesos que hacen E/S</a:t>
            </a:r>
          </a:p>
          <a:p>
            <a:pPr lvl="2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Hacer E/S sólo en buffers del SO</a:t>
            </a: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Fragmentación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7351713" cy="4483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s-ES" sz="2000" dirty="0"/>
              <a:t>Esquema de gestión de memoria que apoya la visión que el usuario tiene de la memoria </a:t>
            </a:r>
          </a:p>
          <a:p>
            <a:pPr>
              <a:lnSpc>
                <a:spcPct val="90000"/>
              </a:lnSpc>
              <a:tabLst>
                <a:tab pos="1833563" algn="l"/>
              </a:tabLst>
            </a:pPr>
            <a:r>
              <a:rPr lang="es-ES" sz="2000" dirty="0"/>
              <a:t>Un programa es una colección de segmentos. Un segmento es una unidad lógica tal como: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s-ES" sz="2000" dirty="0"/>
              <a:t>		programa principal,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s-ES" sz="2000" dirty="0"/>
              <a:t>		procedimiento,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s-ES" sz="2000" dirty="0"/>
              <a:t>		función,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s-ES" sz="2000" dirty="0"/>
              <a:t>		método,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s-ES" sz="2000" dirty="0"/>
              <a:t>		objeto,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s-ES" sz="2000" dirty="0"/>
              <a:t>		variables locales, variables globales,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s-ES" sz="2000" dirty="0"/>
              <a:t>		bloque común,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s-ES" sz="2000" dirty="0"/>
              <a:t>		pila,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33563" algn="l"/>
              </a:tabLst>
            </a:pPr>
            <a:r>
              <a:rPr lang="es-ES" sz="2000" dirty="0"/>
              <a:t>		tabla de símbolos, </a:t>
            </a:r>
            <a:r>
              <a:rPr lang="es-ES" sz="2000" dirty="0" err="1"/>
              <a:t>arrays</a:t>
            </a:r>
            <a:endParaRPr lang="es-ES" sz="20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Segmentación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Programa Visto por un Usuario</a:t>
            </a:r>
            <a:endParaRPr lang="es-ES" sz="2400"/>
          </a:p>
        </p:txBody>
      </p:sp>
      <p:pic>
        <p:nvPicPr>
          <p:cNvPr id="540675" name="Picture 3"/>
          <p:cNvPicPr>
            <a:picLocks noChangeAspect="1" noChangeArrowheads="1"/>
          </p:cNvPicPr>
          <p:nvPr/>
        </p:nvPicPr>
        <p:blipFill>
          <a:blip r:embed="rId3" cstate="print"/>
          <a:srcRect l="21812" t="632" r="21811" b="964"/>
          <a:stretch>
            <a:fillRect/>
          </a:stretch>
        </p:blipFill>
        <p:spPr bwMode="auto">
          <a:xfrm>
            <a:off x="2836863" y="1784350"/>
            <a:ext cx="3232150" cy="42306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1600"/>
              <a:t>Introducción</a:t>
            </a:r>
          </a:p>
          <a:p>
            <a:pPr>
              <a:lnSpc>
                <a:spcPct val="90000"/>
              </a:lnSpc>
            </a:pPr>
            <a:r>
              <a:rPr lang="es-ES" sz="1600"/>
              <a:t>Asignación de espacio contiguo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Asignación estática de memoria particionada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Asignación dinámica de memoria particionada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Protección y uso compartido</a:t>
            </a:r>
          </a:p>
          <a:p>
            <a:pPr>
              <a:lnSpc>
                <a:spcPct val="90000"/>
              </a:lnSpc>
            </a:pPr>
            <a:r>
              <a:rPr lang="es-ES" sz="1600"/>
              <a:t>Asignación de espacio no contiguo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Segmentación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Paginación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Segmentación con paginación</a:t>
            </a:r>
          </a:p>
          <a:p>
            <a:pPr>
              <a:lnSpc>
                <a:spcPct val="90000"/>
              </a:lnSpc>
            </a:pPr>
            <a:r>
              <a:rPr lang="es-ES" sz="1600"/>
              <a:t>Gestión de memoria virtual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Introducción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Paginación por demanda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Algoritmos de reemplazo de páginas</a:t>
            </a:r>
          </a:p>
          <a:p>
            <a:pPr lvl="1">
              <a:lnSpc>
                <a:spcPct val="90000"/>
              </a:lnSpc>
            </a:pPr>
            <a:r>
              <a:rPr lang="es-ES" sz="1600"/>
              <a:t>Algoritmos de asignación de marcos de página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Gestión de Memoria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Vista Lógica de la Segmentación</a:t>
            </a:r>
          </a:p>
        </p:txBody>
      </p:sp>
      <p:grpSp>
        <p:nvGrpSpPr>
          <p:cNvPr id="542723" name="Group 3"/>
          <p:cNvGrpSpPr>
            <a:grpSpLocks/>
          </p:cNvGrpSpPr>
          <p:nvPr/>
        </p:nvGrpSpPr>
        <p:grpSpPr bwMode="auto">
          <a:xfrm>
            <a:off x="1371600" y="1171575"/>
            <a:ext cx="2895600" cy="4451350"/>
            <a:chOff x="864" y="738"/>
            <a:chExt cx="1824" cy="2804"/>
          </a:xfrm>
        </p:grpSpPr>
        <p:sp>
          <p:nvSpPr>
            <p:cNvPr id="542724" name="Oval 4"/>
            <p:cNvSpPr>
              <a:spLocks noChangeArrowheads="1"/>
            </p:cNvSpPr>
            <p:nvPr/>
          </p:nvSpPr>
          <p:spPr bwMode="auto">
            <a:xfrm>
              <a:off x="864" y="738"/>
              <a:ext cx="1824" cy="249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s-AR"/>
            </a:p>
          </p:txBody>
        </p:sp>
        <p:sp>
          <p:nvSpPr>
            <p:cNvPr id="542725" name="Rectangle 5"/>
            <p:cNvSpPr>
              <a:spLocks noChangeArrowheads="1"/>
            </p:cNvSpPr>
            <p:nvPr/>
          </p:nvSpPr>
          <p:spPr bwMode="auto">
            <a:xfrm>
              <a:off x="1200" y="1170"/>
              <a:ext cx="62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" u="none"/>
                <a:t>1</a:t>
              </a:r>
            </a:p>
          </p:txBody>
        </p:sp>
        <p:sp>
          <p:nvSpPr>
            <p:cNvPr id="542726" name="Rectangle 6"/>
            <p:cNvSpPr>
              <a:spLocks noChangeArrowheads="1"/>
            </p:cNvSpPr>
            <p:nvPr/>
          </p:nvSpPr>
          <p:spPr bwMode="auto">
            <a:xfrm>
              <a:off x="1104" y="1890"/>
              <a:ext cx="576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" u="none"/>
                <a:t>3</a:t>
              </a:r>
            </a:p>
          </p:txBody>
        </p:sp>
        <p:sp>
          <p:nvSpPr>
            <p:cNvPr id="542727" name="Rectangle 7"/>
            <p:cNvSpPr>
              <a:spLocks noChangeArrowheads="1"/>
            </p:cNvSpPr>
            <p:nvPr/>
          </p:nvSpPr>
          <p:spPr bwMode="auto">
            <a:xfrm>
              <a:off x="2016" y="1554"/>
              <a:ext cx="57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" u="none"/>
                <a:t>2</a:t>
              </a:r>
            </a:p>
          </p:txBody>
        </p:sp>
        <p:sp>
          <p:nvSpPr>
            <p:cNvPr id="542728" name="Rectangle 8"/>
            <p:cNvSpPr>
              <a:spLocks noChangeArrowheads="1"/>
            </p:cNvSpPr>
            <p:nvPr/>
          </p:nvSpPr>
          <p:spPr bwMode="auto">
            <a:xfrm>
              <a:off x="1968" y="2178"/>
              <a:ext cx="57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s-ES" u="none"/>
                <a:t>4</a:t>
              </a:r>
            </a:p>
          </p:txBody>
        </p:sp>
        <p:sp>
          <p:nvSpPr>
            <p:cNvPr id="542729" name="Text Box 9"/>
            <p:cNvSpPr txBox="1">
              <a:spLocks noChangeArrowheads="1"/>
            </p:cNvSpPr>
            <p:nvPr/>
          </p:nvSpPr>
          <p:spPr bwMode="auto">
            <a:xfrm>
              <a:off x="1014" y="3311"/>
              <a:ext cx="1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u="none"/>
                <a:t>Espacio de usuario </a:t>
              </a:r>
            </a:p>
          </p:txBody>
        </p:sp>
      </p:grpSp>
      <p:grpSp>
        <p:nvGrpSpPr>
          <p:cNvPr id="542730" name="Group 10"/>
          <p:cNvGrpSpPr>
            <a:grpSpLocks/>
          </p:cNvGrpSpPr>
          <p:nvPr/>
        </p:nvGrpSpPr>
        <p:grpSpPr bwMode="auto">
          <a:xfrm>
            <a:off x="4735513" y="1171575"/>
            <a:ext cx="2863850" cy="4451350"/>
            <a:chOff x="2983" y="738"/>
            <a:chExt cx="1804" cy="2804"/>
          </a:xfrm>
        </p:grpSpPr>
        <p:grpSp>
          <p:nvGrpSpPr>
            <p:cNvPr id="542731" name="Group 11"/>
            <p:cNvGrpSpPr>
              <a:grpSpLocks/>
            </p:cNvGrpSpPr>
            <p:nvPr/>
          </p:nvGrpSpPr>
          <p:grpSpPr bwMode="auto">
            <a:xfrm>
              <a:off x="3552" y="738"/>
              <a:ext cx="720" cy="2496"/>
              <a:chOff x="3888" y="1056"/>
              <a:chExt cx="720" cy="2496"/>
            </a:xfrm>
          </p:grpSpPr>
          <p:grpSp>
            <p:nvGrpSpPr>
              <p:cNvPr id="542732" name="Group 12"/>
              <p:cNvGrpSpPr>
                <a:grpSpLocks/>
              </p:cNvGrpSpPr>
              <p:nvPr/>
            </p:nvGrpSpPr>
            <p:grpSpPr bwMode="auto">
              <a:xfrm>
                <a:off x="3888" y="1056"/>
                <a:ext cx="720" cy="672"/>
                <a:chOff x="3888" y="1056"/>
                <a:chExt cx="720" cy="672"/>
              </a:xfrm>
            </p:grpSpPr>
            <p:sp>
              <p:nvSpPr>
                <p:cNvPr id="542733" name="Rectangle 13"/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542734" name="Line 14"/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grpSp>
            <p:nvGrpSpPr>
              <p:cNvPr id="542735" name="Group 15"/>
              <p:cNvGrpSpPr>
                <a:grpSpLocks/>
              </p:cNvGrpSpPr>
              <p:nvPr/>
            </p:nvGrpSpPr>
            <p:grpSpPr bwMode="auto">
              <a:xfrm>
                <a:off x="3888" y="1728"/>
                <a:ext cx="720" cy="672"/>
                <a:chOff x="3888" y="1056"/>
                <a:chExt cx="720" cy="672"/>
              </a:xfrm>
            </p:grpSpPr>
            <p:sp>
              <p:nvSpPr>
                <p:cNvPr id="542736" name="Rectangle 16"/>
                <p:cNvSpPr>
                  <a:spLocks noChangeArrowheads="1"/>
                </p:cNvSpPr>
                <p:nvPr/>
              </p:nvSpPr>
              <p:spPr bwMode="auto">
                <a:xfrm>
                  <a:off x="3888" y="1056"/>
                  <a:ext cx="720" cy="672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542737" name="Line 17"/>
                <p:cNvSpPr>
                  <a:spLocks noChangeShapeType="1"/>
                </p:cNvSpPr>
                <p:nvPr/>
              </p:nvSpPr>
              <p:spPr bwMode="auto">
                <a:xfrm>
                  <a:off x="3888" y="139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sp>
            <p:nvSpPr>
              <p:cNvPr id="542738" name="Text Box 18"/>
              <p:cNvSpPr txBox="1">
                <a:spLocks noChangeArrowheads="1"/>
              </p:cNvSpPr>
              <p:nvPr/>
            </p:nvSpPr>
            <p:spPr bwMode="auto">
              <a:xfrm>
                <a:off x="4126" y="1133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u="none"/>
                  <a:t>1</a:t>
                </a:r>
              </a:p>
            </p:txBody>
          </p:sp>
          <p:sp>
            <p:nvSpPr>
              <p:cNvPr id="542739" name="Text Box 19"/>
              <p:cNvSpPr txBox="1">
                <a:spLocks noChangeArrowheads="1"/>
              </p:cNvSpPr>
              <p:nvPr/>
            </p:nvSpPr>
            <p:spPr bwMode="auto">
              <a:xfrm>
                <a:off x="4128" y="144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u="none"/>
                  <a:t>4</a:t>
                </a:r>
              </a:p>
            </p:txBody>
          </p:sp>
          <p:sp>
            <p:nvSpPr>
              <p:cNvPr id="542740" name="Rectangle 20"/>
              <p:cNvSpPr>
                <a:spLocks noChangeArrowheads="1"/>
              </p:cNvSpPr>
              <p:nvPr/>
            </p:nvSpPr>
            <p:spPr bwMode="auto">
              <a:xfrm>
                <a:off x="3888" y="2400"/>
                <a:ext cx="720" cy="9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42741" name="Rectangle 21"/>
              <p:cNvSpPr>
                <a:spLocks noChangeArrowheads="1"/>
              </p:cNvSpPr>
              <p:nvPr/>
            </p:nvSpPr>
            <p:spPr bwMode="auto">
              <a:xfrm>
                <a:off x="3888" y="3312"/>
                <a:ext cx="720" cy="24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42742" name="Line 22"/>
              <p:cNvSpPr>
                <a:spLocks noChangeShapeType="1"/>
              </p:cNvSpPr>
              <p:nvPr/>
            </p:nvSpPr>
            <p:spPr bwMode="auto">
              <a:xfrm>
                <a:off x="3888" y="264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42743" name="Text Box 23"/>
              <p:cNvSpPr txBox="1">
                <a:spLocks noChangeArrowheads="1"/>
              </p:cNvSpPr>
              <p:nvPr/>
            </p:nvSpPr>
            <p:spPr bwMode="auto">
              <a:xfrm>
                <a:off x="4128" y="242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u="none"/>
                  <a:t>2</a:t>
                </a:r>
              </a:p>
            </p:txBody>
          </p:sp>
          <p:sp>
            <p:nvSpPr>
              <p:cNvPr id="542744" name="Text Box 24"/>
              <p:cNvSpPr txBox="1">
                <a:spLocks noChangeArrowheads="1"/>
              </p:cNvSpPr>
              <p:nvPr/>
            </p:nvSpPr>
            <p:spPr bwMode="auto">
              <a:xfrm>
                <a:off x="4128" y="288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ES" u="none"/>
                  <a:t>3</a:t>
                </a:r>
              </a:p>
            </p:txBody>
          </p:sp>
        </p:grpSp>
        <p:sp>
          <p:nvSpPr>
            <p:cNvPr id="542745" name="Text Box 25"/>
            <p:cNvSpPr txBox="1">
              <a:spLocks noChangeArrowheads="1"/>
            </p:cNvSpPr>
            <p:nvPr/>
          </p:nvSpPr>
          <p:spPr bwMode="auto">
            <a:xfrm>
              <a:off x="2983" y="3311"/>
              <a:ext cx="18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u="none"/>
                <a:t>Espacio de memoria física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77963"/>
            <a:ext cx="6791325" cy="452755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076325" algn="l"/>
                <a:tab pos="2857500" algn="ctr"/>
              </a:tabLst>
            </a:pPr>
            <a:r>
              <a:rPr lang="es-ES"/>
              <a:t>Una dirección lógica consiste en un par:</a:t>
            </a:r>
          </a:p>
          <a:p>
            <a:pPr>
              <a:buFont typeface="Monotype Sorts" pitchFamily="2" charset="2"/>
              <a:buNone/>
              <a:tabLst>
                <a:tab pos="1076325" algn="l"/>
                <a:tab pos="2857500" algn="ctr"/>
              </a:tabLst>
            </a:pPr>
            <a:r>
              <a:rPr lang="es-ES"/>
              <a:t>		&lt;número de segmento, desplazamiento&gt;</a:t>
            </a:r>
          </a:p>
          <a:p>
            <a:pPr>
              <a:tabLst>
                <a:tab pos="1076325" algn="l"/>
                <a:tab pos="2857500" algn="ctr"/>
              </a:tabLst>
            </a:pPr>
            <a:r>
              <a:rPr lang="es-ES" b="1"/>
              <a:t>Tabla de segmentos</a:t>
            </a:r>
            <a:r>
              <a:rPr lang="es-ES"/>
              <a:t> – contiene información sobre la ubicación de los segmentos en memoria; cada entrada tiene:</a:t>
            </a:r>
          </a:p>
          <a:p>
            <a:pPr lvl="1">
              <a:tabLst>
                <a:tab pos="1076325" algn="l"/>
                <a:tab pos="2857500" algn="ctr"/>
              </a:tabLst>
            </a:pPr>
            <a:r>
              <a:rPr lang="es-ES" b="1"/>
              <a:t>base</a:t>
            </a:r>
            <a:r>
              <a:rPr lang="es-ES"/>
              <a:t> – contiene la dirección física en la que comienza el segmento</a:t>
            </a:r>
          </a:p>
          <a:p>
            <a:pPr lvl="1">
              <a:tabLst>
                <a:tab pos="1076325" algn="l"/>
                <a:tab pos="2857500" algn="ctr"/>
              </a:tabLst>
            </a:pPr>
            <a:r>
              <a:rPr lang="es-ES" b="1"/>
              <a:t>límite</a:t>
            </a:r>
            <a:r>
              <a:rPr lang="es-ES"/>
              <a:t> – especifica la longitud del segmento</a:t>
            </a:r>
          </a:p>
          <a:p>
            <a:pPr>
              <a:tabLst>
                <a:tab pos="1076325" algn="l"/>
                <a:tab pos="2857500" algn="ctr"/>
              </a:tabLst>
            </a:pPr>
            <a:r>
              <a:rPr lang="es-ES"/>
              <a:t>El </a:t>
            </a:r>
            <a:r>
              <a:rPr lang="es-ES" b="1"/>
              <a:t>Registro base de la tabla de segmentos (STBR)</a:t>
            </a:r>
            <a:r>
              <a:rPr lang="es-ES"/>
              <a:t> apunta a la localización en memoria de la tabla de segmentos</a:t>
            </a:r>
          </a:p>
          <a:p>
            <a:pPr>
              <a:tabLst>
                <a:tab pos="1076325" algn="l"/>
                <a:tab pos="2857500" algn="ctr"/>
              </a:tabLst>
            </a:pPr>
            <a:r>
              <a:rPr lang="es-ES"/>
              <a:t>El </a:t>
            </a:r>
            <a:r>
              <a:rPr lang="es-ES" b="1"/>
              <a:t>Registro de longitud de la tabla de segmentos (STLR)</a:t>
            </a:r>
            <a:r>
              <a:rPr lang="es-ES"/>
              <a:t> indica el número de segmentos usados por un programa;</a:t>
            </a:r>
          </a:p>
          <a:p>
            <a:pPr>
              <a:buFont typeface="Monotype Sorts" pitchFamily="2" charset="2"/>
              <a:buNone/>
              <a:tabLst>
                <a:tab pos="1076325" algn="l"/>
                <a:tab pos="2857500" algn="ctr"/>
              </a:tabLst>
            </a:pPr>
            <a:r>
              <a:rPr lang="es-ES"/>
              <a:t>	                  el número de segmento </a:t>
            </a:r>
            <a:r>
              <a:rPr lang="es-ES" b="1" i="1">
                <a:solidFill>
                  <a:srgbClr val="FF0000"/>
                </a:solidFill>
              </a:rPr>
              <a:t>s</a:t>
            </a:r>
            <a:r>
              <a:rPr lang="es-ES"/>
              <a:t> es legal si </a:t>
            </a:r>
            <a:r>
              <a:rPr lang="es-ES" b="1" i="1">
                <a:solidFill>
                  <a:srgbClr val="FF0000"/>
                </a:solidFill>
              </a:rPr>
              <a:t>s</a:t>
            </a:r>
            <a:r>
              <a:rPr lang="es-ES"/>
              <a:t> &lt; </a:t>
            </a:r>
            <a:r>
              <a:rPr lang="es-ES" b="1">
                <a:solidFill>
                  <a:srgbClr val="FF0000"/>
                </a:solidFill>
              </a:rPr>
              <a:t>STLR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Esquema de la Segmentación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Hardware de Segmentación</a:t>
            </a:r>
          </a:p>
        </p:txBody>
      </p:sp>
      <p:pic>
        <p:nvPicPr>
          <p:cNvPr id="548867" name="Picture 3"/>
          <p:cNvPicPr>
            <a:picLocks noChangeAspect="1" noChangeArrowheads="1"/>
          </p:cNvPicPr>
          <p:nvPr/>
        </p:nvPicPr>
        <p:blipFill>
          <a:blip r:embed="rId3" cstate="print"/>
          <a:srcRect l="458" t="3697" r="241" b="3697"/>
          <a:stretch>
            <a:fillRect/>
          </a:stretch>
        </p:blipFill>
        <p:spPr bwMode="auto">
          <a:xfrm>
            <a:off x="1574800" y="1727200"/>
            <a:ext cx="5935663" cy="41513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211015" y="1195754"/>
            <a:ext cx="8675077" cy="5357446"/>
          </a:xfrm>
        </p:spPr>
        <p:txBody>
          <a:bodyPr>
            <a:norm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Protección</a:t>
            </a:r>
          </a:p>
          <a:p>
            <a:pPr lvl="1"/>
            <a:r>
              <a:rPr lang="es-ES" dirty="0">
                <a:latin typeface="Arial" pitchFamily="34" charset="0"/>
                <a:cs typeface="Arial" pitchFamily="34" charset="0"/>
              </a:rPr>
              <a:t>En cada entrada de la tabla de segmentos hay:</a:t>
            </a:r>
          </a:p>
          <a:p>
            <a:pPr lvl="2"/>
            <a:r>
              <a:rPr lang="es-E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privilegios </a:t>
            </a:r>
            <a:r>
              <a:rPr lang="es-ES" dirty="0">
                <a:latin typeface="Arial" pitchFamily="34" charset="0"/>
                <a:cs typeface="Arial" pitchFamily="34" charset="0"/>
                <a:sym typeface="Symbol" pitchFamily="18" charset="2"/>
              </a:rPr>
              <a:t>de </a:t>
            </a:r>
            <a:r>
              <a:rPr lang="es-E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lectura/escritura/ejecución</a:t>
            </a:r>
          </a:p>
          <a:p>
            <a:pPr lvl="2"/>
            <a:r>
              <a:rPr lang="es-E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Set de instrucciones permitidas</a:t>
            </a:r>
          </a:p>
          <a:p>
            <a:pPr lvl="2"/>
            <a:r>
              <a:rPr lang="es-E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Nivel de privilegio.</a:t>
            </a:r>
            <a:endParaRPr lang="es-ES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Los bits de protección están asociados con los segmentos; la compartición de código ocurre a nivel de segmento</a:t>
            </a: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Ya que los segmentos varían en longitud, la asignación de memoria es un problema de asignación dinámica</a:t>
            </a: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Esquema de la Segmentación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Segmentación</a:t>
            </a:r>
            <a:endParaRPr lang="es-ES" sz="2400"/>
          </a:p>
        </p:txBody>
      </p:sp>
      <p:pic>
        <p:nvPicPr>
          <p:cNvPr id="550915" name="Picture 3"/>
          <p:cNvPicPr>
            <a:picLocks noChangeAspect="1" noChangeArrowheads="1"/>
          </p:cNvPicPr>
          <p:nvPr/>
        </p:nvPicPr>
        <p:blipFill>
          <a:blip r:embed="rId3" cstate="print"/>
          <a:srcRect l="7814" t="926" r="7814" b="1534"/>
          <a:stretch>
            <a:fillRect/>
          </a:stretch>
        </p:blipFill>
        <p:spPr bwMode="auto">
          <a:xfrm>
            <a:off x="2038350" y="1776413"/>
            <a:ext cx="4865688" cy="42179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293076" y="1125416"/>
            <a:ext cx="8475785" cy="48483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1800" dirty="0"/>
              <a:t>El espacio de direcciones lógicas de un proceso puede ser no contiguo en memoria; así se puede asignar memoria al proceso siempre que haya alguna disponible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1800" dirty="0"/>
              <a:t>Se divide la memoria física en bloques de tamaño fijo llamados </a:t>
            </a:r>
            <a:r>
              <a:rPr lang="es-ES" sz="1800" b="1" dirty="0"/>
              <a:t>marcos </a:t>
            </a:r>
            <a:r>
              <a:rPr lang="es-ES" sz="1800" dirty="0"/>
              <a:t>(el tamaño es una potencia de 2 entre 512 y 8192 bytes)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1800" dirty="0"/>
              <a:t>Se divide el espacio de direcciones lógicas de los procesos en bloques llamados </a:t>
            </a:r>
            <a:r>
              <a:rPr lang="es-ES" sz="1800" b="1" dirty="0"/>
              <a:t>páginas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1800" dirty="0"/>
              <a:t>Se mantiene una lista con los marcos libres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1800" dirty="0"/>
              <a:t>Para ejecutar un programa de tamaño </a:t>
            </a:r>
            <a:r>
              <a:rPr lang="es-ES" sz="1800" b="1" i="1" dirty="0">
                <a:solidFill>
                  <a:srgbClr val="FF0000"/>
                </a:solidFill>
              </a:rPr>
              <a:t>n</a:t>
            </a:r>
            <a:r>
              <a:rPr lang="es-ES" sz="1800" dirty="0"/>
              <a:t> páginas, hace falta encontrar </a:t>
            </a:r>
            <a:r>
              <a:rPr lang="es-ES" sz="1800" i="1" dirty="0"/>
              <a:t>n</a:t>
            </a:r>
            <a:r>
              <a:rPr lang="es-ES" sz="1800" dirty="0"/>
              <a:t> marcos libres y cargar el programa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1800" dirty="0"/>
              <a:t>Se usa una tabla de páginas para transformar las direcciones lógicas en direcciones físicas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s-ES" sz="1800" dirty="0"/>
              <a:t>En este esquema aparece la </a:t>
            </a:r>
            <a:r>
              <a:rPr lang="es-ES" sz="1800" b="1" dirty="0"/>
              <a:t>fragmentación interna</a:t>
            </a: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0678"/>
            <a:ext cx="8229600" cy="761999"/>
          </a:xfrm>
        </p:spPr>
        <p:txBody>
          <a:bodyPr/>
          <a:lstStyle/>
          <a:p>
            <a:r>
              <a:rPr lang="es-ES" dirty="0"/>
              <a:t>Paginación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6689725" cy="4483100"/>
          </a:xfrm>
        </p:spPr>
        <p:txBody>
          <a:bodyPr>
            <a:normAutofit/>
          </a:bodyPr>
          <a:lstStyle/>
          <a:p>
            <a:r>
              <a:rPr lang="es-ES" sz="2000" dirty="0"/>
              <a:t>Una dirección generada por un proceso es dividida en:</a:t>
            </a:r>
          </a:p>
          <a:p>
            <a:pPr lvl="1"/>
            <a:r>
              <a:rPr lang="es-ES" sz="1800" b="1" dirty="0"/>
              <a:t>Página (</a:t>
            </a:r>
            <a:r>
              <a:rPr lang="es-ES" sz="1800" b="1" i="1" dirty="0"/>
              <a:t>p</a:t>
            </a:r>
            <a:r>
              <a:rPr lang="es-ES" sz="1800" b="1" dirty="0"/>
              <a:t>)</a:t>
            </a:r>
            <a:r>
              <a:rPr lang="es-ES" sz="1800" dirty="0"/>
              <a:t> – usado como índice en la tabla de páginas que contiene la dirección base de cada página en memoria física</a:t>
            </a:r>
          </a:p>
          <a:p>
            <a:pPr lvl="1"/>
            <a:r>
              <a:rPr lang="es-ES" sz="1800" b="1" dirty="0"/>
              <a:t>Desplazamiento (d)</a:t>
            </a:r>
            <a:r>
              <a:rPr lang="es-ES" sz="1800" dirty="0"/>
              <a:t> – se combina con la dirección base para definir la dirección de memoria física que se envía a la unidad de memoria</a:t>
            </a:r>
          </a:p>
          <a:p>
            <a:pPr lvl="1"/>
            <a:r>
              <a:rPr lang="es-ES" sz="1800" dirty="0"/>
              <a:t>Ej.: Dado un espacio de direcciones lógicas de 2</a:t>
            </a:r>
            <a:r>
              <a:rPr lang="es-ES" sz="1800" i="1" baseline="30000" dirty="0"/>
              <a:t>m </a:t>
            </a:r>
            <a:r>
              <a:rPr lang="es-ES" sz="1800" dirty="0"/>
              <a:t>y tamaño de página</a:t>
            </a:r>
            <a:r>
              <a:rPr lang="es-ES" sz="1800" i="1" baseline="30000" dirty="0"/>
              <a:t> </a:t>
            </a:r>
            <a:r>
              <a:rPr lang="es-ES" sz="1800" i="1" dirty="0"/>
              <a:t>2</a:t>
            </a:r>
            <a:r>
              <a:rPr lang="es-ES" sz="1800" baseline="30000" dirty="0"/>
              <a:t>n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Esquema de Traducción de Direcciones</a:t>
            </a:r>
          </a:p>
        </p:txBody>
      </p:sp>
      <p:grpSp>
        <p:nvGrpSpPr>
          <p:cNvPr id="311309" name="Group 13"/>
          <p:cNvGrpSpPr>
            <a:grpSpLocks/>
          </p:cNvGrpSpPr>
          <p:nvPr/>
        </p:nvGrpSpPr>
        <p:grpSpPr bwMode="auto">
          <a:xfrm>
            <a:off x="2185988" y="4357688"/>
            <a:ext cx="3794125" cy="1282700"/>
            <a:chOff x="1377" y="2547"/>
            <a:chExt cx="2390" cy="808"/>
          </a:xfrm>
        </p:grpSpPr>
        <p:sp>
          <p:nvSpPr>
            <p:cNvPr id="311300" name="Rectangle 4"/>
            <p:cNvSpPr>
              <a:spLocks noChangeArrowheads="1"/>
            </p:cNvSpPr>
            <p:nvPr/>
          </p:nvSpPr>
          <p:spPr bwMode="auto">
            <a:xfrm>
              <a:off x="1633" y="2819"/>
              <a:ext cx="1956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11301" name="Line 5"/>
            <p:cNvSpPr>
              <a:spLocks noChangeShapeType="1"/>
            </p:cNvSpPr>
            <p:nvPr/>
          </p:nvSpPr>
          <p:spPr bwMode="auto">
            <a:xfrm>
              <a:off x="2662" y="2603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11302" name="Text Box 6"/>
            <p:cNvSpPr txBox="1">
              <a:spLocks noChangeArrowheads="1"/>
            </p:cNvSpPr>
            <p:nvPr/>
          </p:nvSpPr>
          <p:spPr bwMode="auto">
            <a:xfrm>
              <a:off x="1377" y="2547"/>
              <a:ext cx="1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u="none"/>
                <a:t>número de página</a:t>
              </a:r>
            </a:p>
          </p:txBody>
        </p:sp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2643" y="2555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u="none"/>
                <a:t>desplazamiento</a:t>
              </a:r>
            </a:p>
          </p:txBody>
        </p:sp>
        <p:sp>
          <p:nvSpPr>
            <p:cNvPr id="311304" name="Text Box 8"/>
            <p:cNvSpPr txBox="1">
              <a:spLocks noChangeArrowheads="1"/>
            </p:cNvSpPr>
            <p:nvPr/>
          </p:nvSpPr>
          <p:spPr bwMode="auto">
            <a:xfrm>
              <a:off x="1982" y="283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i="1" u="none"/>
                <a:t>p</a:t>
              </a:r>
              <a:endParaRPr lang="es-ES" u="none"/>
            </a:p>
          </p:txBody>
        </p:sp>
        <p:sp>
          <p:nvSpPr>
            <p:cNvPr id="311305" name="Text Box 9"/>
            <p:cNvSpPr txBox="1">
              <a:spLocks noChangeArrowheads="1"/>
            </p:cNvSpPr>
            <p:nvPr/>
          </p:nvSpPr>
          <p:spPr bwMode="auto">
            <a:xfrm>
              <a:off x="2895" y="285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i="1" u="none"/>
                <a:t>d</a:t>
              </a:r>
              <a:endParaRPr lang="es-ES" u="none"/>
            </a:p>
          </p:txBody>
        </p:sp>
        <p:sp>
          <p:nvSpPr>
            <p:cNvPr id="311306" name="Text Box 10"/>
            <p:cNvSpPr txBox="1">
              <a:spLocks noChangeArrowheads="1"/>
            </p:cNvSpPr>
            <p:nvPr/>
          </p:nvSpPr>
          <p:spPr bwMode="auto">
            <a:xfrm>
              <a:off x="1860" y="31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i="1" u="none"/>
                <a:t>m - n</a:t>
              </a:r>
            </a:p>
          </p:txBody>
        </p:sp>
        <p:sp>
          <p:nvSpPr>
            <p:cNvPr id="311307" name="Text Box 11"/>
            <p:cNvSpPr txBox="1">
              <a:spLocks noChangeArrowheads="1"/>
            </p:cNvSpPr>
            <p:nvPr/>
          </p:nvSpPr>
          <p:spPr bwMode="auto">
            <a:xfrm>
              <a:off x="2866" y="312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i="1" u="none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Hardware de Paginación</a:t>
            </a:r>
          </a:p>
        </p:txBody>
      </p:sp>
      <p:pic>
        <p:nvPicPr>
          <p:cNvPr id="313347" name="Picture 3"/>
          <p:cNvPicPr>
            <a:picLocks noChangeAspect="1" noChangeArrowheads="1"/>
          </p:cNvPicPr>
          <p:nvPr/>
        </p:nvPicPr>
        <p:blipFill>
          <a:blip r:embed="rId3" cstate="print"/>
          <a:srcRect l="479" t="1534" r="455" b="1854"/>
          <a:stretch>
            <a:fillRect/>
          </a:stretch>
        </p:blipFill>
        <p:spPr bwMode="auto">
          <a:xfrm>
            <a:off x="1589088" y="1681163"/>
            <a:ext cx="5822950" cy="42592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Memoria Física y Lógica en la Paginación</a:t>
            </a:r>
            <a:endParaRPr lang="es-ES" sz="2000"/>
          </a:p>
        </p:txBody>
      </p:sp>
      <p:pic>
        <p:nvPicPr>
          <p:cNvPr id="315395" name="Picture 3"/>
          <p:cNvPicPr>
            <a:picLocks noChangeAspect="1" noChangeArrowheads="1"/>
          </p:cNvPicPr>
          <p:nvPr/>
        </p:nvPicPr>
        <p:blipFill>
          <a:blip r:embed="rId3" cstate="print"/>
          <a:srcRect l="10391" t="623" r="10611" b="951"/>
          <a:stretch>
            <a:fillRect/>
          </a:stretch>
        </p:blipFill>
        <p:spPr bwMode="auto">
          <a:xfrm>
            <a:off x="2225675" y="1824038"/>
            <a:ext cx="4429125" cy="41386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286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s-ES"/>
              <a:t>Ejemplo de Paginación</a:t>
            </a:r>
          </a:p>
        </p:txBody>
      </p:sp>
      <p:pic>
        <p:nvPicPr>
          <p:cNvPr id="317443" name="Picture 3"/>
          <p:cNvPicPr>
            <a:picLocks noChangeAspect="1" noChangeArrowheads="1"/>
          </p:cNvPicPr>
          <p:nvPr/>
        </p:nvPicPr>
        <p:blipFill>
          <a:blip r:embed="rId3" cstate="print"/>
          <a:srcRect l="19978" t="639" r="20580" b="639"/>
          <a:stretch>
            <a:fillRect/>
          </a:stretch>
        </p:blipFill>
        <p:spPr bwMode="auto">
          <a:xfrm>
            <a:off x="2663825" y="1782763"/>
            <a:ext cx="3617913" cy="4505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2211388" y="1182688"/>
            <a:ext cx="4678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u="none"/>
              <a:t>Memoria de 32 bytes y páginas de 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175846" y="832338"/>
            <a:ext cx="8663354" cy="561535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Un programa debe cargarse en memoria desde disco y colocarse dentro de un proceso para que se ejecute</a:t>
            </a:r>
          </a:p>
          <a:p>
            <a:r>
              <a:rPr lang="es-ES" dirty="0"/>
              <a:t>La memoria principal y los registros son los únicos dispositivos de almacenamiento a los que puede acceder la CPU directamente</a:t>
            </a:r>
          </a:p>
          <a:p>
            <a:r>
              <a:rPr lang="es-ES" dirty="0"/>
              <a:t>El acceso a registro es muy rápido; supone un ciclo de CPU (o menos)</a:t>
            </a:r>
          </a:p>
          <a:p>
            <a:r>
              <a:rPr lang="es-ES" dirty="0"/>
              <a:t>El acceso a memoria principal puede durar varios ciclos</a:t>
            </a:r>
          </a:p>
          <a:p>
            <a:r>
              <a:rPr lang="es-ES" dirty="0"/>
              <a:t>Las memorias </a:t>
            </a:r>
            <a:r>
              <a:rPr lang="es-ES" b="1" dirty="0"/>
              <a:t>caché</a:t>
            </a:r>
            <a:r>
              <a:rPr lang="es-ES" dirty="0"/>
              <a:t> se colocan entre la memoria principal y la CPU para acelerar el acceso a la información</a:t>
            </a:r>
          </a:p>
          <a:p>
            <a:pPr>
              <a:buFont typeface="Monotype Sorts" pitchFamily="2" charset="2"/>
              <a:buNone/>
            </a:pPr>
            <a:endParaRPr lang="es-ES" b="1" dirty="0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231063" cy="609600"/>
          </a:xfrm>
        </p:spPr>
        <p:txBody>
          <a:bodyPr>
            <a:normAutofit fontScale="90000"/>
          </a:bodyPr>
          <a:lstStyle/>
          <a:p>
            <a:r>
              <a:rPr lang="es-ES"/>
              <a:t>Antecedentes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Marcos Libres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38300" y="6002338"/>
            <a:ext cx="2482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u="none"/>
              <a:t>Antes de la asignación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799013" y="5964238"/>
            <a:ext cx="280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u="none"/>
              <a:t>Después de la asignación</a:t>
            </a:r>
          </a:p>
        </p:txBody>
      </p:sp>
      <p:pic>
        <p:nvPicPr>
          <p:cNvPr id="319493" name="Picture 5"/>
          <p:cNvPicPr>
            <a:picLocks noChangeAspect="1" noChangeArrowheads="1"/>
          </p:cNvPicPr>
          <p:nvPr/>
        </p:nvPicPr>
        <p:blipFill>
          <a:blip r:embed="rId3" cstate="print"/>
          <a:srcRect l="699" t="2477" r="699" b="3087"/>
          <a:stretch>
            <a:fillRect/>
          </a:stretch>
        </p:blipFill>
        <p:spPr bwMode="auto">
          <a:xfrm>
            <a:off x="1590675" y="1535113"/>
            <a:ext cx="5929313" cy="42576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6675438" cy="44545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s-ES" dirty="0"/>
              <a:t>La tabla de páginas se mantiene en memoria principal</a:t>
            </a:r>
          </a:p>
          <a:p>
            <a:pPr>
              <a:lnSpc>
                <a:spcPct val="150000"/>
              </a:lnSpc>
            </a:pPr>
            <a:r>
              <a:rPr lang="es-ES" dirty="0"/>
              <a:t>El</a:t>
            </a:r>
            <a:r>
              <a:rPr lang="es-ES" b="1" dirty="0"/>
              <a:t> registro base de la tabla de páginas (PTBR)</a:t>
            </a:r>
            <a:r>
              <a:rPr lang="es-ES" dirty="0"/>
              <a:t> apunta al inicio de la tabla de páginas</a:t>
            </a:r>
          </a:p>
          <a:p>
            <a:pPr>
              <a:lnSpc>
                <a:spcPct val="150000"/>
              </a:lnSpc>
            </a:pPr>
            <a:r>
              <a:rPr lang="es-ES" dirty="0"/>
              <a:t>El </a:t>
            </a:r>
            <a:r>
              <a:rPr lang="es-ES" b="1" dirty="0"/>
              <a:t>registro longitud de la tabla de páginas (PRLR)</a:t>
            </a:r>
            <a:r>
              <a:rPr lang="es-ES" dirty="0"/>
              <a:t> indica el tamaño de la tabla de páginas</a:t>
            </a:r>
          </a:p>
          <a:p>
            <a:pPr>
              <a:lnSpc>
                <a:spcPct val="150000"/>
              </a:lnSpc>
            </a:pPr>
            <a:r>
              <a:rPr lang="es-ES" dirty="0"/>
              <a:t>En este esquema cada acceso a dato o instrucción requiere dos accesos a memoria. Uno para la tabla de páginas y otro para obtener el dato o instrucción</a:t>
            </a:r>
          </a:p>
          <a:p>
            <a:pPr>
              <a:lnSpc>
                <a:spcPct val="150000"/>
              </a:lnSpc>
            </a:pPr>
            <a:r>
              <a:rPr lang="es-ES" dirty="0"/>
              <a:t>Se puede agilizar el proceso usando una pequeña memoria asociativa o </a:t>
            </a:r>
            <a:r>
              <a:rPr lang="es-ES" b="1" dirty="0"/>
              <a:t>TLB (</a:t>
            </a:r>
            <a:r>
              <a:rPr lang="es-ES" b="1" dirty="0" err="1"/>
              <a:t>translation</a:t>
            </a:r>
            <a:r>
              <a:rPr lang="es-ES" b="1" dirty="0"/>
              <a:t> look-</a:t>
            </a:r>
            <a:r>
              <a:rPr lang="es-ES" b="1" dirty="0" err="1"/>
              <a:t>aside</a:t>
            </a:r>
            <a:r>
              <a:rPr lang="es-ES" b="1" dirty="0"/>
              <a:t> buffer)</a:t>
            </a:r>
          </a:p>
          <a:p>
            <a:endParaRPr lang="es-ES" dirty="0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Implementación de la Tabla de Páginas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06513"/>
            <a:ext cx="7513638" cy="4483100"/>
          </a:xfrm>
        </p:spPr>
        <p:txBody>
          <a:bodyPr>
            <a:normAutofit fontScale="92500"/>
          </a:bodyPr>
          <a:lstStyle/>
          <a:p>
            <a:r>
              <a:rPr lang="es-ES"/>
              <a:t>Memoria asociativa – búsqueda en paralelo </a:t>
            </a: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  <a:p>
            <a:pPr>
              <a:buFont typeface="Monotype Sorts" pitchFamily="2" charset="2"/>
              <a:buNone/>
            </a:pPr>
            <a:r>
              <a:rPr lang="es-ES"/>
              <a:t>	Traducción de direcciones (p, d)</a:t>
            </a:r>
          </a:p>
          <a:p>
            <a:pPr marL="628650" lvl="1"/>
            <a:r>
              <a:rPr lang="es-ES"/>
              <a:t>Si p está en un registro asociativo se obtiene el número de marco</a:t>
            </a:r>
          </a:p>
          <a:p>
            <a:pPr marL="628650" lvl="1"/>
            <a:r>
              <a:rPr lang="es-ES"/>
              <a:t>Si no, se obtiene el número de marco de la tabla de páginas que está en memoria principal</a:t>
            </a:r>
          </a:p>
          <a:p>
            <a:pPr marL="628650" lvl="1"/>
            <a:endParaRPr lang="es-E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Memoria Asociativa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3059113" y="2105025"/>
            <a:ext cx="2895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3589" name="Line 5"/>
          <p:cNvSpPr>
            <a:spLocks noChangeShapeType="1"/>
          </p:cNvSpPr>
          <p:nvPr/>
        </p:nvSpPr>
        <p:spPr bwMode="auto">
          <a:xfrm>
            <a:off x="4506913" y="1647825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3590" name="Line 6"/>
          <p:cNvSpPr>
            <a:spLocks noChangeShapeType="1"/>
          </p:cNvSpPr>
          <p:nvPr/>
        </p:nvSpPr>
        <p:spPr bwMode="auto">
          <a:xfrm>
            <a:off x="3059113" y="2409825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3591" name="Line 7"/>
          <p:cNvSpPr>
            <a:spLocks noChangeShapeType="1"/>
          </p:cNvSpPr>
          <p:nvPr/>
        </p:nvSpPr>
        <p:spPr bwMode="auto">
          <a:xfrm>
            <a:off x="3059113" y="2714625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>
            <a:off x="3059113" y="3095625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23593" name="Rectangle 9"/>
          <p:cNvSpPr>
            <a:spLocks noChangeArrowheads="1"/>
          </p:cNvSpPr>
          <p:nvPr/>
        </p:nvSpPr>
        <p:spPr bwMode="auto">
          <a:xfrm>
            <a:off x="3363913" y="17240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u="none"/>
              <a:t># Página</a:t>
            </a:r>
          </a:p>
        </p:txBody>
      </p:sp>
      <p:sp>
        <p:nvSpPr>
          <p:cNvPr id="323594" name="Rectangle 10"/>
          <p:cNvSpPr>
            <a:spLocks noChangeArrowheads="1"/>
          </p:cNvSpPr>
          <p:nvPr/>
        </p:nvSpPr>
        <p:spPr bwMode="auto">
          <a:xfrm>
            <a:off x="4735513" y="17240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ES" sz="1400" u="none"/>
              <a:t># Marco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Hardware de Paginación con TLB</a:t>
            </a:r>
          </a:p>
        </p:txBody>
      </p:sp>
      <p:pic>
        <p:nvPicPr>
          <p:cNvPr id="325635" name="Picture 3"/>
          <p:cNvPicPr>
            <a:picLocks noChangeAspect="1" noChangeArrowheads="1"/>
          </p:cNvPicPr>
          <p:nvPr/>
        </p:nvPicPr>
        <p:blipFill>
          <a:blip r:embed="rId3" cstate="print"/>
          <a:srcRect l="1292" t="1041" r="1292" b="682"/>
          <a:stretch>
            <a:fillRect/>
          </a:stretch>
        </p:blipFill>
        <p:spPr bwMode="auto">
          <a:xfrm>
            <a:off x="1658938" y="1670050"/>
            <a:ext cx="5770562" cy="43656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354138"/>
            <a:ext cx="6677025" cy="4384675"/>
          </a:xfrm>
        </p:spPr>
        <p:txBody>
          <a:bodyPr>
            <a:normAutofit/>
          </a:bodyPr>
          <a:lstStyle/>
          <a:p>
            <a:pPr>
              <a:tabLst>
                <a:tab pos="2063750" algn="l"/>
                <a:tab pos="2568575" algn="l"/>
              </a:tabLst>
            </a:pPr>
            <a:r>
              <a:rPr lang="es-ES" sz="2000" dirty="0"/>
              <a:t>Búsqueda asociativa = </a:t>
            </a:r>
            <a:r>
              <a:rPr lang="es-ES" sz="2000" dirty="0">
                <a:sym typeface="Symbol" pitchFamily="18" charset="2"/>
              </a:rPr>
              <a:t> unidades de tiempo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es-ES" sz="2000" dirty="0">
                <a:sym typeface="Symbol" pitchFamily="18" charset="2"/>
              </a:rPr>
              <a:t>Acceso a memoria = </a:t>
            </a:r>
            <a:r>
              <a:rPr lang="es-ES" sz="2000" i="1" dirty="0">
                <a:sym typeface="Symbol" pitchFamily="18" charset="2"/>
              </a:rPr>
              <a:t>m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es-ES" sz="2000" dirty="0">
                <a:sym typeface="Symbol" pitchFamily="18" charset="2"/>
              </a:rPr>
              <a:t>Tasa de acierto – probabilidad de encontrar una página en los registros asociativos; este valor depende de las peticiones de páginas y del número de registros asociativos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es-ES" sz="2000" dirty="0">
                <a:sym typeface="Symbol" pitchFamily="18" charset="2"/>
              </a:rPr>
              <a:t>Tasa de acierto = 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es-ES" sz="2000" b="1" dirty="0">
                <a:sym typeface="Symbol" pitchFamily="18" charset="2"/>
              </a:rPr>
              <a:t>Tiempo de acceso efectivo</a:t>
            </a:r>
            <a:r>
              <a:rPr lang="es-ES" sz="2000" dirty="0">
                <a:sym typeface="Symbol" pitchFamily="18" charset="2"/>
              </a:rPr>
              <a:t> (</a:t>
            </a:r>
            <a:r>
              <a:rPr lang="es-ES" sz="2000" i="1" dirty="0" err="1">
                <a:sym typeface="Symbol" pitchFamily="18" charset="2"/>
              </a:rPr>
              <a:t>Effective</a:t>
            </a:r>
            <a:r>
              <a:rPr lang="es-ES" sz="2000" i="1" dirty="0">
                <a:sym typeface="Symbol" pitchFamily="18" charset="2"/>
              </a:rPr>
              <a:t> Access Time</a:t>
            </a:r>
            <a:r>
              <a:rPr lang="es-ES" sz="2000" dirty="0">
                <a:sym typeface="Symbol" pitchFamily="18" charset="2"/>
              </a:rPr>
              <a:t>, EAT)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es-ES" sz="2000" dirty="0"/>
              <a:t>		EAT = (</a:t>
            </a:r>
            <a:r>
              <a:rPr lang="es-ES" sz="2000" i="1" dirty="0"/>
              <a:t>m</a:t>
            </a:r>
            <a:r>
              <a:rPr lang="es-ES" sz="2000" dirty="0"/>
              <a:t> + </a:t>
            </a:r>
            <a:r>
              <a:rPr lang="es-ES" sz="2000" dirty="0">
                <a:sym typeface="Symbol" pitchFamily="18" charset="2"/>
              </a:rPr>
              <a:t>)  + (2</a:t>
            </a:r>
            <a:r>
              <a:rPr lang="es-ES" sz="2000" i="1" dirty="0">
                <a:sym typeface="Symbol" pitchFamily="18" charset="2"/>
              </a:rPr>
              <a:t>m</a:t>
            </a:r>
            <a:r>
              <a:rPr lang="es-ES" sz="2000" dirty="0">
                <a:sym typeface="Symbol" pitchFamily="18" charset="2"/>
              </a:rPr>
              <a:t> + )(1 – )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es-ES" sz="2000" dirty="0">
                <a:sym typeface="Symbol" pitchFamily="18" charset="2"/>
              </a:rPr>
              <a:t>			= 2m – m + </a:t>
            </a:r>
          </a:p>
          <a:p>
            <a:pPr>
              <a:buFont typeface="Monotype Sorts" pitchFamily="2" charset="2"/>
              <a:buNone/>
              <a:tabLst>
                <a:tab pos="2063750" algn="l"/>
                <a:tab pos="2568575" algn="l"/>
              </a:tabLst>
            </a:pPr>
            <a:r>
              <a:rPr lang="es-ES" sz="2000" dirty="0"/>
              <a:t> 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Tiempo de Acceso Efectivo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6873875" cy="446881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protección de la memoria se implementa asociando un bit de protección con cada página</a:t>
            </a:r>
            <a:br>
              <a:rPr lang="es-ES" dirty="0"/>
            </a:br>
            <a:endParaRPr lang="es-ES" dirty="0"/>
          </a:p>
          <a:p>
            <a:r>
              <a:rPr lang="es-ES" dirty="0"/>
              <a:t>Hay un </a:t>
            </a:r>
            <a:r>
              <a:rPr lang="es-ES" b="1" dirty="0"/>
              <a:t>bit de validez</a:t>
            </a:r>
            <a:r>
              <a:rPr lang="es-ES" dirty="0"/>
              <a:t> en cada entrada de la tabla de páginas:</a:t>
            </a:r>
          </a:p>
          <a:p>
            <a:pPr lvl="1"/>
            <a:r>
              <a:rPr lang="es-ES" dirty="0"/>
              <a:t>“válido” indica que la página asociada está en el espacio de direcciones lógico del proceso, y por tanto es legal el acceso</a:t>
            </a:r>
          </a:p>
          <a:p>
            <a:pPr lvl="1"/>
            <a:r>
              <a:rPr lang="es-ES" dirty="0"/>
              <a:t>“inválido” indica que la página no está en el espacio de direcciones lógico del proceso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Protección de la Memoria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0"/>
            <a:ext cx="8161337" cy="844550"/>
          </a:xfrm>
        </p:spPr>
        <p:txBody>
          <a:bodyPr>
            <a:normAutofit fontScale="90000"/>
          </a:bodyPr>
          <a:lstStyle/>
          <a:p>
            <a:r>
              <a:rPr lang="es-ES"/>
              <a:t>Bit de Validez en una Tabla de Páginas</a:t>
            </a:r>
          </a:p>
        </p:txBody>
      </p:sp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3" cstate="print"/>
          <a:srcRect l="7301" t="603" r="7301" b="603"/>
          <a:stretch>
            <a:fillRect/>
          </a:stretch>
        </p:blipFill>
        <p:spPr bwMode="auto">
          <a:xfrm>
            <a:off x="1836738" y="1493838"/>
            <a:ext cx="5329237" cy="46243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7351713" cy="1120775"/>
          </a:xfrm>
        </p:spPr>
        <p:txBody>
          <a:bodyPr>
            <a:normAutofit fontScale="70000" lnSpcReduction="20000"/>
          </a:bodyPr>
          <a:lstStyle/>
          <a:p>
            <a:r>
              <a:rPr lang="es-ES"/>
              <a:t>Divide el espacio de direcciones lógicas en múltiples tablas de páginas</a:t>
            </a:r>
          </a:p>
          <a:p>
            <a:r>
              <a:rPr lang="es-ES"/>
              <a:t>Un ejemplo simple es una tabla de páginas de dos niveles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Tabla de Páginas Multinivel</a:t>
            </a:r>
          </a:p>
        </p:txBody>
      </p:sp>
      <p:pic>
        <p:nvPicPr>
          <p:cNvPr id="339972" name="Picture 4"/>
          <p:cNvPicPr>
            <a:picLocks noChangeAspect="1" noChangeArrowheads="1"/>
          </p:cNvPicPr>
          <p:nvPr/>
        </p:nvPicPr>
        <p:blipFill>
          <a:blip r:embed="rId3" cstate="print"/>
          <a:srcRect l="14992" t="847" r="15005" b="1042"/>
          <a:stretch>
            <a:fillRect/>
          </a:stretch>
        </p:blipFill>
        <p:spPr bwMode="auto">
          <a:xfrm>
            <a:off x="2598738" y="2457450"/>
            <a:ext cx="3790950" cy="39846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597877" y="1336432"/>
            <a:ext cx="8253045" cy="49354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600" dirty="0"/>
              <a:t>Una dirección lógica (en una máquina de 32 bits con tamaño de páginas de 4K) se divide en:</a:t>
            </a:r>
          </a:p>
          <a:p>
            <a:pPr marL="628650" lvl="1">
              <a:lnSpc>
                <a:spcPct val="90000"/>
              </a:lnSpc>
            </a:pPr>
            <a:r>
              <a:rPr lang="es-ES" sz="1600" dirty="0"/>
              <a:t>un número de página de 20 bits</a:t>
            </a:r>
          </a:p>
          <a:p>
            <a:pPr marL="628650" lvl="1">
              <a:lnSpc>
                <a:spcPct val="90000"/>
              </a:lnSpc>
            </a:pPr>
            <a:r>
              <a:rPr lang="es-ES" sz="1600" dirty="0"/>
              <a:t>un desplazamiento dentro de la página de 12 bits</a:t>
            </a:r>
          </a:p>
          <a:p>
            <a:pPr>
              <a:lnSpc>
                <a:spcPct val="90000"/>
              </a:lnSpc>
            </a:pPr>
            <a:r>
              <a:rPr lang="es-ES" sz="1600" dirty="0"/>
              <a:t>Ya que la tabla de páginas está paginada y cada entrada de la tabla de páginas ocupa 4 bytes, el número de página es de nuevo dividido en:</a:t>
            </a:r>
          </a:p>
          <a:p>
            <a:pPr marL="628650" lvl="1">
              <a:lnSpc>
                <a:spcPct val="90000"/>
              </a:lnSpc>
            </a:pPr>
            <a:r>
              <a:rPr lang="es-ES" sz="1600" dirty="0"/>
              <a:t>un número de página de 10 bits </a:t>
            </a:r>
          </a:p>
          <a:p>
            <a:pPr marL="628650" lvl="1">
              <a:lnSpc>
                <a:spcPct val="90000"/>
              </a:lnSpc>
            </a:pPr>
            <a:r>
              <a:rPr lang="es-ES" sz="1600" dirty="0"/>
              <a:t>un desplazamiento de 10 bits</a:t>
            </a:r>
          </a:p>
          <a:p>
            <a:pPr>
              <a:lnSpc>
                <a:spcPct val="90000"/>
              </a:lnSpc>
            </a:pPr>
            <a:r>
              <a:rPr lang="es-ES" sz="1600" dirty="0"/>
              <a:t>Por tanto, una dirección lógica tiene el siguiente aspecto:</a:t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/>
            </a:r>
            <a:br>
              <a:rPr lang="es-ES" sz="1600" dirty="0"/>
            </a:br>
            <a:r>
              <a:rPr lang="es-ES" sz="1600" dirty="0"/>
              <a:t>donde </a:t>
            </a:r>
            <a:r>
              <a:rPr lang="es-ES" sz="1600" i="1" dirty="0"/>
              <a:t>p</a:t>
            </a:r>
            <a:r>
              <a:rPr lang="es-ES" sz="1600" i="1" baseline="-25000" dirty="0"/>
              <a:t>1</a:t>
            </a:r>
            <a:r>
              <a:rPr lang="es-ES" sz="1600" dirty="0"/>
              <a:t> es un índice en la tabla externa y </a:t>
            </a:r>
            <a:r>
              <a:rPr lang="es-ES" sz="1600" i="1" dirty="0"/>
              <a:t>p</a:t>
            </a:r>
            <a:r>
              <a:rPr lang="es-ES" sz="1600" i="1" baseline="-25000" dirty="0"/>
              <a:t>2</a:t>
            </a:r>
            <a:r>
              <a:rPr lang="es-ES" sz="1600" dirty="0"/>
              <a:t> es un desplazamiento en la segunda tabla de páginas</a:t>
            </a: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Ejemplo de Paginación de Dos Niveles</a:t>
            </a:r>
          </a:p>
        </p:txBody>
      </p:sp>
      <p:grpSp>
        <p:nvGrpSpPr>
          <p:cNvPr id="344080" name="Group 16"/>
          <p:cNvGrpSpPr>
            <a:grpSpLocks/>
          </p:cNvGrpSpPr>
          <p:nvPr/>
        </p:nvGrpSpPr>
        <p:grpSpPr bwMode="auto">
          <a:xfrm>
            <a:off x="2660650" y="3791930"/>
            <a:ext cx="3841750" cy="1446213"/>
            <a:chOff x="1676" y="2684"/>
            <a:chExt cx="2420" cy="911"/>
          </a:xfrm>
        </p:grpSpPr>
        <p:sp>
          <p:nvSpPr>
            <p:cNvPr id="344068" name="Rectangle 4"/>
            <p:cNvSpPr>
              <a:spLocks noChangeArrowheads="1"/>
            </p:cNvSpPr>
            <p:nvPr/>
          </p:nvSpPr>
          <p:spPr bwMode="auto">
            <a:xfrm>
              <a:off x="1932" y="2956"/>
              <a:ext cx="1956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44069" name="Line 5"/>
            <p:cNvSpPr>
              <a:spLocks noChangeShapeType="1"/>
            </p:cNvSpPr>
            <p:nvPr/>
          </p:nvSpPr>
          <p:spPr bwMode="auto">
            <a:xfrm>
              <a:off x="2460" y="295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44070" name="Line 6"/>
            <p:cNvSpPr>
              <a:spLocks noChangeShapeType="1"/>
            </p:cNvSpPr>
            <p:nvPr/>
          </p:nvSpPr>
          <p:spPr bwMode="auto">
            <a:xfrm>
              <a:off x="2961" y="274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1676" y="2684"/>
              <a:ext cx="1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u="none"/>
                <a:t>número de página</a:t>
              </a:r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2972" y="2692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u="none"/>
                <a:t>desplazamiento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2060" y="2973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i="1" u="none"/>
                <a:t>p</a:t>
              </a:r>
              <a:r>
                <a:rPr lang="es-ES" u="none" baseline="-25000"/>
                <a:t>1</a:t>
              </a:r>
              <a:endParaRPr lang="es-ES" u="none"/>
            </a:p>
          </p:txBody>
        </p:sp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2564" y="2968"/>
              <a:ext cx="2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i="1" u="none"/>
                <a:t>p</a:t>
              </a:r>
              <a:r>
                <a:rPr lang="es-ES" u="none" baseline="-25000"/>
                <a:t>2</a:t>
              </a:r>
              <a:endParaRPr lang="es-ES" u="none"/>
            </a:p>
          </p:txBody>
        </p:sp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3194" y="29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i="1" u="none"/>
                <a:t>d</a:t>
              </a:r>
              <a:endParaRPr lang="es-ES" u="none"/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2124" y="335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u="none"/>
                <a:t>10</a:t>
              </a: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2544" y="336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u="none"/>
                <a:t>10</a:t>
              </a:r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3216" y="336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ES" u="none"/>
                <a:t>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42888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s-ES"/>
              <a:t>Esquema de Traducción de Direcciones</a:t>
            </a:r>
            <a:endParaRPr lang="es-ES" sz="2400"/>
          </a:p>
        </p:txBody>
      </p:sp>
      <p:pic>
        <p:nvPicPr>
          <p:cNvPr id="346115" name="Picture 3"/>
          <p:cNvPicPr>
            <a:picLocks noChangeAspect="1" noChangeArrowheads="1"/>
          </p:cNvPicPr>
          <p:nvPr/>
        </p:nvPicPr>
        <p:blipFill>
          <a:blip r:embed="rId3" cstate="print"/>
          <a:srcRect l="511" t="22414" r="511" b="22414"/>
          <a:stretch>
            <a:fillRect/>
          </a:stretch>
        </p:blipFill>
        <p:spPr bwMode="auto">
          <a:xfrm>
            <a:off x="1349375" y="2349500"/>
            <a:ext cx="6265863" cy="2619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Procesamiento de un Programa de Usuario </a:t>
            </a:r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3" cstate="print"/>
          <a:srcRect l="30183" t="1004" r="30392" b="658"/>
          <a:stretch>
            <a:fillRect/>
          </a:stretch>
        </p:blipFill>
        <p:spPr bwMode="auto">
          <a:xfrm>
            <a:off x="3200400" y="1438275"/>
            <a:ext cx="2552700" cy="47736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Esquema de Paginación de Tres Niveles</a:t>
            </a:r>
          </a:p>
        </p:txBody>
      </p:sp>
      <p:pic>
        <p:nvPicPr>
          <p:cNvPr id="348163" name="Picture 3"/>
          <p:cNvPicPr>
            <a:picLocks noChangeAspect="1" noChangeArrowheads="1"/>
          </p:cNvPicPr>
          <p:nvPr/>
        </p:nvPicPr>
        <p:blipFill>
          <a:blip r:embed="rId3" cstate="print"/>
          <a:srcRect l="699" t="38263" r="458" b="37975"/>
          <a:stretch>
            <a:fillRect/>
          </a:stretch>
        </p:blipFill>
        <p:spPr bwMode="auto">
          <a:xfrm>
            <a:off x="1147763" y="4275138"/>
            <a:ext cx="6675437" cy="1203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pic>
        <p:nvPicPr>
          <p:cNvPr id="348164" name="Picture 4"/>
          <p:cNvPicPr>
            <a:picLocks noChangeAspect="1" noChangeArrowheads="1"/>
          </p:cNvPicPr>
          <p:nvPr/>
        </p:nvPicPr>
        <p:blipFill>
          <a:blip r:embed="rId4" cstate="print"/>
          <a:srcRect l="647" t="35193" r="647" b="35501"/>
          <a:stretch>
            <a:fillRect/>
          </a:stretch>
        </p:blipFill>
        <p:spPr bwMode="auto">
          <a:xfrm>
            <a:off x="1168400" y="1871663"/>
            <a:ext cx="6065838" cy="13509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1019175" y="1420813"/>
            <a:ext cx="6516688" cy="4792662"/>
          </a:xfrm>
        </p:spPr>
        <p:txBody>
          <a:bodyPr>
            <a:noAutofit/>
          </a:bodyPr>
          <a:lstStyle/>
          <a:p>
            <a:r>
              <a:rPr lang="es-ES" sz="2000" dirty="0"/>
              <a:t>Una entrada por cada </a:t>
            </a:r>
            <a:r>
              <a:rPr lang="es-ES" sz="2000" b="1" dirty="0"/>
              <a:t>marco</a:t>
            </a:r>
            <a:r>
              <a:rPr lang="es-ES" sz="2000" dirty="0"/>
              <a:t> de memoria</a:t>
            </a:r>
          </a:p>
          <a:p>
            <a:r>
              <a:rPr lang="es-ES" sz="2000" dirty="0"/>
              <a:t>Las entradas contienen la dirección virtual de la página almacenada en el marco  con información sobre el proceso que la posee</a:t>
            </a:r>
          </a:p>
          <a:p>
            <a:r>
              <a:rPr lang="es-ES" sz="2000" dirty="0"/>
              <a:t>Disminuye la memoria necesaria para almacenar cada tabla de páginas pero aumenta el tiempo requerido para buscar en la tabla cuando ocurre una referencia a memoria</a:t>
            </a:r>
          </a:p>
          <a:p>
            <a:r>
              <a:rPr lang="es-ES" sz="2000" dirty="0"/>
              <a:t>Solución: usar una tabla hash para limitar la búsqueda a una entrada (o unas pocas como mucho)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Tabla de Páginas Invertida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Esquema de la Tabla de Páginas Invertida</a:t>
            </a:r>
            <a:endParaRPr lang="es-ES" sz="2000"/>
          </a:p>
        </p:txBody>
      </p:sp>
      <p:pic>
        <p:nvPicPr>
          <p:cNvPr id="356355" name="Picture 3"/>
          <p:cNvPicPr>
            <a:picLocks noChangeAspect="1" noChangeArrowheads="1"/>
          </p:cNvPicPr>
          <p:nvPr/>
        </p:nvPicPr>
        <p:blipFill>
          <a:blip r:embed="rId3" cstate="print"/>
          <a:srcRect l="706" t="4347" r="706" b="4672"/>
          <a:stretch>
            <a:fillRect/>
          </a:stretch>
        </p:blipFill>
        <p:spPr bwMode="auto">
          <a:xfrm>
            <a:off x="1668463" y="1900238"/>
            <a:ext cx="5654675" cy="39131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79232"/>
            <a:ext cx="8229600" cy="512806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es-ES" dirty="0"/>
              <a:t>La paginación y la segmentación se pueden combinar en la </a:t>
            </a:r>
            <a:r>
              <a:rPr lang="es-ES" b="1" dirty="0"/>
              <a:t>segmentación con </a:t>
            </a:r>
            <a:r>
              <a:rPr lang="es-ES" b="1" dirty="0" smtClean="0"/>
              <a:t>paginación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lang="es-ES" b="1" dirty="0"/>
          </a:p>
          <a:p>
            <a:pPr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es-ES" dirty="0"/>
              <a:t>En este esquema de gestión de memoria los segmentos se paginan</a:t>
            </a:r>
          </a:p>
          <a:p>
            <a:pPr lvl="1">
              <a:buClr>
                <a:srgbClr val="002060"/>
              </a:buClr>
              <a:buFont typeface="Wingdings" pitchFamily="2" charset="2"/>
              <a:buChar char="§"/>
            </a:pPr>
            <a:r>
              <a:rPr lang="es-ES" dirty="0"/>
              <a:t>Se apoya la visión de la memoria que tiene el usuario</a:t>
            </a:r>
          </a:p>
          <a:p>
            <a:pPr lvl="1">
              <a:buClr>
                <a:srgbClr val="002060"/>
              </a:buClr>
              <a:buFont typeface="Wingdings" pitchFamily="2" charset="2"/>
              <a:buChar char="§"/>
            </a:pPr>
            <a:r>
              <a:rPr lang="es-ES" dirty="0"/>
              <a:t>Se resuelve el problema de la asignación </a:t>
            </a:r>
            <a:r>
              <a:rPr lang="es-ES" dirty="0" smtClean="0"/>
              <a:t>dinámica</a:t>
            </a:r>
          </a:p>
          <a:p>
            <a:pPr lvl="1">
              <a:buClr>
                <a:srgbClr val="002060"/>
              </a:buClr>
              <a:buNone/>
            </a:pPr>
            <a:endParaRPr lang="es-ES" dirty="0"/>
          </a:p>
          <a:p>
            <a:pPr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es-ES" dirty="0"/>
              <a:t>Es necesario una tabla de segmentos y una tabla de páginas por cada segmento</a:t>
            </a:r>
          </a:p>
          <a:p>
            <a:pPr lvl="1">
              <a:buClr>
                <a:srgbClr val="002060"/>
              </a:buClr>
              <a:buFont typeface="Wingdings" pitchFamily="2" charset="2"/>
              <a:buChar char="§"/>
            </a:pPr>
            <a:r>
              <a:rPr lang="es-ES" dirty="0"/>
              <a:t>La traducción de direcciones es más compleja y puede requerir un mayor número de accesos a memoria en el peor caso</a:t>
            </a: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73015"/>
          </a:xfrm>
        </p:spPr>
        <p:txBody>
          <a:bodyPr/>
          <a:lstStyle/>
          <a:p>
            <a:r>
              <a:rPr lang="es-ES" dirty="0"/>
              <a:t>Segmentación con Paginación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2060"/>
              </a:buClr>
            </a:pPr>
            <a:r>
              <a:rPr lang="es-ES" sz="2000" dirty="0" smtClean="0"/>
              <a:t>El </a:t>
            </a:r>
            <a:r>
              <a:rPr lang="es-ES" sz="2000" dirty="0"/>
              <a:t>proceso genera una dirección lógica</a:t>
            </a:r>
          </a:p>
          <a:p>
            <a:pPr lvl="1">
              <a:buClr>
                <a:srgbClr val="002060"/>
              </a:buClr>
            </a:pPr>
            <a:r>
              <a:rPr lang="es-ES" sz="1800" dirty="0"/>
              <a:t>Se le da a la unidad de segmentación</a:t>
            </a:r>
          </a:p>
          <a:p>
            <a:pPr>
              <a:buClr>
                <a:srgbClr val="002060"/>
              </a:buClr>
            </a:pPr>
            <a:r>
              <a:rPr lang="es-ES" sz="1600" dirty="0" smtClean="0"/>
              <a:t>Soporta segmentación y segmentación con paginación</a:t>
            </a:r>
          </a:p>
          <a:p>
            <a:pPr lvl="2">
              <a:buClr>
                <a:srgbClr val="002060"/>
              </a:buClr>
            </a:pPr>
            <a:r>
              <a:rPr lang="es-ES" sz="1800" dirty="0" smtClean="0"/>
              <a:t>Que </a:t>
            </a:r>
            <a:r>
              <a:rPr lang="es-ES" sz="1800" dirty="0"/>
              <a:t>produce una dirección lineal </a:t>
            </a:r>
          </a:p>
          <a:p>
            <a:pPr lvl="1">
              <a:buClr>
                <a:srgbClr val="002060"/>
              </a:buClr>
            </a:pPr>
            <a:r>
              <a:rPr lang="es-ES" sz="1800" dirty="0"/>
              <a:t>La dirección lineal pasa a la unidad de paginación</a:t>
            </a:r>
          </a:p>
          <a:p>
            <a:pPr lvl="2">
              <a:buClr>
                <a:srgbClr val="002060"/>
              </a:buClr>
            </a:pPr>
            <a:r>
              <a:rPr lang="es-ES" sz="1800" dirty="0"/>
              <a:t>Que genera la dirección física para la memoria principal</a:t>
            </a:r>
          </a:p>
          <a:p>
            <a:endParaRPr lang="es-ES" sz="2000" dirty="0"/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Ejemplo: El Intel Pentium</a:t>
            </a:r>
          </a:p>
        </p:txBody>
      </p:sp>
      <p:pic>
        <p:nvPicPr>
          <p:cNvPr id="565252" name="Picture 4"/>
          <p:cNvPicPr>
            <a:picLocks noChangeAspect="1" noChangeArrowheads="1"/>
          </p:cNvPicPr>
          <p:nvPr/>
        </p:nvPicPr>
        <p:blipFill>
          <a:blip r:embed="rId3" cstate="print"/>
          <a:srcRect l="446" t="43227" r="681" b="42947"/>
          <a:stretch>
            <a:fillRect/>
          </a:stretch>
        </p:blipFill>
        <p:spPr bwMode="auto">
          <a:xfrm>
            <a:off x="590550" y="3706813"/>
            <a:ext cx="7894638" cy="8270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pic>
        <p:nvPicPr>
          <p:cNvPr id="565253" name="Picture 5"/>
          <p:cNvPicPr>
            <a:picLocks noChangeAspect="1" noChangeArrowheads="1"/>
          </p:cNvPicPr>
          <p:nvPr/>
        </p:nvPicPr>
        <p:blipFill>
          <a:blip r:embed="rId4" cstate="print"/>
          <a:srcRect l="638" t="35571" r="661" b="35571"/>
          <a:stretch>
            <a:fillRect/>
          </a:stretch>
        </p:blipFill>
        <p:spPr bwMode="auto">
          <a:xfrm>
            <a:off x="1676400" y="5002213"/>
            <a:ext cx="5805488" cy="1273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Segmentación del Intel Pentium</a:t>
            </a:r>
          </a:p>
        </p:txBody>
      </p:sp>
      <p:pic>
        <p:nvPicPr>
          <p:cNvPr id="569347" name="Picture 3"/>
          <p:cNvPicPr>
            <a:picLocks noChangeAspect="1" noChangeArrowheads="1"/>
          </p:cNvPicPr>
          <p:nvPr/>
        </p:nvPicPr>
        <p:blipFill>
          <a:blip r:embed="rId3" cstate="print"/>
          <a:srcRect l="665" t="9654" r="665" b="10266"/>
          <a:stretch>
            <a:fillRect/>
          </a:stretch>
        </p:blipFill>
        <p:spPr bwMode="auto">
          <a:xfrm>
            <a:off x="1266825" y="1754188"/>
            <a:ext cx="6435725" cy="39179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Esquema de Paginación del Pentium</a:t>
            </a:r>
          </a:p>
        </p:txBody>
      </p:sp>
      <p:pic>
        <p:nvPicPr>
          <p:cNvPr id="571395" name="Picture 3"/>
          <p:cNvPicPr>
            <a:picLocks noChangeAspect="1" noChangeArrowheads="1"/>
          </p:cNvPicPr>
          <p:nvPr/>
        </p:nvPicPr>
        <p:blipFill>
          <a:blip r:embed="rId3" cstate="print"/>
          <a:srcRect l="13206" t="844" r="13206" b="844"/>
          <a:stretch>
            <a:fillRect/>
          </a:stretch>
        </p:blipFill>
        <p:spPr bwMode="auto">
          <a:xfrm>
            <a:off x="2100263" y="1509713"/>
            <a:ext cx="4794250" cy="4803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Direcciones Lineales en Linux</a:t>
            </a:r>
          </a:p>
        </p:txBody>
      </p:sp>
      <p:pic>
        <p:nvPicPr>
          <p:cNvPr id="573443" name="Picture 3"/>
          <p:cNvPicPr>
            <a:picLocks noChangeAspect="1" noChangeArrowheads="1"/>
          </p:cNvPicPr>
          <p:nvPr/>
        </p:nvPicPr>
        <p:blipFill>
          <a:blip r:embed="rId3" cstate="print"/>
          <a:srcRect l="798" t="42778" r="899" b="42778"/>
          <a:stretch>
            <a:fillRect/>
          </a:stretch>
        </p:blipFill>
        <p:spPr bwMode="auto">
          <a:xfrm>
            <a:off x="1263650" y="1504950"/>
            <a:ext cx="6661150" cy="73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1211263" y="1103313"/>
            <a:ext cx="658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s-ES" u="none"/>
              <a:t>Se dividen en cuatro partes (paginación de tres niveles):</a:t>
            </a:r>
          </a:p>
        </p:txBody>
      </p:sp>
      <p:pic>
        <p:nvPicPr>
          <p:cNvPr id="573445" name="Picture 5"/>
          <p:cNvPicPr>
            <a:picLocks noChangeAspect="1" noChangeArrowheads="1"/>
          </p:cNvPicPr>
          <p:nvPr/>
        </p:nvPicPr>
        <p:blipFill>
          <a:blip r:embed="rId4" cstate="print"/>
          <a:srcRect l="449" t="13278" r="449" b="13594"/>
          <a:stretch>
            <a:fillRect/>
          </a:stretch>
        </p:blipFill>
        <p:spPr bwMode="auto">
          <a:xfrm>
            <a:off x="1079500" y="2587625"/>
            <a:ext cx="6883400" cy="3810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42257" t="62757" r="41877" b="8893"/>
          <a:stretch>
            <a:fillRect/>
          </a:stretch>
        </p:blipFill>
        <p:spPr bwMode="auto">
          <a:xfrm>
            <a:off x="4206241" y="2065866"/>
            <a:ext cx="2896077" cy="3234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" y="396240"/>
            <a:ext cx="8763000" cy="1600200"/>
          </a:xfrm>
        </p:spPr>
        <p:txBody>
          <a:bodyPr>
            <a:normAutofit fontScale="90000"/>
          </a:bodyPr>
          <a:lstStyle/>
          <a:p>
            <a:r>
              <a:rPr lang="es-AR" sz="11500" dirty="0" smtClean="0"/>
              <a:t>Preguntas</a:t>
            </a:r>
            <a:r>
              <a:rPr lang="es-AR" sz="4800" dirty="0" smtClean="0"/>
              <a:t> </a:t>
            </a:r>
            <a:r>
              <a:rPr lang="es-AR" sz="9600" dirty="0" smtClean="0"/>
              <a:t>?</a:t>
            </a:r>
            <a:endParaRPr lang="es-AR"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700644"/>
            <a:ext cx="9001495" cy="581890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s-ES" dirty="0"/>
          </a:p>
          <a:p>
            <a:pPr>
              <a:lnSpc>
                <a:spcPct val="90000"/>
              </a:lnSpc>
            </a:pPr>
            <a:r>
              <a:rPr kumimoji="0" lang="es-ES" dirty="0"/>
              <a:t>La vinculación de instrucciones y datos a direcciones de memoria puede realizarse en tres etapas </a:t>
            </a:r>
            <a:r>
              <a:rPr kumimoji="0" lang="es-ES" dirty="0" smtClean="0"/>
              <a:t>diferentes</a:t>
            </a:r>
          </a:p>
          <a:p>
            <a:pPr>
              <a:lnSpc>
                <a:spcPct val="90000"/>
              </a:lnSpc>
            </a:pPr>
            <a:endParaRPr kumimoji="0" lang="es-ES" dirty="0"/>
          </a:p>
          <a:p>
            <a:pPr lvl="1">
              <a:lnSpc>
                <a:spcPct val="90000"/>
              </a:lnSpc>
            </a:pPr>
            <a:r>
              <a:rPr lang="es-ES" b="1" dirty="0"/>
              <a:t>Compilación</a:t>
            </a:r>
            <a:r>
              <a:rPr lang="es-ES" dirty="0"/>
              <a:t>:  Si se conoce a priori la posición que va a ocupar un proceso en la memoria se puede generar </a:t>
            </a:r>
            <a:r>
              <a:rPr lang="es-ES" b="1" i="1" dirty="0">
                <a:solidFill>
                  <a:srgbClr val="FF0000"/>
                </a:solidFill>
              </a:rPr>
              <a:t>código absoluto</a:t>
            </a:r>
            <a:r>
              <a:rPr lang="es-ES" b="1" dirty="0"/>
              <a:t> </a:t>
            </a:r>
            <a:r>
              <a:rPr lang="es-ES" dirty="0"/>
              <a:t>con referencias absolutas a memoria; si cambia la posición del proceso hay que recompilar el código</a:t>
            </a:r>
          </a:p>
          <a:p>
            <a:pPr lvl="1">
              <a:lnSpc>
                <a:spcPct val="90000"/>
              </a:lnSpc>
            </a:pPr>
            <a:r>
              <a:rPr lang="es-ES" b="1" dirty="0"/>
              <a:t>Carga</a:t>
            </a:r>
            <a:r>
              <a:rPr lang="es-ES" dirty="0"/>
              <a:t>: Si no se conoce la posición del proceso en memoria en tiempo de compilación se debe generar </a:t>
            </a:r>
            <a:r>
              <a:rPr lang="es-ES" b="1" i="1" dirty="0">
                <a:solidFill>
                  <a:srgbClr val="FF0000"/>
                </a:solidFill>
              </a:rPr>
              <a:t>código reubicable</a:t>
            </a:r>
          </a:p>
          <a:p>
            <a:pPr lvl="1">
              <a:lnSpc>
                <a:spcPct val="90000"/>
              </a:lnSpc>
            </a:pPr>
            <a:r>
              <a:rPr lang="es-ES" b="1" dirty="0"/>
              <a:t>Ejecución</a:t>
            </a:r>
            <a:r>
              <a:rPr lang="es-ES" dirty="0"/>
              <a:t>: Si el proceso puede cambiar de posición durante su ejecución la vinculación se retrasa hasta el momento de ejecución. Necesita soporte hardware para el mapeo de direcciones (ej., registros base y límite)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307975"/>
            <a:ext cx="8134350" cy="457200"/>
          </a:xfrm>
        </p:spPr>
        <p:txBody>
          <a:bodyPr>
            <a:normAutofit fontScale="90000"/>
          </a:bodyPr>
          <a:lstStyle/>
          <a:p>
            <a:r>
              <a:rPr lang="es-ES" sz="2800"/>
              <a:t>Vinculación de Direcciones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6937375" cy="4468813"/>
          </a:xfrm>
        </p:spPr>
        <p:txBody>
          <a:bodyPr>
            <a:normAutofit fontScale="92500" lnSpcReduction="20000"/>
          </a:bodyPr>
          <a:lstStyle/>
          <a:p>
            <a:r>
              <a:rPr lang="es-ES"/>
              <a:t>El concepto de </a:t>
            </a:r>
            <a:r>
              <a:rPr lang="es-ES" i="1">
                <a:solidFill>
                  <a:srgbClr val="FF0000"/>
                </a:solidFill>
              </a:rPr>
              <a:t>espacio de direcciones lógicas</a:t>
            </a:r>
            <a:r>
              <a:rPr lang="es-ES"/>
              <a:t> vinculado a un </a:t>
            </a:r>
            <a:r>
              <a:rPr lang="es-ES" i="1">
                <a:solidFill>
                  <a:srgbClr val="FF0000"/>
                </a:solidFill>
              </a:rPr>
              <a:t>espacio de direcciones físicas</a:t>
            </a:r>
            <a:r>
              <a:rPr lang="es-ES"/>
              <a:t> separado es crucial para una buena gestión de memoria</a:t>
            </a:r>
          </a:p>
          <a:p>
            <a:pPr lvl="1"/>
            <a:r>
              <a:rPr lang="es-ES" b="1"/>
              <a:t>Dirección lógica</a:t>
            </a:r>
            <a:r>
              <a:rPr lang="es-ES"/>
              <a:t> – es la dirección que genera el proceso; también se conoce como </a:t>
            </a:r>
            <a:r>
              <a:rPr lang="es-ES" i="1">
                <a:solidFill>
                  <a:srgbClr val="FF0000"/>
                </a:solidFill>
              </a:rPr>
              <a:t>dirección virtual</a:t>
            </a:r>
          </a:p>
          <a:p>
            <a:pPr lvl="1"/>
            <a:r>
              <a:rPr lang="es-ES" b="1"/>
              <a:t>Dirección física</a:t>
            </a:r>
            <a:r>
              <a:rPr lang="es-ES"/>
              <a:t> – dirección que percibe la unidad de memoria</a:t>
            </a:r>
          </a:p>
          <a:p>
            <a:r>
              <a:rPr lang="es-ES"/>
              <a:t>Las direcciones lógicas y físicas son iguales en los esquemas de vinculación en tiempo de compilación y de carga; pero difieren en el esquema de vinculación en tiempo de ejecución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2800"/>
              <a:t>Espacio de Direcciones Físicas y Lógicas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7351713" cy="4483100"/>
          </a:xfrm>
        </p:spPr>
        <p:txBody>
          <a:bodyPr/>
          <a:lstStyle/>
          <a:p>
            <a:r>
              <a:rPr lang="es-ES"/>
              <a:t>Un par de registros </a:t>
            </a:r>
            <a:r>
              <a:rPr lang="es-ES" b="1">
                <a:solidFill>
                  <a:srgbClr val="FF0000"/>
                </a:solidFill>
              </a:rPr>
              <a:t>base</a:t>
            </a:r>
            <a:r>
              <a:rPr lang="es-ES"/>
              <a:t> y</a:t>
            </a:r>
            <a:r>
              <a:rPr lang="es-ES" b="1">
                <a:solidFill>
                  <a:srgbClr val="FF0000"/>
                </a:solidFill>
              </a:rPr>
              <a:t> límite</a:t>
            </a:r>
            <a:r>
              <a:rPr lang="es-ES"/>
              <a:t> definen el espacio de direcciones lógicas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525" y="228600"/>
            <a:ext cx="7231063" cy="609600"/>
          </a:xfrm>
        </p:spPr>
        <p:txBody>
          <a:bodyPr>
            <a:normAutofit fontScale="90000"/>
          </a:bodyPr>
          <a:lstStyle/>
          <a:p>
            <a:r>
              <a:rPr lang="es-ES"/>
              <a:t>Registros Base y Límite</a:t>
            </a:r>
          </a:p>
        </p:txBody>
      </p:sp>
      <p:pic>
        <p:nvPicPr>
          <p:cNvPr id="278532" name="Picture 4"/>
          <p:cNvPicPr>
            <a:picLocks noChangeAspect="1" noChangeArrowheads="1"/>
          </p:cNvPicPr>
          <p:nvPr/>
        </p:nvPicPr>
        <p:blipFill>
          <a:blip r:embed="rId3" cstate="print"/>
          <a:srcRect l="18016" t="906" r="18016" b="1501"/>
          <a:stretch>
            <a:fillRect/>
          </a:stretch>
        </p:blipFill>
        <p:spPr bwMode="auto">
          <a:xfrm>
            <a:off x="2816225" y="2179638"/>
            <a:ext cx="3355975" cy="38401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7950"/>
            <a:ext cx="7351713" cy="44831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La MMU (</a:t>
            </a:r>
            <a:r>
              <a:rPr lang="es-ES" dirty="0" err="1"/>
              <a:t>Memory</a:t>
            </a:r>
            <a:r>
              <a:rPr lang="es-ES" dirty="0"/>
              <a:t>-Management </a:t>
            </a:r>
            <a:r>
              <a:rPr lang="es-ES" dirty="0" err="1"/>
              <a:t>Unit</a:t>
            </a:r>
            <a:r>
              <a:rPr lang="es-ES" dirty="0"/>
              <a:t>) es un dispositivo hardware que transforma las direcciones virtuales en físicas</a:t>
            </a:r>
            <a:br>
              <a:rPr lang="es-ES" dirty="0"/>
            </a:br>
            <a:endParaRPr lang="es-ES" dirty="0"/>
          </a:p>
          <a:p>
            <a:r>
              <a:rPr lang="es-ES" dirty="0"/>
              <a:t>Con la MMU el valor del registro de </a:t>
            </a:r>
            <a:r>
              <a:rPr lang="es-ES" i="1" dirty="0">
                <a:solidFill>
                  <a:srgbClr val="FF0000"/>
                </a:solidFill>
              </a:rPr>
              <a:t>reubicación</a:t>
            </a:r>
            <a:r>
              <a:rPr lang="es-ES" dirty="0"/>
              <a:t> (registro base) es añadido a cada dirección generada por un proceso de usuario en el momento en que es enviada a la memoria</a:t>
            </a:r>
            <a:br>
              <a:rPr lang="es-ES" dirty="0"/>
            </a:br>
            <a:endParaRPr lang="es-ES" dirty="0"/>
          </a:p>
          <a:p>
            <a:r>
              <a:rPr lang="es-ES" dirty="0"/>
              <a:t>El programa de usuario trabaja con direcciones </a:t>
            </a:r>
            <a:r>
              <a:rPr lang="es-ES" i="1" dirty="0">
                <a:solidFill>
                  <a:srgbClr val="FF0000"/>
                </a:solidFill>
              </a:rPr>
              <a:t>lógicas</a:t>
            </a:r>
            <a:r>
              <a:rPr lang="es-ES" dirty="0"/>
              <a:t>; nunca ve las direcciones </a:t>
            </a:r>
            <a:r>
              <a:rPr lang="es-ES" i="1" dirty="0">
                <a:solidFill>
                  <a:srgbClr val="FF0000"/>
                </a:solidFill>
              </a:rPr>
              <a:t>físicas</a:t>
            </a:r>
            <a:r>
              <a:rPr lang="es-ES" dirty="0"/>
              <a:t> reales</a:t>
            </a:r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Unidad de Gestión de Memoria (</a:t>
            </a:r>
            <a:r>
              <a:rPr lang="es-ES" sz="2400"/>
              <a:t>MMU</a:t>
            </a:r>
            <a:r>
              <a:rPr lang="es-E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0"/>
            <a:ext cx="8054975" cy="844550"/>
          </a:xfrm>
        </p:spPr>
        <p:txBody>
          <a:bodyPr/>
          <a:lstStyle/>
          <a:p>
            <a:r>
              <a:rPr lang="es-ES" sz="2800"/>
              <a:t>Reubicación Dinámica Mediante Registro</a:t>
            </a:r>
          </a:p>
        </p:txBody>
      </p:sp>
      <p:pic>
        <p:nvPicPr>
          <p:cNvPr id="288771" name="Picture 3"/>
          <p:cNvPicPr>
            <a:picLocks noChangeAspect="1" noChangeArrowheads="1"/>
          </p:cNvPicPr>
          <p:nvPr/>
        </p:nvPicPr>
        <p:blipFill>
          <a:blip r:embed="rId3" cstate="print"/>
          <a:srcRect l="841" t="3482" r="1089" b="3784"/>
          <a:stretch>
            <a:fillRect/>
          </a:stretch>
        </p:blipFill>
        <p:spPr bwMode="auto">
          <a:xfrm>
            <a:off x="1819275" y="1941513"/>
            <a:ext cx="5384800" cy="3959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1_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1_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4779</TotalTime>
  <Words>1980</Words>
  <Application>Microsoft Office PowerPoint</Application>
  <PresentationFormat>On-screen Show (4:3)</PresentationFormat>
  <Paragraphs>266</Paragraphs>
  <Slides>48</Slides>
  <Notes>47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1_os-w-java</vt:lpstr>
      <vt:lpstr>Concurrencia</vt:lpstr>
      <vt:lpstr>Clip</vt:lpstr>
      <vt:lpstr>Gestión de Memoria</vt:lpstr>
      <vt:lpstr>Gestión de Memoria</vt:lpstr>
      <vt:lpstr>Antecedentes</vt:lpstr>
      <vt:lpstr>Procesamiento de un Programa de Usuario </vt:lpstr>
      <vt:lpstr>Vinculación de Direcciones</vt:lpstr>
      <vt:lpstr>Espacio de Direcciones Físicas y Lógicas</vt:lpstr>
      <vt:lpstr>Registros Base y Límite</vt:lpstr>
      <vt:lpstr>Unidad de Gestión de Memoria (MMU)</vt:lpstr>
      <vt:lpstr>Reubicación Dinámica Mediante Registro</vt:lpstr>
      <vt:lpstr>Asignación de Espacio Contiguo</vt:lpstr>
      <vt:lpstr>Asignación Estática de Memoria Particionada</vt:lpstr>
      <vt:lpstr>Asignación Estática de Memoria Particionada</vt:lpstr>
      <vt:lpstr>Protección con Asignación Estática</vt:lpstr>
      <vt:lpstr>Protección de Direcciones con Registros Base y Límite</vt:lpstr>
      <vt:lpstr>Asignación Dinámica de Memoria Particionada</vt:lpstr>
      <vt:lpstr>Asignación Dinámica de Memoria</vt:lpstr>
      <vt:lpstr>Fragmentación</vt:lpstr>
      <vt:lpstr>Segmentación</vt:lpstr>
      <vt:lpstr>Programa Visto por un Usuario</vt:lpstr>
      <vt:lpstr>Vista Lógica de la Segmentación</vt:lpstr>
      <vt:lpstr>Esquema de la Segmentación </vt:lpstr>
      <vt:lpstr>Hardware de Segmentación</vt:lpstr>
      <vt:lpstr>Esquema de la Segmentación</vt:lpstr>
      <vt:lpstr>Ejemplo de Segmentación</vt:lpstr>
      <vt:lpstr>Paginación</vt:lpstr>
      <vt:lpstr>Esquema de Traducción de Direcciones</vt:lpstr>
      <vt:lpstr>Hardware de Paginación</vt:lpstr>
      <vt:lpstr>Memoria Física y Lógica en la Paginación</vt:lpstr>
      <vt:lpstr>Ejemplo de Paginación</vt:lpstr>
      <vt:lpstr>Marcos Libres</vt:lpstr>
      <vt:lpstr>Implementación de la Tabla de Páginas</vt:lpstr>
      <vt:lpstr>Memoria Asociativa</vt:lpstr>
      <vt:lpstr>Hardware de Paginación con TLB</vt:lpstr>
      <vt:lpstr>Tiempo de Acceso Efectivo</vt:lpstr>
      <vt:lpstr>Protección de la Memoria</vt:lpstr>
      <vt:lpstr>Bit de Validez en una Tabla de Páginas</vt:lpstr>
      <vt:lpstr>Tabla de Páginas Multinivel</vt:lpstr>
      <vt:lpstr>Ejemplo de Paginación de Dos Niveles</vt:lpstr>
      <vt:lpstr>Esquema de Traducción de Direcciones</vt:lpstr>
      <vt:lpstr>Esquema de Paginación de Tres Niveles</vt:lpstr>
      <vt:lpstr>Tabla de Páginas Invertida</vt:lpstr>
      <vt:lpstr>Esquema de la Tabla de Páginas Invertida</vt:lpstr>
      <vt:lpstr>Segmentación con Paginación</vt:lpstr>
      <vt:lpstr>Ejemplo: El Intel Pentium</vt:lpstr>
      <vt:lpstr>Segmentación del Intel Pentium</vt:lpstr>
      <vt:lpstr>Esquema de Paginación del Pentium</vt:lpstr>
      <vt:lpstr>Direcciones Lineales en Linux</vt:lpstr>
      <vt:lpstr>Preguntas ?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Graciela</cp:lastModifiedBy>
  <cp:revision>543</cp:revision>
  <cp:lastPrinted>2001-06-14T14:14:54Z</cp:lastPrinted>
  <dcterms:created xsi:type="dcterms:W3CDTF">1999-07-07T12:46:17Z</dcterms:created>
  <dcterms:modified xsi:type="dcterms:W3CDTF">2013-06-07T17:45:28Z</dcterms:modified>
</cp:coreProperties>
</file>