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8"/>
  </p:notesMasterIdLst>
  <p:handoutMasterIdLst>
    <p:handoutMasterId r:id="rId39"/>
  </p:handoutMasterIdLst>
  <p:sldIdLst>
    <p:sldId id="356" r:id="rId2"/>
    <p:sldId id="369" r:id="rId3"/>
    <p:sldId id="275" r:id="rId4"/>
    <p:sldId id="378" r:id="rId5"/>
    <p:sldId id="354" r:id="rId6"/>
    <p:sldId id="352" r:id="rId7"/>
    <p:sldId id="379" r:id="rId8"/>
    <p:sldId id="277" r:id="rId9"/>
    <p:sldId id="380" r:id="rId10"/>
    <p:sldId id="278" r:id="rId11"/>
    <p:sldId id="323" r:id="rId12"/>
    <p:sldId id="280" r:id="rId13"/>
    <p:sldId id="281" r:id="rId14"/>
    <p:sldId id="324" r:id="rId15"/>
    <p:sldId id="325" r:id="rId16"/>
    <p:sldId id="370" r:id="rId17"/>
    <p:sldId id="371" r:id="rId18"/>
    <p:sldId id="368" r:id="rId19"/>
    <p:sldId id="329" r:id="rId20"/>
    <p:sldId id="328" r:id="rId21"/>
    <p:sldId id="330" r:id="rId22"/>
    <p:sldId id="283" r:id="rId23"/>
    <p:sldId id="331" r:id="rId24"/>
    <p:sldId id="284" r:id="rId25"/>
    <p:sldId id="332" r:id="rId26"/>
    <p:sldId id="333" r:id="rId27"/>
    <p:sldId id="285" r:id="rId28"/>
    <p:sldId id="334" r:id="rId29"/>
    <p:sldId id="286" r:id="rId30"/>
    <p:sldId id="335" r:id="rId31"/>
    <p:sldId id="288" r:id="rId32"/>
    <p:sldId id="337" r:id="rId33"/>
    <p:sldId id="291" r:id="rId34"/>
    <p:sldId id="295" r:id="rId35"/>
    <p:sldId id="339" r:id="rId36"/>
    <p:sldId id="363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3300"/>
    <a:srgbClr val="FF0000"/>
    <a:srgbClr val="0000CC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7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-1166" y="-82"/>
      </p:cViewPr>
      <p:guideLst>
        <p:guide orient="horz" pos="808"/>
        <p:guide pos="5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6.xml"/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2AF79-497E-488E-8811-C884D91A6407}" type="doc">
      <dgm:prSet loTypeId="urn:microsoft.com/office/officeart/2005/8/layout/vProcess5" loCatId="process" qsTypeId="urn:microsoft.com/office/officeart/2005/8/quickstyle/3d3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231747B4-6EB1-43F8-8CC1-4FACB97BCF4B}">
      <dgm:prSet custT="1"/>
      <dgm:spPr/>
      <dgm:t>
        <a:bodyPr/>
        <a:lstStyle/>
        <a:p>
          <a:pPr rtl="0"/>
          <a:r>
            <a:rPr lang="es-AR" sz="1100" dirty="0" smtClean="0">
              <a:latin typeface="Arial Black" pitchFamily="34" charset="0"/>
            </a:rPr>
            <a:t>Encontrar la página deseada en el disco.</a:t>
          </a:r>
          <a:endParaRPr lang="en-US" sz="1100" dirty="0">
            <a:latin typeface="Arial Black" pitchFamily="34" charset="0"/>
          </a:endParaRPr>
        </a:p>
      </dgm:t>
    </dgm:pt>
    <dgm:pt modelId="{CD116E70-D8CC-4F1F-B4A8-71BF04005B35}" type="parTrans" cxnId="{237DFDE4-CA4D-4991-B6DF-9C39ED9E7CB8}">
      <dgm:prSet/>
      <dgm:spPr/>
      <dgm:t>
        <a:bodyPr/>
        <a:lstStyle/>
        <a:p>
          <a:endParaRPr lang="en-US"/>
        </a:p>
      </dgm:t>
    </dgm:pt>
    <dgm:pt modelId="{52C4F70A-EF09-4C4B-8DD0-546995FB8E15}" type="sibTrans" cxnId="{237DFDE4-CA4D-4991-B6DF-9C39ED9E7CB8}">
      <dgm:prSet/>
      <dgm:spPr/>
      <dgm:t>
        <a:bodyPr/>
        <a:lstStyle/>
        <a:p>
          <a:endParaRPr lang="en-US"/>
        </a:p>
      </dgm:t>
    </dgm:pt>
    <dgm:pt modelId="{441BC977-6687-4D43-821C-EC4F8A35E5AE}">
      <dgm:prSet custT="1"/>
      <dgm:spPr/>
      <dgm:t>
        <a:bodyPr/>
        <a:lstStyle/>
        <a:p>
          <a:pPr rtl="0"/>
          <a:r>
            <a:rPr lang="es-AR" sz="1100" dirty="0" smtClean="0">
              <a:latin typeface="Arial Black" pitchFamily="34" charset="0"/>
            </a:rPr>
            <a:t>Encontrar un </a:t>
          </a:r>
          <a:r>
            <a:rPr lang="es-AR" sz="1100" dirty="0" err="1" smtClean="0">
              <a:latin typeface="Arial Black" pitchFamily="34" charset="0"/>
            </a:rPr>
            <a:t>frame</a:t>
          </a:r>
          <a:r>
            <a:rPr lang="es-AR" sz="1100" dirty="0" smtClean="0">
              <a:latin typeface="Arial Black" pitchFamily="34" charset="0"/>
            </a:rPr>
            <a:t> libre:</a:t>
          </a:r>
          <a:br>
            <a:rPr lang="es-AR" sz="1100" dirty="0" smtClean="0">
              <a:latin typeface="Arial Black" pitchFamily="34" charset="0"/>
            </a:rPr>
          </a:br>
          <a:r>
            <a:rPr lang="es-AR" sz="1100" dirty="0" smtClean="0">
              <a:latin typeface="Arial Black" pitchFamily="34" charset="0"/>
            </a:rPr>
            <a:t>   -  Si hay uno se usa</a:t>
          </a:r>
          <a:br>
            <a:rPr lang="es-AR" sz="1100" dirty="0" smtClean="0">
              <a:latin typeface="Arial Black" pitchFamily="34" charset="0"/>
            </a:rPr>
          </a:br>
          <a:r>
            <a:rPr lang="es-AR" sz="1100" dirty="0" smtClean="0">
              <a:latin typeface="Arial Black" pitchFamily="34" charset="0"/>
            </a:rPr>
            <a:t>   -  si no hay un </a:t>
          </a:r>
          <a:r>
            <a:rPr lang="es-AR" sz="1100" dirty="0" err="1" smtClean="0">
              <a:latin typeface="Arial Black" pitchFamily="34" charset="0"/>
            </a:rPr>
            <a:t>frame</a:t>
          </a:r>
          <a:r>
            <a:rPr lang="es-AR" sz="1100" dirty="0" smtClean="0">
              <a:latin typeface="Arial Black" pitchFamily="34" charset="0"/>
            </a:rPr>
            <a:t> libre , se utiliza un algoritmo de sustitución para seleccionar una </a:t>
          </a:r>
          <a:r>
            <a:rPr lang="es-AR" sz="1100" b="1" dirty="0" smtClean="0">
              <a:latin typeface="Arial Black" pitchFamily="34" charset="0"/>
            </a:rPr>
            <a:t>víctima</a:t>
          </a:r>
          <a:r>
            <a:rPr lang="es-AR" sz="1100" dirty="0" smtClean="0">
              <a:latin typeface="Arial Black" pitchFamily="34" charset="0"/>
            </a:rPr>
            <a:t> .</a:t>
          </a:r>
          <a:r>
            <a:rPr lang="es-AR" sz="700" dirty="0" smtClean="0"/>
            <a:t/>
          </a:r>
          <a:br>
            <a:rPr lang="es-AR" sz="700" dirty="0" smtClean="0"/>
          </a:br>
          <a:endParaRPr lang="en-US" sz="700" dirty="0"/>
        </a:p>
      </dgm:t>
    </dgm:pt>
    <dgm:pt modelId="{2F06FF90-5646-44A0-8433-441D1CD470AB}" type="parTrans" cxnId="{9887FA68-4FE6-4762-AA80-34C33393A3C9}">
      <dgm:prSet/>
      <dgm:spPr/>
      <dgm:t>
        <a:bodyPr/>
        <a:lstStyle/>
        <a:p>
          <a:endParaRPr lang="en-US"/>
        </a:p>
      </dgm:t>
    </dgm:pt>
    <dgm:pt modelId="{30BA00E4-E272-472E-82EB-3DA982F1C645}" type="sibTrans" cxnId="{9887FA68-4FE6-4762-AA80-34C33393A3C9}">
      <dgm:prSet/>
      <dgm:spPr/>
      <dgm:t>
        <a:bodyPr/>
        <a:lstStyle/>
        <a:p>
          <a:endParaRPr lang="en-US"/>
        </a:p>
      </dgm:t>
    </dgm:pt>
    <dgm:pt modelId="{4ED4C9C3-C1F3-4985-826A-226A8A19D107}">
      <dgm:prSet custT="1"/>
      <dgm:spPr/>
      <dgm:t>
        <a:bodyPr/>
        <a:lstStyle/>
        <a:p>
          <a:pPr rtl="0"/>
          <a:r>
            <a:rPr lang="es-AR" sz="1100" dirty="0" smtClean="0">
              <a:latin typeface="Arial Black" pitchFamily="34" charset="0"/>
            </a:rPr>
            <a:t>Se trae la pagina deseada al nuevo </a:t>
          </a:r>
          <a:r>
            <a:rPr lang="es-AR" sz="1100" dirty="0" err="1" smtClean="0">
              <a:latin typeface="Arial Black" pitchFamily="34" charset="0"/>
            </a:rPr>
            <a:t>frame</a:t>
          </a:r>
          <a:r>
            <a:rPr lang="es-AR" sz="1100" dirty="0" smtClean="0">
              <a:latin typeface="Arial Black" pitchFamily="34" charset="0"/>
            </a:rPr>
            <a:t> disponible; Se actualiza la página y las tablas de páginas.</a:t>
          </a:r>
          <a:endParaRPr lang="en-US" sz="1100" dirty="0">
            <a:latin typeface="Arial Black" pitchFamily="34" charset="0"/>
          </a:endParaRPr>
        </a:p>
      </dgm:t>
    </dgm:pt>
    <dgm:pt modelId="{08DC1FB4-ACB8-47A1-9A47-1F0E27592822}" type="parTrans" cxnId="{D8E88694-FE04-4FF8-8EE0-018C802CC088}">
      <dgm:prSet/>
      <dgm:spPr/>
      <dgm:t>
        <a:bodyPr/>
        <a:lstStyle/>
        <a:p>
          <a:endParaRPr lang="en-US"/>
        </a:p>
      </dgm:t>
    </dgm:pt>
    <dgm:pt modelId="{CB8B32DA-B378-45FB-AC99-2B4DF86AD93C}" type="sibTrans" cxnId="{D8E88694-FE04-4FF8-8EE0-018C802CC088}">
      <dgm:prSet/>
      <dgm:spPr/>
      <dgm:t>
        <a:bodyPr/>
        <a:lstStyle/>
        <a:p>
          <a:endParaRPr lang="en-US"/>
        </a:p>
      </dgm:t>
    </dgm:pt>
    <dgm:pt modelId="{3866A80D-F718-4979-B07F-02EBC9144706}">
      <dgm:prSet/>
      <dgm:spPr/>
      <dgm:t>
        <a:bodyPr/>
        <a:lstStyle/>
        <a:p>
          <a:pPr rtl="0"/>
          <a:r>
            <a:rPr lang="es-AR" dirty="0" smtClean="0"/>
            <a:t>Restaurar el proceso</a:t>
          </a:r>
          <a:endParaRPr lang="es-AR" dirty="0"/>
        </a:p>
      </dgm:t>
    </dgm:pt>
    <dgm:pt modelId="{145D74DD-787A-4FED-94F1-28FAB2B5A194}" type="parTrans" cxnId="{E9A69606-32CF-4BCB-8E2E-714035659D64}">
      <dgm:prSet/>
      <dgm:spPr/>
      <dgm:t>
        <a:bodyPr/>
        <a:lstStyle/>
        <a:p>
          <a:endParaRPr lang="en-US"/>
        </a:p>
      </dgm:t>
    </dgm:pt>
    <dgm:pt modelId="{6DACA3B3-D826-48B4-9C00-A55397868799}" type="sibTrans" cxnId="{E9A69606-32CF-4BCB-8E2E-714035659D64}">
      <dgm:prSet/>
      <dgm:spPr/>
      <dgm:t>
        <a:bodyPr/>
        <a:lstStyle/>
        <a:p>
          <a:endParaRPr lang="en-US"/>
        </a:p>
      </dgm:t>
    </dgm:pt>
    <dgm:pt modelId="{540B5106-06D1-4FEA-A742-82F1C89E54C6}" type="pres">
      <dgm:prSet presAssocID="{F9B2AF79-497E-488E-8811-C884D91A6407}" presName="outerComposite" presStyleCnt="0">
        <dgm:presLayoutVars>
          <dgm:chMax val="5"/>
          <dgm:dir/>
          <dgm:resizeHandles val="exact"/>
        </dgm:presLayoutVars>
      </dgm:prSet>
      <dgm:spPr/>
    </dgm:pt>
    <dgm:pt modelId="{86EDC2A5-4F45-4E48-9437-6481A5719E37}" type="pres">
      <dgm:prSet presAssocID="{F9B2AF79-497E-488E-8811-C884D91A6407}" presName="dummyMaxCanvas" presStyleCnt="0">
        <dgm:presLayoutVars/>
      </dgm:prSet>
      <dgm:spPr/>
    </dgm:pt>
    <dgm:pt modelId="{CFA9E5FE-AE0B-4E2F-AABA-28AA3C96067B}" type="pres">
      <dgm:prSet presAssocID="{F9B2AF79-497E-488E-8811-C884D91A6407}" presName="FourNodes_1" presStyleLbl="node1" presStyleIdx="0" presStyleCnt="4">
        <dgm:presLayoutVars>
          <dgm:bulletEnabled val="1"/>
        </dgm:presLayoutVars>
      </dgm:prSet>
      <dgm:spPr/>
    </dgm:pt>
    <dgm:pt modelId="{8110E1C1-7EDD-4F70-A035-201E5020E1A4}" type="pres">
      <dgm:prSet presAssocID="{F9B2AF79-497E-488E-8811-C884D91A6407}" presName="FourNodes_2" presStyleLbl="node1" presStyleIdx="1" presStyleCnt="4">
        <dgm:presLayoutVars>
          <dgm:bulletEnabled val="1"/>
        </dgm:presLayoutVars>
      </dgm:prSet>
      <dgm:spPr/>
    </dgm:pt>
    <dgm:pt modelId="{12EF36CA-E1FB-4D3C-8893-FFB4B22E3335}" type="pres">
      <dgm:prSet presAssocID="{F9B2AF79-497E-488E-8811-C884D91A6407}" presName="FourNodes_3" presStyleLbl="node1" presStyleIdx="2" presStyleCnt="4">
        <dgm:presLayoutVars>
          <dgm:bulletEnabled val="1"/>
        </dgm:presLayoutVars>
      </dgm:prSet>
      <dgm:spPr/>
    </dgm:pt>
    <dgm:pt modelId="{78E00432-9A39-4DE7-BD7A-0B6A16594827}" type="pres">
      <dgm:prSet presAssocID="{F9B2AF79-497E-488E-8811-C884D91A6407}" presName="FourNodes_4" presStyleLbl="node1" presStyleIdx="3" presStyleCnt="4">
        <dgm:presLayoutVars>
          <dgm:bulletEnabled val="1"/>
        </dgm:presLayoutVars>
      </dgm:prSet>
      <dgm:spPr/>
    </dgm:pt>
    <dgm:pt modelId="{B0DD3BA8-D3D9-4866-8A40-A8D648908523}" type="pres">
      <dgm:prSet presAssocID="{F9B2AF79-497E-488E-8811-C884D91A6407}" presName="FourConn_1-2" presStyleLbl="fgAccFollowNode1" presStyleIdx="0" presStyleCnt="3">
        <dgm:presLayoutVars>
          <dgm:bulletEnabled val="1"/>
        </dgm:presLayoutVars>
      </dgm:prSet>
      <dgm:spPr/>
    </dgm:pt>
    <dgm:pt modelId="{7E35278A-5DBB-4D4B-BD35-B03DCF6A89F6}" type="pres">
      <dgm:prSet presAssocID="{F9B2AF79-497E-488E-8811-C884D91A6407}" presName="FourConn_2-3" presStyleLbl="fgAccFollowNode1" presStyleIdx="1" presStyleCnt="3">
        <dgm:presLayoutVars>
          <dgm:bulletEnabled val="1"/>
        </dgm:presLayoutVars>
      </dgm:prSet>
      <dgm:spPr/>
    </dgm:pt>
    <dgm:pt modelId="{CFE7568A-9A6B-4809-B86A-E51EDAF11B3C}" type="pres">
      <dgm:prSet presAssocID="{F9B2AF79-497E-488E-8811-C884D91A6407}" presName="FourConn_3-4" presStyleLbl="fgAccFollowNode1" presStyleIdx="2" presStyleCnt="3">
        <dgm:presLayoutVars>
          <dgm:bulletEnabled val="1"/>
        </dgm:presLayoutVars>
      </dgm:prSet>
      <dgm:spPr/>
    </dgm:pt>
    <dgm:pt modelId="{582391B2-9FA0-424B-A752-521A94F75D6C}" type="pres">
      <dgm:prSet presAssocID="{F9B2AF79-497E-488E-8811-C884D91A6407}" presName="FourNodes_1_text" presStyleLbl="node1" presStyleIdx="3" presStyleCnt="4">
        <dgm:presLayoutVars>
          <dgm:bulletEnabled val="1"/>
        </dgm:presLayoutVars>
      </dgm:prSet>
      <dgm:spPr/>
    </dgm:pt>
    <dgm:pt modelId="{46BC4EB7-CEE0-4A27-94D1-C22C87E65833}" type="pres">
      <dgm:prSet presAssocID="{F9B2AF79-497E-488E-8811-C884D91A6407}" presName="FourNodes_2_text" presStyleLbl="node1" presStyleIdx="3" presStyleCnt="4">
        <dgm:presLayoutVars>
          <dgm:bulletEnabled val="1"/>
        </dgm:presLayoutVars>
      </dgm:prSet>
      <dgm:spPr/>
    </dgm:pt>
    <dgm:pt modelId="{B55D2441-8EFB-4BBA-AE09-9E553DCAD1DE}" type="pres">
      <dgm:prSet presAssocID="{F9B2AF79-497E-488E-8811-C884D91A6407}" presName="FourNodes_3_text" presStyleLbl="node1" presStyleIdx="3" presStyleCnt="4">
        <dgm:presLayoutVars>
          <dgm:bulletEnabled val="1"/>
        </dgm:presLayoutVars>
      </dgm:prSet>
      <dgm:spPr/>
    </dgm:pt>
    <dgm:pt modelId="{6D75EC13-4326-4567-9FB4-58B064BB5571}" type="pres">
      <dgm:prSet presAssocID="{F9B2AF79-497E-488E-8811-C884D91A640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1B5A31A-E976-421A-90CF-E91DC79B0DFD}" type="presOf" srcId="{3866A80D-F718-4979-B07F-02EBC9144706}" destId="{78E00432-9A39-4DE7-BD7A-0B6A16594827}" srcOrd="0" destOrd="0" presId="urn:microsoft.com/office/officeart/2005/8/layout/vProcess5"/>
    <dgm:cxn modelId="{5972D02C-A15E-4D28-B6D2-3C298054D2A2}" type="presOf" srcId="{231747B4-6EB1-43F8-8CC1-4FACB97BCF4B}" destId="{CFA9E5FE-AE0B-4E2F-AABA-28AA3C96067B}" srcOrd="0" destOrd="0" presId="urn:microsoft.com/office/officeart/2005/8/layout/vProcess5"/>
    <dgm:cxn modelId="{5CF4318F-30FC-478D-8A72-C8E276E1626E}" type="presOf" srcId="{441BC977-6687-4D43-821C-EC4F8A35E5AE}" destId="{8110E1C1-7EDD-4F70-A035-201E5020E1A4}" srcOrd="0" destOrd="0" presId="urn:microsoft.com/office/officeart/2005/8/layout/vProcess5"/>
    <dgm:cxn modelId="{9570185E-6FBA-453A-A27C-5BDEA010298B}" type="presOf" srcId="{52C4F70A-EF09-4C4B-8DD0-546995FB8E15}" destId="{B0DD3BA8-D3D9-4866-8A40-A8D648908523}" srcOrd="0" destOrd="0" presId="urn:microsoft.com/office/officeart/2005/8/layout/vProcess5"/>
    <dgm:cxn modelId="{CE84BAA4-40AE-40A1-A0AE-2D9AF17EC0A8}" type="presOf" srcId="{441BC977-6687-4D43-821C-EC4F8A35E5AE}" destId="{46BC4EB7-CEE0-4A27-94D1-C22C87E65833}" srcOrd="1" destOrd="0" presId="urn:microsoft.com/office/officeart/2005/8/layout/vProcess5"/>
    <dgm:cxn modelId="{7BE54F19-0B17-479D-B741-4519B5642220}" type="presOf" srcId="{4ED4C9C3-C1F3-4985-826A-226A8A19D107}" destId="{12EF36CA-E1FB-4D3C-8893-FFB4B22E3335}" srcOrd="0" destOrd="0" presId="urn:microsoft.com/office/officeart/2005/8/layout/vProcess5"/>
    <dgm:cxn modelId="{E9A69606-32CF-4BCB-8E2E-714035659D64}" srcId="{F9B2AF79-497E-488E-8811-C884D91A6407}" destId="{3866A80D-F718-4979-B07F-02EBC9144706}" srcOrd="3" destOrd="0" parTransId="{145D74DD-787A-4FED-94F1-28FAB2B5A194}" sibTransId="{6DACA3B3-D826-48B4-9C00-A55397868799}"/>
    <dgm:cxn modelId="{4A47CD65-2E1F-4EC1-A63F-BD8A9853D687}" type="presOf" srcId="{3866A80D-F718-4979-B07F-02EBC9144706}" destId="{6D75EC13-4326-4567-9FB4-58B064BB5571}" srcOrd="1" destOrd="0" presId="urn:microsoft.com/office/officeart/2005/8/layout/vProcess5"/>
    <dgm:cxn modelId="{9887FA68-4FE6-4762-AA80-34C33393A3C9}" srcId="{F9B2AF79-497E-488E-8811-C884D91A6407}" destId="{441BC977-6687-4D43-821C-EC4F8A35E5AE}" srcOrd="1" destOrd="0" parTransId="{2F06FF90-5646-44A0-8433-441D1CD470AB}" sibTransId="{30BA00E4-E272-472E-82EB-3DA982F1C645}"/>
    <dgm:cxn modelId="{F15D85CC-E6A7-4E4E-946A-4F66AEE9C6E3}" type="presOf" srcId="{231747B4-6EB1-43F8-8CC1-4FACB97BCF4B}" destId="{582391B2-9FA0-424B-A752-521A94F75D6C}" srcOrd="1" destOrd="0" presId="urn:microsoft.com/office/officeart/2005/8/layout/vProcess5"/>
    <dgm:cxn modelId="{237DFDE4-CA4D-4991-B6DF-9C39ED9E7CB8}" srcId="{F9B2AF79-497E-488E-8811-C884D91A6407}" destId="{231747B4-6EB1-43F8-8CC1-4FACB97BCF4B}" srcOrd="0" destOrd="0" parTransId="{CD116E70-D8CC-4F1F-B4A8-71BF04005B35}" sibTransId="{52C4F70A-EF09-4C4B-8DD0-546995FB8E15}"/>
    <dgm:cxn modelId="{36B4340E-BCAC-4074-B24E-3D0398CEE575}" type="presOf" srcId="{CB8B32DA-B378-45FB-AC99-2B4DF86AD93C}" destId="{CFE7568A-9A6B-4809-B86A-E51EDAF11B3C}" srcOrd="0" destOrd="0" presId="urn:microsoft.com/office/officeart/2005/8/layout/vProcess5"/>
    <dgm:cxn modelId="{784191C2-01E5-4E25-AB56-A3665F4FA528}" type="presOf" srcId="{30BA00E4-E272-472E-82EB-3DA982F1C645}" destId="{7E35278A-5DBB-4D4B-BD35-B03DCF6A89F6}" srcOrd="0" destOrd="0" presId="urn:microsoft.com/office/officeart/2005/8/layout/vProcess5"/>
    <dgm:cxn modelId="{1794610F-C0E6-403D-B6BB-3DA100570D6B}" type="presOf" srcId="{4ED4C9C3-C1F3-4985-826A-226A8A19D107}" destId="{B55D2441-8EFB-4BBA-AE09-9E553DCAD1DE}" srcOrd="1" destOrd="0" presId="urn:microsoft.com/office/officeart/2005/8/layout/vProcess5"/>
    <dgm:cxn modelId="{E250BA31-2AA8-4132-97E9-00089F8BA78C}" type="presOf" srcId="{F9B2AF79-497E-488E-8811-C884D91A6407}" destId="{540B5106-06D1-4FEA-A742-82F1C89E54C6}" srcOrd="0" destOrd="0" presId="urn:microsoft.com/office/officeart/2005/8/layout/vProcess5"/>
    <dgm:cxn modelId="{D8E88694-FE04-4FF8-8EE0-018C802CC088}" srcId="{F9B2AF79-497E-488E-8811-C884D91A6407}" destId="{4ED4C9C3-C1F3-4985-826A-226A8A19D107}" srcOrd="2" destOrd="0" parTransId="{08DC1FB4-ACB8-47A1-9A47-1F0E27592822}" sibTransId="{CB8B32DA-B378-45FB-AC99-2B4DF86AD93C}"/>
    <dgm:cxn modelId="{980134E4-6E9C-447F-9C0A-DBC422B89B29}" type="presParOf" srcId="{540B5106-06D1-4FEA-A742-82F1C89E54C6}" destId="{86EDC2A5-4F45-4E48-9437-6481A5719E37}" srcOrd="0" destOrd="0" presId="urn:microsoft.com/office/officeart/2005/8/layout/vProcess5"/>
    <dgm:cxn modelId="{D2FAC75E-B15E-4969-884F-2D110466C91F}" type="presParOf" srcId="{540B5106-06D1-4FEA-A742-82F1C89E54C6}" destId="{CFA9E5FE-AE0B-4E2F-AABA-28AA3C96067B}" srcOrd="1" destOrd="0" presId="urn:microsoft.com/office/officeart/2005/8/layout/vProcess5"/>
    <dgm:cxn modelId="{C6DF8064-B797-4EF1-AD5B-ED40A371D65D}" type="presParOf" srcId="{540B5106-06D1-4FEA-A742-82F1C89E54C6}" destId="{8110E1C1-7EDD-4F70-A035-201E5020E1A4}" srcOrd="2" destOrd="0" presId="urn:microsoft.com/office/officeart/2005/8/layout/vProcess5"/>
    <dgm:cxn modelId="{1A0E3743-EE9A-43E0-9628-27F966123457}" type="presParOf" srcId="{540B5106-06D1-4FEA-A742-82F1C89E54C6}" destId="{12EF36CA-E1FB-4D3C-8893-FFB4B22E3335}" srcOrd="3" destOrd="0" presId="urn:microsoft.com/office/officeart/2005/8/layout/vProcess5"/>
    <dgm:cxn modelId="{EFAD2CAC-DCAC-46DD-ACF9-0F9031DDFCE6}" type="presParOf" srcId="{540B5106-06D1-4FEA-A742-82F1C89E54C6}" destId="{78E00432-9A39-4DE7-BD7A-0B6A16594827}" srcOrd="4" destOrd="0" presId="urn:microsoft.com/office/officeart/2005/8/layout/vProcess5"/>
    <dgm:cxn modelId="{53984011-677A-4DFE-BDAF-33F305EF2998}" type="presParOf" srcId="{540B5106-06D1-4FEA-A742-82F1C89E54C6}" destId="{B0DD3BA8-D3D9-4866-8A40-A8D648908523}" srcOrd="5" destOrd="0" presId="urn:microsoft.com/office/officeart/2005/8/layout/vProcess5"/>
    <dgm:cxn modelId="{1C6E66E0-5017-4E4D-A9AF-487E57688D15}" type="presParOf" srcId="{540B5106-06D1-4FEA-A742-82F1C89E54C6}" destId="{7E35278A-5DBB-4D4B-BD35-B03DCF6A89F6}" srcOrd="6" destOrd="0" presId="urn:microsoft.com/office/officeart/2005/8/layout/vProcess5"/>
    <dgm:cxn modelId="{621C7F4E-B70C-4044-928A-5904A6742E86}" type="presParOf" srcId="{540B5106-06D1-4FEA-A742-82F1C89E54C6}" destId="{CFE7568A-9A6B-4809-B86A-E51EDAF11B3C}" srcOrd="7" destOrd="0" presId="urn:microsoft.com/office/officeart/2005/8/layout/vProcess5"/>
    <dgm:cxn modelId="{900AFF35-4539-4A41-96EC-8D800CBE0382}" type="presParOf" srcId="{540B5106-06D1-4FEA-A742-82F1C89E54C6}" destId="{582391B2-9FA0-424B-A752-521A94F75D6C}" srcOrd="8" destOrd="0" presId="urn:microsoft.com/office/officeart/2005/8/layout/vProcess5"/>
    <dgm:cxn modelId="{4FB6863E-FEAB-4FAD-9DA6-9A27CA870FD0}" type="presParOf" srcId="{540B5106-06D1-4FEA-A742-82F1C89E54C6}" destId="{46BC4EB7-CEE0-4A27-94D1-C22C87E65833}" srcOrd="9" destOrd="0" presId="urn:microsoft.com/office/officeart/2005/8/layout/vProcess5"/>
    <dgm:cxn modelId="{7F644ECE-017B-441C-A96F-2357DDBCFA81}" type="presParOf" srcId="{540B5106-06D1-4FEA-A742-82F1C89E54C6}" destId="{B55D2441-8EFB-4BBA-AE09-9E553DCAD1DE}" srcOrd="10" destOrd="0" presId="urn:microsoft.com/office/officeart/2005/8/layout/vProcess5"/>
    <dgm:cxn modelId="{89FD0541-382D-4EF4-B7D3-F2E674253A0F}" type="presParOf" srcId="{540B5106-06D1-4FEA-A742-82F1C89E54C6}" destId="{6D75EC13-4326-4567-9FB4-58B064BB557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A9E5FE-AE0B-4E2F-AABA-28AA3C96067B}">
      <dsp:nvSpPr>
        <dsp:cNvPr id="0" name=""/>
        <dsp:cNvSpPr/>
      </dsp:nvSpPr>
      <dsp:spPr>
        <a:xfrm>
          <a:off x="0" y="0"/>
          <a:ext cx="6346407" cy="980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latin typeface="Arial Black" pitchFamily="34" charset="0"/>
            </a:rPr>
            <a:t>Encontrar la página deseada en el disco.</a:t>
          </a:r>
          <a:endParaRPr lang="en-US" sz="1100" kern="1200" dirty="0">
            <a:latin typeface="Arial Black" pitchFamily="34" charset="0"/>
          </a:endParaRPr>
        </a:p>
      </dsp:txBody>
      <dsp:txXfrm>
        <a:off x="0" y="0"/>
        <a:ext cx="5262740" cy="980694"/>
      </dsp:txXfrm>
    </dsp:sp>
    <dsp:sp modelId="{8110E1C1-7EDD-4F70-A035-201E5020E1A4}">
      <dsp:nvSpPr>
        <dsp:cNvPr id="0" name=""/>
        <dsp:cNvSpPr/>
      </dsp:nvSpPr>
      <dsp:spPr>
        <a:xfrm>
          <a:off x="531511" y="1159002"/>
          <a:ext cx="6346407" cy="980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latin typeface="Arial Black" pitchFamily="34" charset="0"/>
            </a:rPr>
            <a:t>Encontrar un </a:t>
          </a:r>
          <a:r>
            <a:rPr lang="es-AR" sz="1100" kern="1200" dirty="0" err="1" smtClean="0">
              <a:latin typeface="Arial Black" pitchFamily="34" charset="0"/>
            </a:rPr>
            <a:t>frame</a:t>
          </a:r>
          <a:r>
            <a:rPr lang="es-AR" sz="1100" kern="1200" dirty="0" smtClean="0">
              <a:latin typeface="Arial Black" pitchFamily="34" charset="0"/>
            </a:rPr>
            <a:t> libre:</a:t>
          </a:r>
          <a:br>
            <a:rPr lang="es-AR" sz="1100" kern="1200" dirty="0" smtClean="0">
              <a:latin typeface="Arial Black" pitchFamily="34" charset="0"/>
            </a:rPr>
          </a:br>
          <a:r>
            <a:rPr lang="es-AR" sz="1100" kern="1200" dirty="0" smtClean="0">
              <a:latin typeface="Arial Black" pitchFamily="34" charset="0"/>
            </a:rPr>
            <a:t>   -  Si hay uno se usa</a:t>
          </a:r>
          <a:br>
            <a:rPr lang="es-AR" sz="1100" kern="1200" dirty="0" smtClean="0">
              <a:latin typeface="Arial Black" pitchFamily="34" charset="0"/>
            </a:rPr>
          </a:br>
          <a:r>
            <a:rPr lang="es-AR" sz="1100" kern="1200" dirty="0" smtClean="0">
              <a:latin typeface="Arial Black" pitchFamily="34" charset="0"/>
            </a:rPr>
            <a:t>   -  si no hay un </a:t>
          </a:r>
          <a:r>
            <a:rPr lang="es-AR" sz="1100" kern="1200" dirty="0" err="1" smtClean="0">
              <a:latin typeface="Arial Black" pitchFamily="34" charset="0"/>
            </a:rPr>
            <a:t>frame</a:t>
          </a:r>
          <a:r>
            <a:rPr lang="es-AR" sz="1100" kern="1200" dirty="0" smtClean="0">
              <a:latin typeface="Arial Black" pitchFamily="34" charset="0"/>
            </a:rPr>
            <a:t> libre , se utiliza un algoritmo de sustitución para seleccionar una </a:t>
          </a:r>
          <a:r>
            <a:rPr lang="es-AR" sz="1100" b="1" kern="1200" dirty="0" smtClean="0">
              <a:latin typeface="Arial Black" pitchFamily="34" charset="0"/>
            </a:rPr>
            <a:t>víctima</a:t>
          </a:r>
          <a:r>
            <a:rPr lang="es-AR" sz="1100" kern="1200" dirty="0" smtClean="0">
              <a:latin typeface="Arial Black" pitchFamily="34" charset="0"/>
            </a:rPr>
            <a:t> .</a:t>
          </a:r>
          <a:r>
            <a:rPr lang="es-AR" sz="700" kern="1200" dirty="0" smtClean="0"/>
            <a:t/>
          </a:r>
          <a:br>
            <a:rPr lang="es-AR" sz="700" kern="1200" dirty="0" smtClean="0"/>
          </a:br>
          <a:endParaRPr lang="en-US" sz="700" kern="1200" dirty="0"/>
        </a:p>
      </dsp:txBody>
      <dsp:txXfrm>
        <a:off x="531511" y="1159002"/>
        <a:ext cx="5177444" cy="980694"/>
      </dsp:txXfrm>
    </dsp:sp>
    <dsp:sp modelId="{12EF36CA-E1FB-4D3C-8893-FFB4B22E3335}">
      <dsp:nvSpPr>
        <dsp:cNvPr id="0" name=""/>
        <dsp:cNvSpPr/>
      </dsp:nvSpPr>
      <dsp:spPr>
        <a:xfrm>
          <a:off x="1055090" y="2318004"/>
          <a:ext cx="6346407" cy="980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100" kern="1200" dirty="0" smtClean="0">
              <a:latin typeface="Arial Black" pitchFamily="34" charset="0"/>
            </a:rPr>
            <a:t>Se trae la pagina deseada al nuevo </a:t>
          </a:r>
          <a:r>
            <a:rPr lang="es-AR" sz="1100" kern="1200" dirty="0" err="1" smtClean="0">
              <a:latin typeface="Arial Black" pitchFamily="34" charset="0"/>
            </a:rPr>
            <a:t>frame</a:t>
          </a:r>
          <a:r>
            <a:rPr lang="es-AR" sz="1100" kern="1200" dirty="0" smtClean="0">
              <a:latin typeface="Arial Black" pitchFamily="34" charset="0"/>
            </a:rPr>
            <a:t> disponible; Se actualiza la página y las tablas de páginas.</a:t>
          </a:r>
          <a:endParaRPr lang="en-US" sz="1100" kern="1200" dirty="0">
            <a:latin typeface="Arial Black" pitchFamily="34" charset="0"/>
          </a:endParaRPr>
        </a:p>
      </dsp:txBody>
      <dsp:txXfrm>
        <a:off x="1055090" y="2318004"/>
        <a:ext cx="5185377" cy="980694"/>
      </dsp:txXfrm>
    </dsp:sp>
    <dsp:sp modelId="{78E00432-9A39-4DE7-BD7A-0B6A16594827}">
      <dsp:nvSpPr>
        <dsp:cNvPr id="0" name=""/>
        <dsp:cNvSpPr/>
      </dsp:nvSpPr>
      <dsp:spPr>
        <a:xfrm>
          <a:off x="1586601" y="3477006"/>
          <a:ext cx="6346407" cy="98069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500" kern="1200" dirty="0" smtClean="0"/>
            <a:t>Restaurar el proceso</a:t>
          </a:r>
          <a:endParaRPr lang="es-AR" sz="3500" kern="1200" dirty="0"/>
        </a:p>
      </dsp:txBody>
      <dsp:txXfrm>
        <a:off x="1586601" y="3477006"/>
        <a:ext cx="5177444" cy="980694"/>
      </dsp:txXfrm>
    </dsp:sp>
    <dsp:sp modelId="{B0DD3BA8-D3D9-4866-8A40-A8D648908523}">
      <dsp:nvSpPr>
        <dsp:cNvPr id="0" name=""/>
        <dsp:cNvSpPr/>
      </dsp:nvSpPr>
      <dsp:spPr>
        <a:xfrm>
          <a:off x="5708956" y="751122"/>
          <a:ext cx="637451" cy="63745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708956" y="751122"/>
        <a:ext cx="637451" cy="637451"/>
      </dsp:txXfrm>
    </dsp:sp>
    <dsp:sp modelId="{7E35278A-5DBB-4D4B-BD35-B03DCF6A89F6}">
      <dsp:nvSpPr>
        <dsp:cNvPr id="0" name=""/>
        <dsp:cNvSpPr/>
      </dsp:nvSpPr>
      <dsp:spPr>
        <a:xfrm>
          <a:off x="6240467" y="1910124"/>
          <a:ext cx="637451" cy="63745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240467" y="1910124"/>
        <a:ext cx="637451" cy="637451"/>
      </dsp:txXfrm>
    </dsp:sp>
    <dsp:sp modelId="{CFE7568A-9A6B-4809-B86A-E51EDAF11B3C}">
      <dsp:nvSpPr>
        <dsp:cNvPr id="0" name=""/>
        <dsp:cNvSpPr/>
      </dsp:nvSpPr>
      <dsp:spPr>
        <a:xfrm>
          <a:off x="6764046" y="3069126"/>
          <a:ext cx="637451" cy="637451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6764046" y="3069126"/>
        <a:ext cx="637451" cy="637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2738" y="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ctr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56700"/>
            <a:ext cx="320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2738" y="9156700"/>
            <a:ext cx="3205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577" tIns="45789" rIns="91577" bIns="45789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9E46EAF5-0072-4CC3-B2D8-57498B0AAB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0" tIns="48329" rIns="96660" bIns="48329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fld id="{22057A89-97AB-44C9-9A30-D135428AF9E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07-Jun-13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Memoria</a:t>
            </a:r>
            <a:r>
              <a:rPr lang="en-US" dirty="0" smtClean="0"/>
              <a:t> Virtual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831850" y="1397000"/>
            <a:ext cx="6448425" cy="4165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         </a:t>
            </a:r>
            <a:r>
              <a:rPr lang="en-US" b="1"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Operating system looks at another table to decide: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/>
              <a:t>Invalid reference </a:t>
            </a:r>
            <a:r>
              <a:rPr lang="en-US">
                <a:sym typeface="Symbol" pitchFamily="18" charset="2"/>
              </a:rPr>
              <a:t> abort</a:t>
            </a:r>
          </a:p>
          <a:p>
            <a:pPr marL="800100" lvl="1" indent="-342900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Get empty frame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Swap page into frame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Reset tables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Set validation bit = </a:t>
            </a:r>
            <a:r>
              <a:rPr lang="en-US" b="1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>
                <a:sym typeface="Symbol" pitchFamily="18" charset="2"/>
              </a:rPr>
              <a:t>Restart the instruction that caused the page fault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8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Pasos</a:t>
            </a:r>
            <a:r>
              <a:rPr lang="en-US" dirty="0" smtClean="0"/>
              <a:t> en el </a:t>
            </a:r>
            <a:r>
              <a:rPr lang="en-US" dirty="0" err="1" smtClean="0"/>
              <a:t>manejo</a:t>
            </a:r>
            <a:r>
              <a:rPr lang="en-US" dirty="0" smtClean="0"/>
              <a:t> del Page </a:t>
            </a:r>
            <a:r>
              <a:rPr lang="en-US" dirty="0"/>
              <a:t>Fault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 l="5666" t="598" r="6114" b="912"/>
          <a:stretch>
            <a:fillRect/>
          </a:stretch>
        </p:blipFill>
        <p:spPr bwMode="auto">
          <a:xfrm>
            <a:off x="1619250" y="1060450"/>
            <a:ext cx="6307138" cy="5280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81328"/>
            <a:ext cx="8480323" cy="4525963"/>
          </a:xfrm>
        </p:spPr>
        <p:txBody>
          <a:bodyPr>
            <a:normAutofit/>
          </a:bodyPr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dirty="0"/>
              <a:t>Page Fault Rate 0 </a:t>
            </a:r>
            <a:r>
              <a:rPr lang="en-US" dirty="0">
                <a:sym typeface="Symbol" pitchFamily="18" charset="2"/>
              </a:rPr>
              <a:t>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 1.0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if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= 0 </a:t>
            </a:r>
            <a:r>
              <a:rPr lang="en-US" dirty="0" smtClean="0">
                <a:sym typeface="Symbol" pitchFamily="18" charset="2"/>
              </a:rPr>
              <a:t>no hay  </a:t>
            </a:r>
            <a:r>
              <a:rPr lang="en-US" dirty="0">
                <a:sym typeface="Symbol" pitchFamily="18" charset="2"/>
              </a:rPr>
              <a:t>page faults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if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= 1, </a:t>
            </a:r>
            <a:r>
              <a:rPr lang="en-US" dirty="0" err="1" smtClean="0">
                <a:sym typeface="Symbol" pitchFamily="18" charset="2"/>
              </a:rPr>
              <a:t>cada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referencia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es</a:t>
            </a:r>
            <a:r>
              <a:rPr lang="en-US" dirty="0" smtClean="0">
                <a:sym typeface="Symbol" pitchFamily="18" charset="2"/>
              </a:rPr>
              <a:t> un </a:t>
            </a:r>
            <a:r>
              <a:rPr lang="en-US" dirty="0">
                <a:sym typeface="Symbol" pitchFamily="18" charset="2"/>
              </a:rPr>
              <a:t>fault</a:t>
            </a:r>
            <a:br>
              <a:rPr lang="en-US" dirty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  <a:p>
            <a:pPr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Effective Access Time (EAT)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		EAT = (1 –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) x memory access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			+ </a:t>
            </a:r>
            <a:r>
              <a:rPr lang="en-US" i="1" dirty="0">
                <a:sym typeface="Symbol" pitchFamily="18" charset="2"/>
              </a:rPr>
              <a:t>p</a:t>
            </a:r>
            <a:r>
              <a:rPr lang="en-US" dirty="0">
                <a:sym typeface="Symbol" pitchFamily="18" charset="2"/>
              </a:rPr>
              <a:t> (page fault overhead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			           + swap page out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			           + swap page in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dirty="0">
                <a:sym typeface="Symbol" pitchFamily="18" charset="2"/>
              </a:rPr>
              <a:t>			           + restart </a:t>
            </a:r>
            <a:r>
              <a:rPr lang="en-US" dirty="0" smtClean="0">
                <a:sym typeface="Symbol" pitchFamily="18" charset="2"/>
              </a:rPr>
              <a:t>overhead)                                           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Paginación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Demanda</a:t>
            </a:r>
            <a:r>
              <a:rPr lang="en-US" dirty="0" smtClean="0"/>
              <a:t> Performance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69816"/>
            <a:ext cx="8686800" cy="4525963"/>
          </a:xfrm>
        </p:spPr>
        <p:txBody>
          <a:bodyPr>
            <a:normAutofit/>
          </a:bodyPr>
          <a:lstStyle/>
          <a:p>
            <a:pPr>
              <a:tabLst>
                <a:tab pos="1774825" algn="l"/>
                <a:tab pos="2279650" algn="l"/>
              </a:tabLst>
            </a:pPr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memoria</a:t>
            </a:r>
            <a:r>
              <a:rPr lang="en-US" dirty="0" smtClean="0"/>
              <a:t>= </a:t>
            </a:r>
            <a:r>
              <a:rPr lang="en-US" dirty="0"/>
              <a:t>200 nanoseconds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endParaRPr lang="en-US" dirty="0"/>
          </a:p>
          <a:p>
            <a:pPr>
              <a:tabLst>
                <a:tab pos="1774825" algn="l"/>
                <a:tab pos="2279650" algn="l"/>
              </a:tabLst>
            </a:pPr>
            <a:r>
              <a:rPr lang="en-US" dirty="0" err="1" smtClean="0"/>
              <a:t>Promedio</a:t>
            </a:r>
            <a:r>
              <a:rPr lang="en-US" dirty="0" smtClean="0"/>
              <a:t> de </a:t>
            </a:r>
            <a:r>
              <a:rPr lang="en-US" dirty="0" err="1" smtClean="0"/>
              <a:t>sevicio</a:t>
            </a:r>
            <a:r>
              <a:rPr lang="en-US" dirty="0" smtClean="0"/>
              <a:t> page-fault = </a:t>
            </a:r>
            <a:r>
              <a:rPr lang="en-US" dirty="0"/>
              <a:t>8 milliseconds</a:t>
            </a:r>
            <a:br>
              <a:rPr lang="en-US" dirty="0"/>
            </a:br>
            <a:endParaRPr lang="en-US" dirty="0"/>
          </a:p>
          <a:p>
            <a:pPr>
              <a:tabLst>
                <a:tab pos="1774825" algn="l"/>
                <a:tab pos="2279650" algn="l"/>
              </a:tabLst>
            </a:pPr>
            <a:r>
              <a:rPr lang="en-US" dirty="0"/>
              <a:t>EAT = (1 – p) x 200 + p (8 milliseconds) 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dirty="0"/>
              <a:t>	        = (1 – p  x 200 + p x 8,000,000 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r>
              <a:rPr lang="en-US" dirty="0"/>
              <a:t>              = 200 + p x 7,999,800</a:t>
            </a:r>
          </a:p>
          <a:p>
            <a:pPr>
              <a:buFont typeface="Monotype Sorts" pitchFamily="2" charset="2"/>
              <a:buNone/>
              <a:tabLst>
                <a:tab pos="1774825" algn="l"/>
                <a:tab pos="2279650" algn="l"/>
              </a:tabLst>
            </a:pPr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/>
            <a:r>
              <a:rPr lang="en-US" dirty="0" err="1" smtClean="0"/>
              <a:t>Beneficios</a:t>
            </a:r>
            <a:r>
              <a:rPr lang="en-US" dirty="0" smtClean="0"/>
              <a:t> </a:t>
            </a:r>
            <a:r>
              <a:rPr lang="en-US" dirty="0" err="1" smtClean="0"/>
              <a:t>durante</a:t>
            </a:r>
            <a:r>
              <a:rPr lang="en-US" dirty="0" smtClean="0"/>
              <a:t> la </a:t>
            </a:r>
            <a:r>
              <a:rPr lang="en-US" dirty="0" err="1" smtClean="0"/>
              <a:t>creación</a:t>
            </a:r>
            <a:r>
              <a:rPr lang="en-US" dirty="0" smtClean="0"/>
              <a:t> del </a:t>
            </a:r>
            <a:r>
              <a:rPr lang="en-US" dirty="0" err="1" smtClean="0"/>
              <a:t>proceso</a:t>
            </a:r>
            <a:endParaRPr lang="en-US" dirty="0"/>
          </a:p>
          <a:p>
            <a:pPr marL="381000" indent="-381000">
              <a:buFont typeface="Monotype Sorts" pitchFamily="2" charset="2"/>
              <a:buNone/>
            </a:pPr>
            <a:r>
              <a:rPr lang="en-US" dirty="0"/>
              <a:t>	- Copy-on-Write</a:t>
            </a:r>
            <a:br>
              <a:rPr lang="en-US" dirty="0"/>
            </a:br>
            <a:endParaRPr lang="en-US" dirty="0"/>
          </a:p>
          <a:p>
            <a:pPr marL="381000" indent="-381000">
              <a:buFont typeface="Monotype Sorts" pitchFamily="2" charset="2"/>
              <a:buNone/>
            </a:pPr>
            <a:r>
              <a:rPr lang="en-US" dirty="0"/>
              <a:t>	- Memory-Mapped Files (later)</a:t>
            </a:r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Creación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Copy-on-Write (COW) </a:t>
            </a:r>
            <a:r>
              <a:rPr lang="en-US" dirty="0" smtClean="0"/>
              <a:t>padre e </a:t>
            </a:r>
            <a:r>
              <a:rPr lang="en-US" dirty="0" err="1" smtClean="0"/>
              <a:t>hijo</a:t>
            </a:r>
            <a:r>
              <a:rPr lang="en-US" dirty="0" smtClean="0"/>
              <a:t> </a:t>
            </a:r>
            <a:r>
              <a:rPr lang="en-US" dirty="0" err="1" smtClean="0"/>
              <a:t>comparten</a:t>
            </a:r>
            <a:r>
              <a:rPr lang="en-US" dirty="0" smtClean="0"/>
              <a:t> </a:t>
            </a:r>
            <a:r>
              <a:rPr lang="en-US" dirty="0" err="1" smtClean="0"/>
              <a:t>inicialmente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Si </a:t>
            </a:r>
            <a:r>
              <a:rPr lang="en-US" dirty="0" err="1" smtClean="0"/>
              <a:t>algún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compartida</a:t>
            </a:r>
            <a:r>
              <a:rPr lang="en-US" dirty="0" smtClean="0"/>
              <a:t>, </a:t>
            </a:r>
            <a:r>
              <a:rPr lang="en-US" dirty="0" err="1" smtClean="0"/>
              <a:t>unicamente</a:t>
            </a:r>
            <a:r>
              <a:rPr lang="en-US" dirty="0" smtClean="0"/>
              <a:t> </a:t>
            </a:r>
            <a:r>
              <a:rPr lang="en-US" dirty="0" err="1" smtClean="0"/>
              <a:t>entonces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copiada</a:t>
            </a:r>
            <a:endParaRPr lang="en-US" dirty="0"/>
          </a:p>
          <a:p>
            <a:endParaRPr lang="en-US" dirty="0"/>
          </a:p>
          <a:p>
            <a:r>
              <a:rPr lang="en-US" dirty="0"/>
              <a:t>COW </a:t>
            </a:r>
            <a:r>
              <a:rPr lang="en-US" dirty="0" err="1" smtClean="0"/>
              <a:t>permite</a:t>
            </a:r>
            <a:r>
              <a:rPr lang="en-US" dirty="0" smtClean="0"/>
              <a:t> mayor </a:t>
            </a:r>
            <a:r>
              <a:rPr lang="en-US" dirty="0" err="1" smtClean="0"/>
              <a:t>eficiencia</a:t>
            </a:r>
            <a:r>
              <a:rPr lang="en-US" dirty="0" smtClean="0"/>
              <a:t> en la </a:t>
            </a:r>
            <a:r>
              <a:rPr lang="en-US" dirty="0" err="1" smtClean="0"/>
              <a:t>creación</a:t>
            </a:r>
            <a:r>
              <a:rPr lang="en-US" dirty="0" smtClean="0"/>
              <a:t> de un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solo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páginas</a:t>
            </a:r>
            <a:r>
              <a:rPr lang="en-US" dirty="0" smtClean="0"/>
              <a:t> </a:t>
            </a:r>
            <a:r>
              <a:rPr lang="en-US" dirty="0" err="1" smtClean="0"/>
              <a:t>modificadas</a:t>
            </a:r>
            <a:r>
              <a:rPr lang="en-US" dirty="0" smtClean="0"/>
              <a:t> son </a:t>
            </a:r>
            <a:r>
              <a:rPr lang="en-US" dirty="0" err="1" smtClean="0"/>
              <a:t>copiadas</a:t>
            </a:r>
            <a:endParaRPr lang="en-US" dirty="0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Copy-on-Write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4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4692" y="1481138"/>
            <a:ext cx="6034616" cy="4525962"/>
          </a:xfrm>
          <a:noFill/>
          <a:ln w="38100" cmpd="dbl">
            <a:solidFill>
              <a:srgbClr val="CC6600"/>
            </a:solidFill>
          </a:ln>
        </p:spPr>
      </p:pic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Antes </a:t>
            </a:r>
            <a:r>
              <a:rPr lang="en-US" dirty="0" err="1" smtClean="0"/>
              <a:t>que</a:t>
            </a:r>
            <a:r>
              <a:rPr lang="en-US" dirty="0" smtClean="0"/>
              <a:t> el  </a:t>
            </a:r>
            <a:r>
              <a:rPr lang="en-US" dirty="0" err="1" smtClean="0"/>
              <a:t>Proceso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err="1" smtClean="0"/>
              <a:t>Modifique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la C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Después</a:t>
            </a:r>
            <a:r>
              <a:rPr lang="en-US" dirty="0" smtClean="0"/>
              <a:t>  </a:t>
            </a:r>
            <a:r>
              <a:rPr lang="en-US" dirty="0" err="1" smtClean="0"/>
              <a:t>que</a:t>
            </a:r>
            <a:r>
              <a:rPr lang="en-US" dirty="0" smtClean="0"/>
              <a:t> el  </a:t>
            </a:r>
            <a:r>
              <a:rPr lang="en-US" dirty="0" err="1" smtClean="0"/>
              <a:t>Proceso</a:t>
            </a:r>
            <a:r>
              <a:rPr lang="en-US" dirty="0" smtClean="0"/>
              <a:t> 1 </a:t>
            </a:r>
            <a:r>
              <a:rPr lang="en-US" dirty="0" err="1" smtClean="0"/>
              <a:t>Modifique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la C</a:t>
            </a:r>
            <a:endParaRPr lang="en-US" dirty="0"/>
          </a:p>
        </p:txBody>
      </p:sp>
      <p:pic>
        <p:nvPicPr>
          <p:cNvPr id="189444" name="Picture 4"/>
          <p:cNvPicPr>
            <a:picLocks noChangeAspect="1" noChangeArrowheads="1"/>
          </p:cNvPicPr>
          <p:nvPr/>
        </p:nvPicPr>
        <p:blipFill>
          <a:blip r:embed="rId2" cstate="print"/>
          <a:srcRect l="674" t="23807" r="885" b="23807"/>
          <a:stretch>
            <a:fillRect/>
          </a:stretch>
        </p:blipFill>
        <p:spPr bwMode="auto">
          <a:xfrm>
            <a:off x="422275" y="1724025"/>
            <a:ext cx="8116888" cy="324008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256478" y="1425575"/>
            <a:ext cx="8887522" cy="4511675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¿</a:t>
            </a:r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Qué sucede si no hay un </a:t>
            </a:r>
            <a:r>
              <a:rPr lang="es-AR" sz="2800" b="1" dirty="0" err="1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frame</a:t>
            </a:r>
            <a:r>
              <a:rPr lang="es-AR" sz="2800" b="1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 disponible?</a:t>
            </a:r>
          </a:p>
          <a:p>
            <a:pPr>
              <a:buNone/>
            </a:pPr>
            <a:endParaRPr lang="es-AR" sz="2800" b="1" dirty="0" smtClean="0">
              <a:solidFill>
                <a:schemeClr val="accent2">
                  <a:lumMod val="50000"/>
                </a:schemeClr>
              </a:solidFill>
              <a:latin typeface="Arial Black" pitchFamily="34" charset="0"/>
            </a:endParaRPr>
          </a:p>
          <a:p>
            <a:r>
              <a:rPr lang="es-AR" dirty="0" smtClean="0"/>
              <a:t>Hay </a:t>
            </a:r>
            <a:r>
              <a:rPr lang="es-AR" dirty="0" smtClean="0"/>
              <a:t>que elegir una víctima </a:t>
            </a:r>
          </a:p>
          <a:p>
            <a:pPr lvl="1"/>
            <a:r>
              <a:rPr lang="es-AR" dirty="0" smtClean="0"/>
              <a:t>¿Cualquiera?</a:t>
            </a:r>
          </a:p>
          <a:p>
            <a:pPr lvl="1"/>
            <a:endParaRPr lang="es-AR" dirty="0" smtClean="0"/>
          </a:p>
          <a:p>
            <a:r>
              <a:rPr lang="es-AR" dirty="0" smtClean="0"/>
              <a:t>Salvar la víctima ?</a:t>
            </a:r>
          </a:p>
          <a:p>
            <a:endParaRPr lang="es-AR" dirty="0" smtClean="0"/>
          </a:p>
          <a:p>
            <a:r>
              <a:rPr lang="es-AR" dirty="0" smtClean="0"/>
              <a:t>Traer la página nueva a ese </a:t>
            </a:r>
            <a:r>
              <a:rPr lang="es-AR" dirty="0" err="1" smtClean="0"/>
              <a:t>frame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9926"/>
            <a:ext cx="8229600" cy="103706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PAGE -FAULT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Necesidades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Reeplazo</a:t>
            </a:r>
            <a:r>
              <a:rPr lang="en-US" dirty="0" smtClean="0"/>
              <a:t> de </a:t>
            </a:r>
            <a:r>
              <a:rPr lang="en-US" dirty="0" err="1" smtClean="0"/>
              <a:t>página</a:t>
            </a:r>
            <a:endParaRPr lang="en-US" dirty="0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2" cstate="print"/>
          <a:srcRect l="702" t="2161" r="702" b="2161"/>
          <a:stretch>
            <a:fillRect/>
          </a:stretch>
        </p:blipFill>
        <p:spPr bwMode="auto">
          <a:xfrm>
            <a:off x="2073444" y="1414617"/>
            <a:ext cx="6958012" cy="50625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Describir los beneficios de un sistema de memoria virtual.</a:t>
            </a:r>
          </a:p>
          <a:p>
            <a:endParaRPr lang="es-AR" dirty="0" smtClean="0"/>
          </a:p>
          <a:p>
            <a:r>
              <a:rPr lang="es-AR" dirty="0" smtClean="0"/>
              <a:t>Explicar los conceptos de paginación por demanda, algoritmos de reemplazo de páginas ,  y asignación de </a:t>
            </a:r>
            <a:r>
              <a:rPr lang="es-AR" dirty="0" err="1" smtClean="0"/>
              <a:t>frames</a:t>
            </a:r>
            <a:r>
              <a:rPr lang="es-AR" dirty="0" smtClean="0"/>
              <a:t> a las páginas.</a:t>
            </a:r>
            <a:br>
              <a:rPr lang="es-AR" dirty="0" smtClean="0"/>
            </a:br>
            <a:endParaRPr lang="es-AR" dirty="0" smtClean="0"/>
          </a:p>
          <a:p>
            <a:r>
              <a:rPr lang="es-AR" dirty="0" smtClean="0"/>
              <a:t>Discutir los principios del modelo</a:t>
            </a:r>
          </a:p>
          <a:p>
            <a:pPr>
              <a:buNone/>
            </a:pPr>
            <a:r>
              <a:rPr lang="es-AR" dirty="0" smtClean="0"/>
              <a:t>  </a:t>
            </a:r>
            <a:r>
              <a:rPr lang="es-AR" dirty="0" err="1" smtClean="0"/>
              <a:t>working</a:t>
            </a:r>
            <a:r>
              <a:rPr lang="es-AR" dirty="0" smtClean="0"/>
              <a:t> set.</a:t>
            </a:r>
            <a:endParaRPr lang="es-AR" dirty="0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Objectivos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1850" y="1439863"/>
          <a:ext cx="7933009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Reemplazo</a:t>
            </a:r>
            <a:r>
              <a:rPr lang="en-US" dirty="0" smtClean="0"/>
              <a:t> </a:t>
            </a:r>
            <a:r>
              <a:rPr lang="en-US" dirty="0" err="1" smtClean="0"/>
              <a:t>Básico</a:t>
            </a:r>
            <a:r>
              <a:rPr lang="en-US" dirty="0" smtClean="0"/>
              <a:t> de </a:t>
            </a:r>
            <a:r>
              <a:rPr lang="en-US" dirty="0" err="1" smtClean="0"/>
              <a:t>Página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Reemplazo</a:t>
            </a:r>
            <a:endParaRPr lang="en-US" dirty="0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2" cstate="print"/>
          <a:srcRect l="694" t="1534" r="694" b="1534"/>
          <a:stretch>
            <a:fillRect/>
          </a:stretch>
        </p:blipFill>
        <p:spPr bwMode="auto">
          <a:xfrm>
            <a:off x="1514475" y="1668463"/>
            <a:ext cx="5932488" cy="43735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Algoritmos</a:t>
            </a:r>
            <a:endParaRPr lang="en-U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Que buscamos?</a:t>
            </a:r>
            <a:endParaRPr 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Page </a:t>
            </a:r>
            <a:r>
              <a:rPr lang="en-US" sz="2400" dirty="0"/>
              <a:t>Faults Versus </a:t>
            </a:r>
            <a:r>
              <a:rPr lang="en-US" sz="2400" dirty="0" err="1" smtClean="0"/>
              <a:t>Número</a:t>
            </a:r>
            <a:r>
              <a:rPr lang="en-US" sz="2400" dirty="0" smtClean="0"/>
              <a:t> de </a:t>
            </a:r>
            <a:r>
              <a:rPr lang="en-US" sz="2400" dirty="0"/>
              <a:t>Frames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2" cstate="print"/>
          <a:srcRect l="493" t="11264" r="1244" b="11610"/>
          <a:stretch>
            <a:fillRect/>
          </a:stretch>
        </p:blipFill>
        <p:spPr bwMode="auto">
          <a:xfrm>
            <a:off x="1385888" y="1897063"/>
            <a:ext cx="6061075" cy="356711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53218" y="661183"/>
            <a:ext cx="8454684" cy="6255556"/>
          </a:xfrm>
        </p:spPr>
        <p:txBody>
          <a:bodyPr>
            <a:normAutofit fontScale="92500" lnSpcReduction="20000"/>
          </a:bodyPr>
          <a:lstStyle/>
          <a:p>
            <a:r>
              <a:rPr lang="es-AR" sz="2100" dirty="0" smtClean="0"/>
              <a:t>Cadena de Referencia : 1, 2, 3, 4, 1, 2, 5, 1, 2, 3, 4, 5</a:t>
            </a:r>
          </a:p>
          <a:p>
            <a:r>
              <a:rPr lang="es-AR" sz="2100" dirty="0" smtClean="0"/>
              <a:t>3 </a:t>
            </a:r>
            <a:r>
              <a:rPr lang="es-AR" sz="2100" dirty="0" err="1" smtClean="0"/>
              <a:t>frames</a:t>
            </a:r>
            <a:r>
              <a:rPr lang="es-AR" sz="2100" dirty="0" smtClean="0"/>
              <a:t> (3 páginas pueden estar en memoria al mismo  tiempo  por proceso)</a:t>
            </a:r>
          </a:p>
          <a:p>
            <a:pPr>
              <a:buFont typeface="Monotype Sorts" pitchFamily="2" charset="2"/>
              <a:buNone/>
            </a:pPr>
            <a:endParaRPr lang="es-AR" sz="1600" dirty="0" smtClean="0"/>
          </a:p>
          <a:p>
            <a:pPr>
              <a:buFont typeface="Monotype Sorts" pitchFamily="2" charset="2"/>
              <a:buNone/>
            </a:pPr>
            <a:endParaRPr lang="es-AR" dirty="0" smtClean="0"/>
          </a:p>
          <a:p>
            <a:pPr>
              <a:buFont typeface="Monotype Sorts" pitchFamily="2" charset="2"/>
              <a:buNone/>
            </a:pP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buFont typeface="Monotype Sorts" pitchFamily="2" charset="2"/>
              <a:buNone/>
            </a:pPr>
            <a:endParaRPr lang="es-AR" dirty="0" smtClean="0"/>
          </a:p>
          <a:p>
            <a:r>
              <a:rPr lang="es-AR" sz="1600" dirty="0" smtClean="0"/>
              <a:t>4 </a:t>
            </a:r>
            <a:r>
              <a:rPr lang="es-AR" sz="1600" dirty="0" err="1" smtClean="0"/>
              <a:t>frames</a:t>
            </a:r>
            <a:r>
              <a:rPr lang="es-AR" sz="1600" dirty="0" smtClean="0"/>
              <a:t/>
            </a:r>
            <a:br>
              <a:rPr lang="es-AR" sz="1600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endParaRPr lang="es-AR" dirty="0" smtClean="0"/>
          </a:p>
          <a:p>
            <a:pPr>
              <a:buNone/>
            </a:pPr>
            <a:endParaRPr lang="es-AR" sz="2800" dirty="0" smtClean="0"/>
          </a:p>
          <a:p>
            <a:pPr>
              <a:buNone/>
            </a:pPr>
            <a:endParaRPr lang="es-AR" sz="2800" dirty="0" smtClean="0"/>
          </a:p>
          <a:p>
            <a:pPr>
              <a:buNone/>
            </a:pPr>
            <a:endParaRPr lang="es-AR" sz="2800" dirty="0" smtClean="0"/>
          </a:p>
          <a:p>
            <a:pPr>
              <a:buNone/>
            </a:pPr>
            <a:r>
              <a:rPr lang="es-AR" dirty="0" smtClean="0"/>
              <a:t/>
            </a:r>
            <a:br>
              <a:rPr lang="es-AR" dirty="0" smtClean="0"/>
            </a:br>
            <a:r>
              <a:rPr lang="es-AR" sz="2400" dirty="0" err="1" smtClean="0">
                <a:solidFill>
                  <a:srgbClr val="C00000"/>
                </a:solidFill>
              </a:rPr>
              <a:t>Belady’s</a:t>
            </a:r>
            <a:r>
              <a:rPr lang="es-AR" sz="2400" dirty="0" smtClean="0">
                <a:solidFill>
                  <a:srgbClr val="C00000"/>
                </a:solidFill>
              </a:rPr>
              <a:t> </a:t>
            </a:r>
            <a:r>
              <a:rPr lang="es-AR" sz="2400" dirty="0" err="1" smtClean="0">
                <a:solidFill>
                  <a:srgbClr val="C00000"/>
                </a:solidFill>
              </a:rPr>
              <a:t>Anomaly</a:t>
            </a:r>
            <a:r>
              <a:rPr lang="es-AR" sz="2400" dirty="0" smtClean="0">
                <a:solidFill>
                  <a:srgbClr val="C00000"/>
                </a:solidFill>
              </a:rPr>
              <a:t>: más </a:t>
            </a:r>
            <a:r>
              <a:rPr lang="es-AR" sz="2400" dirty="0" err="1" smtClean="0">
                <a:solidFill>
                  <a:srgbClr val="C00000"/>
                </a:solidFill>
              </a:rPr>
              <a:t>frames</a:t>
            </a:r>
            <a:r>
              <a:rPr lang="es-AR" sz="2400" dirty="0" smtClean="0">
                <a:solidFill>
                  <a:srgbClr val="C00000"/>
                </a:solidFill>
              </a:rPr>
              <a:t> </a:t>
            </a:r>
            <a:r>
              <a:rPr lang="es-AR" sz="2400" dirty="0" smtClean="0">
                <a:solidFill>
                  <a:srgbClr val="C00000"/>
                </a:solidFill>
                <a:sym typeface="Symbol" pitchFamily="18" charset="2"/>
              </a:rPr>
              <a:t> más page </a:t>
            </a:r>
            <a:r>
              <a:rPr lang="es-AR" sz="2400" dirty="0" err="1" smtClean="0">
                <a:solidFill>
                  <a:srgbClr val="C00000"/>
                </a:solidFill>
                <a:sym typeface="Symbol" pitchFamily="18" charset="2"/>
              </a:rPr>
              <a:t>faults</a:t>
            </a:r>
            <a:endParaRPr lang="es-AR" sz="2400" dirty="0" smtClean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endParaRPr lang="es-AR" dirty="0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703385"/>
          </a:xfrm>
        </p:spPr>
        <p:txBody>
          <a:bodyPr>
            <a:normAutofit fontScale="90000"/>
          </a:bodyPr>
          <a:lstStyle/>
          <a:p>
            <a:r>
              <a:rPr lang="en-US" dirty="0"/>
              <a:t>First-In-First-Out (FIFO) </a:t>
            </a:r>
            <a:r>
              <a:rPr lang="en-US" dirty="0" err="1" smtClean="0"/>
              <a:t>Algoritmo</a:t>
            </a:r>
            <a:endParaRPr lang="en-US" dirty="0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441700" y="22256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441700" y="26828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441700" y="3140075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054350" y="22590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054350" y="2701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3054350" y="3178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3898900" y="229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3898900" y="2740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898900" y="3216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4279900" y="2297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4279900" y="27400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4279900" y="3216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4737100" y="2740025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9 page faults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3409950" y="39497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3409950" y="44069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409950" y="48641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59412" name="Text Box 20"/>
          <p:cNvSpPr txBox="1">
            <a:spLocks noChangeArrowheads="1"/>
          </p:cNvSpPr>
          <p:nvPr/>
        </p:nvSpPr>
        <p:spPr bwMode="auto">
          <a:xfrm>
            <a:off x="3022600" y="39830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13" name="Text Box 21"/>
          <p:cNvSpPr txBox="1">
            <a:spLocks noChangeArrowheads="1"/>
          </p:cNvSpPr>
          <p:nvPr/>
        </p:nvSpPr>
        <p:spPr bwMode="auto">
          <a:xfrm>
            <a:off x="3022600" y="4425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022600" y="49022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3867150" y="4021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3867150" y="44640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3867150" y="4940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4248150" y="40211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4248150" y="44831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641850" y="4464050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10 page faults</a:t>
            </a:r>
          </a:p>
        </p:txBody>
      </p:sp>
      <p:sp>
        <p:nvSpPr>
          <p:cNvPr id="59422" name="Rectangle 30"/>
          <p:cNvSpPr>
            <a:spLocks noChangeArrowheads="1"/>
          </p:cNvSpPr>
          <p:nvPr/>
        </p:nvSpPr>
        <p:spPr bwMode="auto">
          <a:xfrm>
            <a:off x="3409950" y="53213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59423" name="Text Box 31"/>
          <p:cNvSpPr txBox="1">
            <a:spLocks noChangeArrowheads="1"/>
          </p:cNvSpPr>
          <p:nvPr/>
        </p:nvSpPr>
        <p:spPr bwMode="auto">
          <a:xfrm>
            <a:off x="3028950" y="5397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867150" y="53975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FIFO Page Replacement</a:t>
            </a:r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 cstate="print"/>
          <a:srcRect l="655" t="32359" r="452" b="32361"/>
          <a:stretch>
            <a:fillRect/>
          </a:stretch>
        </p:blipFill>
        <p:spPr bwMode="auto">
          <a:xfrm>
            <a:off x="244475" y="2166938"/>
            <a:ext cx="8659813" cy="23161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FIFO </a:t>
            </a:r>
            <a:r>
              <a:rPr lang="en-US" dirty="0" smtClean="0"/>
              <a:t>: </a:t>
            </a:r>
            <a:r>
              <a:rPr lang="en-US" dirty="0" err="1" smtClean="0"/>
              <a:t>Belady’s</a:t>
            </a:r>
            <a:r>
              <a:rPr lang="en-US" dirty="0" smtClean="0"/>
              <a:t> </a:t>
            </a:r>
            <a:r>
              <a:rPr lang="en-US" dirty="0"/>
              <a:t>Anomaly</a:t>
            </a:r>
          </a:p>
        </p:txBody>
      </p:sp>
      <p:pic>
        <p:nvPicPr>
          <p:cNvPr id="130052" name="Picture 4"/>
          <p:cNvPicPr>
            <a:picLocks noChangeAspect="1" noChangeArrowheads="1"/>
          </p:cNvPicPr>
          <p:nvPr/>
        </p:nvPicPr>
        <p:blipFill>
          <a:blip r:embed="rId2" cstate="print"/>
          <a:srcRect l="1103" t="7935" r="1103" b="8517"/>
          <a:stretch>
            <a:fillRect/>
          </a:stretch>
        </p:blipFill>
        <p:spPr bwMode="auto">
          <a:xfrm>
            <a:off x="1411288" y="1827213"/>
            <a:ext cx="6196012" cy="39703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890713" algn="l"/>
              </a:tabLst>
            </a:pPr>
            <a:r>
              <a:rPr lang="en-US" dirty="0" smtClean="0"/>
              <a:t>4 </a:t>
            </a:r>
            <a:r>
              <a:rPr lang="en-US" dirty="0"/>
              <a:t>frames example</a:t>
            </a:r>
          </a:p>
          <a:p>
            <a:pPr>
              <a:buFont typeface="Monotype Sorts" pitchFamily="2" charset="2"/>
              <a:buNone/>
              <a:tabLst>
                <a:tab pos="1890713" algn="l"/>
              </a:tabLst>
            </a:pPr>
            <a:r>
              <a:rPr lang="en-US" dirty="0"/>
              <a:t>		 1, 2, 3, 4, 1, 2, 5, 1, 2, 3, 4, 5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funciona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Óptimo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560763" y="26114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3560763" y="30686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3560763" y="35258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297363" y="2682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5110163" y="3125788"/>
            <a:ext cx="1492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6 page faults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3560763" y="3983038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4017963" y="40592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5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Óptimo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 cstate="print"/>
          <a:srcRect l="471" t="32074" r="781" b="32076"/>
          <a:stretch>
            <a:fillRect/>
          </a:stretch>
        </p:blipFill>
        <p:spPr bwMode="auto">
          <a:xfrm>
            <a:off x="436563" y="1990725"/>
            <a:ext cx="8342312" cy="2271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96975"/>
            <a:ext cx="7351713" cy="4483100"/>
          </a:xfrm>
        </p:spPr>
        <p:txBody>
          <a:bodyPr>
            <a:normAutofit/>
          </a:bodyPr>
          <a:lstStyle/>
          <a:p>
            <a:r>
              <a:rPr lang="en-US" dirty="0"/>
              <a:t>Reference string:  1, 2, 3, 4, 1, 2,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, 1, 2, </a:t>
            </a:r>
            <a:r>
              <a:rPr lang="en-US" b="1" dirty="0">
                <a:solidFill>
                  <a:srgbClr val="0000CC"/>
                </a:solidFill>
              </a:rPr>
              <a:t>3</a:t>
            </a:r>
            <a:r>
              <a:rPr lang="en-US" dirty="0"/>
              <a:t>, </a:t>
            </a:r>
            <a:r>
              <a:rPr lang="en-US" b="1" dirty="0">
                <a:solidFill>
                  <a:srgbClr val="663300"/>
                </a:solidFill>
              </a:rPr>
              <a:t>4</a:t>
            </a:r>
            <a:r>
              <a:rPr lang="en-US" dirty="0"/>
              <a:t>, </a:t>
            </a:r>
            <a:r>
              <a:rPr lang="en-US" b="1" dirty="0">
                <a:solidFill>
                  <a:srgbClr val="009900"/>
                </a:solidFill>
              </a:rPr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812"/>
            <a:ext cx="8229600" cy="675250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Recently Used (LRU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1490" name="Rectangle 50"/>
          <p:cNvSpPr>
            <a:spLocks noChangeArrowheads="1"/>
          </p:cNvSpPr>
          <p:nvPr/>
        </p:nvSpPr>
        <p:spPr bwMode="auto">
          <a:xfrm>
            <a:off x="5060715" y="2460324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61491" name="Rectangle 51"/>
          <p:cNvSpPr>
            <a:spLocks noChangeArrowheads="1"/>
          </p:cNvSpPr>
          <p:nvPr/>
        </p:nvSpPr>
        <p:spPr bwMode="auto">
          <a:xfrm>
            <a:off x="5060715" y="294566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1492" name="Rectangle 52"/>
          <p:cNvSpPr>
            <a:spLocks noChangeArrowheads="1"/>
          </p:cNvSpPr>
          <p:nvPr/>
        </p:nvSpPr>
        <p:spPr bwMode="auto">
          <a:xfrm>
            <a:off x="5060715" y="340286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1493" name="Rectangle 53"/>
          <p:cNvSpPr>
            <a:spLocks noChangeArrowheads="1"/>
          </p:cNvSpPr>
          <p:nvPr/>
        </p:nvSpPr>
        <p:spPr bwMode="auto">
          <a:xfrm>
            <a:off x="5060715" y="386006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1494" name="Rectangle 54"/>
          <p:cNvSpPr>
            <a:spLocks noChangeArrowheads="1"/>
          </p:cNvSpPr>
          <p:nvPr/>
        </p:nvSpPr>
        <p:spPr bwMode="auto">
          <a:xfrm>
            <a:off x="3043003" y="2458736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495" name="Rectangle 55"/>
          <p:cNvSpPr>
            <a:spLocks noChangeArrowheads="1"/>
          </p:cNvSpPr>
          <p:nvPr/>
        </p:nvSpPr>
        <p:spPr bwMode="auto">
          <a:xfrm>
            <a:off x="3043003" y="2944072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1496" name="Rectangle 56"/>
          <p:cNvSpPr>
            <a:spLocks noChangeArrowheads="1"/>
          </p:cNvSpPr>
          <p:nvPr/>
        </p:nvSpPr>
        <p:spPr bwMode="auto">
          <a:xfrm>
            <a:off x="3043003" y="3401272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61497" name="Rectangle 57"/>
          <p:cNvSpPr>
            <a:spLocks noChangeArrowheads="1"/>
          </p:cNvSpPr>
          <p:nvPr/>
        </p:nvSpPr>
        <p:spPr bwMode="auto">
          <a:xfrm>
            <a:off x="3043003" y="3858472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546240" y="2466674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499" name="Rectangle 59"/>
          <p:cNvSpPr>
            <a:spLocks noChangeArrowheads="1"/>
          </p:cNvSpPr>
          <p:nvPr/>
        </p:nvSpPr>
        <p:spPr bwMode="auto">
          <a:xfrm>
            <a:off x="3546240" y="295201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3546240" y="340921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1501" name="Rectangle 61"/>
          <p:cNvSpPr>
            <a:spLocks noChangeArrowheads="1"/>
          </p:cNvSpPr>
          <p:nvPr/>
        </p:nvSpPr>
        <p:spPr bwMode="auto">
          <a:xfrm>
            <a:off x="3546240" y="386641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065353" y="2446036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4065353" y="2931372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4065353" y="3388572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4065353" y="3845772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4568590" y="2453974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1507" name="Rectangle 67"/>
          <p:cNvSpPr>
            <a:spLocks noChangeArrowheads="1"/>
          </p:cNvSpPr>
          <p:nvPr/>
        </p:nvSpPr>
        <p:spPr bwMode="auto">
          <a:xfrm>
            <a:off x="4568590" y="293931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4568590" y="339651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4</a:t>
            </a:r>
          </a:p>
        </p:txBody>
      </p:sp>
      <p:sp>
        <p:nvSpPr>
          <p:cNvPr id="61509" name="Rectangle 69"/>
          <p:cNvSpPr>
            <a:spLocks noChangeArrowheads="1"/>
          </p:cNvSpPr>
          <p:nvPr/>
        </p:nvSpPr>
        <p:spPr bwMode="auto">
          <a:xfrm>
            <a:off x="4568590" y="3853710"/>
            <a:ext cx="381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1850" y="1282700"/>
            <a:ext cx="7351713" cy="4483100"/>
          </a:xfrm>
        </p:spPr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Memoria</a:t>
            </a:r>
            <a:r>
              <a:rPr lang="en-US" dirty="0" smtClean="0"/>
              <a:t> Virtual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LRU</a:t>
            </a:r>
            <a:endParaRPr lang="en-US" dirty="0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2" cstate="print"/>
          <a:srcRect l="809" t="32875" r="789" b="32362"/>
          <a:stretch>
            <a:fillRect/>
          </a:stretch>
        </p:blipFill>
        <p:spPr bwMode="auto">
          <a:xfrm>
            <a:off x="911225" y="1755775"/>
            <a:ext cx="7286625" cy="1930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065213" y="1392702"/>
            <a:ext cx="6584950" cy="54652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dirty="0" smtClean="0"/>
              <a:t>Bit de Referencia</a:t>
            </a:r>
          </a:p>
          <a:p>
            <a:pPr lvl="1">
              <a:lnSpc>
                <a:spcPct val="90000"/>
              </a:lnSpc>
            </a:pPr>
            <a:r>
              <a:rPr lang="es-AR" sz="1600" dirty="0" smtClean="0"/>
              <a:t>Cada Página tiene asociado un bit inicialmente = 0</a:t>
            </a:r>
          </a:p>
          <a:p>
            <a:pPr lvl="1">
              <a:lnSpc>
                <a:spcPct val="90000"/>
              </a:lnSpc>
            </a:pPr>
            <a:r>
              <a:rPr lang="es-AR" sz="1600" dirty="0" smtClean="0"/>
              <a:t>Cuando la página es referenciada el bit se pone en  1</a:t>
            </a:r>
          </a:p>
          <a:p>
            <a:pPr lvl="1">
              <a:lnSpc>
                <a:spcPct val="90000"/>
              </a:lnSpc>
            </a:pPr>
            <a:r>
              <a:rPr lang="es-AR" sz="1600" dirty="0" smtClean="0"/>
              <a:t>Reemplazo cuando Bit = 0 (Si existe alguna)</a:t>
            </a:r>
          </a:p>
          <a:p>
            <a:pPr lvl="2">
              <a:lnSpc>
                <a:spcPct val="90000"/>
              </a:lnSpc>
            </a:pPr>
            <a:r>
              <a:rPr lang="es-AR" sz="1600" dirty="0" smtClean="0"/>
              <a:t> Sin embargo </a:t>
            </a:r>
            <a:r>
              <a:rPr lang="es-AR" sz="16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conozco el orden</a:t>
            </a:r>
          </a:p>
          <a:p>
            <a:pPr>
              <a:lnSpc>
                <a:spcPct val="90000"/>
              </a:lnSpc>
            </a:pPr>
            <a:r>
              <a:rPr lang="es-AR" dirty="0" err="1" smtClean="0"/>
              <a:t>Second</a:t>
            </a:r>
            <a:r>
              <a:rPr lang="es-AR" dirty="0" smtClean="0"/>
              <a:t> chance</a:t>
            </a:r>
          </a:p>
          <a:p>
            <a:pPr lvl="1">
              <a:lnSpc>
                <a:spcPct val="90000"/>
              </a:lnSpc>
            </a:pPr>
            <a:r>
              <a:rPr lang="es-AR" sz="1600" dirty="0" smtClean="0"/>
              <a:t>Necesita un bit de referencia</a:t>
            </a:r>
          </a:p>
          <a:p>
            <a:pPr lvl="1">
              <a:lnSpc>
                <a:spcPct val="90000"/>
              </a:lnSpc>
            </a:pPr>
            <a:r>
              <a:rPr lang="es-AR" sz="1600" dirty="0" smtClean="0"/>
              <a:t>Reemplazo de </a:t>
            </a:r>
            <a:r>
              <a:rPr lang="es-AR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RELOJ</a:t>
            </a:r>
          </a:p>
          <a:p>
            <a:pPr lvl="1">
              <a:lnSpc>
                <a:spcPct val="90000"/>
              </a:lnSpc>
            </a:pPr>
            <a:r>
              <a:rPr lang="es-AR" sz="1600" dirty="0" smtClean="0"/>
              <a:t>Si una </a:t>
            </a:r>
            <a:r>
              <a:rPr lang="es-AR" sz="1600" dirty="0" smtClean="0"/>
              <a:t> página va a ser reemplazada (en el sentido del reloj ) tiene un bit de referencia = 1 entonces:</a:t>
            </a:r>
          </a:p>
          <a:p>
            <a:pPr lvl="2">
              <a:lnSpc>
                <a:spcPct val="90000"/>
              </a:lnSpc>
            </a:pPr>
            <a:r>
              <a:rPr lang="es-AR" sz="1600" dirty="0" smtClean="0"/>
              <a:t>Pone el bit de referencia en  0</a:t>
            </a:r>
          </a:p>
          <a:p>
            <a:pPr lvl="2">
              <a:lnSpc>
                <a:spcPct val="90000"/>
              </a:lnSpc>
            </a:pPr>
            <a:r>
              <a:rPr lang="es-AR" sz="1600" dirty="0" smtClean="0"/>
              <a:t>Deja la página en memoria</a:t>
            </a:r>
          </a:p>
          <a:p>
            <a:pPr lvl="2">
              <a:lnSpc>
                <a:spcPct val="90000"/>
              </a:lnSpc>
            </a:pPr>
            <a:r>
              <a:rPr lang="es-AR" sz="1600" dirty="0" smtClean="0"/>
              <a:t>Reemplaza la </a:t>
            </a:r>
            <a:r>
              <a:rPr lang="es-AR" sz="1600" dirty="0" smtClean="0"/>
              <a:t>siguiente  (en el sentido del reloj ), </a:t>
            </a:r>
            <a:r>
              <a:rPr lang="es-AR" sz="1600" dirty="0" smtClean="0"/>
              <a:t>bajo las mismas reglas.</a:t>
            </a:r>
            <a:endParaRPr lang="es-AR" sz="1600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LRU Algoritmos de aproximación</a:t>
            </a:r>
            <a:endParaRPr lang="es-A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8267700" cy="844550"/>
          </a:xfrm>
        </p:spPr>
        <p:txBody>
          <a:bodyPr/>
          <a:lstStyle/>
          <a:p>
            <a:r>
              <a:rPr lang="en-US" sz="2400"/>
              <a:t>Second-Chance (clock) Page-Replacement Algorithm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 cstate="print"/>
          <a:srcRect l="8766" t="983" r="8766" b="983"/>
          <a:stretch>
            <a:fillRect/>
          </a:stretch>
        </p:blipFill>
        <p:spPr bwMode="auto">
          <a:xfrm>
            <a:off x="1609725" y="1065213"/>
            <a:ext cx="5845175" cy="5210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6523" y="618978"/>
            <a:ext cx="8229600" cy="3868616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Asignación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vs. Local l Allocation</a:t>
            </a:r>
            <a:br>
              <a:rPr lang="en-US" dirty="0" smtClean="0"/>
            </a:br>
            <a:r>
              <a:rPr lang="en-US" dirty="0" err="1" smtClean="0"/>
              <a:t>Fija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Proporcional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73925" cy="609600"/>
          </a:xfrm>
        </p:spPr>
        <p:txBody>
          <a:bodyPr>
            <a:normAutofit fontScale="90000"/>
          </a:bodyPr>
          <a:lstStyle/>
          <a:p>
            <a:r>
              <a:rPr lang="en-US"/>
              <a:t>Thrashing (Cont.)</a:t>
            </a:r>
            <a:endParaRPr lang="en-US" sz="2400"/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 cstate="print"/>
          <a:srcRect l="417" t="12083" r="856" b="12083"/>
          <a:stretch>
            <a:fillRect/>
          </a:stretch>
        </p:blipFill>
        <p:spPr bwMode="auto">
          <a:xfrm>
            <a:off x="1503363" y="1768475"/>
            <a:ext cx="5962650" cy="34353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Working-set model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452" t="34947" r="688" b="35550"/>
          <a:stretch>
            <a:fillRect/>
          </a:stretch>
        </p:blipFill>
        <p:spPr bwMode="auto">
          <a:xfrm>
            <a:off x="920750" y="2133600"/>
            <a:ext cx="7426325" cy="166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 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0"/>
            <a:ext cx="8161337" cy="844550"/>
          </a:xfrm>
        </p:spPr>
        <p:txBody>
          <a:bodyPr/>
          <a:lstStyle/>
          <a:p>
            <a:r>
              <a:rPr lang="en-US" sz="2400" dirty="0"/>
              <a:t>Virtual </a:t>
            </a:r>
            <a:r>
              <a:rPr lang="en-US" sz="2400" dirty="0" smtClean="0"/>
              <a:t>Memory vs.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dirty="0" err="1" smtClean="0"/>
              <a:t>Física</a:t>
            </a:r>
            <a:r>
              <a:rPr lang="en-US" sz="2400" dirty="0" smtClean="0"/>
              <a:t>  </a:t>
            </a:r>
            <a:br>
              <a:rPr lang="en-US" sz="2400" dirty="0" smtClean="0"/>
            </a:br>
            <a:r>
              <a:rPr lang="en-US" sz="2400" dirty="0" smtClean="0"/>
              <a:t>TAMAÑOS</a:t>
            </a:r>
            <a:endParaRPr lang="en-US" sz="2400" dirty="0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4367213" y="324643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>
                <a:sym typeface="Symbol" pitchFamily="18" charset="2"/>
              </a:rPr>
              <a:t></a:t>
            </a:r>
          </a:p>
        </p:txBody>
      </p:sp>
      <p:pic>
        <p:nvPicPr>
          <p:cNvPr id="196612" name="Picture 4"/>
          <p:cNvPicPr>
            <a:picLocks noChangeAspect="1" noChangeArrowheads="1"/>
          </p:cNvPicPr>
          <p:nvPr/>
        </p:nvPicPr>
        <p:blipFill>
          <a:blip r:embed="rId2" cstate="print"/>
          <a:srcRect l="3516" t="1007" r="3751" b="1042"/>
          <a:stretch>
            <a:fillRect/>
          </a:stretch>
        </p:blipFill>
        <p:spPr bwMode="auto">
          <a:xfrm>
            <a:off x="1922463" y="1282700"/>
            <a:ext cx="5653087" cy="4478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Espacio</a:t>
            </a:r>
            <a:r>
              <a:rPr lang="en-US" dirty="0" smtClean="0"/>
              <a:t> Virtual de </a:t>
            </a:r>
            <a:r>
              <a:rPr lang="en-US" dirty="0" err="1" smtClean="0"/>
              <a:t>direccionamiento</a:t>
            </a:r>
            <a:endParaRPr lang="en-US" dirty="0"/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 cstate="print"/>
          <a:srcRect l="34624" t="613" r="34842" b="613"/>
          <a:stretch>
            <a:fillRect/>
          </a:stretch>
        </p:blipFill>
        <p:spPr bwMode="auto">
          <a:xfrm>
            <a:off x="3819561" y="1510407"/>
            <a:ext cx="2106612" cy="5111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70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Biblioteca</a:t>
            </a:r>
            <a:r>
              <a:rPr lang="en-US" dirty="0" smtClean="0"/>
              <a:t> </a:t>
            </a:r>
            <a:r>
              <a:rPr lang="en-US" dirty="0" err="1" smtClean="0"/>
              <a:t>compartida</a:t>
            </a:r>
            <a:endParaRPr lang="en-US" dirty="0"/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 cstate="print"/>
          <a:srcRect l="702" t="6815" r="1163" b="6815"/>
          <a:stretch>
            <a:fillRect/>
          </a:stretch>
        </p:blipFill>
        <p:spPr bwMode="auto">
          <a:xfrm>
            <a:off x="1652588" y="1949450"/>
            <a:ext cx="5667375" cy="37401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506448"/>
            <a:ext cx="8350250" cy="844550"/>
          </a:xfrm>
        </p:spPr>
        <p:txBody>
          <a:bodyPr>
            <a:normAutofit fontScale="90000"/>
          </a:bodyPr>
          <a:lstStyle/>
          <a:p>
            <a:r>
              <a:rPr lang="en-US" sz="2400" dirty="0" err="1" smtClean="0"/>
              <a:t>Paginación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demanda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Transfiere</a:t>
            </a:r>
            <a:r>
              <a:rPr lang="en-US" sz="2400" dirty="0" smtClean="0"/>
              <a:t>  la </a:t>
            </a:r>
            <a:r>
              <a:rPr lang="en-US" sz="2400" dirty="0" err="1" smtClean="0"/>
              <a:t>memoria</a:t>
            </a:r>
            <a:r>
              <a:rPr lang="en-US" sz="2400" dirty="0" smtClean="0"/>
              <a:t> </a:t>
            </a:r>
            <a:r>
              <a:rPr lang="en-US" sz="2400" dirty="0" err="1" smtClean="0"/>
              <a:t>paginada</a:t>
            </a:r>
            <a:r>
              <a:rPr lang="en-US" sz="2400" dirty="0" smtClean="0"/>
              <a:t> al Disco .</a:t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2" cstate="print"/>
          <a:srcRect l="9654" t="706" r="9933" b="1413"/>
          <a:stretch>
            <a:fillRect/>
          </a:stretch>
        </p:blipFill>
        <p:spPr bwMode="auto">
          <a:xfrm>
            <a:off x="2620963" y="1600200"/>
            <a:ext cx="4575175" cy="41767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831850" y="1282700"/>
            <a:ext cx="724535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solidFill>
                  <a:srgbClr val="FF0000"/>
                </a:solidFill>
              </a:rPr>
              <a:t>v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 pitchFamily="18" charset="2"/>
              </a:rPr>
              <a:t> </a:t>
            </a:r>
            <a:r>
              <a:rPr lang="en-US" sz="1600" dirty="0" err="1" smtClean="0">
                <a:sym typeface="Symbol" pitchFamily="18" charset="2"/>
              </a:rPr>
              <a:t>está</a:t>
            </a:r>
            <a:r>
              <a:rPr lang="en-US" sz="1600" dirty="0" smtClean="0">
                <a:sym typeface="Symbol" pitchFamily="18" charset="2"/>
              </a:rPr>
              <a:t> en </a:t>
            </a:r>
            <a:r>
              <a:rPr lang="en-US" sz="1600" dirty="0" err="1" smtClean="0">
                <a:sym typeface="Symbol" pitchFamily="18" charset="2"/>
              </a:rPr>
              <a:t>memoria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ym typeface="Symbol" pitchFamily="18" charset="2"/>
              </a:rPr>
              <a:t>  no </a:t>
            </a:r>
            <a:r>
              <a:rPr lang="en-US" sz="1600" dirty="0" err="1" smtClean="0">
                <a:sym typeface="Symbol" pitchFamily="18" charset="2"/>
              </a:rPr>
              <a:t>está</a:t>
            </a:r>
            <a:r>
              <a:rPr lang="en-US" sz="1600" dirty="0" smtClean="0">
                <a:sym typeface="Symbol" pitchFamily="18" charset="2"/>
              </a:rPr>
              <a:t> en </a:t>
            </a:r>
            <a:r>
              <a:rPr lang="en-US" sz="1600" dirty="0" err="1" smtClean="0">
                <a:sym typeface="Symbol" pitchFamily="18" charset="2"/>
              </a:rPr>
              <a:t>memoria</a:t>
            </a:r>
            <a:endParaRPr lang="en-US" sz="16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1600" dirty="0" err="1" smtClean="0">
                <a:sym typeface="Symbol" pitchFamily="18" charset="2"/>
              </a:rPr>
              <a:t>Initiallmente</a:t>
            </a:r>
            <a:r>
              <a:rPr lang="en-US" sz="1600" dirty="0" smtClean="0">
                <a:sym typeface="Symbol" pitchFamily="18" charset="2"/>
              </a:rPr>
              <a:t> la </a:t>
            </a:r>
            <a:r>
              <a:rPr lang="en-US" sz="1600" dirty="0" err="1" smtClean="0">
                <a:sym typeface="Symbol" pitchFamily="18" charset="2"/>
              </a:rPr>
              <a:t>tabla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tiene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todas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las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entradas</a:t>
            </a:r>
            <a:r>
              <a:rPr lang="en-US" sz="1600" dirty="0" smtClean="0">
                <a:sym typeface="Symbol" pitchFamily="18" charset="2"/>
              </a:rPr>
              <a:t> en </a:t>
            </a:r>
            <a:r>
              <a:rPr lang="en-US" sz="1600" b="1" dirty="0" smtClean="0">
                <a:solidFill>
                  <a:srgbClr val="FF0000"/>
                </a:solidFill>
                <a:sym typeface="Symbol" pitchFamily="18" charset="2"/>
              </a:rPr>
              <a:t> I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r>
              <a:rPr lang="en-US" sz="1600" dirty="0" smtClean="0">
                <a:sym typeface="Symbol" pitchFamily="18" charset="2"/>
              </a:rPr>
              <a:t/>
            </a:r>
            <a:br>
              <a:rPr lang="en-US" sz="1600" dirty="0" smtClean="0">
                <a:sym typeface="Symbol" pitchFamily="18" charset="2"/>
              </a:rPr>
            </a:br>
            <a:endParaRPr lang="en-US" sz="16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sym typeface="Symbol" pitchFamily="18" charset="2"/>
              </a:rPr>
              <a:t>Durante la </a:t>
            </a:r>
            <a:r>
              <a:rPr lang="en-US" sz="1600" dirty="0" err="1" smtClean="0">
                <a:sym typeface="Symbol" pitchFamily="18" charset="2"/>
              </a:rPr>
              <a:t>traducción</a:t>
            </a:r>
            <a:r>
              <a:rPr lang="en-US" sz="1600" dirty="0" smtClean="0">
                <a:sym typeface="Symbol" pitchFamily="18" charset="2"/>
              </a:rPr>
              <a:t> de </a:t>
            </a:r>
            <a:r>
              <a:rPr lang="en-US" sz="1600" dirty="0" err="1" smtClean="0">
                <a:sym typeface="Symbol" pitchFamily="18" charset="2"/>
              </a:rPr>
              <a:t>direcciones</a:t>
            </a:r>
            <a:r>
              <a:rPr lang="en-US" sz="1600" dirty="0" smtClean="0">
                <a:sym typeface="Symbol" pitchFamily="18" charset="2"/>
              </a:rPr>
              <a:t>, Si  </a:t>
            </a:r>
            <a:r>
              <a:rPr lang="en-US" sz="1600" dirty="0">
                <a:sym typeface="Symbol" pitchFamily="18" charset="2"/>
              </a:rPr>
              <a:t>valid–invalid bit </a:t>
            </a:r>
            <a:r>
              <a:rPr lang="en-US" sz="1600" dirty="0" smtClean="0">
                <a:sym typeface="Symbol" pitchFamily="18" charset="2"/>
              </a:rPr>
              <a:t> </a:t>
            </a:r>
            <a:r>
              <a:rPr lang="en-US" sz="1600" dirty="0" err="1" smtClean="0">
                <a:sym typeface="Symbol" pitchFamily="18" charset="2"/>
              </a:rPr>
              <a:t>está</a:t>
            </a:r>
            <a:r>
              <a:rPr lang="en-US" sz="1600" dirty="0" smtClean="0">
                <a:sym typeface="Symbol" pitchFamily="18" charset="2"/>
              </a:rPr>
              <a:t> en</a:t>
            </a:r>
            <a:endParaRPr lang="en-US" sz="1600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ym typeface="Symbol" pitchFamily="18" charset="2"/>
              </a:rPr>
              <a:t>                            </a:t>
            </a:r>
            <a:r>
              <a:rPr lang="en-US" sz="16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sz="1600" dirty="0">
                <a:sym typeface="Symbol" pitchFamily="18" charset="2"/>
              </a:rPr>
              <a:t>  </a:t>
            </a:r>
            <a:r>
              <a:rPr lang="en-US" sz="1600" dirty="0" smtClean="0">
                <a:sym typeface="Symbol" pitchFamily="18" charset="2"/>
              </a:rPr>
              <a:t>hay page fault.</a:t>
            </a:r>
            <a:endParaRPr lang="en-US" sz="1600" dirty="0">
              <a:sym typeface="Symbol" pitchFamily="18" charset="2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4659" y="0"/>
            <a:ext cx="8229600" cy="1143000"/>
          </a:xfrm>
        </p:spPr>
        <p:txBody>
          <a:bodyPr/>
          <a:lstStyle/>
          <a:p>
            <a:r>
              <a:rPr lang="en-US" dirty="0" smtClean="0"/>
              <a:t>Bit </a:t>
            </a:r>
            <a:r>
              <a:rPr lang="en-US" dirty="0" err="1" smtClean="0"/>
              <a:t>presencia</a:t>
            </a:r>
            <a:endParaRPr lang="en-US" dirty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951163" y="2867025"/>
            <a:ext cx="1878012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2901950" y="31511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2901950" y="34559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2901950" y="37607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2901950" y="4065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2901950" y="4370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901950" y="4927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2901950" y="52085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4349750" y="25415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4427538" y="281781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4429125" y="311785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427538" y="3417888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4429125" y="37465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4457700" y="40655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4457700" y="49037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457700" y="520858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3403600" y="4446588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….</a:t>
            </a:r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257550" y="2541588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Frame #</a:t>
            </a:r>
          </a:p>
        </p:txBody>
      </p:sp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4373563" y="2541588"/>
            <a:ext cx="134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valid-invalid bit</a:t>
            </a:r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3452813" y="5513388"/>
            <a:ext cx="101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page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0"/>
            <a:ext cx="8361362" cy="844550"/>
          </a:xfrm>
        </p:spPr>
        <p:txBody>
          <a:bodyPr/>
          <a:lstStyle/>
          <a:p>
            <a:r>
              <a:rPr lang="en-US" sz="2400"/>
              <a:t>Page Table When Some Pages Are Not in Main Memory</a:t>
            </a:r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2" cstate="print"/>
          <a:srcRect l="11795" t="635" r="12021" b="1302"/>
          <a:stretch>
            <a:fillRect/>
          </a:stretch>
        </p:blipFill>
        <p:spPr bwMode="auto">
          <a:xfrm>
            <a:off x="2332038" y="1570038"/>
            <a:ext cx="4829175" cy="466248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4630</TotalTime>
  <Words>602</Words>
  <Application>Microsoft Office PowerPoint</Application>
  <PresentationFormat>On-screen Show (4:3)</PresentationFormat>
  <Paragraphs>184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Concurrencia</vt:lpstr>
      <vt:lpstr>Memoria Virtual</vt:lpstr>
      <vt:lpstr>Objectivos </vt:lpstr>
      <vt:lpstr>Memoria Virtual</vt:lpstr>
      <vt:lpstr>Virtual Memory vs. Memoria Física   TAMAÑOS</vt:lpstr>
      <vt:lpstr>Espacio Virtual de direccionamiento</vt:lpstr>
      <vt:lpstr>Biblioteca compartida</vt:lpstr>
      <vt:lpstr>Paginación por demanda Transfiere  la memoria paginada al Disco . </vt:lpstr>
      <vt:lpstr>Bit presencia</vt:lpstr>
      <vt:lpstr>Page Table When Some Pages Are Not in Main Memory</vt:lpstr>
      <vt:lpstr>Page Fault</vt:lpstr>
      <vt:lpstr>Pasos en el manejo del Page Fault</vt:lpstr>
      <vt:lpstr>Paginación por Demanda Performance</vt:lpstr>
      <vt:lpstr>Ejemplo</vt:lpstr>
      <vt:lpstr>Creación de Procesos</vt:lpstr>
      <vt:lpstr>Copy-on-Write</vt:lpstr>
      <vt:lpstr>Antes que el  Proceso 1 Modifique Página la C</vt:lpstr>
      <vt:lpstr>Después  que el  Proceso 1 Modifique Página la C</vt:lpstr>
      <vt:lpstr>PAGE -FAULT</vt:lpstr>
      <vt:lpstr>Necesidades para el Reeplazo de página</vt:lpstr>
      <vt:lpstr>Reemplazo Básico de Página</vt:lpstr>
      <vt:lpstr>Reemplazo</vt:lpstr>
      <vt:lpstr>Algoritmos</vt:lpstr>
      <vt:lpstr>Page Faults Versus Número de Frames</vt:lpstr>
      <vt:lpstr>First-In-First-Out (FIFO) Algoritmo</vt:lpstr>
      <vt:lpstr>FIFO Page Replacement</vt:lpstr>
      <vt:lpstr>FIFO : Belady’s Anomaly</vt:lpstr>
      <vt:lpstr>Algoritmo Óptimo </vt:lpstr>
      <vt:lpstr>Óptimo </vt:lpstr>
      <vt:lpstr>Least Recently Used (LRU)</vt:lpstr>
      <vt:lpstr>LRU</vt:lpstr>
      <vt:lpstr>LRU Algoritmos de aproximación</vt:lpstr>
      <vt:lpstr>Second-Chance (clock) Page-Replacement Algorithm</vt:lpstr>
      <vt:lpstr>Asignación Global vs. Local l Allocation Fija  Proporcional  </vt:lpstr>
      <vt:lpstr>Thrashing (Cont.)</vt:lpstr>
      <vt:lpstr>Working-set model</vt:lpstr>
      <vt:lpstr>¿Preguntas ?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Graciela</cp:lastModifiedBy>
  <cp:revision>154</cp:revision>
  <cp:lastPrinted>2001-06-15T13:47:43Z</cp:lastPrinted>
  <dcterms:created xsi:type="dcterms:W3CDTF">1999-08-03T15:41:59Z</dcterms:created>
  <dcterms:modified xsi:type="dcterms:W3CDTF">2013-06-07T18:21:57Z</dcterms:modified>
</cp:coreProperties>
</file>