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4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98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550" autoAdjust="0"/>
  </p:normalViewPr>
  <p:slideViewPr>
    <p:cSldViewPr>
      <p:cViewPr varScale="1">
        <p:scale>
          <a:sx n="87" d="100"/>
          <a:sy n="87" d="100"/>
        </p:scale>
        <p:origin x="-146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8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45A8891-BE37-459E-B286-F5FF6B4A53AD}" type="datetimeFigureOut">
              <a:rPr lang="en-US" smtClean="0"/>
              <a:pPr/>
              <a:t>18-Mar-16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7AB6D78-FCAA-492C-AEE3-69F4610F423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ederico.pablos@gmail.com" TargetMode="External"/><Relationship Id="rId2" Type="http://schemas.openxmlformats.org/officeDocument/2006/relationships/hyperlink" Target="mailto:graciela.edl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.so/" TargetMode="External"/><Relationship Id="rId2" Type="http://schemas.openxmlformats.org/officeDocument/2006/relationships/hyperlink" Target="http://www.campusvirtual.frba.utn.edu.ar/especialidad/course/view.php?id=18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143000"/>
            <a:ext cx="7482840" cy="689082"/>
          </a:xfrm>
        </p:spPr>
        <p:txBody>
          <a:bodyPr>
            <a:normAutofit fontScale="90000"/>
          </a:bodyPr>
          <a:lstStyle/>
          <a:p>
            <a: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s-AR" sz="60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Sistemas Operativos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295400"/>
            <a:ext cx="7482840" cy="83820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COD  082027                  </a:t>
            </a:r>
            <a:r>
              <a:rPr lang="es-AR" dirty="0" smtClean="0"/>
              <a:t>1 </a:t>
            </a:r>
            <a:r>
              <a:rPr lang="es-AR" dirty="0" smtClean="0"/>
              <a:t>Cuatrimestre </a:t>
            </a:r>
            <a:r>
              <a:rPr lang="es-AR" dirty="0" smtClean="0"/>
              <a:t>2016</a:t>
            </a:r>
            <a:endParaRPr lang="es-AR" dirty="0" smtClean="0"/>
          </a:p>
          <a:p>
            <a:r>
              <a:rPr lang="es-AR" dirty="0" smtClean="0"/>
              <a:t>Curso </a:t>
            </a:r>
            <a:r>
              <a:rPr lang="es-AR" dirty="0" smtClean="0"/>
              <a:t>K3052</a:t>
            </a:r>
            <a:endParaRPr lang="es-AR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77724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dirty="0" smtClean="0">
                <a:latin typeface="Arial Rounded MT Bold" pitchFamily="34" charset="0"/>
              </a:rPr>
              <a:t>Jefe de Cátedra : </a:t>
            </a:r>
            <a:r>
              <a:rPr lang="es-AR" sz="2800" dirty="0">
                <a:latin typeface="Arial Rounded MT Bold" pitchFamily="34" charset="0"/>
              </a:rPr>
              <a:t>Ing</a:t>
            </a:r>
            <a:r>
              <a:rPr lang="es-AR" sz="2800" dirty="0" smtClean="0">
                <a:latin typeface="Arial Rounded MT Bold" pitchFamily="34" charset="0"/>
              </a:rPr>
              <a:t>. Marcelo Estayno</a:t>
            </a:r>
          </a:p>
          <a:p>
            <a:pPr>
              <a:lnSpc>
                <a:spcPct val="150000"/>
              </a:lnSpc>
            </a:pPr>
            <a:r>
              <a:rPr lang="es-AR" sz="2800" dirty="0" smtClean="0">
                <a:latin typeface="Arial Rounded MT Bold" pitchFamily="34" charset="0"/>
              </a:rPr>
              <a:t>Docentes:     Lic. Graciela De Luca</a:t>
            </a:r>
          </a:p>
          <a:p>
            <a:pPr>
              <a:lnSpc>
                <a:spcPct val="150000"/>
              </a:lnSpc>
            </a:pPr>
            <a:r>
              <a:rPr lang="es-AR" sz="2800" dirty="0" smtClean="0">
                <a:latin typeface="Arial Rounded MT Bold" pitchFamily="34" charset="0"/>
              </a:rPr>
              <a:t>Sr</a:t>
            </a:r>
            <a:r>
              <a:rPr lang="es-AR" sz="2800" dirty="0" smtClean="0">
                <a:latin typeface="Arial Rounded MT Bold" pitchFamily="34" charset="0"/>
              </a:rPr>
              <a:t>. Federico Pablos</a:t>
            </a:r>
          </a:p>
          <a:p>
            <a:endParaRPr lang="es-AR" sz="20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>RECOMENDACIONES: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9288" cy="594360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 </a:t>
            </a:r>
            <a:endParaRPr lang="en-US" sz="4400" dirty="0" smtClean="0"/>
          </a:p>
          <a:p>
            <a:pPr lvl="1"/>
            <a:r>
              <a:rPr lang="es-AR" sz="3300" dirty="0" smtClean="0">
                <a:latin typeface="Arial Rounded MT Bold" pitchFamily="34" charset="0"/>
                <a:cs typeface="Consolas" pitchFamily="49" charset="0"/>
              </a:rPr>
              <a:t>Uso del URL  campus virtual de UTN </a:t>
            </a:r>
            <a:endParaRPr lang="en-US" sz="3300" dirty="0" smtClean="0">
              <a:latin typeface="Arial Rounded MT Bold" pitchFamily="34" charset="0"/>
              <a:cs typeface="Consolas" pitchFamily="49" charset="0"/>
            </a:endParaRPr>
          </a:p>
          <a:p>
            <a:pPr lvl="1"/>
            <a:r>
              <a:rPr lang="es-AR" sz="3300" dirty="0" smtClean="0">
                <a:latin typeface="Arial Rounded MT Bold" pitchFamily="34" charset="0"/>
                <a:cs typeface="Consolas" pitchFamily="49" charset="0"/>
              </a:rPr>
              <a:t>Dedicarle esfuerzos al TP y a la Teoría</a:t>
            </a:r>
            <a:endParaRPr lang="en-US" sz="3300" dirty="0" smtClean="0">
              <a:latin typeface="Arial Rounded MT Bold" pitchFamily="34" charset="0"/>
              <a:cs typeface="Consolas" pitchFamily="49" charset="0"/>
            </a:endParaRPr>
          </a:p>
          <a:p>
            <a:pPr lvl="1"/>
            <a:r>
              <a:rPr lang="es-AR" sz="3300" dirty="0" smtClean="0">
                <a:latin typeface="Arial Rounded MT Bold" pitchFamily="34" charset="0"/>
                <a:cs typeface="Consolas" pitchFamily="49" charset="0"/>
              </a:rPr>
              <a:t>Concurrir Clases de Consultas sobre TP </a:t>
            </a:r>
            <a:endParaRPr lang="en-US" sz="3300" dirty="0" smtClean="0">
              <a:latin typeface="Arial Rounded MT Bold" pitchFamily="34" charset="0"/>
              <a:cs typeface="Consolas" pitchFamily="49" charset="0"/>
            </a:endParaRPr>
          </a:p>
          <a:p>
            <a:pPr lvl="1"/>
            <a:r>
              <a:rPr lang="es-AR" sz="3300" dirty="0" smtClean="0">
                <a:latin typeface="Arial Rounded MT Bold" pitchFamily="34" charset="0"/>
                <a:cs typeface="Consolas" pitchFamily="49" charset="0"/>
              </a:rPr>
              <a:t>Clases de apoyo Sábados </a:t>
            </a:r>
            <a:endParaRPr lang="en-US" sz="3300" dirty="0" smtClean="0">
              <a:latin typeface="Arial Rounded MT Bold" pitchFamily="34" charset="0"/>
              <a:cs typeface="Consolas" pitchFamily="49" charset="0"/>
            </a:endParaRPr>
          </a:p>
          <a:p>
            <a:pPr lvl="1"/>
            <a:r>
              <a:rPr lang="es-AR" sz="3300" dirty="0" smtClean="0">
                <a:latin typeface="Arial Rounded MT Bold" pitchFamily="34" charset="0"/>
                <a:cs typeface="Consolas" pitchFamily="49" charset="0"/>
              </a:rPr>
              <a:t>La complejidad de la materia que requiere de conocimientos previos bien firmes de Arquitectura de Comp. Algoritmos, Estructuras de Datos y Sintaxis</a:t>
            </a:r>
          </a:p>
          <a:p>
            <a:pPr lvl="1"/>
            <a:endParaRPr lang="en-US" sz="3300" dirty="0" smtClean="0">
              <a:latin typeface="Arial Rounded MT Bold" pitchFamily="34" charset="0"/>
              <a:cs typeface="Consolas" pitchFamily="49" charset="0"/>
            </a:endParaRPr>
          </a:p>
          <a:p>
            <a:pPr lvl="1"/>
            <a:r>
              <a:rPr lang="es-AR" sz="3300" b="1" i="1" dirty="0" smtClean="0">
                <a:solidFill>
                  <a:srgbClr val="C00000"/>
                </a:solidFill>
                <a:latin typeface="Arial Rounded MT Bold" pitchFamily="34" charset="0"/>
                <a:cs typeface="Consolas" pitchFamily="49" charset="0"/>
              </a:rPr>
              <a:t>Se recomienda el uso de los foros moderados por los docentes, donde la modalidad será la de responder primeramente los alumnos  a sus pares y luego intervendrán si es necesario los docentes.</a:t>
            </a:r>
            <a:endParaRPr lang="en-US" sz="3300" dirty="0" smtClean="0">
              <a:solidFill>
                <a:srgbClr val="C00000"/>
              </a:solidFill>
              <a:latin typeface="Arial Rounded MT Bold" pitchFamily="34" charset="0"/>
              <a:cs typeface="Consolas" pitchFamily="49" charset="0"/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/>
          <a:lstStyle/>
          <a:p>
            <a:r>
              <a:rPr lang="es-AR" dirty="0" smtClean="0"/>
              <a:t>Las normas de la cátedra se encuentran en un documento denominado </a:t>
            </a:r>
            <a:r>
              <a:rPr lang="es-AR" dirty="0" smtClean="0">
                <a:solidFill>
                  <a:srgbClr val="C00000"/>
                </a:solidFill>
              </a:rPr>
              <a:t>syllabus</a:t>
            </a:r>
            <a:r>
              <a:rPr lang="es-AR" dirty="0" smtClean="0"/>
              <a:t>, en  el campus virtual.</a:t>
            </a:r>
          </a:p>
          <a:p>
            <a:pPr>
              <a:buNone/>
            </a:pPr>
            <a:r>
              <a:rPr lang="es-AR" b="1" dirty="0" smtClean="0">
                <a:solidFill>
                  <a:srgbClr val="C00000"/>
                </a:solidFill>
              </a:rPr>
              <a:t>Forma de aprobación:</a:t>
            </a:r>
          </a:p>
          <a:p>
            <a:r>
              <a:rPr lang="es-AR" dirty="0" smtClean="0"/>
              <a:t>2 Parciales  con teoría y ejercitación práctica.</a:t>
            </a:r>
          </a:p>
          <a:p>
            <a:r>
              <a:rPr lang="es-AR" dirty="0" smtClean="0"/>
              <a:t>1 Trabajo Práctico de Laboratorio Grupal con coloquio individual</a:t>
            </a:r>
            <a:r>
              <a:rPr lang="es-AR" dirty="0" smtClean="0"/>
              <a:t>. – nota del 3er parcial- </a:t>
            </a:r>
            <a:endParaRPr lang="es-AR" dirty="0" smtClean="0"/>
          </a:p>
          <a:p>
            <a:r>
              <a:rPr lang="es-AR" dirty="0" smtClean="0"/>
              <a:t> Examen FINAL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556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1" y="2967334"/>
            <a:ext cx="5791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3300"/>
                </a:solidFill>
                <a:latin typeface="Forte" pitchFamily="66" charset="0"/>
              </a:rPr>
              <a:t>¿</a:t>
            </a:r>
            <a:r>
              <a:rPr lang="en-US" sz="960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3300"/>
                </a:solidFill>
                <a:latin typeface="Forte" pitchFamily="66" charset="0"/>
              </a:rPr>
              <a:t>DUDAS ?</a:t>
            </a:r>
            <a:endParaRPr lang="en-US" sz="96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3300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dirty="0" smtClean="0"/>
              <a:t>Lic. Graciela De Luca   15-6838-0605  (emergencias)</a:t>
            </a:r>
          </a:p>
          <a:p>
            <a:pPr>
              <a:buNone/>
            </a:pPr>
            <a:r>
              <a:rPr lang="es-AR" dirty="0" smtClean="0">
                <a:hlinkClick r:id="rId2"/>
              </a:rPr>
              <a:t>graciela.edl@gmail.com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Sr</a:t>
            </a:r>
            <a:r>
              <a:rPr lang="es-AR" dirty="0" smtClean="0"/>
              <a:t>. Federico Pablos</a:t>
            </a:r>
          </a:p>
          <a:p>
            <a:pPr>
              <a:buNone/>
            </a:pPr>
            <a:r>
              <a:rPr lang="es-AR" dirty="0" smtClean="0">
                <a:hlinkClick r:id="rId3"/>
              </a:rPr>
              <a:t>Federico.pablos@gmail.com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Además de utilizar el campus virtual para comunicarnos.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8153400" cy="6400800"/>
          </a:xfrm>
        </p:spPr>
        <p:txBody>
          <a:bodyPr>
            <a:normAutofit/>
          </a:bodyPr>
          <a:lstStyle/>
          <a:p>
            <a:r>
              <a:rPr lang="es-ES" b="1" dirty="0" smtClean="0"/>
              <a:t>Clases Prácticas:    </a:t>
            </a:r>
            <a:r>
              <a:rPr lang="es-ES" dirty="0" smtClean="0"/>
              <a:t>Sábados en el horario correspondiente al curso. </a:t>
            </a:r>
            <a:endParaRPr lang="en-US" dirty="0" smtClean="0"/>
          </a:p>
          <a:p>
            <a:r>
              <a:rPr lang="es-ES" b="1" dirty="0" smtClean="0"/>
              <a:t>Campus virtual</a:t>
            </a:r>
            <a:endParaRPr lang="en-US" dirty="0" smtClean="0"/>
          </a:p>
          <a:p>
            <a:r>
              <a:rPr lang="es-AR" u="sng" dirty="0" smtClean="0">
                <a:hlinkClick r:id="rId2"/>
              </a:rPr>
              <a:t>http://www.campusvirtual.frba.utn.edu.ar/especialidad/course/view.php?id=188</a:t>
            </a:r>
            <a:endParaRPr lang="en-US" dirty="0" smtClean="0"/>
          </a:p>
          <a:p>
            <a:r>
              <a:rPr lang="es-ES" dirty="0" smtClean="0"/>
              <a:t>Es obligatorio registrarse y matricularse en el curso (Sistemas Operativos) </a:t>
            </a:r>
          </a:p>
          <a:p>
            <a:r>
              <a:rPr lang="es-ES" dirty="0" err="1" smtClean="0"/>
              <a:t>Password</a:t>
            </a:r>
            <a:r>
              <a:rPr lang="es-ES" dirty="0" smtClean="0"/>
              <a:t>: </a:t>
            </a:r>
            <a:r>
              <a:rPr lang="es-ES" dirty="0" smtClean="0"/>
              <a:t>K3052 </a:t>
            </a:r>
            <a:endParaRPr lang="es-ES" sz="2400" dirty="0" smtClean="0"/>
          </a:p>
          <a:p>
            <a:r>
              <a:rPr lang="es-ES" sz="2400" dirty="0" smtClean="0"/>
              <a:t> </a:t>
            </a:r>
            <a:r>
              <a:rPr lang="es-ES" sz="2400" dirty="0" smtClean="0">
                <a:hlinkClick r:id="rId3"/>
              </a:rPr>
              <a:t>www.utn.so</a:t>
            </a:r>
            <a:r>
              <a:rPr lang="es-ES" sz="2400" dirty="0" smtClean="0"/>
              <a:t> Material para leer del </a:t>
            </a:r>
            <a:r>
              <a:rPr lang="es-ES" sz="2400" dirty="0" err="1" smtClean="0"/>
              <a:t>tp</a:t>
            </a:r>
            <a:endParaRPr lang="es-ES" sz="2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5421868"/>
            <a:ext cx="883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Todas las noticias e informaciones se manejarán a través del Campus Virtual</a:t>
            </a:r>
            <a:r>
              <a:rPr kumimoji="0" lang="es-E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 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7943088" cy="5943600"/>
          </a:xfrm>
        </p:spPr>
        <p:txBody>
          <a:bodyPr>
            <a:normAutofit/>
          </a:bodyPr>
          <a:lstStyle/>
          <a:p>
            <a:pPr marL="42545">
              <a:spcAft>
                <a:spcPts val="0"/>
              </a:spcAft>
              <a:buNone/>
            </a:pPr>
            <a:r>
              <a:rPr lang="es-AR" b="1" dirty="0" smtClean="0">
                <a:latin typeface="Times New Roman"/>
                <a:ea typeface="Times New Roman"/>
              </a:rPr>
              <a:t>¿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ahoma" pitchFamily="34" charset="0"/>
                <a:cs typeface="Consolas" pitchFamily="49" charset="0"/>
              </a:rPr>
              <a:t>Qué se va a aprender y por  qué? </a:t>
            </a:r>
          </a:p>
          <a:p>
            <a:pPr marL="42545">
              <a:spcAft>
                <a:spcPts val="0"/>
              </a:spcAft>
              <a:buNone/>
            </a:pPr>
            <a:endParaRPr lang="es-AR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ahoma" pitchFamily="34" charset="0"/>
              <a:cs typeface="Consolas" pitchFamily="49" charset="0"/>
            </a:endParaRPr>
          </a:p>
          <a:p>
            <a:pPr marL="42545">
              <a:spcAft>
                <a:spcPts val="0"/>
              </a:spcAft>
              <a:buNone/>
            </a:pPr>
            <a:r>
              <a:rPr lang="es-A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ahoma" pitchFamily="34" charset="0"/>
                <a:cs typeface="Consolas" pitchFamily="49" charset="0"/>
              </a:rPr>
              <a:t>¿Qué es un Sistema Operativo?</a:t>
            </a:r>
          </a:p>
          <a:p>
            <a:pPr marL="42545">
              <a:spcAft>
                <a:spcPts val="0"/>
              </a:spcAft>
              <a:buNone/>
            </a:pPr>
            <a:endParaRPr lang="es-AR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ahoma" pitchFamily="34" charset="0"/>
              <a:cs typeface="Consolas" pitchFamily="49" charset="0"/>
            </a:endParaRPr>
          </a:p>
          <a:p>
            <a:pPr marL="42545">
              <a:spcAft>
                <a:spcPts val="0"/>
              </a:spcAft>
              <a:buNone/>
            </a:pPr>
            <a:r>
              <a:rPr lang="es-A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ahoma" pitchFamily="34" charset="0"/>
                <a:cs typeface="Consolas" pitchFamily="49" charset="0"/>
              </a:rPr>
              <a:t>¿Cómo vamos a trabajar en este curso?</a:t>
            </a:r>
            <a:endParaRPr lang="en-US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ahoma" pitchFamily="34" charset="0"/>
              <a:cs typeface="Consolas" pitchFamily="49" charset="0"/>
            </a:endParaRP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Interactividad , por favor hagan preguntas.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Metas de este curso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s-AR" dirty="0" smtClean="0"/>
              <a:t>Aprender como trabajan los sistemas Operativos.</a:t>
            </a:r>
            <a:endParaRPr lang="en-US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AR" dirty="0" smtClean="0"/>
              <a:t> internamente como administran y proveen servicios.  –Algoritmos-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AR" dirty="0" smtClean="0"/>
              <a:t>Externamente como utilizar los servicios que proveen.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s-AR" dirty="0" smtClean="0"/>
              <a:t> Principios de diseño y los principales cambios.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s-AR" dirty="0" smtClean="0"/>
              <a:t>Como utilizar estos principios en diseño de sistemas.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92480"/>
          </a:xfrm>
        </p:spPr>
        <p:txBody>
          <a:bodyPr/>
          <a:lstStyle/>
          <a:p>
            <a:r>
              <a:rPr lang="es-AR" dirty="0" err="1" smtClean="0"/>
              <a:t>Bibliografia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143000"/>
            <a:ext cx="3657600" cy="5044440"/>
          </a:xfrm>
        </p:spPr>
        <p:txBody>
          <a:bodyPr>
            <a:normAutofit fontScale="40000" lnSpcReduction="20000"/>
          </a:bodyPr>
          <a:lstStyle/>
          <a:p>
            <a:r>
              <a:rPr lang="es-AR" b="1" dirty="0" smtClean="0"/>
              <a:t>EN CASTELLANO</a:t>
            </a:r>
            <a:endParaRPr lang="en-US" dirty="0" smtClean="0"/>
          </a:p>
          <a:p>
            <a:r>
              <a:rPr lang="es-AR" b="1" dirty="0" smtClean="0"/>
              <a:t> </a:t>
            </a:r>
            <a:endParaRPr lang="en-US" dirty="0" smtClean="0"/>
          </a:p>
          <a:p>
            <a:r>
              <a:rPr lang="es-ES" b="1" dirty="0" smtClean="0"/>
              <a:t>OBRA: Fundamentos de Sistemas Operativos (7ma </a:t>
            </a:r>
            <a:r>
              <a:rPr lang="es-ES" b="1" dirty="0" err="1" smtClean="0"/>
              <a:t>edicion</a:t>
            </a:r>
            <a:r>
              <a:rPr lang="es-ES" b="1" dirty="0" smtClean="0"/>
              <a:t>)</a:t>
            </a:r>
            <a:endParaRPr lang="en-US" dirty="0" smtClean="0"/>
          </a:p>
          <a:p>
            <a:r>
              <a:rPr lang="en-US" b="1" dirty="0" smtClean="0"/>
              <a:t>AUTOR: </a:t>
            </a:r>
            <a:r>
              <a:rPr lang="en-US" b="1" dirty="0" err="1" smtClean="0"/>
              <a:t>Silberschatz</a:t>
            </a:r>
            <a:r>
              <a:rPr lang="en-US" b="1" dirty="0" smtClean="0"/>
              <a:t>,  J.L. and Galvin P. B. and G. Gagne</a:t>
            </a:r>
            <a:endParaRPr lang="en-US" dirty="0" smtClean="0"/>
          </a:p>
          <a:p>
            <a:r>
              <a:rPr lang="en-US" b="1" dirty="0" smtClean="0"/>
              <a:t>EDITORIAL: Mc </a:t>
            </a:r>
            <a:r>
              <a:rPr lang="en-US" b="1" dirty="0" err="1" smtClean="0"/>
              <a:t>Graw</a:t>
            </a:r>
            <a:r>
              <a:rPr lang="en-US" b="1" dirty="0" smtClean="0"/>
              <a:t> Hill</a:t>
            </a:r>
            <a:endParaRPr lang="en-US" dirty="0" smtClean="0"/>
          </a:p>
          <a:p>
            <a:r>
              <a:rPr lang="en-US" b="1" dirty="0" smtClean="0"/>
              <a:t>FECHA: 2005,</a:t>
            </a:r>
            <a:endParaRPr lang="en-US" dirty="0" smtClean="0"/>
          </a:p>
          <a:p>
            <a:r>
              <a:rPr lang="es-AR" b="1" dirty="0" smtClean="0"/>
              <a:t>OBSERVACIONES: 828 </a:t>
            </a:r>
            <a:r>
              <a:rPr lang="es-AR" b="1" dirty="0" err="1" smtClean="0"/>
              <a:t>pag</a:t>
            </a:r>
            <a:r>
              <a:rPr lang="es-AR" b="1" dirty="0" smtClean="0"/>
              <a:t>.</a:t>
            </a:r>
            <a:endParaRPr lang="en-US" dirty="0" smtClean="0"/>
          </a:p>
          <a:p>
            <a:r>
              <a:rPr lang="es-AR" b="1" dirty="0" smtClean="0"/>
              <a:t>Será el texto  base de la materia y se usarán todos los cap. Para la evaluación final</a:t>
            </a:r>
            <a:endParaRPr lang="en-US" dirty="0" smtClean="0"/>
          </a:p>
          <a:p>
            <a:r>
              <a:rPr lang="es-ES" b="1" dirty="0" smtClean="0"/>
              <a:t> </a:t>
            </a:r>
            <a:endParaRPr lang="en-US" dirty="0" smtClean="0"/>
          </a:p>
          <a:p>
            <a:r>
              <a:rPr lang="es-ES" b="1" dirty="0" smtClean="0"/>
              <a:t>OBRA: Sistemas Operativos (6ta edición)</a:t>
            </a:r>
            <a:endParaRPr lang="en-US" dirty="0" smtClean="0"/>
          </a:p>
          <a:p>
            <a:r>
              <a:rPr lang="en-US" b="1" dirty="0" smtClean="0"/>
              <a:t>AUTOR: </a:t>
            </a:r>
            <a:r>
              <a:rPr lang="en-US" b="1" dirty="0" err="1" smtClean="0"/>
              <a:t>Silberschatz</a:t>
            </a:r>
            <a:r>
              <a:rPr lang="en-US" b="1" dirty="0" smtClean="0"/>
              <a:t>,  J.L. and Galvin P. B. and G. Gagne.</a:t>
            </a:r>
            <a:endParaRPr lang="en-US" dirty="0" smtClean="0"/>
          </a:p>
          <a:p>
            <a:r>
              <a:rPr lang="es-ES" b="1" dirty="0" smtClean="0"/>
              <a:t>EDITORIAL: </a:t>
            </a:r>
            <a:r>
              <a:rPr lang="es-ES" b="1" dirty="0" err="1" smtClean="0"/>
              <a:t>Limusa</a:t>
            </a:r>
            <a:r>
              <a:rPr lang="es-ES" b="1" dirty="0" smtClean="0"/>
              <a:t>  </a:t>
            </a:r>
            <a:r>
              <a:rPr lang="es-ES" b="1" dirty="0" err="1" smtClean="0"/>
              <a:t>Wiley</a:t>
            </a:r>
            <a:r>
              <a:rPr lang="es-ES" b="1" dirty="0" smtClean="0"/>
              <a:t> </a:t>
            </a:r>
            <a:endParaRPr lang="en-US" dirty="0" smtClean="0"/>
          </a:p>
          <a:p>
            <a:r>
              <a:rPr lang="es-AR" b="1" dirty="0" smtClean="0"/>
              <a:t>FECHA: 2002,</a:t>
            </a:r>
            <a:endParaRPr lang="en-US" dirty="0" smtClean="0"/>
          </a:p>
          <a:p>
            <a:r>
              <a:rPr lang="es-AR" b="1" dirty="0" smtClean="0"/>
              <a:t>OBSERVACIONES: </a:t>
            </a:r>
            <a:endParaRPr lang="en-US" dirty="0" smtClean="0"/>
          </a:p>
          <a:p>
            <a:r>
              <a:rPr lang="es-AR" b="1" dirty="0" smtClean="0"/>
              <a:t> </a:t>
            </a:r>
            <a:endParaRPr lang="en-US" dirty="0" smtClean="0"/>
          </a:p>
          <a:p>
            <a:r>
              <a:rPr lang="pt-BR" b="1" dirty="0" smtClean="0"/>
              <a:t>OBRA: </a:t>
            </a:r>
            <a:r>
              <a:rPr lang="pt-BR" dirty="0" smtClean="0"/>
              <a:t>Sistemas Operativos Modernos – 2da. </a:t>
            </a:r>
            <a:r>
              <a:rPr lang="es-AR" dirty="0" smtClean="0"/>
              <a:t>Edición</a:t>
            </a:r>
            <a:endParaRPr lang="en-US" dirty="0" smtClean="0"/>
          </a:p>
          <a:p>
            <a:r>
              <a:rPr lang="es-AR" b="1" dirty="0" smtClean="0"/>
              <a:t>AUTOR: </a:t>
            </a:r>
            <a:r>
              <a:rPr lang="es-AR" dirty="0" err="1" smtClean="0"/>
              <a:t>Tanenbaum</a:t>
            </a:r>
            <a:r>
              <a:rPr lang="es-AR" dirty="0" smtClean="0"/>
              <a:t> A.</a:t>
            </a:r>
            <a:endParaRPr lang="en-US" dirty="0" smtClean="0"/>
          </a:p>
          <a:p>
            <a:r>
              <a:rPr lang="es-AR" b="1" dirty="0" smtClean="0"/>
              <a:t>EDITORIAL: </a:t>
            </a:r>
            <a:r>
              <a:rPr lang="es-AR" dirty="0" err="1" smtClean="0"/>
              <a:t>Prentice</a:t>
            </a:r>
            <a:r>
              <a:rPr lang="es-AR" dirty="0" smtClean="0"/>
              <a:t> Hall</a:t>
            </a:r>
            <a:endParaRPr lang="en-US" dirty="0" smtClean="0"/>
          </a:p>
          <a:p>
            <a:r>
              <a:rPr lang="es-AR" b="1" dirty="0" smtClean="0"/>
              <a:t>FECHA: </a:t>
            </a:r>
            <a:r>
              <a:rPr lang="es-AR" dirty="0" smtClean="0"/>
              <a:t>2004</a:t>
            </a:r>
            <a:endParaRPr lang="en-US" dirty="0" smtClean="0"/>
          </a:p>
          <a:p>
            <a:r>
              <a:rPr lang="es-AR" b="1" dirty="0" smtClean="0"/>
              <a:t>OBSER.</a:t>
            </a:r>
            <a:r>
              <a:rPr lang="es-AR" dirty="0" smtClean="0"/>
              <a:t>: Muy buena la parte de Sistema de Archivos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76088" y="1066800"/>
            <a:ext cx="3657600" cy="5120640"/>
          </a:xfrm>
        </p:spPr>
        <p:txBody>
          <a:bodyPr>
            <a:normAutofit fontScale="40000" lnSpcReduction="20000"/>
          </a:bodyPr>
          <a:lstStyle/>
          <a:p>
            <a:r>
              <a:rPr lang="en-US" b="1" u="sng" dirty="0" smtClean="0"/>
              <a:t>EN INGLÉS </a:t>
            </a:r>
          </a:p>
          <a:p>
            <a:endParaRPr lang="en-US" dirty="0" smtClean="0"/>
          </a:p>
          <a:p>
            <a:r>
              <a:rPr lang="en-US" b="1" dirty="0" smtClean="0"/>
              <a:t>OBRA: Operating Systems: Internals and Design Principles (</a:t>
            </a:r>
            <a:r>
              <a:rPr lang="en-US" b="1" dirty="0" err="1" smtClean="0"/>
              <a:t>Fiftth</a:t>
            </a:r>
            <a:r>
              <a:rPr lang="en-US" b="1" dirty="0" smtClean="0"/>
              <a:t> Edition)</a:t>
            </a:r>
            <a:endParaRPr lang="en-US" dirty="0" smtClean="0"/>
          </a:p>
          <a:p>
            <a:r>
              <a:rPr lang="en-US" b="1" dirty="0" smtClean="0"/>
              <a:t>AUTOR: Stallings, William</a:t>
            </a:r>
            <a:endParaRPr lang="en-US" dirty="0" smtClean="0"/>
          </a:p>
          <a:p>
            <a:r>
              <a:rPr lang="es-AR" b="1" dirty="0" smtClean="0"/>
              <a:t>EDITORIAL: </a:t>
            </a:r>
            <a:r>
              <a:rPr lang="es-AR" b="1" dirty="0" err="1" smtClean="0"/>
              <a:t>Prentice</a:t>
            </a:r>
            <a:r>
              <a:rPr lang="es-AR" b="1" dirty="0" smtClean="0"/>
              <a:t> Hall</a:t>
            </a:r>
            <a:endParaRPr lang="en-US" dirty="0" smtClean="0"/>
          </a:p>
          <a:p>
            <a:r>
              <a:rPr lang="es-AR" b="1" dirty="0" smtClean="0"/>
              <a:t>FECHA:	2005</a:t>
            </a:r>
            <a:endParaRPr lang="en-US" dirty="0" smtClean="0"/>
          </a:p>
          <a:p>
            <a:r>
              <a:rPr lang="es-AR" b="1" dirty="0" smtClean="0"/>
              <a:t>OBSER.: 779 pág. </a:t>
            </a:r>
            <a:endParaRPr lang="en-US" dirty="0" smtClean="0"/>
          </a:p>
          <a:p>
            <a:r>
              <a:rPr lang="es-AR" dirty="0" smtClean="0"/>
              <a:t> </a:t>
            </a:r>
            <a:endParaRPr lang="en-US" dirty="0" smtClean="0"/>
          </a:p>
          <a:p>
            <a:r>
              <a:rPr lang="en-US" b="1" dirty="0" smtClean="0"/>
              <a:t>OBRA: Applied Operating Systems Concepts (first edition)</a:t>
            </a:r>
            <a:endParaRPr lang="en-US" dirty="0" smtClean="0"/>
          </a:p>
          <a:p>
            <a:r>
              <a:rPr lang="en-US" b="1" dirty="0" smtClean="0"/>
              <a:t>AUTOR: </a:t>
            </a:r>
            <a:r>
              <a:rPr lang="en-US" b="1" dirty="0" err="1" smtClean="0"/>
              <a:t>Silberschatz</a:t>
            </a:r>
            <a:r>
              <a:rPr lang="en-US" b="1" dirty="0" smtClean="0"/>
              <a:t>,  J.L. and Galvin P. B. and G. Gagne</a:t>
            </a:r>
            <a:endParaRPr lang="en-US" dirty="0" smtClean="0"/>
          </a:p>
          <a:p>
            <a:r>
              <a:rPr lang="en-US" b="1" dirty="0" smtClean="0"/>
              <a:t>EDITORIAL: John  Wiley and Sons</a:t>
            </a:r>
            <a:endParaRPr lang="en-US" dirty="0" smtClean="0"/>
          </a:p>
          <a:p>
            <a:r>
              <a:rPr lang="en-GB" b="1" dirty="0" smtClean="0"/>
              <a:t>FECHA: 2003,</a:t>
            </a:r>
            <a:endParaRPr lang="en-US" dirty="0" smtClean="0"/>
          </a:p>
          <a:p>
            <a:r>
              <a:rPr lang="en-GB" b="1" dirty="0" smtClean="0"/>
              <a:t>OBSERVACIONES: Hay </a:t>
            </a:r>
            <a:r>
              <a:rPr lang="en-GB" b="1" dirty="0" err="1" smtClean="0"/>
              <a:t>traducción</a:t>
            </a:r>
            <a:r>
              <a:rPr lang="en-GB" b="1" dirty="0" smtClean="0"/>
              <a:t> en </a:t>
            </a:r>
            <a:r>
              <a:rPr lang="en-GB" b="1" dirty="0" err="1" smtClean="0"/>
              <a:t>castellano</a:t>
            </a:r>
            <a:r>
              <a:rPr lang="en-GB" b="1" dirty="0" smtClean="0"/>
              <a:t> </a:t>
            </a:r>
          </a:p>
          <a:p>
            <a:endParaRPr lang="en-US" b="1" dirty="0" smtClean="0"/>
          </a:p>
          <a:p>
            <a:r>
              <a:rPr lang="es-AR" b="1" dirty="0" smtClean="0"/>
              <a:t>APUNTES DE CATEDRA </a:t>
            </a:r>
            <a:endParaRPr lang="en-US" b="1" dirty="0" smtClean="0"/>
          </a:p>
          <a:p>
            <a:r>
              <a:rPr lang="es-AR" b="1" dirty="0" smtClean="0"/>
              <a:t>Carpetas de apuntes y links de la materia en el  Campus Virtual</a:t>
            </a:r>
            <a:endParaRPr lang="en-US" dirty="0" smtClean="0"/>
          </a:p>
          <a:p>
            <a:r>
              <a:rPr lang="es-AR" b="1" dirty="0" smtClean="0"/>
              <a:t>Carpeta DE LUCA contiene </a:t>
            </a:r>
            <a:r>
              <a:rPr lang="es-AR" b="1" dirty="0" err="1" smtClean="0"/>
              <a:t>PPTs</a:t>
            </a:r>
            <a:r>
              <a:rPr lang="es-AR" b="1" dirty="0" smtClean="0"/>
              <a:t>  de las clases,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Teoría, Ejercicios  y  Práctica de Laboratorio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7 Módulos de teoría</a:t>
            </a:r>
          </a:p>
          <a:p>
            <a:endParaRPr lang="es-AR" dirty="0" smtClean="0"/>
          </a:p>
          <a:p>
            <a:r>
              <a:rPr lang="es-AR" dirty="0" smtClean="0"/>
              <a:t>Ejercitación de la teoría.</a:t>
            </a:r>
          </a:p>
          <a:p>
            <a:endParaRPr lang="es-AR" dirty="0" smtClean="0"/>
          </a:p>
          <a:p>
            <a:r>
              <a:rPr lang="es-AR" dirty="0" smtClean="0"/>
              <a:t>2 parciales.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191000"/>
          </a:xfrm>
        </p:spPr>
        <p:txBody>
          <a:bodyPr/>
          <a:lstStyle/>
          <a:p>
            <a:r>
              <a:rPr lang="es-AR" dirty="0" err="1" smtClean="0"/>
              <a:t>Tp</a:t>
            </a:r>
            <a:r>
              <a:rPr lang="es-AR" dirty="0" smtClean="0"/>
              <a:t> de laboratorio grupal</a:t>
            </a:r>
          </a:p>
          <a:p>
            <a:endParaRPr lang="es-AR" dirty="0" smtClean="0"/>
          </a:p>
          <a:p>
            <a:r>
              <a:rPr lang="es-AR" dirty="0" smtClean="0"/>
              <a:t>Entregas parciales</a:t>
            </a:r>
          </a:p>
          <a:p>
            <a:endParaRPr lang="es-AR" dirty="0" smtClean="0"/>
          </a:p>
          <a:p>
            <a:r>
              <a:rPr lang="es-AR" dirty="0" smtClean="0"/>
              <a:t>Entrega final</a:t>
            </a:r>
          </a:p>
          <a:p>
            <a:endParaRPr lang="es-AR" dirty="0" smtClean="0"/>
          </a:p>
          <a:p>
            <a:r>
              <a:rPr lang="es-AR" dirty="0" smtClean="0"/>
              <a:t>Coloquio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19288" cy="868362"/>
          </a:xfrm>
        </p:spPr>
        <p:txBody>
          <a:bodyPr/>
          <a:lstStyle/>
          <a:p>
            <a:r>
              <a:rPr lang="es-AR" dirty="0" smtClean="0"/>
              <a:t>Programa Sintético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s-ES_tradnl" sz="3400" dirty="0" smtClean="0"/>
              <a:t>Módulo 1. </a:t>
            </a:r>
            <a:r>
              <a:rPr lang="es-ES_tradnl" sz="3400" dirty="0" smtClean="0"/>
              <a:t> Introducción </a:t>
            </a:r>
            <a:r>
              <a:rPr lang="es-ES_tradnl" sz="3400" dirty="0" smtClean="0"/>
              <a:t>a los sistemas operativos</a:t>
            </a:r>
            <a:r>
              <a:rPr lang="es-ES_tradnl" sz="3400" b="1" dirty="0" smtClean="0"/>
              <a:t>. </a:t>
            </a:r>
            <a:endParaRPr lang="en-US" sz="3400" dirty="0" smtClean="0"/>
          </a:p>
          <a:p>
            <a:pPr>
              <a:lnSpc>
                <a:spcPct val="160000"/>
              </a:lnSpc>
            </a:pPr>
            <a:r>
              <a:rPr lang="es-ES_tradnl" sz="3400" dirty="0" smtClean="0"/>
              <a:t>Módulo 2. </a:t>
            </a:r>
            <a:r>
              <a:rPr lang="es-ES_tradnl" sz="3400" dirty="0" smtClean="0"/>
              <a:t> De </a:t>
            </a:r>
            <a:r>
              <a:rPr lang="es-ES_tradnl" sz="3400" dirty="0" smtClean="0"/>
              <a:t>programa a procesos</a:t>
            </a:r>
            <a:endParaRPr lang="en-US" sz="3400" dirty="0" smtClean="0"/>
          </a:p>
          <a:p>
            <a:pPr>
              <a:lnSpc>
                <a:spcPct val="160000"/>
              </a:lnSpc>
            </a:pPr>
            <a:r>
              <a:rPr lang="es-ES_tradnl" sz="3400" dirty="0" smtClean="0"/>
              <a:t>Módulo 3. </a:t>
            </a:r>
            <a:r>
              <a:rPr lang="es-ES_tradnl" sz="3400" dirty="0" smtClean="0"/>
              <a:t> Planificación </a:t>
            </a:r>
            <a:r>
              <a:rPr lang="es-ES_tradnl" sz="3400" dirty="0" smtClean="0"/>
              <a:t>de procesos y  del procesador </a:t>
            </a:r>
            <a:endParaRPr lang="en-US" sz="3400" dirty="0" smtClean="0"/>
          </a:p>
          <a:p>
            <a:pPr>
              <a:lnSpc>
                <a:spcPct val="160000"/>
              </a:lnSpc>
            </a:pPr>
            <a:r>
              <a:rPr lang="es-ES_tradnl" sz="3400" dirty="0" smtClean="0"/>
              <a:t>Módulo 4. </a:t>
            </a:r>
            <a:r>
              <a:rPr lang="es-ES_tradnl" sz="3400" dirty="0" smtClean="0"/>
              <a:t>  Administración </a:t>
            </a:r>
            <a:r>
              <a:rPr lang="es-ES_tradnl" sz="3400" dirty="0" smtClean="0"/>
              <a:t>de recursos compartidos, sincronización y comunicación entre procesos.</a:t>
            </a:r>
            <a:endParaRPr lang="en-US" sz="3400" dirty="0" smtClean="0"/>
          </a:p>
          <a:p>
            <a:pPr>
              <a:lnSpc>
                <a:spcPct val="160000"/>
              </a:lnSpc>
            </a:pPr>
            <a:r>
              <a:rPr lang="es-ES_tradnl" sz="3400" dirty="0" smtClean="0"/>
              <a:t>Módulo 5. </a:t>
            </a:r>
            <a:r>
              <a:rPr lang="es-ES_tradnl" sz="3400" dirty="0" smtClean="0"/>
              <a:t> Los </a:t>
            </a:r>
            <a:r>
              <a:rPr lang="es-ES_tradnl" sz="3400" dirty="0" smtClean="0"/>
              <a:t>S.O. y la administración de la memoria central. </a:t>
            </a:r>
            <a:endParaRPr lang="en-US" sz="3400" dirty="0" smtClean="0"/>
          </a:p>
          <a:p>
            <a:pPr>
              <a:lnSpc>
                <a:spcPct val="160000"/>
              </a:lnSpc>
            </a:pPr>
            <a:r>
              <a:rPr lang="es-ES_tradnl" sz="3400" dirty="0" smtClean="0"/>
              <a:t>Módulo 6. </a:t>
            </a:r>
            <a:r>
              <a:rPr lang="es-ES_tradnl" sz="3400" dirty="0" smtClean="0"/>
              <a:t> Administración </a:t>
            </a:r>
            <a:r>
              <a:rPr lang="es-ES_tradnl" sz="3400" dirty="0" smtClean="0"/>
              <a:t>de dispositivos de Entrada-Salida.   </a:t>
            </a:r>
            <a:endParaRPr lang="en-US" sz="3400" dirty="0" smtClean="0"/>
          </a:p>
          <a:p>
            <a:pPr>
              <a:lnSpc>
                <a:spcPct val="160000"/>
              </a:lnSpc>
            </a:pPr>
            <a:r>
              <a:rPr lang="es-ES_tradnl" sz="3400" dirty="0" smtClean="0"/>
              <a:t>Módulo 7. </a:t>
            </a:r>
            <a:r>
              <a:rPr lang="es-ES_tradnl" sz="3400" dirty="0" smtClean="0"/>
              <a:t> Administración </a:t>
            </a:r>
            <a:r>
              <a:rPr lang="es-ES_tradnl" sz="3400" dirty="0" smtClean="0"/>
              <a:t>de la información en los soportes</a:t>
            </a:r>
            <a:r>
              <a:rPr lang="es-ES_tradnl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990600" y="552509"/>
            <a:ext cx="7772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GRUPOS DE TRABAJO PRACTICOS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integrantes, en lo posible del mismo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curso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.Toda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la información en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http://www.utn.so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Fechas </a:t>
            </a:r>
            <a:r>
              <a:rPr lang="es-AR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clases  TP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Lugar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Magna a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confirmar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85094"/>
              </p:ext>
            </p:extLst>
          </p:nvPr>
        </p:nvGraphicFramePr>
        <p:xfrm>
          <a:off x="1143000" y="3733800"/>
          <a:ext cx="7429500" cy="228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07"/>
                <a:gridCol w="5664993"/>
              </a:tblGrid>
              <a:tr h="9286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Rounded MT Bold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09 de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Abril</a:t>
                      </a:r>
                      <a:endParaRPr lang="es-A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Primera</a:t>
                      </a: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charla</a:t>
                      </a: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 TP -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Presentación</a:t>
                      </a: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 de la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Materia</a:t>
                      </a: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itchFamily="34" charset="0"/>
                          <a:cs typeface="Arial" pitchFamily="34" charset="0"/>
                        </a:rPr>
                        <a:t>. </a:t>
                      </a:r>
                      <a:endParaRPr lang="es-A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Rounded MT Bold" pitchFamily="34" charset="0"/>
                          <a:cs typeface="Arial" pitchFamily="34" charset="0"/>
                        </a:rPr>
                        <a:t>16 de </a:t>
                      </a:r>
                      <a:r>
                        <a:rPr lang="en-US" sz="1800" dirty="0" err="1" smtClean="0">
                          <a:latin typeface="Arial Rounded MT Bold" pitchFamily="34" charset="0"/>
                          <a:cs typeface="Arial" pitchFamily="34" charset="0"/>
                        </a:rPr>
                        <a:t>Abril</a:t>
                      </a:r>
                      <a:endParaRPr lang="es-A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000" u="sng" dirty="0" err="1" smtClean="0">
                          <a:latin typeface="Arial Rounded MT Bold" pitchFamily="34" charset="0"/>
                          <a:cs typeface="Arial" pitchFamily="34" charset="0"/>
                        </a:rPr>
                        <a:t>Segunda</a:t>
                      </a:r>
                      <a:r>
                        <a:rPr lang="en-US" sz="2000" u="sng" dirty="0" smtClean="0">
                          <a:latin typeface="Arial Rounded MT Bold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u="sng" dirty="0" err="1" smtClean="0">
                          <a:latin typeface="Arial Rounded MT Bold" pitchFamily="34" charset="0"/>
                          <a:cs typeface="Arial" pitchFamily="34" charset="0"/>
                        </a:rPr>
                        <a:t>Charla</a:t>
                      </a:r>
                      <a:r>
                        <a:rPr lang="en-US" sz="2000" u="sng" dirty="0" smtClean="0">
                          <a:latin typeface="Arial Rounded MT Bold" pitchFamily="34" charset="0"/>
                          <a:cs typeface="Arial" pitchFamily="34" charset="0"/>
                        </a:rPr>
                        <a:t> -  </a:t>
                      </a:r>
                      <a:r>
                        <a:rPr lang="en-US" sz="2000" u="sng" dirty="0" err="1" smtClean="0">
                          <a:latin typeface="Arial Rounded MT Bold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000" dirty="0" err="1" smtClean="0">
                          <a:latin typeface="Arial Rounded MT Bold" pitchFamily="34" charset="0"/>
                          <a:cs typeface="Arial" pitchFamily="34" charset="0"/>
                        </a:rPr>
                        <a:t>resentación</a:t>
                      </a:r>
                      <a:r>
                        <a:rPr lang="en-US" sz="2000" dirty="0" smtClean="0">
                          <a:latin typeface="Arial Rounded MT Bold" pitchFamily="34" charset="0"/>
                          <a:cs typeface="Arial" pitchFamily="34" charset="0"/>
                        </a:rPr>
                        <a:t> del TP</a:t>
                      </a:r>
                      <a:endParaRPr lang="es-A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Rounded MT Bold" pitchFamily="34" charset="0"/>
                          <a:cs typeface="Arial" pitchFamily="34" charset="0"/>
                        </a:rPr>
                        <a:t>7 de Mayo</a:t>
                      </a:r>
                      <a:endParaRPr lang="es-A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 Rounded MT Bold" pitchFamily="34" charset="0"/>
                          <a:cs typeface="Arial" pitchFamily="34" charset="0"/>
                        </a:rPr>
                        <a:t>Tercera</a:t>
                      </a:r>
                      <a:r>
                        <a:rPr lang="en-US" sz="2000" dirty="0" smtClean="0">
                          <a:latin typeface="Arial Rounded MT Bold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 Rounded MT Bold" pitchFamily="34" charset="0"/>
                          <a:cs typeface="Arial" pitchFamily="34" charset="0"/>
                        </a:rPr>
                        <a:t>Charla</a:t>
                      </a:r>
                      <a:r>
                        <a:rPr lang="en-US" sz="2000" dirty="0" smtClean="0">
                          <a:latin typeface="Arial Rounded MT Bold" pitchFamily="34" charset="0"/>
                          <a:cs typeface="Arial" pitchFamily="34" charset="0"/>
                        </a:rPr>
                        <a:t> –  </a:t>
                      </a:r>
                      <a:endParaRPr lang="es-A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336</TotalTime>
  <Words>425</Words>
  <Application>Microsoft Office PowerPoint</Application>
  <PresentationFormat>Presentación en pantalla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Solstice</vt:lpstr>
      <vt:lpstr>     Sistemas Operativos  </vt:lpstr>
      <vt:lpstr>Información</vt:lpstr>
      <vt:lpstr>Presentación de PowerPoint</vt:lpstr>
      <vt:lpstr>Presentación de PowerPoint</vt:lpstr>
      <vt:lpstr>Presentación de PowerPoint</vt:lpstr>
      <vt:lpstr>Bibliografia</vt:lpstr>
      <vt:lpstr>Teoría, Ejercicios  y  Práctica de Laboratorio</vt:lpstr>
      <vt:lpstr>Programa Sintético</vt:lpstr>
      <vt:lpstr>Presentación de PowerPoint</vt:lpstr>
      <vt:lpstr>RECOMENDACIONES: </vt:lpstr>
      <vt:lpstr>Presentación de PowerPoint</vt:lpstr>
      <vt:lpstr>Presentación de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UTN</dc:title>
  <dc:creator>Graciela</dc:creator>
  <cp:lastModifiedBy>Graciela</cp:lastModifiedBy>
  <cp:revision>31</cp:revision>
  <dcterms:created xsi:type="dcterms:W3CDTF">2013-03-20T22:59:11Z</dcterms:created>
  <dcterms:modified xsi:type="dcterms:W3CDTF">2016-03-18T17:49:20Z</dcterms:modified>
</cp:coreProperties>
</file>