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Questrial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Questrial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058c7baf3_6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058c7baf3_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6058c7baf3_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6025b3ac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6025b3ac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56025b3ac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58" y="332404"/>
            <a:ext cx="1358400" cy="507900"/>
          </a:xfrm>
          <a:custGeom>
            <a:rect b="b" l="l" r="r" t="t"/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511228" y="408888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76400" y="226325"/>
            <a:ext cx="65892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Planificación</a:t>
            </a:r>
            <a:endParaRPr b="0" i="0" sz="40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queuing.gif"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50" y="1653332"/>
            <a:ext cx="7294775" cy="45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9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- Estimación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447800" y="1481328"/>
            <a:ext cx="7239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 habitual es que no se conozca, así que sólo se puede estimar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hace usando la duración de las ráfagas de CPU anteriores, usando un promedio exponencial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176587"/>
            <a:ext cx="6248399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289" y="5008562"/>
            <a:ext cx="3999324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8548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0"/>
            <a:ext cx="6857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Prioridades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 asocia con cada proceso una prioridad (número entero)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CPU se asigna al proceso con la prioridad más alta (consideramos número pequeño ≡ prioridad alta)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Tenemos dos posibilidades: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Expropiativo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expropiativo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SJF se puede ver como un algoritmo de planificación por prioridad en el que la prioridad es la duración predicha para la siguiente ráfaga de CPU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Problema: Inanición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starvation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– los procesos de más baja prioridad podrían no ejecutarse nunca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Solución: Envejecimiento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aging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– conforme el tiempo pasa aumentar la prioridad de los procesos que esperan mucho en el sistema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HRRN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 una adaptación del SJF que permite romper la inanición.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 nombre,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Highest Response Ratio Next, indica su comportamiento. Se prioriza a los procesos con mayor Response Ratio.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R.R. = (S + W) / S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 = Tiempo de servicio (próxima ráfaga)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 = Espera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Cuanto mayor sea la espera, respecto al tamaño de su ráfaga, mayor será su prioridad para ejecutar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Round Robin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435608" y="1524000"/>
            <a:ext cx="4431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Cada proceso obtiene la CPU durante un breve espacio de tiempo (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cuanto o quantum de tiempo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).  Cuando el tiempo pasa, el proceso es expropiado e insertado al final de la cola de listos.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Si hay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procesos en la cola de listos y el quantum es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, cada proceso recibe 1/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del tiempo de CPU en intervalos de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unidades de tiempo como mucho. Ningún proceso espera más de (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-1)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unidades de tiempo.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¿Qué tamaño debería tener el quantum?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digital.nls.uk/scotlandspages/timeline/img/17862.jpg" id="237" name="Google Shape;23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137" y="1524000"/>
            <a:ext cx="2962275" cy="360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Otros algoritmos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Virtual Round Robin</a:t>
            </a:r>
            <a:endParaRPr b="0" i="0" sz="24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Colas multinivel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Feedback / Realimentación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Prioridades absolutas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fbcdn-sphotos-c-a.akamaihd.net/hphotos-ak-xtf1/v/t1.0-9/10689614_833929446643546_5905851734225790834_n.jpg?oh=b9d26f75ebdf2fb65278f91f62ace4c1&amp;oe=55A3F739&amp;__gda__=1437021794_fae156e4a04677a9a5c711e33b9da109" id="248" name="Google Shape;2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4177" y="1874460"/>
            <a:ext cx="3694415" cy="4601467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0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/>
              <a:t>Preguntas?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Definición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término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planificación de procesos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hace referencia a un conjunto de políticas y mecanismos del SO que gobiernan el orden en que se ejecutan los procesos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planificador de procesos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es un módulo del SO que se encarga de mover los procesos entre las distintas colas de planificación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ejecución de un proceso consiste en una alternancia entre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ráfagas de CPU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y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ráfagas de E/S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proceso limitado por E/S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I/O bound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es aquél que pasa más tiempo haciendo E/S que usando la CPU (tiene ráfagas de CPU cortas)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proceso limitado por CPU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CPU bound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es aquél que pasa más tiempo procesando que haciendo E/S (tiene ráfagas de CPU largas)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Planificador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Escoge un proceso de entre los que están en memoria listos para ejecutarse y le asigna la CPU al proceso elegido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decisión de planificación puede ocurrir:</a:t>
            </a:r>
            <a:endParaRPr/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Cuando un proceso deja la CPU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voluntariamente</a:t>
            </a:r>
            <a:endParaRPr/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Cuando un proceso entra a la cola de Listos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planificador es </a:t>
            </a:r>
            <a:r>
              <a:rPr b="1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expropiativo o sin desalojo 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(non preemptive) cuando sólo planifica en el caso 1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 contempla ambos, decimos que el planificador es </a:t>
            </a:r>
            <a:r>
              <a:rPr b="1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expropiativo o con desalojo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(preemptive)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Dispatcher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dispatcher es un módulo que cede la CPU al proceso elegido por el planificador de CPU. Para ello el dispatcher tiene que: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Realizar una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conmutación de contexto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Cambiar la máquina a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modo usuario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(no privilegiado)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Saltar al punto apropiado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del programa para continuar con su ejecución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tiempo que tarda el dispatcher en detener un proceso y poner otro en ejecución se denomina 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latencia del dispatcher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Debe ser lo más pequeña posible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Criterios de planificación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Utilización de la CPU 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– mantener la CPU tan ocupada como sea posible (maximizar)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Rendimiento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número de procesos que se completan por unidad de tiempo (maximizar)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de retorno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tiempo transcurrido desde que se presenta el proceso hasta que se completa (minimizar)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de espera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tiempo que un proceso pasa en la cola de procesos listos esperando la CPU (minimizar)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de respuesta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tiempo que tarda un proceso desde que se le presenta una solicitud hasta que produce la primera respuesta (minimizar / hacerlo previsible)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FCFS / FIFO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219200" y="1371600"/>
            <a:ext cx="756602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Procesos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Ráfaga de CPU (ms)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 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24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 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 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	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Los procesos llegan en el orden: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,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,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planificación es:</a:t>
            </a:r>
            <a:b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para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= 0;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= 24;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= 27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medio:  (0 + 24 + 27)/3 = 17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¿Qué hubiese sucedido si llegaban en otro orden?</a:t>
            </a:r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2146300" y="3559175"/>
            <a:ext cx="5556250" cy="1128713"/>
            <a:chOff x="856" y="2688"/>
            <a:chExt cx="3500" cy="711"/>
          </a:xfrm>
        </p:grpSpPr>
        <p:sp>
          <p:nvSpPr>
            <p:cNvPr id="98" name="Google Shape;98;p19"/>
            <p:cNvSpPr/>
            <p:nvPr/>
          </p:nvSpPr>
          <p:spPr>
            <a:xfrm>
              <a:off x="960" y="2688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9" name="Google Shape;99;p19"/>
            <p:cNvSpPr txBox="1"/>
            <p:nvPr/>
          </p:nvSpPr>
          <p:spPr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0" name="Google Shape;100;p19"/>
            <p:cNvSpPr txBox="1"/>
            <p:nvPr/>
          </p:nvSpPr>
          <p:spPr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01" name="Google Shape;101;p19"/>
            <p:cNvSpPr txBox="1"/>
            <p:nvPr/>
          </p:nvSpPr>
          <p:spPr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02" name="Google Shape;102;p19"/>
            <p:cNvCxnSpPr/>
            <p:nvPr/>
          </p:nvCxnSpPr>
          <p:spPr>
            <a:xfrm>
              <a:off x="960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9"/>
            <p:cNvCxnSpPr/>
            <p:nvPr/>
          </p:nvCxnSpPr>
          <p:spPr>
            <a:xfrm>
              <a:off x="42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19"/>
            <p:cNvCxnSpPr/>
            <p:nvPr/>
          </p:nvCxnSpPr>
          <p:spPr>
            <a:xfrm>
              <a:off x="3072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19"/>
            <p:cNvCxnSpPr/>
            <p:nvPr/>
          </p:nvCxnSpPr>
          <p:spPr>
            <a:xfrm>
              <a:off x="3648" y="2688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19"/>
            <p:cNvCxnSpPr/>
            <p:nvPr/>
          </p:nvCxnSpPr>
          <p:spPr>
            <a:xfrm>
              <a:off x="3072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19"/>
            <p:cNvCxnSpPr/>
            <p:nvPr/>
          </p:nvCxnSpPr>
          <p:spPr>
            <a:xfrm>
              <a:off x="3648" y="3072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" name="Google Shape;108;p19"/>
            <p:cNvSpPr txBox="1"/>
            <p:nvPr/>
          </p:nvSpPr>
          <p:spPr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24</a:t>
              </a:r>
              <a:endParaRPr/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27</a:t>
              </a:r>
              <a:endParaRPr/>
            </a:p>
          </p:txBody>
        </p:sp>
        <p:sp>
          <p:nvSpPr>
            <p:cNvPr id="110" name="Google Shape;110;p19"/>
            <p:cNvSpPr txBox="1"/>
            <p:nvPr/>
          </p:nvSpPr>
          <p:spPr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30</a:t>
              </a:r>
              <a:endParaRPr/>
            </a:p>
          </p:txBody>
        </p:sp>
        <p:sp>
          <p:nvSpPr>
            <p:cNvPr id="111" name="Google Shape;111;p19"/>
            <p:cNvSpPr txBox="1"/>
            <p:nvPr/>
          </p:nvSpPr>
          <p:spPr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– Shortest job first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219200" y="1524000"/>
            <a:ext cx="7620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También conocido como Shortest Remaining Time Next (SRTN)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Asigna la CPU al proceso cuya siguiente ráfaga de CPU es más corta. Si dos procesos empatan, se resuelve el empate por FCFS.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Dos posibilidades: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expropiativo – cuando se asigna la CPU a un proceso no se puede expropiar hasta que completa su ráfaga de CPU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Expropiativo – si llega un proceso a la cola de listos con una ráfaga de CPU más corta que el tiempo restante, se expropia.  El SJF expropiativo se conoce también como Shortest Remaining Time First (SRTF)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SJF es óptimo – da el mínimo tiempo de espera medio para un conjunto de procesos dado.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Requiere conocer de antemano la duración de la siguiente ráfaga de CPU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Puede producir starvation</a:t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– Shortest job first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600200" y="1600200"/>
            <a:ext cx="6934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Procesos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Llegada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Ráfaga CPU (ms)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0			7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			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		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4			1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5			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SJF (no expropiativo)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medio = (0 + 6 + 3 + 7)/4  = 4</a:t>
            </a:r>
            <a:endParaRPr b="0" baseline="-25000" i="1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24" name="Google Shape;124;p21"/>
          <p:cNvGrpSpPr/>
          <p:nvPr/>
        </p:nvGrpSpPr>
        <p:grpSpPr>
          <a:xfrm>
            <a:off x="2286000" y="4191000"/>
            <a:ext cx="5575300" cy="1128712"/>
            <a:chOff x="864" y="2325"/>
            <a:chExt cx="3512" cy="711"/>
          </a:xfrm>
        </p:grpSpPr>
        <p:sp>
          <p:nvSpPr>
            <p:cNvPr id="125" name="Google Shape;125;p21"/>
            <p:cNvSpPr/>
            <p:nvPr/>
          </p:nvSpPr>
          <p:spPr>
            <a:xfrm flipH="1">
              <a:off x="960" y="2325"/>
              <a:ext cx="3312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 flipH="1">
              <a:off x="1392" y="2373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7" name="Google Shape;127;p21"/>
            <p:cNvSpPr txBox="1"/>
            <p:nvPr/>
          </p:nvSpPr>
          <p:spPr>
            <a:xfrm flipH="1">
              <a:off x="2400" y="2373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8" name="Google Shape;128;p21"/>
            <p:cNvSpPr txBox="1"/>
            <p:nvPr/>
          </p:nvSpPr>
          <p:spPr>
            <a:xfrm flipH="1">
              <a:off x="2976" y="2373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29" name="Google Shape;129;p21"/>
            <p:cNvCxnSpPr/>
            <p:nvPr/>
          </p:nvCxnSpPr>
          <p:spPr>
            <a:xfrm>
              <a:off x="4272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21"/>
            <p:cNvCxnSpPr/>
            <p:nvPr/>
          </p:nvCxnSpPr>
          <p:spPr>
            <a:xfrm>
              <a:off x="96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21"/>
            <p:cNvCxnSpPr/>
            <p:nvPr/>
          </p:nvCxnSpPr>
          <p:spPr>
            <a:xfrm>
              <a:off x="2688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21"/>
            <p:cNvCxnSpPr/>
            <p:nvPr/>
          </p:nvCxnSpPr>
          <p:spPr>
            <a:xfrm>
              <a:off x="2400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21"/>
            <p:cNvCxnSpPr/>
            <p:nvPr/>
          </p:nvCxnSpPr>
          <p:spPr>
            <a:xfrm>
              <a:off x="240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1"/>
            <p:cNvCxnSpPr/>
            <p:nvPr/>
          </p:nvCxnSpPr>
          <p:spPr>
            <a:xfrm>
              <a:off x="139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5" name="Google Shape;135;p21"/>
            <p:cNvSpPr txBox="1"/>
            <p:nvPr/>
          </p:nvSpPr>
          <p:spPr>
            <a:xfrm flipH="1">
              <a:off x="2304" y="2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7</a:t>
              </a:r>
              <a:endParaRPr/>
            </a:p>
          </p:txBody>
        </p:sp>
        <p:sp>
          <p:nvSpPr>
            <p:cNvPr id="136" name="Google Shape;136;p21"/>
            <p:cNvSpPr txBox="1"/>
            <p:nvPr/>
          </p:nvSpPr>
          <p:spPr>
            <a:xfrm flipH="1">
              <a:off x="1492" y="2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 flipH="1">
              <a:off x="4100" y="2805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16</a:t>
              </a:r>
              <a:endParaRPr/>
            </a:p>
          </p:txBody>
        </p:sp>
        <p:sp>
          <p:nvSpPr>
            <p:cNvPr id="138" name="Google Shape;138;p21"/>
            <p:cNvSpPr txBox="1"/>
            <p:nvPr/>
          </p:nvSpPr>
          <p:spPr>
            <a:xfrm flipH="1">
              <a:off x="864" y="2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 flipH="1">
              <a:off x="3696" y="2373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40" name="Google Shape;140;p21"/>
            <p:cNvCxnSpPr/>
            <p:nvPr/>
          </p:nvCxnSpPr>
          <p:spPr>
            <a:xfrm>
              <a:off x="3456" y="2325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1"/>
            <p:cNvCxnSpPr/>
            <p:nvPr/>
          </p:nvCxnSpPr>
          <p:spPr>
            <a:xfrm>
              <a:off x="115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1"/>
            <p:cNvCxnSpPr/>
            <p:nvPr/>
          </p:nvCxnSpPr>
          <p:spPr>
            <a:xfrm>
              <a:off x="163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1"/>
            <p:cNvCxnSpPr/>
            <p:nvPr/>
          </p:nvCxnSpPr>
          <p:spPr>
            <a:xfrm>
              <a:off x="187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1"/>
            <p:cNvCxnSpPr/>
            <p:nvPr/>
          </p:nvCxnSpPr>
          <p:spPr>
            <a:xfrm>
              <a:off x="2064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1"/>
            <p:cNvCxnSpPr/>
            <p:nvPr/>
          </p:nvCxnSpPr>
          <p:spPr>
            <a:xfrm>
              <a:off x="2256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1"/>
            <p:cNvCxnSpPr/>
            <p:nvPr/>
          </p:nvCxnSpPr>
          <p:spPr>
            <a:xfrm>
              <a:off x="2688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21"/>
            <p:cNvSpPr txBox="1"/>
            <p:nvPr/>
          </p:nvSpPr>
          <p:spPr>
            <a:xfrm flipH="1">
              <a:off x="2592" y="280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8</a:t>
              </a:r>
              <a:endParaRPr/>
            </a:p>
          </p:txBody>
        </p:sp>
        <p:cxnSp>
          <p:nvCxnSpPr>
            <p:cNvPr id="148" name="Google Shape;148;p21"/>
            <p:cNvCxnSpPr/>
            <p:nvPr/>
          </p:nvCxnSpPr>
          <p:spPr>
            <a:xfrm>
              <a:off x="2928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1"/>
            <p:cNvCxnSpPr/>
            <p:nvPr/>
          </p:nvCxnSpPr>
          <p:spPr>
            <a:xfrm>
              <a:off x="3120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21"/>
            <p:cNvCxnSpPr/>
            <p:nvPr/>
          </p:nvCxnSpPr>
          <p:spPr>
            <a:xfrm>
              <a:off x="3312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21"/>
            <p:cNvCxnSpPr/>
            <p:nvPr/>
          </p:nvCxnSpPr>
          <p:spPr>
            <a:xfrm>
              <a:off x="3456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21"/>
            <p:cNvSpPr txBox="1"/>
            <p:nvPr/>
          </p:nvSpPr>
          <p:spPr>
            <a:xfrm flipH="1">
              <a:off x="3312" y="2805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12</a:t>
              </a:r>
              <a:endParaRPr/>
            </a:p>
          </p:txBody>
        </p:sp>
        <p:cxnSp>
          <p:nvCxnSpPr>
            <p:cNvPr id="153" name="Google Shape;153;p21"/>
            <p:cNvCxnSpPr/>
            <p:nvPr/>
          </p:nvCxnSpPr>
          <p:spPr>
            <a:xfrm>
              <a:off x="3696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21"/>
            <p:cNvCxnSpPr/>
            <p:nvPr/>
          </p:nvCxnSpPr>
          <p:spPr>
            <a:xfrm>
              <a:off x="3888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1"/>
            <p:cNvCxnSpPr/>
            <p:nvPr/>
          </p:nvCxnSpPr>
          <p:spPr>
            <a:xfrm>
              <a:off x="4080" y="263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1945201" y="245215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– Shortest job first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1600200" y="1524001"/>
            <a:ext cx="69342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Procesos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Llegada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Ráfaga CPU (ms)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0			7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			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		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4			1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	5			4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SJF (expropiativo)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medio = (9 + 1 + 0 +2)/4 = 3</a:t>
            </a:r>
            <a:endParaRPr b="0" baseline="-25000" i="1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62" name="Google Shape;162;p22"/>
          <p:cNvGrpSpPr/>
          <p:nvPr/>
        </p:nvGrpSpPr>
        <p:grpSpPr>
          <a:xfrm>
            <a:off x="2209800" y="4191001"/>
            <a:ext cx="4991982" cy="1156038"/>
            <a:chOff x="864" y="2364"/>
            <a:chExt cx="3732" cy="759"/>
          </a:xfrm>
        </p:grpSpPr>
        <p:sp>
          <p:nvSpPr>
            <p:cNvPr id="163" name="Google Shape;163;p22"/>
            <p:cNvSpPr/>
            <p:nvPr/>
          </p:nvSpPr>
          <p:spPr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 flipH="1">
              <a:off x="1008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5" name="Google Shape;165;p22"/>
            <p:cNvSpPr txBox="1"/>
            <p:nvPr/>
          </p:nvSpPr>
          <p:spPr>
            <a:xfrm flipH="1">
              <a:off x="1824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6" name="Google Shape;166;p22"/>
            <p:cNvSpPr txBox="1"/>
            <p:nvPr/>
          </p:nvSpPr>
          <p:spPr>
            <a:xfrm flipH="1">
              <a:off x="1488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67" name="Google Shape;167;p22"/>
            <p:cNvCxnSpPr/>
            <p:nvPr/>
          </p:nvCxnSpPr>
          <p:spPr>
            <a:xfrm>
              <a:off x="4452" y="2748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2"/>
            <p:cNvCxnSpPr/>
            <p:nvPr/>
          </p:nvCxnSpPr>
          <p:spPr>
            <a:xfrm>
              <a:off x="96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2"/>
            <p:cNvCxnSpPr/>
            <p:nvPr/>
          </p:nvCxnSpPr>
          <p:spPr>
            <a:xfrm>
              <a:off x="2688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2"/>
            <p:cNvCxnSpPr/>
            <p:nvPr/>
          </p:nvCxnSpPr>
          <p:spPr>
            <a:xfrm>
              <a:off x="1344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22"/>
            <p:cNvCxnSpPr/>
            <p:nvPr/>
          </p:nvCxnSpPr>
          <p:spPr>
            <a:xfrm>
              <a:off x="2400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" name="Google Shape;172;p22"/>
            <p:cNvSpPr txBox="1"/>
            <p:nvPr/>
          </p:nvSpPr>
          <p:spPr>
            <a:xfrm flipH="1">
              <a:off x="1728" y="289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  <a:endParaRPr/>
            </a:p>
          </p:txBody>
        </p:sp>
        <p:sp>
          <p:nvSpPr>
            <p:cNvPr id="173" name="Google Shape;173;p22"/>
            <p:cNvSpPr txBox="1"/>
            <p:nvPr/>
          </p:nvSpPr>
          <p:spPr>
            <a:xfrm flipH="1">
              <a:off x="1248" y="289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/>
            </a:p>
          </p:txBody>
        </p:sp>
        <p:sp>
          <p:nvSpPr>
            <p:cNvPr id="174" name="Google Shape;174;p22"/>
            <p:cNvSpPr txBox="1"/>
            <p:nvPr/>
          </p:nvSpPr>
          <p:spPr>
            <a:xfrm flipH="1">
              <a:off x="3312" y="2844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11</a:t>
              </a:r>
              <a:endParaRPr/>
            </a:p>
          </p:txBody>
        </p:sp>
        <p:sp>
          <p:nvSpPr>
            <p:cNvPr id="175" name="Google Shape;175;p22"/>
            <p:cNvSpPr txBox="1"/>
            <p:nvPr/>
          </p:nvSpPr>
          <p:spPr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  <a:endParaRPr/>
            </a:p>
          </p:txBody>
        </p:sp>
        <p:sp>
          <p:nvSpPr>
            <p:cNvPr id="176" name="Google Shape;176;p22"/>
            <p:cNvSpPr txBox="1"/>
            <p:nvPr/>
          </p:nvSpPr>
          <p:spPr>
            <a:xfrm flipH="1">
              <a:off x="2976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77" name="Google Shape;177;p22"/>
            <p:cNvCxnSpPr/>
            <p:nvPr/>
          </p:nvCxnSpPr>
          <p:spPr>
            <a:xfrm>
              <a:off x="3456" y="2373"/>
              <a:ext cx="0" cy="3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2"/>
            <p:cNvCxnSpPr/>
            <p:nvPr/>
          </p:nvCxnSpPr>
          <p:spPr>
            <a:xfrm>
              <a:off x="115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2"/>
            <p:cNvCxnSpPr/>
            <p:nvPr/>
          </p:nvCxnSpPr>
          <p:spPr>
            <a:xfrm>
              <a:off x="163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22"/>
            <p:cNvCxnSpPr/>
            <p:nvPr/>
          </p:nvCxnSpPr>
          <p:spPr>
            <a:xfrm>
              <a:off x="2688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1" name="Google Shape;181;p22"/>
            <p:cNvSpPr txBox="1"/>
            <p:nvPr/>
          </p:nvSpPr>
          <p:spPr>
            <a:xfrm flipH="1">
              <a:off x="2064" y="289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  <a:endParaRPr/>
            </a:p>
          </p:txBody>
        </p:sp>
        <p:cxnSp>
          <p:nvCxnSpPr>
            <p:cNvPr id="182" name="Google Shape;182;p22"/>
            <p:cNvCxnSpPr/>
            <p:nvPr/>
          </p:nvCxnSpPr>
          <p:spPr>
            <a:xfrm>
              <a:off x="292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22"/>
            <p:cNvCxnSpPr/>
            <p:nvPr/>
          </p:nvCxnSpPr>
          <p:spPr>
            <a:xfrm>
              <a:off x="3120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22"/>
            <p:cNvCxnSpPr/>
            <p:nvPr/>
          </p:nvCxnSpPr>
          <p:spPr>
            <a:xfrm>
              <a:off x="331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22"/>
            <p:cNvCxnSpPr/>
            <p:nvPr/>
          </p:nvCxnSpPr>
          <p:spPr>
            <a:xfrm>
              <a:off x="3456" y="275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22"/>
            <p:cNvSpPr txBox="1"/>
            <p:nvPr/>
          </p:nvSpPr>
          <p:spPr>
            <a:xfrm flipH="1">
              <a:off x="2592" y="289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7</a:t>
              </a:r>
              <a:endParaRPr/>
            </a:p>
          </p:txBody>
        </p:sp>
        <p:cxnSp>
          <p:nvCxnSpPr>
            <p:cNvPr id="187" name="Google Shape;187;p22"/>
            <p:cNvCxnSpPr/>
            <p:nvPr/>
          </p:nvCxnSpPr>
          <p:spPr>
            <a:xfrm>
              <a:off x="3696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22"/>
            <p:cNvCxnSpPr/>
            <p:nvPr/>
          </p:nvCxnSpPr>
          <p:spPr>
            <a:xfrm>
              <a:off x="388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22"/>
            <p:cNvCxnSpPr/>
            <p:nvPr/>
          </p:nvCxnSpPr>
          <p:spPr>
            <a:xfrm>
              <a:off x="4080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22"/>
            <p:cNvCxnSpPr/>
            <p:nvPr/>
          </p:nvCxnSpPr>
          <p:spPr>
            <a:xfrm>
              <a:off x="1824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22"/>
            <p:cNvCxnSpPr/>
            <p:nvPr/>
          </p:nvCxnSpPr>
          <p:spPr>
            <a:xfrm>
              <a:off x="2160" y="2364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22"/>
            <p:cNvSpPr txBox="1"/>
            <p:nvPr/>
          </p:nvSpPr>
          <p:spPr>
            <a:xfrm flipH="1">
              <a:off x="2256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93" name="Google Shape;193;p22"/>
            <p:cNvSpPr txBox="1"/>
            <p:nvPr/>
          </p:nvSpPr>
          <p:spPr>
            <a:xfrm flipH="1">
              <a:off x="3840" y="2412"/>
              <a:ext cx="26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94" name="Google Shape;194;p22"/>
            <p:cNvCxnSpPr/>
            <p:nvPr/>
          </p:nvCxnSpPr>
          <p:spPr>
            <a:xfrm>
              <a:off x="427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5" name="Google Shape;195;p22"/>
            <p:cNvSpPr txBox="1"/>
            <p:nvPr/>
          </p:nvSpPr>
          <p:spPr>
            <a:xfrm flipH="1">
              <a:off x="4320" y="2844"/>
              <a:ext cx="2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16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