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Quattrocento Sans"/>
      <p:regular r:id="rId33"/>
      <p:bold r:id="rId34"/>
      <p:italic r:id="rId35"/>
      <p:boldItalic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zwagF3QYT0tWZDsuAAx23Z0y2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5038D0-32A6-4ABC-91F1-8112CEDFD74C}">
  <a:tblStyle styleId="{1B5038D0-32A6-4ABC-91F1-8112CEDFD74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Questrial-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43"/>
          <p:cNvSpPr txBox="1"/>
          <p:nvPr>
            <p:ph type="title"/>
          </p:nvPr>
        </p:nvSpPr>
        <p:spPr>
          <a:xfrm>
            <a:off x="1945201" y="624110"/>
            <a:ext cx="6589200" cy="12810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262626"/>
              </a:buClr>
              <a:buSzPts val="2800"/>
              <a:buFont typeface="Questrial"/>
              <a:buNone/>
              <a:defRPr b="0" i="0" sz="3600" u="none" cap="none" strike="noStrike">
                <a:solidFill>
                  <a:srgbClr val="262626"/>
                </a:solidFill>
                <a:latin typeface="Questrial"/>
                <a:ea typeface="Questrial"/>
                <a:cs typeface="Questrial"/>
                <a:sym typeface="Questrial"/>
              </a:defRPr>
            </a:lvl1pPr>
            <a:lvl2pPr lvl="1" marR="0" algn="l">
              <a:lnSpc>
                <a:spcPct val="100000"/>
              </a:lnSpc>
              <a:spcBef>
                <a:spcPts val="0"/>
              </a:spcBef>
              <a:spcAft>
                <a:spcPts val="0"/>
              </a:spcAft>
              <a:buSzPts val="2800"/>
              <a:buNone/>
              <a:defRPr b="0" i="0" sz="1800" u="none" cap="none" strike="noStrike">
                <a:solidFill>
                  <a:schemeClr val="dk2"/>
                </a:solidFill>
              </a:defRPr>
            </a:lvl2pPr>
            <a:lvl3pPr lvl="2" marR="0" algn="l">
              <a:lnSpc>
                <a:spcPct val="100000"/>
              </a:lnSpc>
              <a:spcBef>
                <a:spcPts val="0"/>
              </a:spcBef>
              <a:spcAft>
                <a:spcPts val="0"/>
              </a:spcAft>
              <a:buSzPts val="2800"/>
              <a:buNone/>
              <a:defRPr b="0" i="0" sz="1800" u="none" cap="none" strike="noStrike">
                <a:solidFill>
                  <a:schemeClr val="dk2"/>
                </a:solidFill>
              </a:defRPr>
            </a:lvl3pPr>
            <a:lvl4pPr lvl="3" marR="0" algn="l">
              <a:lnSpc>
                <a:spcPct val="100000"/>
              </a:lnSpc>
              <a:spcBef>
                <a:spcPts val="0"/>
              </a:spcBef>
              <a:spcAft>
                <a:spcPts val="0"/>
              </a:spcAft>
              <a:buSzPts val="2800"/>
              <a:buNone/>
              <a:defRPr b="0" i="0" sz="1800" u="none" cap="none" strike="noStrike">
                <a:solidFill>
                  <a:schemeClr val="dk2"/>
                </a:solidFill>
              </a:defRPr>
            </a:lvl4pPr>
            <a:lvl5pPr lvl="4" marR="0" algn="l">
              <a:lnSpc>
                <a:spcPct val="100000"/>
              </a:lnSpc>
              <a:spcBef>
                <a:spcPts val="0"/>
              </a:spcBef>
              <a:spcAft>
                <a:spcPts val="0"/>
              </a:spcAft>
              <a:buSzPts val="2800"/>
              <a:buNone/>
              <a:defRPr b="0" i="0" sz="1800" u="none" cap="none" strike="noStrike">
                <a:solidFill>
                  <a:schemeClr val="dk2"/>
                </a:solidFill>
              </a:defRPr>
            </a:lvl5pPr>
            <a:lvl6pPr lvl="5" marR="0" algn="l">
              <a:lnSpc>
                <a:spcPct val="100000"/>
              </a:lnSpc>
              <a:spcBef>
                <a:spcPts val="0"/>
              </a:spcBef>
              <a:spcAft>
                <a:spcPts val="0"/>
              </a:spcAft>
              <a:buSzPts val="2800"/>
              <a:buNone/>
              <a:defRPr b="0" i="0" sz="1800" u="none" cap="none" strike="noStrike">
                <a:solidFill>
                  <a:schemeClr val="dk2"/>
                </a:solidFill>
              </a:defRPr>
            </a:lvl6pPr>
            <a:lvl7pPr lvl="6" marR="0" algn="l">
              <a:lnSpc>
                <a:spcPct val="100000"/>
              </a:lnSpc>
              <a:spcBef>
                <a:spcPts val="0"/>
              </a:spcBef>
              <a:spcAft>
                <a:spcPts val="0"/>
              </a:spcAft>
              <a:buSzPts val="2800"/>
              <a:buNone/>
              <a:defRPr b="0" i="0" sz="1800" u="none" cap="none" strike="noStrike">
                <a:solidFill>
                  <a:schemeClr val="dk2"/>
                </a:solidFill>
              </a:defRPr>
            </a:lvl7pPr>
            <a:lvl8pPr lvl="7" marR="0" algn="l">
              <a:lnSpc>
                <a:spcPct val="100000"/>
              </a:lnSpc>
              <a:spcBef>
                <a:spcPts val="0"/>
              </a:spcBef>
              <a:spcAft>
                <a:spcPts val="0"/>
              </a:spcAft>
              <a:buSzPts val="2800"/>
              <a:buNone/>
              <a:defRPr b="0" i="0" sz="1800" u="none" cap="none" strike="noStrike">
                <a:solidFill>
                  <a:schemeClr val="dk2"/>
                </a:solidFill>
              </a:defRPr>
            </a:lvl8pPr>
            <a:lvl9pPr lvl="8" marR="0" algn="l">
              <a:lnSpc>
                <a:spcPct val="100000"/>
              </a:lnSpc>
              <a:spcBef>
                <a:spcPts val="0"/>
              </a:spcBef>
              <a:spcAft>
                <a:spcPts val="0"/>
              </a:spcAft>
              <a:buSzPts val="2800"/>
              <a:buNone/>
              <a:defRPr b="0" i="0" sz="1800" u="none" cap="none" strike="noStrike">
                <a:solidFill>
                  <a:schemeClr val="dk2"/>
                </a:solidFill>
              </a:defRPr>
            </a:lvl9pPr>
          </a:lstStyle>
          <a:p/>
        </p:txBody>
      </p:sp>
      <p:sp>
        <p:nvSpPr>
          <p:cNvPr id="52" name="Google Shape;52;p43"/>
          <p:cNvSpPr txBox="1"/>
          <p:nvPr>
            <p:ph idx="1" type="body"/>
          </p:nvPr>
        </p:nvSpPr>
        <p:spPr>
          <a:xfrm>
            <a:off x="1942415" y="2133600"/>
            <a:ext cx="6591900" cy="37776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1000"/>
              </a:spcBef>
              <a:spcAft>
                <a:spcPts val="0"/>
              </a:spcAft>
              <a:buClr>
                <a:schemeClr val="accent1"/>
              </a:buClr>
              <a:buSzPts val="1800"/>
              <a:buFont typeface="Noto Sans Symbols"/>
              <a:buChar char="●"/>
              <a:defRPr b="0" i="0" sz="1800" u="none" cap="none" strike="noStrike">
                <a:solidFill>
                  <a:srgbClr val="3F3F3F"/>
                </a:solidFill>
                <a:latin typeface="Questrial"/>
                <a:ea typeface="Questrial"/>
                <a:cs typeface="Questrial"/>
                <a:sym typeface="Questrial"/>
              </a:defRPr>
            </a:lvl1pPr>
            <a:lvl2pPr indent="-330200" lvl="1" marL="914400" marR="0" algn="l">
              <a:lnSpc>
                <a:spcPct val="115000"/>
              </a:lnSpc>
              <a:spcBef>
                <a:spcPts val="1000"/>
              </a:spcBef>
              <a:spcAft>
                <a:spcPts val="0"/>
              </a:spcAft>
              <a:buClr>
                <a:schemeClr val="accent1"/>
              </a:buClr>
              <a:buSzPts val="1600"/>
              <a:buFont typeface="Noto Sans Symbols"/>
              <a:buChar char="●"/>
              <a:defRPr b="0" i="0" sz="1600" u="none" cap="none" strike="noStrike">
                <a:solidFill>
                  <a:srgbClr val="3F3F3F"/>
                </a:solidFill>
                <a:latin typeface="Questrial"/>
                <a:ea typeface="Questrial"/>
                <a:cs typeface="Questrial"/>
                <a:sym typeface="Questrial"/>
              </a:defRPr>
            </a:lvl2pPr>
            <a:lvl3pPr indent="-317500" lvl="2" marL="1371600" marR="0" algn="l">
              <a:lnSpc>
                <a:spcPct val="115000"/>
              </a:lnSpc>
              <a:spcBef>
                <a:spcPts val="1000"/>
              </a:spcBef>
              <a:spcAft>
                <a:spcPts val="0"/>
              </a:spcAft>
              <a:buClr>
                <a:schemeClr val="accent1"/>
              </a:buClr>
              <a:buSzPts val="1400"/>
              <a:buFont typeface="Noto Sans Symbols"/>
              <a:buChar char="●"/>
              <a:defRPr b="0" i="0" sz="1400" u="none" cap="none" strike="noStrike">
                <a:solidFill>
                  <a:srgbClr val="3F3F3F"/>
                </a:solidFill>
                <a:latin typeface="Questrial"/>
                <a:ea typeface="Questrial"/>
                <a:cs typeface="Questrial"/>
                <a:sym typeface="Questrial"/>
              </a:defRPr>
            </a:lvl3pPr>
            <a:lvl4pPr indent="-304800" lvl="3" marL="18288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4pPr>
            <a:lvl5pPr indent="-304800" lvl="4" marL="22860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5pPr>
            <a:lvl6pPr indent="-304800" lvl="5" marL="27432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6pPr>
            <a:lvl7pPr indent="-304800" lvl="6" marL="32004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7pPr>
            <a:lvl8pPr indent="-304800" lvl="7" marL="36576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8pPr>
            <a:lvl9pPr indent="-304800" lvl="8" marL="4114800" marR="0" algn="l">
              <a:lnSpc>
                <a:spcPct val="115000"/>
              </a:lnSpc>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3" name="Google Shape;53;p43"/>
          <p:cNvSpPr txBox="1"/>
          <p:nvPr>
            <p:ph idx="10" type="dt"/>
          </p:nvPr>
        </p:nvSpPr>
        <p:spPr>
          <a:xfrm>
            <a:off x="7772400" y="6135089"/>
            <a:ext cx="766500" cy="3702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9pPr>
          </a:lstStyle>
          <a:p/>
        </p:txBody>
      </p:sp>
      <p:sp>
        <p:nvSpPr>
          <p:cNvPr id="54" name="Google Shape;54;p43"/>
          <p:cNvSpPr txBox="1"/>
          <p:nvPr>
            <p:ph idx="11" type="ftr"/>
          </p:nvPr>
        </p:nvSpPr>
        <p:spPr>
          <a:xfrm>
            <a:off x="1942415" y="6135809"/>
            <a:ext cx="57165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Questrial"/>
                <a:ea typeface="Questrial"/>
                <a:cs typeface="Questrial"/>
                <a:sym typeface="Quest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estrial"/>
                <a:ea typeface="Questrial"/>
                <a:cs typeface="Questrial"/>
                <a:sym typeface="Questrial"/>
              </a:defRPr>
            </a:lvl9pPr>
          </a:lstStyle>
          <a:p/>
        </p:txBody>
      </p:sp>
      <p:sp>
        <p:nvSpPr>
          <p:cNvPr id="55" name="Google Shape;55;p43"/>
          <p:cNvSpPr/>
          <p:nvPr/>
        </p:nvSpPr>
        <p:spPr>
          <a:xfrm flipH="1" rot="10800000">
            <a:off x="58" y="711299"/>
            <a:ext cx="1358400" cy="507900"/>
          </a:xfrm>
          <a:custGeom>
            <a:rect b="b" l="l" r="r" t="t"/>
            <a:pathLst>
              <a:path extrusionOk="0" h="120000" w="12000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3"/>
          <p:cNvSpPr txBox="1"/>
          <p:nvPr>
            <p:ph idx="12" type="sldNum"/>
          </p:nvPr>
        </p:nvSpPr>
        <p:spPr>
          <a:xfrm>
            <a:off x="511228" y="787783"/>
            <a:ext cx="5850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3"/>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p:nvPr/>
        </p:nvSpPr>
        <p:spPr>
          <a:xfrm>
            <a:off x="-17575" y="3778184"/>
            <a:ext cx="1817100" cy="2575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805242" y="3755173"/>
            <a:ext cx="7350300" cy="25755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txBox="1"/>
          <p:nvPr>
            <p:ph type="ctrTitle"/>
          </p:nvPr>
        </p:nvSpPr>
        <p:spPr>
          <a:xfrm>
            <a:off x="1805250" y="4051186"/>
            <a:ext cx="7121700" cy="20679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500">
                <a:solidFill>
                  <a:srgbClr val="FFFFFF"/>
                </a:solidFill>
              </a:rPr>
              <a:t>Sincronización</a:t>
            </a:r>
            <a:endParaRPr sz="5500">
              <a:solidFill>
                <a:srgbClr val="FFFFFF"/>
              </a:solidFill>
            </a:endParaRPr>
          </a:p>
          <a:p>
            <a:pPr indent="0" lvl="0" marL="0" rtl="0" algn="r">
              <a:lnSpc>
                <a:spcPct val="100000"/>
              </a:lnSpc>
              <a:spcBef>
                <a:spcPts val="0"/>
              </a:spcBef>
              <a:spcAft>
                <a:spcPts val="0"/>
              </a:spcAft>
              <a:buSzPts val="5200"/>
              <a:buNone/>
            </a:pPr>
            <a:r>
              <a:t/>
            </a:r>
            <a:endParaRPr b="0" sz="3000">
              <a:solidFill>
                <a:srgbClr val="FFFFFF"/>
              </a:solidFill>
            </a:endParaRPr>
          </a:p>
        </p:txBody>
      </p:sp>
      <p:sp>
        <p:nvSpPr>
          <p:cNvPr id="64" name="Google Shape;64;p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pic>
        <p:nvPicPr>
          <p:cNvPr id="65" name="Google Shape;65;p1"/>
          <p:cNvPicPr preferRelativeResize="0"/>
          <p:nvPr/>
        </p:nvPicPr>
        <p:blipFill rotWithShape="1">
          <a:blip r:embed="rId3">
            <a:alphaModFix/>
          </a:blip>
          <a:srcRect b="1674" l="1536" r="0" t="15005"/>
          <a:stretch/>
        </p:blipFill>
        <p:spPr>
          <a:xfrm>
            <a:off x="2575375" y="889850"/>
            <a:ext cx="6580174" cy="287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A NIVEL SW</a:t>
            </a:r>
            <a:endParaRPr b="0" sz="1800">
              <a:solidFill>
                <a:srgbClr val="FFFFFF"/>
              </a:solidFill>
            </a:endParaRPr>
          </a:p>
        </p:txBody>
      </p:sp>
      <p:sp>
        <p:nvSpPr>
          <p:cNvPr id="188" name="Google Shape;188;p1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89" name="Google Shape;189;p11"/>
          <p:cNvSpPr txBox="1"/>
          <p:nvPr/>
        </p:nvSpPr>
        <p:spPr>
          <a:xfrm>
            <a:off x="774200" y="2567650"/>
            <a:ext cx="7506000" cy="207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1" lang="en" sz="2400" u="none" cap="none" strike="noStrike">
                <a:solidFill>
                  <a:srgbClr val="000000"/>
                </a:solidFill>
                <a:latin typeface="Quattrocento Sans"/>
                <a:ea typeface="Quattrocento Sans"/>
                <a:cs typeface="Quattrocento Sans"/>
                <a:sym typeface="Quattrocento Sans"/>
              </a:rPr>
              <a:t>Se fueron desarrollando distintas soluciones de software para resolver la entrada y salida a la SC que cumplieran con las condiciones anteriores . . .</a:t>
            </a:r>
            <a:endParaRPr b="0" i="1"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SW</a:t>
            </a:r>
            <a:endParaRPr sz="1800">
              <a:solidFill>
                <a:srgbClr val="FFFFFF"/>
              </a:solidFill>
            </a:endParaRPr>
          </a:p>
        </p:txBody>
      </p:sp>
      <p:sp>
        <p:nvSpPr>
          <p:cNvPr id="197" name="Google Shape;197;p1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198" name="Google Shape;198;p12"/>
          <p:cNvGrpSpPr/>
          <p:nvPr/>
        </p:nvGrpSpPr>
        <p:grpSpPr>
          <a:xfrm>
            <a:off x="11700" y="943450"/>
            <a:ext cx="4934604" cy="3726000"/>
            <a:chOff x="11700" y="943450"/>
            <a:chExt cx="4934604" cy="3726000"/>
          </a:xfrm>
        </p:grpSpPr>
        <p:sp>
          <p:nvSpPr>
            <p:cNvPr id="199" name="Google Shape;199;p12"/>
            <p:cNvSpPr/>
            <p:nvPr/>
          </p:nvSpPr>
          <p:spPr>
            <a:xfrm>
              <a:off x="54200" y="1375450"/>
              <a:ext cx="4284000" cy="329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txBox="1"/>
            <p:nvPr/>
          </p:nvSpPr>
          <p:spPr>
            <a:xfrm>
              <a:off x="2038404" y="1372702"/>
              <a:ext cx="29079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Proceso 1</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while (turno != 1){</a:t>
              </a:r>
              <a:br>
                <a:rPr lang="en">
                  <a:latin typeface="Quattrocento Sans"/>
                  <a:ea typeface="Quattrocento Sans"/>
                  <a:cs typeface="Quattrocento Sans"/>
                  <a:sym typeface="Quattrocento Sans"/>
                </a:rPr>
              </a:br>
              <a:r>
                <a:rPr lang="en">
                  <a:latin typeface="Quattrocento Sans"/>
                  <a:ea typeface="Quattrocento Sans"/>
                  <a:cs typeface="Quattrocento Sans"/>
                  <a:sym typeface="Quattrocento Sans"/>
                </a:rPr>
                <a:t>//no hacer nada</a:t>
              </a:r>
              <a:br>
                <a:rPr lang="en">
                  <a:latin typeface="Quattrocento Sans"/>
                  <a:ea typeface="Quattrocento Sans"/>
                  <a:cs typeface="Quattrocento Sans"/>
                  <a:sym typeface="Quattrocento Sans"/>
                </a:rPr>
              </a:b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turno =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228600" lvl="0" marL="342900" marR="0" rtl="0" algn="l">
                <a:lnSpc>
                  <a:spcPct val="90000"/>
                </a:lnSpc>
                <a:spcBef>
                  <a:spcPts val="100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1" name="Google Shape;201;p12"/>
            <p:cNvSpPr txBox="1"/>
            <p:nvPr/>
          </p:nvSpPr>
          <p:spPr>
            <a:xfrm>
              <a:off x="11700"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Proceso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while (turno != 0){</a:t>
              </a:r>
              <a:br>
                <a:rPr b="0" i="0" lang="en" sz="1400" u="none" cap="none" strike="noStrike">
                  <a:solidFill>
                    <a:srgbClr val="000000"/>
                  </a:solidFill>
                  <a:latin typeface="Quattrocento Sans"/>
                  <a:ea typeface="Quattrocento Sans"/>
                  <a:cs typeface="Quattrocento Sans"/>
                  <a:sym typeface="Quattrocento Sans"/>
                </a:rPr>
              </a:br>
              <a:r>
                <a:rPr b="0" i="0" lang="en" sz="1400" u="none" cap="none" strike="noStrike">
                  <a:solidFill>
                    <a:srgbClr val="000000"/>
                  </a:solidFill>
                  <a:latin typeface="Quattrocento Sans"/>
                  <a:ea typeface="Quattrocento Sans"/>
                  <a:cs typeface="Quattrocento Sans"/>
                  <a:sym typeface="Quattrocento Sans"/>
                </a:rPr>
                <a:t>//no hace</a:t>
              </a:r>
              <a:r>
                <a:rPr lang="en">
                  <a:latin typeface="Quattrocento Sans"/>
                  <a:ea typeface="Quattrocento Sans"/>
                  <a:cs typeface="Quattrocento Sans"/>
                  <a:sym typeface="Quattrocento Sans"/>
                </a:rPr>
                <a:t>r nada</a:t>
              </a:r>
              <a:br>
                <a:rPr b="0" i="0" lang="en" sz="1400" u="none" cap="none" strike="noStrike">
                  <a:solidFill>
                    <a:srgbClr val="000000"/>
                  </a:solidFill>
                  <a:latin typeface="Quattrocento Sans"/>
                  <a:ea typeface="Quattrocento Sans"/>
                  <a:cs typeface="Quattrocento Sans"/>
                  <a:sym typeface="Quattrocento Sans"/>
                </a:rPr>
              </a:b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turno = 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Turno = 1</a:t>
              </a:r>
              <a:endParaRPr b="0" i="0" sz="1400" u="none" cap="none" strike="noStrike">
                <a:solidFill>
                  <a:srgbClr val="000000"/>
                </a:solidFill>
                <a:latin typeface="Quattrocento Sans"/>
                <a:ea typeface="Quattrocento Sans"/>
                <a:cs typeface="Quattrocento Sans"/>
                <a:sym typeface="Quattrocento Sans"/>
              </a:endParaRPr>
            </a:p>
            <a:p>
              <a:pPr indent="-228600" lvl="0" marL="342900" marR="0" rtl="0" algn="l">
                <a:lnSpc>
                  <a:spcPct val="90000"/>
                </a:lnSpc>
                <a:spcBef>
                  <a:spcPts val="1000"/>
                </a:spcBef>
                <a:spcAft>
                  <a:spcPts val="0"/>
                </a:spcAft>
                <a:buClr>
                  <a:srgbClr val="FFAB40"/>
                </a:buClr>
                <a:buSzPts val="18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2" name="Google Shape;202;p12"/>
            <p:cNvSpPr txBox="1"/>
            <p:nvPr/>
          </p:nvSpPr>
          <p:spPr>
            <a:xfrm>
              <a:off x="144200" y="943450"/>
              <a:ext cx="318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1 </a:t>
              </a:r>
              <a:endParaRPr b="1" i="0" sz="1800" u="none" cap="none" strike="noStrike">
                <a:solidFill>
                  <a:srgbClr val="000000"/>
                </a:solidFill>
                <a:latin typeface="Quattrocento Sans"/>
                <a:ea typeface="Quattrocento Sans"/>
                <a:cs typeface="Quattrocento Sans"/>
                <a:sym typeface="Quattrocento Sans"/>
              </a:endParaRPr>
            </a:p>
          </p:txBody>
        </p:sp>
      </p:grpSp>
      <p:grpSp>
        <p:nvGrpSpPr>
          <p:cNvPr id="203" name="Google Shape;203;p12"/>
          <p:cNvGrpSpPr/>
          <p:nvPr/>
        </p:nvGrpSpPr>
        <p:grpSpPr>
          <a:xfrm>
            <a:off x="4526600" y="943450"/>
            <a:ext cx="4628925" cy="3726000"/>
            <a:chOff x="4526600" y="943450"/>
            <a:chExt cx="4628925" cy="3726000"/>
          </a:xfrm>
        </p:grpSpPr>
        <p:sp>
          <p:nvSpPr>
            <p:cNvPr id="204" name="Google Shape;204;p12"/>
            <p:cNvSpPr/>
            <p:nvPr/>
          </p:nvSpPr>
          <p:spPr>
            <a:xfrm>
              <a:off x="4526600" y="1375450"/>
              <a:ext cx="4529400" cy="329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txBox="1"/>
            <p:nvPr/>
          </p:nvSpPr>
          <p:spPr>
            <a:xfrm>
              <a:off x="6849125"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Proceso 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interesado[1] = TRUE;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while (interesado[0]);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interesado[1] = FALSE;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3F3F3F"/>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p:txBody>
        </p:sp>
        <p:sp>
          <p:nvSpPr>
            <p:cNvPr id="206" name="Google Shape;206;p12"/>
            <p:cNvSpPr txBox="1"/>
            <p:nvPr/>
          </p:nvSpPr>
          <p:spPr>
            <a:xfrm>
              <a:off x="4605126" y="1372700"/>
              <a:ext cx="2306400" cy="321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Proceso 0</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while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interesado[0] = TRUE;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while (interesado[1]);</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a:t>
              </a:r>
              <a:r>
                <a:rPr b="1" i="0" lang="en" sz="1400" u="none" cap="none" strike="noStrike">
                  <a:solidFill>
                    <a:srgbClr val="000000"/>
                  </a:solidFill>
                  <a:latin typeface="Quattrocento Sans"/>
                  <a:ea typeface="Quattrocento Sans"/>
                  <a:cs typeface="Quattrocento Sans"/>
                  <a:sym typeface="Quattrocento Sans"/>
                </a:rPr>
                <a:t>SECCIÓN CRÍTICA</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interesado[0] = FALSE;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	SECCIÓN RESTANTE</a:t>
              </a:r>
              <a:endParaRPr b="0" i="0" sz="14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70000"/>
                </a:lnSpc>
                <a:spcBef>
                  <a:spcPts val="1000"/>
                </a:spcBef>
                <a:spcAft>
                  <a:spcPts val="0"/>
                </a:spcAft>
                <a:buClr>
                  <a:srgbClr val="FFAB40"/>
                </a:buClr>
                <a:buSzPts val="1400"/>
                <a:buFont typeface="Noto Sans Symbols"/>
                <a:buNone/>
              </a:pPr>
              <a:r>
                <a:rPr b="0" i="0" lang="en" sz="1400" u="none" cap="none" strike="noStrike">
                  <a:solidFill>
                    <a:srgbClr val="000000"/>
                  </a:solidFill>
                  <a:latin typeface="Quattrocento Sans"/>
                  <a:ea typeface="Quattrocento Sans"/>
                  <a:cs typeface="Quattrocento Sans"/>
                  <a:sym typeface="Quattrocento Sans"/>
                </a:rPr>
                <a:t>}</a:t>
              </a:r>
              <a:endParaRPr b="0" i="0" sz="1400" u="none" cap="none" strike="noStrike">
                <a:solidFill>
                  <a:srgbClr val="000000"/>
                </a:solidFill>
                <a:latin typeface="Quattrocento Sans"/>
                <a:ea typeface="Quattrocento Sans"/>
                <a:cs typeface="Quattrocento Sans"/>
                <a:sym typeface="Quattrocento Sans"/>
              </a:endParaRPr>
            </a:p>
            <a:p>
              <a:pPr indent="-237172" lvl="0" marL="342900" marR="0" rtl="0" algn="l">
                <a:lnSpc>
                  <a:spcPct val="80000"/>
                </a:lnSpc>
                <a:spcBef>
                  <a:spcPts val="1000"/>
                </a:spcBef>
                <a:spcAft>
                  <a:spcPts val="0"/>
                </a:spcAft>
                <a:buClr>
                  <a:srgbClr val="FFAB40"/>
                </a:buClr>
                <a:buSzPts val="1665"/>
                <a:buFont typeface="Noto Sans Symbols"/>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7" name="Google Shape;207;p12"/>
            <p:cNvSpPr txBox="1"/>
            <p:nvPr/>
          </p:nvSpPr>
          <p:spPr>
            <a:xfrm>
              <a:off x="4605125" y="943450"/>
              <a:ext cx="318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2 </a:t>
              </a:r>
              <a:endParaRPr b="1" i="0" sz="1800" u="none" cap="none" strike="noStrike">
                <a:solidFill>
                  <a:srgbClr val="000000"/>
                </a:solidFill>
                <a:latin typeface="Quattrocento Sans"/>
                <a:ea typeface="Quattrocento Sans"/>
                <a:cs typeface="Quattrocento Sans"/>
                <a:sym typeface="Quattrocento Sans"/>
              </a:endParaRPr>
            </a:p>
          </p:txBody>
        </p:sp>
      </p:grpSp>
      <p:graphicFrame>
        <p:nvGraphicFramePr>
          <p:cNvPr id="208" name="Google Shape;208;p12"/>
          <p:cNvGraphicFramePr/>
          <p:nvPr/>
        </p:nvGraphicFramePr>
        <p:xfrm>
          <a:off x="160900" y="4696913"/>
          <a:ext cx="3000000" cy="3000000"/>
        </p:xfrm>
        <a:graphic>
          <a:graphicData uri="http://schemas.openxmlformats.org/drawingml/2006/table">
            <a:tbl>
              <a:tblPr>
                <a:noFill/>
                <a:tableStyleId>{1B5038D0-32A6-4ABC-91F1-8112CEDFD74C}</a:tableStyleId>
              </a:tblPr>
              <a:tblGrid>
                <a:gridCol w="478325"/>
                <a:gridCol w="2494975"/>
                <a:gridCol w="2114775"/>
                <a:gridCol w="381120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mutua Exclusión?</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progreso?</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Problemas?</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S1</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Un proceso no puede entrar a su SC si el otro no entró antes (!= velocidades)</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S2</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Puede generar que ninguno de los dos pueda ingresar a la SC (quedan en el while)</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Resultado de imagen para tick image" id="209" name="Google Shape;209;p12"/>
          <p:cNvPicPr preferRelativeResize="0"/>
          <p:nvPr/>
        </p:nvPicPr>
        <p:blipFill rotWithShape="1">
          <a:blip r:embed="rId3">
            <a:alphaModFix/>
          </a:blip>
          <a:srcRect b="0" l="0" r="0" t="0"/>
          <a:stretch/>
        </p:blipFill>
        <p:spPr>
          <a:xfrm>
            <a:off x="1573550" y="5154975"/>
            <a:ext cx="435199" cy="497754"/>
          </a:xfrm>
          <a:prstGeom prst="rect">
            <a:avLst/>
          </a:prstGeom>
          <a:noFill/>
          <a:ln>
            <a:noFill/>
          </a:ln>
        </p:spPr>
      </p:pic>
      <p:pic>
        <p:nvPicPr>
          <p:cNvPr descr="Resultado de imagen para x image" id="210" name="Google Shape;210;p12"/>
          <p:cNvPicPr preferRelativeResize="0"/>
          <p:nvPr/>
        </p:nvPicPr>
        <p:blipFill rotWithShape="1">
          <a:blip r:embed="rId4">
            <a:alphaModFix/>
          </a:blip>
          <a:srcRect b="0" l="0" r="0" t="0"/>
          <a:stretch/>
        </p:blipFill>
        <p:spPr>
          <a:xfrm>
            <a:off x="3950664" y="5811596"/>
            <a:ext cx="387536" cy="497753"/>
          </a:xfrm>
          <a:prstGeom prst="rect">
            <a:avLst/>
          </a:prstGeom>
          <a:noFill/>
          <a:ln>
            <a:noFill/>
          </a:ln>
        </p:spPr>
      </p:pic>
      <p:pic>
        <p:nvPicPr>
          <p:cNvPr descr="Resultado de imagen para tick image" id="211" name="Google Shape;211;p12"/>
          <p:cNvPicPr preferRelativeResize="0"/>
          <p:nvPr/>
        </p:nvPicPr>
        <p:blipFill rotWithShape="1">
          <a:blip r:embed="rId3">
            <a:alphaModFix/>
          </a:blip>
          <a:srcRect b="0" l="0" r="0" t="0"/>
          <a:stretch/>
        </p:blipFill>
        <p:spPr>
          <a:xfrm>
            <a:off x="1497350" y="5735395"/>
            <a:ext cx="435199" cy="497754"/>
          </a:xfrm>
          <a:prstGeom prst="rect">
            <a:avLst/>
          </a:prstGeom>
          <a:noFill/>
          <a:ln>
            <a:noFill/>
          </a:ln>
        </p:spPr>
      </p:pic>
      <p:pic>
        <p:nvPicPr>
          <p:cNvPr descr="Resultado de imagen para x image" id="212" name="Google Shape;212;p12"/>
          <p:cNvPicPr preferRelativeResize="0"/>
          <p:nvPr/>
        </p:nvPicPr>
        <p:blipFill rotWithShape="1">
          <a:blip r:embed="rId4">
            <a:alphaModFix/>
          </a:blip>
          <a:srcRect b="0" l="0" r="0" t="0"/>
          <a:stretch/>
        </p:blipFill>
        <p:spPr>
          <a:xfrm>
            <a:off x="3950664" y="5154976"/>
            <a:ext cx="387536" cy="4977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p:nvPr/>
        </p:nvSpPr>
        <p:spPr>
          <a:xfrm>
            <a:off x="216200" y="1361650"/>
            <a:ext cx="8208000" cy="3636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SW</a:t>
            </a:r>
            <a:endParaRPr sz="1800">
              <a:solidFill>
                <a:srgbClr val="FFFFFF"/>
              </a:solidFill>
            </a:endParaRPr>
          </a:p>
        </p:txBody>
      </p:sp>
      <p:sp>
        <p:nvSpPr>
          <p:cNvPr id="221" name="Google Shape;221;p13"/>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22" name="Google Shape;222;p13"/>
          <p:cNvSpPr txBox="1"/>
          <p:nvPr/>
        </p:nvSpPr>
        <p:spPr>
          <a:xfrm>
            <a:off x="270200" y="911650"/>
            <a:ext cx="42258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SOLUCIÓN DE PETERSON</a:t>
            </a:r>
            <a:endParaRPr b="1" i="0" sz="1800" u="none" cap="none" strike="noStrike">
              <a:solidFill>
                <a:srgbClr val="000000"/>
              </a:solidFill>
              <a:latin typeface="Quattrocento Sans"/>
              <a:ea typeface="Quattrocento Sans"/>
              <a:cs typeface="Quattrocento Sans"/>
              <a:sym typeface="Quattrocento Sans"/>
            </a:endParaRPr>
          </a:p>
        </p:txBody>
      </p:sp>
      <p:sp>
        <p:nvSpPr>
          <p:cNvPr id="223" name="Google Shape;223;p13"/>
          <p:cNvSpPr txBox="1"/>
          <p:nvPr/>
        </p:nvSpPr>
        <p:spPr>
          <a:xfrm>
            <a:off x="608950" y="1494500"/>
            <a:ext cx="3887100" cy="345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Proceso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while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interesado[0]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turno =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while (interesado[1] &amp;&amp; turno ==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a:t>
            </a:r>
            <a:r>
              <a:rPr b="1" i="0" lang="en" sz="1500" u="none" cap="none" strike="noStrike">
                <a:solidFill>
                  <a:srgbClr val="000000"/>
                </a:solidFill>
                <a:latin typeface="Quattrocento Sans"/>
                <a:ea typeface="Quattrocento Sans"/>
                <a:cs typeface="Quattrocento Sans"/>
                <a:sym typeface="Quattrocento Sans"/>
              </a:rPr>
              <a:t>SECCIÓN CRÍTICA</a:t>
            </a:r>
            <a:endParaRPr b="1"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interesado[0] = FALSE;</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60000"/>
              </a:lnSpc>
              <a:spcBef>
                <a:spcPts val="1000"/>
              </a:spcBef>
              <a:spcAft>
                <a:spcPts val="0"/>
              </a:spcAft>
              <a:buClr>
                <a:srgbClr val="FFAB40"/>
              </a:buClr>
              <a:buSzPts val="1500"/>
              <a:buFont typeface="Noto Sans Symbols"/>
              <a:buNone/>
            </a:pPr>
            <a:r>
              <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SECCIÓN RESTANTE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sp>
        <p:nvSpPr>
          <p:cNvPr id="224" name="Google Shape;224;p13"/>
          <p:cNvSpPr txBox="1"/>
          <p:nvPr/>
        </p:nvSpPr>
        <p:spPr>
          <a:xfrm>
            <a:off x="4496050" y="1494500"/>
            <a:ext cx="4319400" cy="345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Proceso 1</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while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interesado[1]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turno =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while (interesado[0] &amp;&amp; turno == 0);</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a:t>
            </a:r>
            <a:r>
              <a:rPr b="1" i="0" lang="en" sz="1500" u="none" cap="none" strike="noStrike">
                <a:solidFill>
                  <a:srgbClr val="000000"/>
                </a:solidFill>
                <a:latin typeface="Quattrocento Sans"/>
                <a:ea typeface="Quattrocento Sans"/>
                <a:cs typeface="Quattrocento Sans"/>
                <a:sym typeface="Quattrocento Sans"/>
              </a:rPr>
              <a:t>SECCIÓN CRÍTICA</a:t>
            </a:r>
            <a:endParaRPr b="1"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interesado[1] = FALSE;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	SECCIÓN RESTANTE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60000"/>
              </a:lnSpc>
              <a:spcBef>
                <a:spcPts val="1000"/>
              </a:spcBef>
              <a:spcAft>
                <a:spcPts val="0"/>
              </a:spcAft>
              <a:buClr>
                <a:srgbClr val="FFAB40"/>
              </a:buClr>
              <a:buSzPts val="1500"/>
              <a:buFont typeface="Noto Sans Symbols"/>
              <a:buNone/>
            </a:pPr>
            <a:r>
              <a:rPr b="0" i="0" lang="en" sz="1500" u="none" cap="none" strike="noStrike">
                <a:solidFill>
                  <a:srgbClr val="000000"/>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graphicFrame>
        <p:nvGraphicFramePr>
          <p:cNvPr id="225" name="Google Shape;225;p13"/>
          <p:cNvGraphicFramePr/>
          <p:nvPr/>
        </p:nvGraphicFramePr>
        <p:xfrm>
          <a:off x="110725" y="5154113"/>
          <a:ext cx="3000000" cy="3000000"/>
        </p:xfrm>
        <a:graphic>
          <a:graphicData uri="http://schemas.openxmlformats.org/drawingml/2006/table">
            <a:tbl>
              <a:tblPr>
                <a:noFill/>
                <a:tableStyleId>{1B5038D0-32A6-4ABC-91F1-8112CEDFD74C}</a:tableStyleId>
              </a:tblPr>
              <a:tblGrid>
                <a:gridCol w="2206750"/>
                <a:gridCol w="1635775"/>
                <a:gridCol w="2294075"/>
                <a:gridCol w="286037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mutua Exclusión?</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Cumple progreso?</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Quattrocento Sans"/>
                          <a:ea typeface="Quattrocento Sans"/>
                          <a:cs typeface="Quattrocento Sans"/>
                          <a:sym typeface="Quattrocento Sans"/>
                        </a:rPr>
                        <a:t>Cumple espera limitada?</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Quattrocento Sans"/>
                          <a:ea typeface="Quattrocento Sans"/>
                          <a:cs typeface="Quattrocento Sans"/>
                          <a:sym typeface="Quattrocento Sans"/>
                        </a:rPr>
                        <a:t>Problemas?</a:t>
                      </a:r>
                      <a:endParaRPr b="1" sz="1400" u="none" cap="none" strike="noStrike">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Está limitado a dos procesos.</a:t>
                      </a:r>
                      <a:endParaRPr sz="14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Quattrocento Sans"/>
                          <a:ea typeface="Quattrocento Sans"/>
                          <a:cs typeface="Quattrocento Sans"/>
                          <a:sym typeface="Quattrocento Sans"/>
                        </a:rPr>
                        <a:t>Asume que todas estas operaciones son atómicas</a:t>
                      </a:r>
                      <a:endParaRPr sz="1400" u="none" cap="none" strike="noStrike">
                        <a:latin typeface="Quattrocento Sans"/>
                        <a:ea typeface="Quattrocento Sans"/>
                        <a:cs typeface="Quattrocento Sans"/>
                        <a:sym typeface="Quattrocento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Resultado de imagen para tick image" id="226" name="Google Shape;226;p13"/>
          <p:cNvPicPr preferRelativeResize="0"/>
          <p:nvPr/>
        </p:nvPicPr>
        <p:blipFill rotWithShape="1">
          <a:blip r:embed="rId3">
            <a:alphaModFix/>
          </a:blip>
          <a:srcRect b="0" l="0" r="0" t="0"/>
          <a:stretch/>
        </p:blipFill>
        <p:spPr>
          <a:xfrm>
            <a:off x="1043150" y="5688375"/>
            <a:ext cx="435199" cy="497754"/>
          </a:xfrm>
          <a:prstGeom prst="rect">
            <a:avLst/>
          </a:prstGeom>
          <a:noFill/>
          <a:ln>
            <a:noFill/>
          </a:ln>
        </p:spPr>
      </p:pic>
      <p:pic>
        <p:nvPicPr>
          <p:cNvPr descr="Resultado de imagen para tick image" id="227" name="Google Shape;227;p13"/>
          <p:cNvPicPr preferRelativeResize="0"/>
          <p:nvPr/>
        </p:nvPicPr>
        <p:blipFill rotWithShape="1">
          <a:blip r:embed="rId3">
            <a:alphaModFix/>
          </a:blip>
          <a:srcRect b="0" l="0" r="0" t="0"/>
          <a:stretch/>
        </p:blipFill>
        <p:spPr>
          <a:xfrm>
            <a:off x="2977550" y="5688375"/>
            <a:ext cx="435199" cy="497754"/>
          </a:xfrm>
          <a:prstGeom prst="rect">
            <a:avLst/>
          </a:prstGeom>
          <a:noFill/>
          <a:ln>
            <a:noFill/>
          </a:ln>
        </p:spPr>
      </p:pic>
      <p:pic>
        <p:nvPicPr>
          <p:cNvPr descr="Resultado de imagen para tick image" id="228" name="Google Shape;228;p13"/>
          <p:cNvPicPr preferRelativeResize="0"/>
          <p:nvPr/>
        </p:nvPicPr>
        <p:blipFill rotWithShape="1">
          <a:blip r:embed="rId3">
            <a:alphaModFix/>
          </a:blip>
          <a:srcRect b="0" l="0" r="0" t="0"/>
          <a:stretch/>
        </p:blipFill>
        <p:spPr>
          <a:xfrm>
            <a:off x="4911950" y="5688363"/>
            <a:ext cx="435199" cy="4977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A NIVEL DE HW</a:t>
            </a:r>
            <a:endParaRPr b="0" sz="1800">
              <a:solidFill>
                <a:srgbClr val="FFFFFF"/>
              </a:solidFill>
            </a:endParaRPr>
          </a:p>
        </p:txBody>
      </p:sp>
      <p:sp>
        <p:nvSpPr>
          <p:cNvPr id="236" name="Google Shape;236;p1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37" name="Google Shape;237;p14"/>
          <p:cNvSpPr txBox="1"/>
          <p:nvPr/>
        </p:nvSpPr>
        <p:spPr>
          <a:xfrm>
            <a:off x="450200" y="1001650"/>
            <a:ext cx="8118000" cy="7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El HW nos puede dar soporte para resolver el problema de la SC en forma sencilla y eficiente:</a:t>
            </a:r>
            <a:endParaRPr b="0" i="0" sz="1800" u="none" cap="none" strike="noStrike">
              <a:solidFill>
                <a:srgbClr val="000000"/>
              </a:solidFill>
              <a:latin typeface="Quattrocento Sans"/>
              <a:ea typeface="Quattrocento Sans"/>
              <a:cs typeface="Quattrocento Sans"/>
              <a:sym typeface="Quattrocento Sans"/>
            </a:endParaRPr>
          </a:p>
        </p:txBody>
      </p:sp>
      <p:sp>
        <p:nvSpPr>
          <p:cNvPr id="238" name="Google Shape;238;p14"/>
          <p:cNvSpPr txBox="1"/>
          <p:nvPr/>
        </p:nvSpPr>
        <p:spPr>
          <a:xfrm>
            <a:off x="450200" y="3071650"/>
            <a:ext cx="363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DESHABILITAR INTERRUPCIONES</a:t>
            </a:r>
            <a:endParaRPr b="1" i="0" sz="1800" u="none" cap="none" strike="noStrike">
              <a:solidFill>
                <a:srgbClr val="000000"/>
              </a:solidFill>
              <a:latin typeface="Quattrocento Sans"/>
              <a:ea typeface="Quattrocento Sans"/>
              <a:cs typeface="Quattrocento Sans"/>
              <a:sym typeface="Quattrocento Sans"/>
            </a:endParaRPr>
          </a:p>
        </p:txBody>
      </p:sp>
      <p:sp>
        <p:nvSpPr>
          <p:cNvPr id="239" name="Google Shape;239;p14"/>
          <p:cNvSpPr txBox="1"/>
          <p:nvPr/>
        </p:nvSpPr>
        <p:spPr>
          <a:xfrm>
            <a:off x="594200" y="1793650"/>
            <a:ext cx="1404000" cy="79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OBJETIVO                 </a:t>
            </a:r>
            <a:endParaRPr b="0" i="0" sz="1800" u="none" cap="none" strike="noStrike">
              <a:solidFill>
                <a:srgbClr val="000000"/>
              </a:solidFill>
              <a:latin typeface="Quattrocento Sans"/>
              <a:ea typeface="Quattrocento Sans"/>
              <a:cs typeface="Quattrocento Sans"/>
              <a:sym typeface="Quattrocento Sans"/>
            </a:endParaRPr>
          </a:p>
        </p:txBody>
      </p:sp>
      <p:sp>
        <p:nvSpPr>
          <p:cNvPr id="240" name="Google Shape;240;p14"/>
          <p:cNvSpPr txBox="1"/>
          <p:nvPr/>
        </p:nvSpPr>
        <p:spPr>
          <a:xfrm>
            <a:off x="4556100" y="1631650"/>
            <a:ext cx="4500000" cy="108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Quattrocento Sans"/>
                <a:ea typeface="Quattrocento Sans"/>
                <a:cs typeface="Quattrocento Sans"/>
                <a:sym typeface="Quattrocento Sans"/>
              </a:rPr>
              <a:t>Evitar que las instrucciones de la SC  sean interrumpidas con las de otros procesos</a:t>
            </a:r>
            <a:endParaRPr b="0" i="0" sz="1400" u="none" cap="none" strike="noStrike">
              <a:solidFill>
                <a:srgbClr val="000000"/>
              </a:solidFill>
              <a:latin typeface="Arial"/>
              <a:ea typeface="Arial"/>
              <a:cs typeface="Arial"/>
              <a:sym typeface="Arial"/>
            </a:endParaRPr>
          </a:p>
        </p:txBody>
      </p:sp>
      <p:cxnSp>
        <p:nvCxnSpPr>
          <p:cNvPr id="241" name="Google Shape;241;p14"/>
          <p:cNvCxnSpPr/>
          <p:nvPr/>
        </p:nvCxnSpPr>
        <p:spPr>
          <a:xfrm>
            <a:off x="1998200" y="2189650"/>
            <a:ext cx="2268000" cy="0"/>
          </a:xfrm>
          <a:prstGeom prst="straightConnector1">
            <a:avLst/>
          </a:prstGeom>
          <a:noFill/>
          <a:ln cap="flat" cmpd="sng" w="38100">
            <a:solidFill>
              <a:srgbClr val="B45F06"/>
            </a:solidFill>
            <a:prstDash val="solid"/>
            <a:round/>
            <a:headEnd len="sm" w="sm" type="none"/>
            <a:tailEnd len="med" w="med" type="stealth"/>
          </a:ln>
        </p:spPr>
      </p:cxnSp>
      <p:sp>
        <p:nvSpPr>
          <p:cNvPr id="242" name="Google Shape;242;p14"/>
          <p:cNvSpPr/>
          <p:nvPr/>
        </p:nvSpPr>
        <p:spPr>
          <a:xfrm>
            <a:off x="306200" y="3535450"/>
            <a:ext cx="8697000" cy="21240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txBox="1"/>
          <p:nvPr/>
        </p:nvSpPr>
        <p:spPr>
          <a:xfrm>
            <a:off x="594200" y="3705863"/>
            <a:ext cx="2808000" cy="157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deshabilitarInterrupciones();</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SECCIÓN CRÍTICA</a:t>
            </a:r>
            <a:endParaRPr b="1"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habilitarInterrupcioens</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SECCIÖN RESTANTE</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4" name="Google Shape;244;p14"/>
          <p:cNvSpPr txBox="1"/>
          <p:nvPr/>
        </p:nvSpPr>
        <p:spPr>
          <a:xfrm>
            <a:off x="4410200" y="3679450"/>
            <a:ext cx="42480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permite que se cambie de proceso una vez en la SC en forma sencilla</a:t>
            </a:r>
            <a:endParaRPr b="0" i="0" sz="1400" u="none" cap="none" strike="noStrike">
              <a:solidFill>
                <a:srgbClr val="000000"/>
              </a:solidFill>
              <a:latin typeface="Quattrocento Sans"/>
              <a:ea typeface="Quattrocento Sans"/>
              <a:cs typeface="Quattrocento Sans"/>
              <a:sym typeface="Quattrocento Sans"/>
            </a:endParaRPr>
          </a:p>
        </p:txBody>
      </p:sp>
      <p:sp>
        <p:nvSpPr>
          <p:cNvPr id="245" name="Google Shape;245;p14"/>
          <p:cNvSpPr txBox="1"/>
          <p:nvPr/>
        </p:nvSpPr>
        <p:spPr>
          <a:xfrm>
            <a:off x="4410200" y="4291611"/>
            <a:ext cx="4248000" cy="10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es bueno en sistemas multiprocesador:</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Costo de enviar mensaje a cada CPU</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Baja eficiencia uso CPU</a:t>
            </a:r>
            <a:endParaRPr b="0" i="0" sz="1400" u="none" cap="none" strike="noStrike">
              <a:solidFill>
                <a:srgbClr val="000000"/>
              </a:solidFill>
              <a:latin typeface="Quattrocento Sans"/>
              <a:ea typeface="Quattrocento Sans"/>
              <a:cs typeface="Quattrocento Sans"/>
              <a:sym typeface="Quattrocento Sans"/>
            </a:endParaRPr>
          </a:p>
          <a:p>
            <a:pPr indent="-317500" lvl="0" marL="457200" marR="0" rtl="0" algn="l">
              <a:lnSpc>
                <a:spcPct val="100000"/>
              </a:lnSpc>
              <a:spcBef>
                <a:spcPts val="0"/>
              </a:spcBef>
              <a:spcAft>
                <a:spcPts val="0"/>
              </a:spcAft>
              <a:buClr>
                <a:srgbClr val="000000"/>
              </a:buClr>
              <a:buSzPts val="1400"/>
              <a:buFont typeface="Quattrocento Sans"/>
              <a:buChar char="●"/>
            </a:pPr>
            <a:r>
              <a:rPr b="0" i="0" lang="en" sz="1400" u="none" cap="none" strike="noStrike">
                <a:solidFill>
                  <a:srgbClr val="000000"/>
                </a:solidFill>
                <a:latin typeface="Quattrocento Sans"/>
                <a:ea typeface="Quattrocento Sans"/>
                <a:cs typeface="Quattrocento Sans"/>
                <a:sym typeface="Quattrocento Sans"/>
              </a:rPr>
              <a:t>El proceso tarda más en ingresar a la SC</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46" name="Google Shape;246;p14"/>
          <p:cNvPicPr preferRelativeResize="0"/>
          <p:nvPr/>
        </p:nvPicPr>
        <p:blipFill rotWithShape="1">
          <a:blip r:embed="rId3">
            <a:alphaModFix/>
          </a:blip>
          <a:srcRect b="0" l="0" r="0" t="0"/>
          <a:stretch/>
        </p:blipFill>
        <p:spPr>
          <a:xfrm>
            <a:off x="3975000" y="3736425"/>
            <a:ext cx="435199" cy="497754"/>
          </a:xfrm>
          <a:prstGeom prst="rect">
            <a:avLst/>
          </a:prstGeom>
          <a:noFill/>
          <a:ln>
            <a:noFill/>
          </a:ln>
        </p:spPr>
      </p:pic>
      <p:pic>
        <p:nvPicPr>
          <p:cNvPr descr="Resultado de imagen para x image" id="247" name="Google Shape;247;p14"/>
          <p:cNvPicPr preferRelativeResize="0"/>
          <p:nvPr/>
        </p:nvPicPr>
        <p:blipFill rotWithShape="1">
          <a:blip r:embed="rId4">
            <a:alphaModFix/>
          </a:blip>
          <a:srcRect b="0" l="0" r="0" t="0"/>
          <a:stretch/>
        </p:blipFill>
        <p:spPr>
          <a:xfrm>
            <a:off x="3878664" y="4500551"/>
            <a:ext cx="387536" cy="4977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chemeClr val="lt1"/>
                </a:solidFill>
              </a:rPr>
              <a:t>SOLUCIONES A NIVEL DE HW</a:t>
            </a:r>
            <a:endParaRPr sz="1800">
              <a:solidFill>
                <a:srgbClr val="FFFFFF"/>
              </a:solidFill>
            </a:endParaRPr>
          </a:p>
        </p:txBody>
      </p:sp>
      <p:sp>
        <p:nvSpPr>
          <p:cNvPr id="255" name="Google Shape;255;p1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56" name="Google Shape;256;p15"/>
          <p:cNvSpPr txBox="1"/>
          <p:nvPr/>
        </p:nvSpPr>
        <p:spPr>
          <a:xfrm>
            <a:off x="367500" y="1002250"/>
            <a:ext cx="3636000" cy="398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INSTRUCCIONES ATÓMICAS</a:t>
            </a:r>
            <a:endParaRPr b="1" i="0" sz="1800" u="none" cap="none" strike="noStrike">
              <a:solidFill>
                <a:srgbClr val="000000"/>
              </a:solidFill>
              <a:latin typeface="Quattrocento Sans"/>
              <a:ea typeface="Quattrocento Sans"/>
              <a:cs typeface="Quattrocento Sans"/>
              <a:sym typeface="Quattrocento Sans"/>
            </a:endParaRPr>
          </a:p>
        </p:txBody>
      </p:sp>
      <p:sp>
        <p:nvSpPr>
          <p:cNvPr id="257" name="Google Shape;257;p15"/>
          <p:cNvSpPr/>
          <p:nvPr/>
        </p:nvSpPr>
        <p:spPr>
          <a:xfrm>
            <a:off x="223500" y="1466050"/>
            <a:ext cx="8697000" cy="4821600"/>
          </a:xfrm>
          <a:prstGeom prst="rect">
            <a:avLst/>
          </a:prstGeom>
          <a:noFill/>
          <a:ln cap="flat" cmpd="sng" w="19050">
            <a:solidFill>
              <a:srgbClr val="B45F0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5"/>
          <p:cNvGrpSpPr/>
          <p:nvPr/>
        </p:nvGrpSpPr>
        <p:grpSpPr>
          <a:xfrm>
            <a:off x="367500" y="4500125"/>
            <a:ext cx="4384600" cy="611700"/>
            <a:chOff x="1987300" y="3954250"/>
            <a:chExt cx="4384600" cy="611700"/>
          </a:xfrm>
        </p:grpSpPr>
        <p:sp>
          <p:nvSpPr>
            <p:cNvPr id="259" name="Google Shape;259;p15"/>
            <p:cNvSpPr txBox="1"/>
            <p:nvPr/>
          </p:nvSpPr>
          <p:spPr>
            <a:xfrm>
              <a:off x="2449100" y="3954250"/>
              <a:ext cx="39228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Algunos sistemas proveen instrucciones que permiten validar el valor de una variable y modificarla en forma atómica </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0" name="Google Shape;260;p15"/>
            <p:cNvPicPr preferRelativeResize="0"/>
            <p:nvPr/>
          </p:nvPicPr>
          <p:blipFill rotWithShape="1">
            <a:blip r:embed="rId3">
              <a:alphaModFix/>
            </a:blip>
            <a:srcRect b="0" l="0" r="0" t="0"/>
            <a:stretch/>
          </p:blipFill>
          <p:spPr>
            <a:xfrm>
              <a:off x="1987300" y="4011225"/>
              <a:ext cx="435199" cy="497754"/>
            </a:xfrm>
            <a:prstGeom prst="rect">
              <a:avLst/>
            </a:prstGeom>
            <a:noFill/>
            <a:ln>
              <a:noFill/>
            </a:ln>
          </p:spPr>
        </p:pic>
      </p:grpSp>
      <p:grpSp>
        <p:nvGrpSpPr>
          <p:cNvPr id="261" name="Google Shape;261;p15"/>
          <p:cNvGrpSpPr/>
          <p:nvPr/>
        </p:nvGrpSpPr>
        <p:grpSpPr>
          <a:xfrm>
            <a:off x="4860964" y="5401751"/>
            <a:ext cx="3815236" cy="497753"/>
            <a:chOff x="1890964" y="5707751"/>
            <a:chExt cx="3815236" cy="497753"/>
          </a:xfrm>
        </p:grpSpPr>
        <p:sp>
          <p:nvSpPr>
            <p:cNvPr id="262" name="Google Shape;262;p15"/>
            <p:cNvSpPr txBox="1"/>
            <p:nvPr/>
          </p:nvSpPr>
          <p:spPr>
            <a:xfrm>
              <a:off x="2466200" y="5707775"/>
              <a:ext cx="3240000" cy="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No todos los sistemas tienen este soporte</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x image" id="263" name="Google Shape;263;p15"/>
            <p:cNvPicPr preferRelativeResize="0"/>
            <p:nvPr/>
          </p:nvPicPr>
          <p:blipFill rotWithShape="1">
            <a:blip r:embed="rId4">
              <a:alphaModFix/>
            </a:blip>
            <a:srcRect b="0" l="0" r="0" t="0"/>
            <a:stretch/>
          </p:blipFill>
          <p:spPr>
            <a:xfrm>
              <a:off x="1890964" y="5707751"/>
              <a:ext cx="387536" cy="497753"/>
            </a:xfrm>
            <a:prstGeom prst="rect">
              <a:avLst/>
            </a:prstGeom>
            <a:noFill/>
            <a:ln>
              <a:noFill/>
            </a:ln>
          </p:spPr>
        </p:pic>
      </p:grpSp>
      <p:grpSp>
        <p:nvGrpSpPr>
          <p:cNvPr id="264" name="Google Shape;264;p15"/>
          <p:cNvGrpSpPr/>
          <p:nvPr/>
        </p:nvGrpSpPr>
        <p:grpSpPr>
          <a:xfrm>
            <a:off x="367500" y="5507425"/>
            <a:ext cx="4150700" cy="687975"/>
            <a:chOff x="1911100" y="4620825"/>
            <a:chExt cx="4150700" cy="687975"/>
          </a:xfrm>
        </p:grpSpPr>
        <p:sp>
          <p:nvSpPr>
            <p:cNvPr id="265" name="Google Shape;265;p15"/>
            <p:cNvSpPr txBox="1"/>
            <p:nvPr/>
          </p:nvSpPr>
          <p:spPr>
            <a:xfrm>
              <a:off x="2346300" y="4697100"/>
              <a:ext cx="37155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Son sencillos de usar</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6" name="Google Shape;266;p15"/>
            <p:cNvPicPr preferRelativeResize="0"/>
            <p:nvPr/>
          </p:nvPicPr>
          <p:blipFill rotWithShape="1">
            <a:blip r:embed="rId3">
              <a:alphaModFix/>
            </a:blip>
            <a:srcRect b="0" l="0" r="0" t="0"/>
            <a:stretch/>
          </p:blipFill>
          <p:spPr>
            <a:xfrm>
              <a:off x="1911100" y="4620825"/>
              <a:ext cx="435199" cy="497754"/>
            </a:xfrm>
            <a:prstGeom prst="rect">
              <a:avLst/>
            </a:prstGeom>
            <a:noFill/>
            <a:ln>
              <a:noFill/>
            </a:ln>
          </p:spPr>
        </p:pic>
      </p:grpSp>
      <p:grpSp>
        <p:nvGrpSpPr>
          <p:cNvPr id="267" name="Google Shape;267;p15"/>
          <p:cNvGrpSpPr/>
          <p:nvPr/>
        </p:nvGrpSpPr>
        <p:grpSpPr>
          <a:xfrm>
            <a:off x="4953700" y="4500125"/>
            <a:ext cx="3966800" cy="611700"/>
            <a:chOff x="1890975" y="5111825"/>
            <a:chExt cx="3966800" cy="611700"/>
          </a:xfrm>
        </p:grpSpPr>
        <p:sp>
          <p:nvSpPr>
            <p:cNvPr id="268" name="Google Shape;268;p15"/>
            <p:cNvSpPr txBox="1"/>
            <p:nvPr/>
          </p:nvSpPr>
          <p:spPr>
            <a:xfrm>
              <a:off x="2326175" y="5111825"/>
              <a:ext cx="3531600" cy="6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Quattrocento Sans"/>
                  <a:ea typeface="Quattrocento Sans"/>
                  <a:cs typeface="Quattrocento Sans"/>
                  <a:sym typeface="Quattrocento Sans"/>
                </a:rPr>
                <a:t>Son eficientes incluso en sistemas multiprocesador</a:t>
              </a:r>
              <a:endParaRPr b="0" i="0" sz="1400" u="none" cap="none" strike="noStrike">
                <a:solidFill>
                  <a:srgbClr val="000000"/>
                </a:solidFill>
                <a:latin typeface="Quattrocento Sans"/>
                <a:ea typeface="Quattrocento Sans"/>
                <a:cs typeface="Quattrocento Sans"/>
                <a:sym typeface="Quattrocento Sans"/>
              </a:endParaRPr>
            </a:p>
          </p:txBody>
        </p:sp>
        <p:pic>
          <p:nvPicPr>
            <p:cNvPr descr="Resultado de imagen para tick image" id="269" name="Google Shape;269;p15"/>
            <p:cNvPicPr preferRelativeResize="0"/>
            <p:nvPr/>
          </p:nvPicPr>
          <p:blipFill rotWithShape="1">
            <a:blip r:embed="rId3">
              <a:alphaModFix/>
            </a:blip>
            <a:srcRect b="0" l="0" r="0" t="0"/>
            <a:stretch/>
          </p:blipFill>
          <p:spPr>
            <a:xfrm>
              <a:off x="1890975" y="5168800"/>
              <a:ext cx="435199" cy="497754"/>
            </a:xfrm>
            <a:prstGeom prst="rect">
              <a:avLst/>
            </a:prstGeom>
            <a:noFill/>
            <a:ln>
              <a:noFill/>
            </a:ln>
          </p:spPr>
        </p:pic>
      </p:grpSp>
      <p:sp>
        <p:nvSpPr>
          <p:cNvPr id="270" name="Google Shape;270;p15"/>
          <p:cNvSpPr txBox="1"/>
          <p:nvPr/>
        </p:nvSpPr>
        <p:spPr>
          <a:xfrm>
            <a:off x="684200" y="1582175"/>
            <a:ext cx="4572000" cy="398400"/>
          </a:xfrm>
          <a:prstGeom prst="rect">
            <a:avLst/>
          </a:prstGeom>
          <a:solidFill>
            <a:srgbClr val="C9DAF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TEST AND SET // SWAP AND EXCHANGE</a:t>
            </a:r>
            <a:endParaRPr b="0" i="0" sz="1600" u="none" cap="none" strike="noStrike">
              <a:solidFill>
                <a:srgbClr val="000000"/>
              </a:solidFill>
              <a:latin typeface="Arial"/>
              <a:ea typeface="Arial"/>
              <a:cs typeface="Arial"/>
              <a:sym typeface="Arial"/>
            </a:endParaRPr>
          </a:p>
        </p:txBody>
      </p:sp>
      <p:grpSp>
        <p:nvGrpSpPr>
          <p:cNvPr id="271" name="Google Shape;271;p15"/>
          <p:cNvGrpSpPr/>
          <p:nvPr/>
        </p:nvGrpSpPr>
        <p:grpSpPr>
          <a:xfrm>
            <a:off x="666200" y="2085900"/>
            <a:ext cx="3060100" cy="2167325"/>
            <a:chOff x="666200" y="2085900"/>
            <a:chExt cx="3060100" cy="2167325"/>
          </a:xfrm>
        </p:grpSpPr>
        <p:sp>
          <p:nvSpPr>
            <p:cNvPr id="272" name="Google Shape;272;p15"/>
            <p:cNvSpPr txBox="1"/>
            <p:nvPr/>
          </p:nvSpPr>
          <p:spPr>
            <a:xfrm>
              <a:off x="704100" y="2408525"/>
              <a:ext cx="3022200" cy="18447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while ( TestAndSet (&amp;lock ))</a:t>
              </a:r>
              <a:r>
                <a:rPr lang="en"/>
                <a:t>{</a:t>
              </a:r>
              <a:br>
                <a:rPr lang="en"/>
              </a:br>
              <a:r>
                <a:rPr lang="en"/>
                <a:t>//no hacer nada</a:t>
              </a:r>
              <a:br>
                <a:rPr lang="en"/>
              </a:br>
              <a:r>
                <a:rPr lang="en"/>
                <a:t>}</a:t>
              </a:r>
              <a:r>
                <a:rPr b="0" i="0" lang="en" sz="1500" u="none" cap="none" strike="noStrike">
                  <a:solidFill>
                    <a:schemeClr val="dk1"/>
                  </a:solidFill>
                  <a:latin typeface="Quattrocento Sans"/>
                  <a:ea typeface="Quattrocento Sans"/>
                  <a:cs typeface="Quattrocento Sans"/>
                  <a:sym typeface="Quattrocento Sans"/>
                </a:rPr>
                <a:t>;   </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1" i="0" lang="en" sz="1500" u="none" cap="none" strike="noStrike">
                  <a:solidFill>
                    <a:schemeClr val="dk1"/>
                  </a:solidFill>
                  <a:latin typeface="Quattrocento Sans"/>
                  <a:ea typeface="Quattrocento Sans"/>
                  <a:cs typeface="Quattrocento Sans"/>
                  <a:sym typeface="Quattrocento Sans"/>
                </a:rPr>
                <a:t>//    sección crítica</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lock = FALSE;</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000000"/>
                </a:buClr>
                <a:buSzPts val="1500"/>
                <a:buFont typeface="Arial"/>
                <a:buNone/>
              </a:pPr>
              <a:r>
                <a:rPr b="0" i="0" lang="en" sz="1500" u="none" cap="none" strike="noStrike">
                  <a:solidFill>
                    <a:schemeClr val="dk1"/>
                  </a:solidFill>
                  <a:latin typeface="Quattrocento Sans"/>
                  <a:ea typeface="Quattrocento Sans"/>
                  <a:cs typeface="Quattrocento Sans"/>
                  <a:sym typeface="Quattrocento Sans"/>
                </a:rPr>
                <a:t>//    sección restante</a:t>
              </a:r>
              <a:endParaRPr b="0" i="0" sz="1500" u="none" cap="none" strike="noStrike">
                <a:solidFill>
                  <a:schemeClr val="dk1"/>
                </a:solidFill>
                <a:latin typeface="Quattrocento Sans"/>
                <a:ea typeface="Quattrocento Sans"/>
                <a:cs typeface="Quattrocento Sans"/>
                <a:sym typeface="Quattrocento Sans"/>
              </a:endParaRPr>
            </a:p>
          </p:txBody>
        </p:sp>
        <p:sp>
          <p:nvSpPr>
            <p:cNvPr id="273" name="Google Shape;273;p15"/>
            <p:cNvSpPr txBox="1"/>
            <p:nvPr/>
          </p:nvSpPr>
          <p:spPr>
            <a:xfrm>
              <a:off x="666200" y="2085900"/>
              <a:ext cx="28260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Quattrocento Sans"/>
                  <a:ea typeface="Quattrocento Sans"/>
                  <a:cs typeface="Quattrocento Sans"/>
                  <a:sym typeface="Quattrocento Sans"/>
                </a:rPr>
                <a:t>Ejemplo usando TestAndSet</a:t>
              </a:r>
              <a:endParaRPr b="1" i="1" sz="1500" u="none" cap="none" strike="noStrike">
                <a:solidFill>
                  <a:srgbClr val="000000"/>
                </a:solidFill>
                <a:latin typeface="Quattrocento Sans"/>
                <a:ea typeface="Quattrocento Sans"/>
                <a:cs typeface="Quattrocento Sans"/>
                <a:sym typeface="Quattrocento Sans"/>
              </a:endParaRPr>
            </a:p>
          </p:txBody>
        </p:sp>
      </p:grpSp>
      <p:grpSp>
        <p:nvGrpSpPr>
          <p:cNvPr id="274" name="Google Shape;274;p15"/>
          <p:cNvGrpSpPr/>
          <p:nvPr/>
        </p:nvGrpSpPr>
        <p:grpSpPr>
          <a:xfrm>
            <a:off x="4861700" y="2085900"/>
            <a:ext cx="4150800" cy="2359949"/>
            <a:chOff x="4861700" y="2085900"/>
            <a:chExt cx="4150800" cy="2359949"/>
          </a:xfrm>
        </p:grpSpPr>
        <p:sp>
          <p:nvSpPr>
            <p:cNvPr id="275" name="Google Shape;275;p15"/>
            <p:cNvSpPr txBox="1"/>
            <p:nvPr/>
          </p:nvSpPr>
          <p:spPr>
            <a:xfrm>
              <a:off x="4861700" y="2416949"/>
              <a:ext cx="4150800" cy="20289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90000"/>
                </a:lnSpc>
                <a:spcBef>
                  <a:spcPts val="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boolean TestAndSet (boolean *target) {</a:t>
              </a:r>
              <a:endParaRPr b="0" i="0" sz="1500" u="none" cap="none" strike="noStrike">
                <a:solidFill>
                  <a:schemeClr val="dk1"/>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boolean rv = *target;</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*target = TRUE;</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        return rv:</a:t>
              </a:r>
              <a:endParaRPr b="0" i="0" sz="15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chemeClr val="accent1"/>
                </a:buClr>
                <a:buSzPts val="1500"/>
                <a:buFont typeface="Noto Sans Symbols"/>
                <a:buNone/>
              </a:pPr>
              <a:r>
                <a:rPr b="0" i="0" lang="en" sz="1500" u="none" cap="none" strike="noStrike">
                  <a:solidFill>
                    <a:schemeClr val="dk1"/>
                  </a:solidFill>
                  <a:latin typeface="Quattrocento Sans"/>
                  <a:ea typeface="Quattrocento Sans"/>
                  <a:cs typeface="Quattrocento Sans"/>
                  <a:sym typeface="Quattrocento Sans"/>
                </a:rPr>
                <a:t>}</a:t>
              </a:r>
              <a:endParaRPr b="0" i="0" sz="1500" u="none" cap="none" strike="noStrike">
                <a:solidFill>
                  <a:srgbClr val="000000"/>
                </a:solidFill>
                <a:latin typeface="Quattrocento Sans"/>
                <a:ea typeface="Quattrocento Sans"/>
                <a:cs typeface="Quattrocento Sans"/>
                <a:sym typeface="Quattrocento Sans"/>
              </a:endParaRPr>
            </a:p>
          </p:txBody>
        </p:sp>
        <p:sp>
          <p:nvSpPr>
            <p:cNvPr id="276" name="Google Shape;276;p15"/>
            <p:cNvSpPr txBox="1"/>
            <p:nvPr/>
          </p:nvSpPr>
          <p:spPr>
            <a:xfrm>
              <a:off x="4953700" y="2085900"/>
              <a:ext cx="2826000" cy="3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0000"/>
                  </a:solidFill>
                  <a:latin typeface="Quattrocento Sans"/>
                  <a:ea typeface="Quattrocento Sans"/>
                  <a:cs typeface="Quattrocento Sans"/>
                  <a:sym typeface="Quattrocento Sans"/>
                </a:rPr>
                <a:t>Funcionamiento TestAndSet</a:t>
              </a:r>
              <a:endParaRPr b="1" i="1" sz="1500" u="none" cap="none" strike="noStrike">
                <a:solidFill>
                  <a:srgbClr val="000000"/>
                </a:solidFill>
                <a:latin typeface="Quattrocento Sans"/>
                <a:ea typeface="Quattrocento Sans"/>
                <a:cs typeface="Quattrocento Sans"/>
                <a:sym typeface="Quattrocento Sans"/>
              </a:endParaRPr>
            </a:p>
          </p:txBody>
        </p:sp>
      </p:grpSp>
      <p:grpSp>
        <p:nvGrpSpPr>
          <p:cNvPr id="277" name="Google Shape;277;p15"/>
          <p:cNvGrpSpPr/>
          <p:nvPr/>
        </p:nvGrpSpPr>
        <p:grpSpPr>
          <a:xfrm>
            <a:off x="4860975" y="2742025"/>
            <a:ext cx="4427225" cy="1350600"/>
            <a:chOff x="4860975" y="2742025"/>
            <a:chExt cx="4427225" cy="1350600"/>
          </a:xfrm>
        </p:grpSpPr>
        <p:sp>
          <p:nvSpPr>
            <p:cNvPr id="278" name="Google Shape;278;p15"/>
            <p:cNvSpPr/>
            <p:nvPr/>
          </p:nvSpPr>
          <p:spPr>
            <a:xfrm>
              <a:off x="4860975" y="2742025"/>
              <a:ext cx="2627100" cy="1350600"/>
            </a:xfrm>
            <a:prstGeom prst="ellipse">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txBox="1"/>
            <p:nvPr/>
          </p:nvSpPr>
          <p:spPr>
            <a:xfrm>
              <a:off x="7489400" y="3210750"/>
              <a:ext cx="1798800" cy="68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B45F06"/>
                  </a:solidFill>
                  <a:latin typeface="Quattrocento Sans"/>
                  <a:ea typeface="Quattrocento Sans"/>
                  <a:cs typeface="Quattrocento Sans"/>
                  <a:sym typeface="Quattrocento Sans"/>
                </a:rPr>
                <a:t>ATÓMICAMENTE</a:t>
              </a:r>
              <a:endParaRPr b="1" i="0" sz="1600" u="none" cap="none" strike="noStrike">
                <a:solidFill>
                  <a:srgbClr val="B45F06"/>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SOLUCIONES DE SO  -&gt; SEMÁFOROS</a:t>
            </a:r>
            <a:endParaRPr b="0" sz="1800">
              <a:solidFill>
                <a:srgbClr val="FFFFFF"/>
              </a:solidFill>
            </a:endParaRPr>
          </a:p>
        </p:txBody>
      </p:sp>
      <p:sp>
        <p:nvSpPr>
          <p:cNvPr id="287" name="Google Shape;287;p1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288" name="Google Shape;288;p16"/>
          <p:cNvSpPr txBox="1"/>
          <p:nvPr/>
        </p:nvSpPr>
        <p:spPr>
          <a:xfrm>
            <a:off x="684200" y="1415650"/>
            <a:ext cx="7350300" cy="972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Quattrocento Sans"/>
              <a:buChar char="●"/>
            </a:pPr>
            <a:r>
              <a:rPr b="0" i="0" lang="en" sz="1800" u="none" cap="none" strike="noStrike">
                <a:solidFill>
                  <a:srgbClr val="000000"/>
                </a:solidFill>
                <a:latin typeface="Quattrocento Sans"/>
                <a:ea typeface="Quattrocento Sans"/>
                <a:cs typeface="Quattrocento Sans"/>
                <a:sym typeface="Quattrocento Sans"/>
              </a:rPr>
              <a:t>Un semáforo es una variable entera que es accedida únicamente por dos funciones atómicas (syscalls) </a:t>
            </a:r>
            <a:r>
              <a:rPr b="1" i="0" lang="en" sz="1800" u="none" cap="none" strike="noStrike">
                <a:solidFill>
                  <a:srgbClr val="000000"/>
                </a:solidFill>
                <a:latin typeface="Quattrocento Sans"/>
                <a:ea typeface="Quattrocento Sans"/>
                <a:cs typeface="Quattrocento Sans"/>
                <a:sym typeface="Quattrocento Sans"/>
              </a:rPr>
              <a:t>wait</a:t>
            </a:r>
            <a:r>
              <a:rPr b="0" i="0" lang="en" sz="1800" u="none" cap="none" strike="noStrike">
                <a:solidFill>
                  <a:srgbClr val="000000"/>
                </a:solidFill>
                <a:latin typeface="Quattrocento Sans"/>
                <a:ea typeface="Quattrocento Sans"/>
                <a:cs typeface="Quattrocento Sans"/>
                <a:sym typeface="Quattrocento Sans"/>
              </a:rPr>
              <a:t> y </a:t>
            </a:r>
            <a:r>
              <a:rPr b="1" i="0" lang="en" sz="1800" u="none" cap="none" strike="noStrike">
                <a:solidFill>
                  <a:srgbClr val="000000"/>
                </a:solidFill>
                <a:latin typeface="Quattrocento Sans"/>
                <a:ea typeface="Quattrocento Sans"/>
                <a:cs typeface="Quattrocento Sans"/>
                <a:sym typeface="Quattrocento Sans"/>
              </a:rPr>
              <a:t>signal</a:t>
            </a:r>
            <a:endParaRPr b="1" i="0" sz="1800" u="none" cap="none" strike="noStrike">
              <a:solidFill>
                <a:srgbClr val="000000"/>
              </a:solidFill>
              <a:latin typeface="Quattrocento Sans"/>
              <a:ea typeface="Quattrocento Sans"/>
              <a:cs typeface="Quattrocento Sans"/>
              <a:sym typeface="Quattrocento Sans"/>
            </a:endParaRPr>
          </a:p>
        </p:txBody>
      </p:sp>
      <p:sp>
        <p:nvSpPr>
          <p:cNvPr id="289" name="Google Shape;289;p16"/>
          <p:cNvSpPr txBox="1"/>
          <p:nvPr/>
        </p:nvSpPr>
        <p:spPr>
          <a:xfrm>
            <a:off x="1805225" y="2193850"/>
            <a:ext cx="3888000" cy="23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SEM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EAD1DC"/>
                </a:highlight>
                <a:latin typeface="Arial"/>
                <a:ea typeface="Arial"/>
                <a:cs typeface="Arial"/>
                <a:sym typeface="Arial"/>
              </a:rPr>
              <a:t>WAIT(SEM);</a:t>
            </a:r>
            <a:endParaRPr b="0" i="0" sz="1400" u="none" cap="none" strike="noStrike">
              <a:solidFill>
                <a:srgbClr val="000000"/>
              </a:solidFill>
              <a:highlight>
                <a:srgbClr val="EAD1DC"/>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SECCIÓN CRÍTICA</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EAD1DC"/>
                </a:highlight>
                <a:latin typeface="Arial"/>
                <a:ea typeface="Arial"/>
                <a:cs typeface="Arial"/>
                <a:sym typeface="Arial"/>
              </a:rPr>
              <a:t>SIGNAL(SEM)</a:t>
            </a:r>
            <a:endParaRPr b="0" i="0" sz="1400" u="none" cap="none" strike="noStrike">
              <a:solidFill>
                <a:srgbClr val="000000"/>
              </a:solidFill>
              <a:highlight>
                <a:srgbClr val="EAD1DC"/>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SECCIÓN RESTANTE</a:t>
            </a:r>
            <a:endParaRPr b="0" i="0" sz="1400" u="none" cap="none" strike="noStrike">
              <a:solidFill>
                <a:srgbClr val="000000"/>
              </a:solidFill>
              <a:latin typeface="Arial"/>
              <a:ea typeface="Arial"/>
              <a:cs typeface="Arial"/>
              <a:sym typeface="Arial"/>
            </a:endParaRPr>
          </a:p>
        </p:txBody>
      </p:sp>
      <p:sp>
        <p:nvSpPr>
          <p:cNvPr id="290" name="Google Shape;290;p16"/>
          <p:cNvSpPr txBox="1"/>
          <p:nvPr/>
        </p:nvSpPr>
        <p:spPr>
          <a:xfrm>
            <a:off x="810200" y="4745650"/>
            <a:ext cx="7344000" cy="85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Quattrocento Sans"/>
              <a:buChar char="●"/>
            </a:pPr>
            <a:r>
              <a:rPr b="0" i="0" lang="en" sz="1800" u="none" cap="none" strike="noStrike">
                <a:solidFill>
                  <a:srgbClr val="000000"/>
                </a:solidFill>
                <a:latin typeface="Quattrocento Sans"/>
                <a:ea typeface="Quattrocento Sans"/>
                <a:cs typeface="Quattrocento Sans"/>
                <a:sym typeface="Quattrocento Sans"/>
              </a:rPr>
              <a:t>A diferencia del resto de las estrategias vistas, se puede implementar con o sin espera activa</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IMPLEMENTACIÓN</a:t>
            </a:r>
            <a:endParaRPr b="0" sz="1800">
              <a:solidFill>
                <a:srgbClr val="FFFFFF"/>
              </a:solidFill>
            </a:endParaRPr>
          </a:p>
        </p:txBody>
      </p:sp>
      <p:sp>
        <p:nvSpPr>
          <p:cNvPr id="298" name="Google Shape;298;p1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299" name="Google Shape;299;p17"/>
          <p:cNvGrpSpPr/>
          <p:nvPr/>
        </p:nvGrpSpPr>
        <p:grpSpPr>
          <a:xfrm>
            <a:off x="76975" y="1042475"/>
            <a:ext cx="4142400" cy="4172125"/>
            <a:chOff x="76975" y="1042475"/>
            <a:chExt cx="4142400" cy="4172125"/>
          </a:xfrm>
        </p:grpSpPr>
        <p:sp>
          <p:nvSpPr>
            <p:cNvPr id="300" name="Google Shape;300;p17"/>
            <p:cNvSpPr/>
            <p:nvPr/>
          </p:nvSpPr>
          <p:spPr>
            <a:xfrm>
              <a:off x="76975" y="1643400"/>
              <a:ext cx="4142400" cy="35712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txBox="1"/>
            <p:nvPr/>
          </p:nvSpPr>
          <p:spPr>
            <a:xfrm>
              <a:off x="321274" y="1643400"/>
              <a:ext cx="3212700" cy="212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wait (sem)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while (sem == 0); // no-op</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sem--;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sp>
          <p:nvSpPr>
            <p:cNvPr id="302" name="Google Shape;302;p17"/>
            <p:cNvSpPr/>
            <p:nvPr/>
          </p:nvSpPr>
          <p:spPr>
            <a:xfrm>
              <a:off x="271464" y="3877275"/>
              <a:ext cx="2939700" cy="1179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signal (sem) {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     sem++;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p:txBody>
        </p:sp>
        <p:sp>
          <p:nvSpPr>
            <p:cNvPr id="303" name="Google Shape;303;p17"/>
            <p:cNvSpPr txBox="1"/>
            <p:nvPr/>
          </p:nvSpPr>
          <p:spPr>
            <a:xfrm>
              <a:off x="198200" y="1042475"/>
              <a:ext cx="3510000" cy="540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CON ESPERA ACTIVA</a:t>
              </a:r>
              <a:endParaRPr b="1" i="0" sz="1800" u="none" cap="none" strike="noStrike">
                <a:solidFill>
                  <a:srgbClr val="000000"/>
                </a:solidFill>
                <a:latin typeface="Quattrocento Sans"/>
                <a:ea typeface="Quattrocento Sans"/>
                <a:cs typeface="Quattrocento Sans"/>
                <a:sym typeface="Quattrocento Sans"/>
              </a:endParaRPr>
            </a:p>
          </p:txBody>
        </p:sp>
      </p:grpSp>
      <p:grpSp>
        <p:nvGrpSpPr>
          <p:cNvPr id="304" name="Google Shape;304;p17"/>
          <p:cNvGrpSpPr/>
          <p:nvPr/>
        </p:nvGrpSpPr>
        <p:grpSpPr>
          <a:xfrm>
            <a:off x="4536200" y="1042475"/>
            <a:ext cx="4407600" cy="4172125"/>
            <a:chOff x="4536200" y="1042475"/>
            <a:chExt cx="4407600" cy="4172125"/>
          </a:xfrm>
        </p:grpSpPr>
        <p:sp>
          <p:nvSpPr>
            <p:cNvPr id="305" name="Google Shape;305;p17"/>
            <p:cNvSpPr/>
            <p:nvPr/>
          </p:nvSpPr>
          <p:spPr>
            <a:xfrm>
              <a:off x="4536200" y="1643400"/>
              <a:ext cx="4407600" cy="35712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txBox="1"/>
            <p:nvPr/>
          </p:nvSpPr>
          <p:spPr>
            <a:xfrm>
              <a:off x="4922600" y="1042475"/>
              <a:ext cx="3510000" cy="540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CON BLOQUEO</a:t>
              </a:r>
              <a:endParaRPr b="1" i="0" sz="1800" u="none" cap="none" strike="noStrike">
                <a:solidFill>
                  <a:srgbClr val="000000"/>
                </a:solidFill>
                <a:latin typeface="Quattrocento Sans"/>
                <a:ea typeface="Quattrocento Sans"/>
                <a:cs typeface="Quattrocento Sans"/>
                <a:sym typeface="Quattrocento Sans"/>
              </a:endParaRPr>
            </a:p>
          </p:txBody>
        </p:sp>
        <p:sp>
          <p:nvSpPr>
            <p:cNvPr id="307" name="Google Shape;307;p17"/>
            <p:cNvSpPr txBox="1"/>
            <p:nvPr/>
          </p:nvSpPr>
          <p:spPr>
            <a:xfrm>
              <a:off x="4617800" y="1956900"/>
              <a:ext cx="1963800" cy="272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wait (S)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valor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if (valor </a:t>
              </a:r>
              <a:r>
                <a:rPr b="0" i="1" lang="en" sz="1700" u="none" cap="none" strike="noStrike">
                  <a:solidFill>
                    <a:srgbClr val="000000"/>
                  </a:solidFill>
                  <a:latin typeface="Quattrocento Sans"/>
                  <a:ea typeface="Quattrocento Sans"/>
                  <a:cs typeface="Quattrocento Sans"/>
                  <a:sym typeface="Quattrocento Sans"/>
                </a:rPr>
                <a:t>&lt; </a:t>
              </a:r>
              <a:r>
                <a:rPr b="0" i="0" lang="en" sz="1700" u="none" cap="none" strike="noStrike">
                  <a:solidFill>
                    <a:srgbClr val="000000"/>
                  </a:solidFill>
                  <a:latin typeface="Quattrocento Sans"/>
                  <a:ea typeface="Quattrocento Sans"/>
                  <a:cs typeface="Quattrocento Sans"/>
                  <a:sym typeface="Quattrocento Sans"/>
                </a:rPr>
                <a:t>0)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block();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10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sp>
          <p:nvSpPr>
            <p:cNvPr id="308" name="Google Shape;308;p17"/>
            <p:cNvSpPr txBox="1"/>
            <p:nvPr/>
          </p:nvSpPr>
          <p:spPr>
            <a:xfrm>
              <a:off x="6541975" y="1956900"/>
              <a:ext cx="2401800" cy="238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signal (S)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valor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if (valor </a:t>
              </a:r>
              <a:r>
                <a:rPr b="0" i="1" lang="en" sz="1700" u="none" cap="none" strike="noStrike">
                  <a:solidFill>
                    <a:srgbClr val="000000"/>
                  </a:solidFill>
                  <a:latin typeface="Quattrocento Sans"/>
                  <a:ea typeface="Quattrocento Sans"/>
                  <a:cs typeface="Quattrocento Sans"/>
                  <a:sym typeface="Quattrocento Sans"/>
                </a:rPr>
                <a:t>&lt;</a:t>
              </a:r>
              <a:r>
                <a:rPr b="0" i="0" lang="en" sz="1700" u="none" cap="none" strike="noStrike">
                  <a:solidFill>
                    <a:srgbClr val="000000"/>
                  </a:solidFill>
                  <a:latin typeface="Quattrocento Sans"/>
                  <a:ea typeface="Quattrocento Sans"/>
                  <a:cs typeface="Quattrocento Sans"/>
                  <a:sym typeface="Quattrocento Sans"/>
                </a:rPr>
                <a:t>= 0) {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1" lang="en" sz="1700" u="none" cap="none" strike="noStrike">
                  <a:solidFill>
                    <a:srgbClr val="000000"/>
                  </a:solidFill>
                  <a:latin typeface="Quattrocento Sans"/>
                  <a:ea typeface="Quattrocento Sans"/>
                  <a:cs typeface="Quattrocento Sans"/>
                  <a:sym typeface="Quattrocento Sans"/>
                </a:rPr>
                <a:t>	     </a:t>
              </a:r>
              <a:r>
                <a:rPr b="0" i="0" lang="en" sz="1700" u="none" cap="none" strike="noStrike">
                  <a:solidFill>
                    <a:srgbClr val="000000"/>
                  </a:solidFill>
                  <a:latin typeface="Quattrocento Sans"/>
                  <a:ea typeface="Quattrocento Sans"/>
                  <a:cs typeface="Quattrocento Sans"/>
                  <a:sym typeface="Quattrocento Sans"/>
                </a:rPr>
                <a:t>wakeup(pid);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rPr b="0" i="0" lang="en" sz="1700" u="none" cap="none" strike="noStrike">
                  <a:solidFill>
                    <a:srgbClr val="000000"/>
                  </a:solidFill>
                  <a:latin typeface="Quattrocento Sans"/>
                  <a:ea typeface="Quattrocento Sans"/>
                  <a:cs typeface="Quattrocento Sans"/>
                  <a:sym typeface="Quattrocento Sans"/>
                </a:rPr>
                <a:t>}</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8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342900" lvl="0" marL="342900" marR="0" rtl="0" algn="l">
                <a:lnSpc>
                  <a:spcPct val="90000"/>
                </a:lnSpc>
                <a:spcBef>
                  <a:spcPts val="1000"/>
                </a:spcBef>
                <a:spcAft>
                  <a:spcPts val="0"/>
                </a:spcAft>
                <a:buClr>
                  <a:srgbClr val="FFAB40"/>
                </a:buClr>
                <a:buSzPts val="17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1700" u="none" cap="none" strike="noStrike">
                <a:solidFill>
                  <a:srgbClr val="000000"/>
                </a:solidFill>
                <a:latin typeface="Quattrocento Sans"/>
                <a:ea typeface="Quattrocento Sans"/>
                <a:cs typeface="Quattrocento Sans"/>
                <a:sym typeface="Quattrocento Sans"/>
              </a:endParaRPr>
            </a:p>
          </p:txBody>
        </p:sp>
      </p:grpSp>
      <p:grpSp>
        <p:nvGrpSpPr>
          <p:cNvPr id="309" name="Google Shape;309;p17"/>
          <p:cNvGrpSpPr/>
          <p:nvPr/>
        </p:nvGrpSpPr>
        <p:grpSpPr>
          <a:xfrm>
            <a:off x="2311175" y="3071650"/>
            <a:ext cx="3953025" cy="3013425"/>
            <a:chOff x="2311175" y="3071650"/>
            <a:chExt cx="3953025" cy="3013425"/>
          </a:xfrm>
        </p:grpSpPr>
        <p:sp>
          <p:nvSpPr>
            <p:cNvPr id="310" name="Google Shape;310;p17"/>
            <p:cNvSpPr txBox="1"/>
            <p:nvPr/>
          </p:nvSpPr>
          <p:spPr>
            <a:xfrm>
              <a:off x="2311175" y="5372875"/>
              <a:ext cx="3017100" cy="7122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Cola de espera del semáforo</a:t>
              </a:r>
              <a:endParaRPr b="1" i="0" sz="1600" u="none" cap="none" strike="noStrike">
                <a:solidFill>
                  <a:srgbClr val="000000"/>
                </a:solidFill>
                <a:latin typeface="Quattrocento Sans"/>
                <a:ea typeface="Quattrocento Sans"/>
                <a:cs typeface="Quattrocento Sans"/>
                <a:sym typeface="Quattrocento Sans"/>
              </a:endParaRPr>
            </a:p>
          </p:txBody>
        </p:sp>
        <p:sp>
          <p:nvSpPr>
            <p:cNvPr id="311" name="Google Shape;311;p17"/>
            <p:cNvSpPr/>
            <p:nvPr/>
          </p:nvSpPr>
          <p:spPr>
            <a:xfrm>
              <a:off x="5094200" y="3071650"/>
              <a:ext cx="1170000" cy="540000"/>
            </a:xfrm>
            <a:prstGeom prst="ellipse">
              <a:avLst/>
            </a:prstGeom>
            <a:no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2" name="Google Shape;312;p17"/>
            <p:cNvCxnSpPr>
              <a:stCxn id="311" idx="4"/>
              <a:endCxn id="310" idx="0"/>
            </p:cNvCxnSpPr>
            <p:nvPr/>
          </p:nvCxnSpPr>
          <p:spPr>
            <a:xfrm flipH="1">
              <a:off x="3819800" y="3611650"/>
              <a:ext cx="1859400" cy="1761300"/>
            </a:xfrm>
            <a:prstGeom prst="straightConnector1">
              <a:avLst/>
            </a:prstGeom>
            <a:noFill/>
            <a:ln cap="flat" cmpd="sng" w="28575">
              <a:solidFill>
                <a:srgbClr val="BF9000"/>
              </a:solidFill>
              <a:prstDash val="solid"/>
              <a:round/>
              <a:headEnd len="sm" w="sm" type="none"/>
              <a:tailEnd len="med" w="med" type="stealth"/>
            </a:ln>
          </p:spPr>
        </p:cxnSp>
      </p:grpSp>
      <p:grpSp>
        <p:nvGrpSpPr>
          <p:cNvPr id="313" name="Google Shape;313;p17"/>
          <p:cNvGrpSpPr/>
          <p:nvPr/>
        </p:nvGrpSpPr>
        <p:grpSpPr>
          <a:xfrm>
            <a:off x="5869775" y="2919250"/>
            <a:ext cx="3107100" cy="3015925"/>
            <a:chOff x="5869775" y="3071650"/>
            <a:chExt cx="3107100" cy="3015925"/>
          </a:xfrm>
        </p:grpSpPr>
        <p:sp>
          <p:nvSpPr>
            <p:cNvPr id="314" name="Google Shape;314;p17"/>
            <p:cNvSpPr txBox="1"/>
            <p:nvPr/>
          </p:nvSpPr>
          <p:spPr>
            <a:xfrm>
              <a:off x="5869775" y="5375375"/>
              <a:ext cx="3107100" cy="7122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Despierta al primero que se bloqueo</a:t>
              </a:r>
              <a:endParaRPr b="1" i="0" sz="1600" u="none" cap="none" strike="noStrike">
                <a:solidFill>
                  <a:srgbClr val="000000"/>
                </a:solidFill>
                <a:latin typeface="Quattrocento Sans"/>
                <a:ea typeface="Quattrocento Sans"/>
                <a:cs typeface="Quattrocento Sans"/>
                <a:sym typeface="Quattrocento Sans"/>
              </a:endParaRPr>
            </a:p>
          </p:txBody>
        </p:sp>
        <p:sp>
          <p:nvSpPr>
            <p:cNvPr id="315" name="Google Shape;315;p17"/>
            <p:cNvSpPr/>
            <p:nvPr/>
          </p:nvSpPr>
          <p:spPr>
            <a:xfrm>
              <a:off x="6838325" y="3071650"/>
              <a:ext cx="1963800" cy="540000"/>
            </a:xfrm>
            <a:prstGeom prst="ellipse">
              <a:avLst/>
            </a:prstGeom>
            <a:noFill/>
            <a:ln cap="flat" cmpd="sng" w="3810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p17"/>
            <p:cNvCxnSpPr>
              <a:stCxn id="315" idx="4"/>
              <a:endCxn id="314" idx="0"/>
            </p:cNvCxnSpPr>
            <p:nvPr/>
          </p:nvCxnSpPr>
          <p:spPr>
            <a:xfrm flipH="1">
              <a:off x="7423325" y="3611650"/>
              <a:ext cx="396900" cy="1763700"/>
            </a:xfrm>
            <a:prstGeom prst="straightConnector1">
              <a:avLst/>
            </a:prstGeom>
            <a:noFill/>
            <a:ln cap="flat" cmpd="sng" w="28575">
              <a:solidFill>
                <a:srgbClr val="BF9000"/>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p:nvPr/>
        </p:nvSpPr>
        <p:spPr>
          <a:xfrm>
            <a:off x="270200" y="1605250"/>
            <a:ext cx="8604000" cy="1377600"/>
          </a:xfrm>
          <a:prstGeom prst="rect">
            <a:avLst/>
          </a:prstGeom>
          <a:noFill/>
          <a:ln cap="flat" cmpd="sng" w="19050">
            <a:solidFill>
              <a:srgbClr val="274E1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IMPLEMENTACIÓN</a:t>
            </a:r>
            <a:endParaRPr b="0" sz="1800">
              <a:solidFill>
                <a:srgbClr val="FFFFFF"/>
              </a:solidFill>
            </a:endParaRPr>
          </a:p>
        </p:txBody>
      </p:sp>
      <p:sp>
        <p:nvSpPr>
          <p:cNvPr id="325" name="Google Shape;325;p18"/>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26" name="Google Shape;326;p18"/>
          <p:cNvSpPr txBox="1"/>
          <p:nvPr/>
        </p:nvSpPr>
        <p:spPr>
          <a:xfrm>
            <a:off x="432200" y="948850"/>
            <a:ext cx="23760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txBox="1"/>
          <p:nvPr/>
        </p:nvSpPr>
        <p:spPr>
          <a:xfrm>
            <a:off x="432200" y="1035175"/>
            <a:ext cx="3294000" cy="456300"/>
          </a:xfrm>
          <a:prstGeom prst="rect">
            <a:avLst/>
          </a:prstGeom>
          <a:solidFill>
            <a:srgbClr val="B6D7A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PTHREADS</a:t>
            </a:r>
            <a:endParaRPr b="1" i="0" sz="2000" u="none" cap="none" strike="noStrike">
              <a:solidFill>
                <a:srgbClr val="000000"/>
              </a:solidFill>
              <a:latin typeface="Quattrocento Sans"/>
              <a:ea typeface="Quattrocento Sans"/>
              <a:cs typeface="Quattrocento Sans"/>
              <a:sym typeface="Quattrocento Sans"/>
            </a:endParaRPr>
          </a:p>
        </p:txBody>
      </p:sp>
      <p:sp>
        <p:nvSpPr>
          <p:cNvPr id="328" name="Google Shape;328;p18"/>
          <p:cNvSpPr txBox="1"/>
          <p:nvPr/>
        </p:nvSpPr>
        <p:spPr>
          <a:xfrm>
            <a:off x="2712800" y="18020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pthreads_spinlock_t</a:t>
            </a:r>
            <a:endParaRPr b="0" i="0" sz="1800" u="none" cap="none" strike="noStrike">
              <a:solidFill>
                <a:srgbClr val="000000"/>
              </a:solidFill>
              <a:latin typeface="Quattrocento Sans"/>
              <a:ea typeface="Quattrocento Sans"/>
              <a:cs typeface="Quattrocento Sans"/>
              <a:sym typeface="Quattrocento Sans"/>
            </a:endParaRPr>
          </a:p>
        </p:txBody>
      </p:sp>
      <p:sp>
        <p:nvSpPr>
          <p:cNvPr id="329" name="Google Shape;329;p18"/>
          <p:cNvSpPr txBox="1"/>
          <p:nvPr/>
        </p:nvSpPr>
        <p:spPr>
          <a:xfrm>
            <a:off x="2712800" y="22583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pthreads_mutex_t</a:t>
            </a:r>
            <a:endParaRPr b="0" i="0" sz="1800" u="none" cap="none" strike="noStrike">
              <a:solidFill>
                <a:srgbClr val="000000"/>
              </a:solidFill>
              <a:latin typeface="Quattrocento Sans"/>
              <a:ea typeface="Quattrocento Sans"/>
              <a:cs typeface="Quattrocento Sans"/>
              <a:sym typeface="Quattrocento Sans"/>
            </a:endParaRPr>
          </a:p>
        </p:txBody>
      </p:sp>
      <p:sp>
        <p:nvSpPr>
          <p:cNvPr id="330" name="Google Shape;330;p18"/>
          <p:cNvSpPr txBox="1"/>
          <p:nvPr/>
        </p:nvSpPr>
        <p:spPr>
          <a:xfrm>
            <a:off x="251000" y="18020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Con espera activa</a:t>
            </a:r>
            <a:endParaRPr b="0" i="0" sz="1800" u="none" cap="none" strike="noStrike">
              <a:solidFill>
                <a:srgbClr val="000000"/>
              </a:solidFill>
              <a:latin typeface="Quattrocento Sans"/>
              <a:ea typeface="Quattrocento Sans"/>
              <a:cs typeface="Quattrocento Sans"/>
              <a:sym typeface="Quattrocento Sans"/>
            </a:endParaRPr>
          </a:p>
        </p:txBody>
      </p:sp>
      <p:sp>
        <p:nvSpPr>
          <p:cNvPr id="331" name="Google Shape;331;p18"/>
          <p:cNvSpPr txBox="1"/>
          <p:nvPr/>
        </p:nvSpPr>
        <p:spPr>
          <a:xfrm>
            <a:off x="251000" y="2258375"/>
            <a:ext cx="21876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Con bloqueo</a:t>
            </a:r>
            <a:endParaRPr b="0" i="0" sz="1800" u="none" cap="none" strike="noStrike">
              <a:solidFill>
                <a:srgbClr val="000000"/>
              </a:solidFill>
              <a:latin typeface="Quattrocento Sans"/>
              <a:ea typeface="Quattrocento Sans"/>
              <a:cs typeface="Quattrocento Sans"/>
              <a:sym typeface="Quattrocento Sans"/>
            </a:endParaRPr>
          </a:p>
        </p:txBody>
      </p:sp>
      <p:sp>
        <p:nvSpPr>
          <p:cNvPr id="332" name="Google Shape;332;p18"/>
          <p:cNvSpPr txBox="1"/>
          <p:nvPr/>
        </p:nvSpPr>
        <p:spPr>
          <a:xfrm>
            <a:off x="6354200" y="1605250"/>
            <a:ext cx="1638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lock (wait)</a:t>
            </a:r>
            <a:endParaRPr b="0" i="0" sz="1800" u="none" cap="none" strike="noStrike">
              <a:solidFill>
                <a:srgbClr val="000000"/>
              </a:solidFill>
              <a:latin typeface="Quattrocento Sans"/>
              <a:ea typeface="Quattrocento Sans"/>
              <a:cs typeface="Quattrocento Sans"/>
              <a:sym typeface="Quattrocento Sans"/>
            </a:endParaRPr>
          </a:p>
        </p:txBody>
      </p:sp>
      <p:sp>
        <p:nvSpPr>
          <p:cNvPr id="333" name="Google Shape;333;p18"/>
          <p:cNvSpPr txBox="1"/>
          <p:nvPr/>
        </p:nvSpPr>
        <p:spPr>
          <a:xfrm>
            <a:off x="6354200" y="2258375"/>
            <a:ext cx="1638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unlock (signal)</a:t>
            </a:r>
            <a:endParaRPr b="0" i="0" sz="1800" u="none" cap="none" strike="noStrike">
              <a:solidFill>
                <a:srgbClr val="000000"/>
              </a:solidFill>
              <a:latin typeface="Quattrocento Sans"/>
              <a:ea typeface="Quattrocento Sans"/>
              <a:cs typeface="Quattrocento Sans"/>
              <a:sym typeface="Quattrocento Sans"/>
            </a:endParaRPr>
          </a:p>
        </p:txBody>
      </p:sp>
      <p:cxnSp>
        <p:nvCxnSpPr>
          <p:cNvPr id="334" name="Google Shape;334;p18"/>
          <p:cNvCxnSpPr/>
          <p:nvPr/>
        </p:nvCxnSpPr>
        <p:spPr>
          <a:xfrm>
            <a:off x="2214200" y="2010725"/>
            <a:ext cx="504000" cy="0"/>
          </a:xfrm>
          <a:prstGeom prst="straightConnector1">
            <a:avLst/>
          </a:prstGeom>
          <a:noFill/>
          <a:ln cap="flat" cmpd="sng" w="38100">
            <a:solidFill>
              <a:srgbClr val="274E13"/>
            </a:solidFill>
            <a:prstDash val="solid"/>
            <a:round/>
            <a:headEnd len="sm" w="sm" type="none"/>
            <a:tailEnd len="med" w="med" type="stealth"/>
          </a:ln>
        </p:spPr>
      </p:cxnSp>
      <p:cxnSp>
        <p:nvCxnSpPr>
          <p:cNvPr id="335" name="Google Shape;335;p18"/>
          <p:cNvCxnSpPr/>
          <p:nvPr/>
        </p:nvCxnSpPr>
        <p:spPr>
          <a:xfrm>
            <a:off x="1908200" y="2486525"/>
            <a:ext cx="810000" cy="0"/>
          </a:xfrm>
          <a:prstGeom prst="straightConnector1">
            <a:avLst/>
          </a:prstGeom>
          <a:noFill/>
          <a:ln cap="flat" cmpd="sng" w="38100">
            <a:solidFill>
              <a:srgbClr val="274E13"/>
            </a:solidFill>
            <a:prstDash val="solid"/>
            <a:round/>
            <a:headEnd len="sm" w="sm" type="none"/>
            <a:tailEnd len="med" w="med" type="stealth"/>
          </a:ln>
        </p:spPr>
      </p:cxnSp>
      <p:sp>
        <p:nvSpPr>
          <p:cNvPr id="336" name="Google Shape;336;p18"/>
          <p:cNvSpPr/>
          <p:nvPr/>
        </p:nvSpPr>
        <p:spPr>
          <a:xfrm>
            <a:off x="4860200" y="1686850"/>
            <a:ext cx="316475" cy="1080000"/>
          </a:xfrm>
          <a:custGeom>
            <a:rect b="b" l="l" r="r" t="t"/>
            <a:pathLst>
              <a:path extrusionOk="0" h="43200" w="12659">
                <a:moveTo>
                  <a:pt x="0" y="0"/>
                </a:moveTo>
                <a:cubicBezTo>
                  <a:pt x="3976" y="3976"/>
                  <a:pt x="9876" y="7413"/>
                  <a:pt x="10800" y="12960"/>
                </a:cubicBezTo>
                <a:cubicBezTo>
                  <a:pt x="11302" y="15973"/>
                  <a:pt x="5454" y="16604"/>
                  <a:pt x="4320" y="19440"/>
                </a:cubicBezTo>
                <a:cubicBezTo>
                  <a:pt x="3479" y="21542"/>
                  <a:pt x="7920" y="22936"/>
                  <a:pt x="7920" y="25200"/>
                </a:cubicBezTo>
                <a:cubicBezTo>
                  <a:pt x="7920" y="26558"/>
                  <a:pt x="4611" y="26792"/>
                  <a:pt x="5040" y="28080"/>
                </a:cubicBezTo>
                <a:cubicBezTo>
                  <a:pt x="6226" y="31637"/>
                  <a:pt x="13917" y="33367"/>
                  <a:pt x="12240" y="36720"/>
                </a:cubicBezTo>
                <a:cubicBezTo>
                  <a:pt x="10362" y="40475"/>
                  <a:pt x="5638" y="43200"/>
                  <a:pt x="1440" y="43200"/>
                </a:cubicBezTo>
              </a:path>
            </a:pathLst>
          </a:cu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7" name="Google Shape;337;p18"/>
          <p:cNvCxnSpPr>
            <a:endCxn id="332" idx="1"/>
          </p:cNvCxnSpPr>
          <p:nvPr/>
        </p:nvCxnSpPr>
        <p:spPr>
          <a:xfrm flipH="1" rot="10800000">
            <a:off x="5202200" y="1833400"/>
            <a:ext cx="1152000" cy="374100"/>
          </a:xfrm>
          <a:prstGeom prst="straightConnector1">
            <a:avLst/>
          </a:prstGeom>
          <a:noFill/>
          <a:ln cap="flat" cmpd="sng" w="38100">
            <a:solidFill>
              <a:srgbClr val="274E13"/>
            </a:solidFill>
            <a:prstDash val="solid"/>
            <a:round/>
            <a:headEnd len="sm" w="sm" type="none"/>
            <a:tailEnd len="med" w="med" type="stealth"/>
          </a:ln>
        </p:spPr>
      </p:cxnSp>
      <p:cxnSp>
        <p:nvCxnSpPr>
          <p:cNvPr id="338" name="Google Shape;338;p18"/>
          <p:cNvCxnSpPr>
            <a:endCxn id="333" idx="1"/>
          </p:cNvCxnSpPr>
          <p:nvPr/>
        </p:nvCxnSpPr>
        <p:spPr>
          <a:xfrm>
            <a:off x="5184200" y="2334725"/>
            <a:ext cx="1170000" cy="151800"/>
          </a:xfrm>
          <a:prstGeom prst="straightConnector1">
            <a:avLst/>
          </a:prstGeom>
          <a:noFill/>
          <a:ln cap="flat" cmpd="sng" w="38100">
            <a:solidFill>
              <a:srgbClr val="274E13"/>
            </a:solidFill>
            <a:prstDash val="solid"/>
            <a:round/>
            <a:headEnd len="sm" w="sm" type="none"/>
            <a:tailEnd len="med" w="med" type="stealth"/>
          </a:ln>
        </p:spPr>
      </p:cxnSp>
      <p:grpSp>
        <p:nvGrpSpPr>
          <p:cNvPr id="339" name="Google Shape;339;p18"/>
          <p:cNvGrpSpPr/>
          <p:nvPr/>
        </p:nvGrpSpPr>
        <p:grpSpPr>
          <a:xfrm>
            <a:off x="432200" y="3176750"/>
            <a:ext cx="8145000" cy="1289088"/>
            <a:chOff x="432200" y="3176750"/>
            <a:chExt cx="8145000" cy="1289088"/>
          </a:xfrm>
        </p:grpSpPr>
        <p:sp>
          <p:nvSpPr>
            <p:cNvPr id="340" name="Google Shape;340;p18"/>
            <p:cNvSpPr txBox="1"/>
            <p:nvPr/>
          </p:nvSpPr>
          <p:spPr>
            <a:xfrm>
              <a:off x="2043200" y="4009538"/>
              <a:ext cx="6534000" cy="4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000000"/>
                  </a:solidFill>
                  <a:latin typeface="Quattrocento Sans"/>
                  <a:ea typeface="Quattrocento Sans"/>
                  <a:cs typeface="Quattrocento Sans"/>
                  <a:sym typeface="Quattrocento Sans"/>
                </a:rPr>
                <a:t>…Siempre es mejor usar la implementación con bloqueo?...</a:t>
              </a:r>
              <a:endParaRPr b="1" i="1" sz="1800" u="none" cap="none" strike="noStrike">
                <a:solidFill>
                  <a:srgbClr val="000000"/>
                </a:solidFill>
                <a:latin typeface="Quattrocento Sans"/>
                <a:ea typeface="Quattrocento Sans"/>
                <a:cs typeface="Quattrocento Sans"/>
                <a:sym typeface="Quattrocento Sans"/>
              </a:endParaRPr>
            </a:p>
          </p:txBody>
        </p:sp>
        <p:sp>
          <p:nvSpPr>
            <p:cNvPr id="341" name="Google Shape;341;p18"/>
            <p:cNvSpPr txBox="1"/>
            <p:nvPr/>
          </p:nvSpPr>
          <p:spPr>
            <a:xfrm>
              <a:off x="432200" y="3176750"/>
              <a:ext cx="7956000" cy="83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Quattrocento Sans"/>
                  <a:ea typeface="Quattrocento Sans"/>
                  <a:cs typeface="Quattrocento Sans"/>
                  <a:sym typeface="Quattrocento Sans"/>
                </a:rPr>
                <a:t>Como siempre priorizamos el buen uso de la CPU y no queremos desperdiciarlo con una espera activa, entonces ...</a:t>
              </a:r>
              <a:endParaRPr b="0" i="1" sz="1800" u="none" cap="none" strike="noStrike">
                <a:solidFill>
                  <a:srgbClr val="000000"/>
                </a:solidFill>
                <a:latin typeface="Quattrocento Sans"/>
                <a:ea typeface="Quattrocento Sans"/>
                <a:cs typeface="Quattrocento Sans"/>
                <a:sym typeface="Quattrocento Sans"/>
              </a:endParaRPr>
            </a:p>
          </p:txBody>
        </p:sp>
      </p:grpSp>
      <p:sp>
        <p:nvSpPr>
          <p:cNvPr id="342" name="Google Shape;342;p18"/>
          <p:cNvSpPr txBox="1"/>
          <p:nvPr/>
        </p:nvSpPr>
        <p:spPr>
          <a:xfrm>
            <a:off x="531200" y="4612513"/>
            <a:ext cx="35640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En ciertas situaciones puede ser más eficiente usar los spinlocks</a:t>
            </a:r>
            <a:endParaRPr b="0" i="0" sz="1700" u="none" cap="none" strike="noStrike">
              <a:solidFill>
                <a:srgbClr val="000000"/>
              </a:solidFill>
              <a:latin typeface="Quattrocento Sans"/>
              <a:ea typeface="Quattrocento Sans"/>
              <a:cs typeface="Quattrocento Sans"/>
              <a:sym typeface="Quattrocento Sans"/>
            </a:endParaRPr>
          </a:p>
        </p:txBody>
      </p:sp>
      <p:grpSp>
        <p:nvGrpSpPr>
          <p:cNvPr id="343" name="Google Shape;343;p18"/>
          <p:cNvGrpSpPr/>
          <p:nvPr/>
        </p:nvGrpSpPr>
        <p:grpSpPr>
          <a:xfrm>
            <a:off x="3860600" y="4612500"/>
            <a:ext cx="4518000" cy="656400"/>
            <a:chOff x="3860600" y="4612500"/>
            <a:chExt cx="4518000" cy="656400"/>
          </a:xfrm>
        </p:grpSpPr>
        <p:sp>
          <p:nvSpPr>
            <p:cNvPr id="344" name="Google Shape;344;p18"/>
            <p:cNvSpPr txBox="1"/>
            <p:nvPr/>
          </p:nvSpPr>
          <p:spPr>
            <a:xfrm>
              <a:off x="5084600" y="4612500"/>
              <a:ext cx="3294000" cy="6564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Cuando hay más de 1 CPU</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Cuando la SC es chica</a:t>
              </a:r>
              <a:endParaRPr b="0" i="0" sz="1700" u="none" cap="none" strike="noStrike">
                <a:solidFill>
                  <a:srgbClr val="000000"/>
                </a:solidFill>
                <a:latin typeface="Quattrocento Sans"/>
                <a:ea typeface="Quattrocento Sans"/>
                <a:cs typeface="Quattrocento Sans"/>
                <a:sym typeface="Quattrocento Sans"/>
              </a:endParaRPr>
            </a:p>
          </p:txBody>
        </p:sp>
        <p:cxnSp>
          <p:nvCxnSpPr>
            <p:cNvPr id="345" name="Google Shape;345;p18"/>
            <p:cNvCxnSpPr>
              <a:endCxn id="344" idx="1"/>
            </p:cNvCxnSpPr>
            <p:nvPr/>
          </p:nvCxnSpPr>
          <p:spPr>
            <a:xfrm>
              <a:off x="3860600" y="4940700"/>
              <a:ext cx="1224000" cy="0"/>
            </a:xfrm>
            <a:prstGeom prst="straightConnector1">
              <a:avLst/>
            </a:prstGeom>
            <a:noFill/>
            <a:ln cap="flat" cmpd="sng" w="76200">
              <a:solidFill>
                <a:srgbClr val="274E13"/>
              </a:solidFill>
              <a:prstDash val="solid"/>
              <a:round/>
              <a:headEnd len="sm" w="sm" type="none"/>
              <a:tailEnd len="med" w="med" type="stealth"/>
            </a:ln>
          </p:spPr>
        </p:cxnSp>
      </p:grpSp>
      <p:grpSp>
        <p:nvGrpSpPr>
          <p:cNvPr id="346" name="Google Shape;346;p18"/>
          <p:cNvGrpSpPr/>
          <p:nvPr/>
        </p:nvGrpSpPr>
        <p:grpSpPr>
          <a:xfrm>
            <a:off x="1236500" y="4940700"/>
            <a:ext cx="7142100" cy="1283700"/>
            <a:chOff x="1236500" y="4940700"/>
            <a:chExt cx="7142100" cy="1283700"/>
          </a:xfrm>
        </p:grpSpPr>
        <p:sp>
          <p:nvSpPr>
            <p:cNvPr id="347" name="Google Shape;347;p18"/>
            <p:cNvSpPr txBox="1"/>
            <p:nvPr/>
          </p:nvSpPr>
          <p:spPr>
            <a:xfrm>
              <a:off x="1236500" y="5568000"/>
              <a:ext cx="63474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1" lang="en" sz="1700" u="none" cap="none" strike="noStrike">
                  <a:solidFill>
                    <a:srgbClr val="000000"/>
                  </a:solidFill>
                  <a:latin typeface="Quattrocento Sans"/>
                  <a:ea typeface="Quattrocento Sans"/>
                  <a:cs typeface="Quattrocento Sans"/>
                  <a:sym typeface="Quattrocento Sans"/>
                </a:rPr>
                <a:t>El proceso en espera activa continúa su ejecución más rápido, nos ahorramos el bloqueo/desbloqueo + cambios de contexto</a:t>
              </a:r>
              <a:endParaRPr b="0" i="1" sz="1700" u="none" cap="none" strike="noStrike">
                <a:solidFill>
                  <a:srgbClr val="000000"/>
                </a:solidFill>
                <a:latin typeface="Quattrocento Sans"/>
                <a:ea typeface="Quattrocento Sans"/>
                <a:cs typeface="Quattrocento Sans"/>
                <a:sym typeface="Quattrocento Sans"/>
              </a:endParaRPr>
            </a:p>
          </p:txBody>
        </p:sp>
        <p:cxnSp>
          <p:nvCxnSpPr>
            <p:cNvPr id="348" name="Google Shape;348;p18"/>
            <p:cNvCxnSpPr>
              <a:stCxn id="344" idx="3"/>
              <a:endCxn id="347" idx="3"/>
            </p:cNvCxnSpPr>
            <p:nvPr/>
          </p:nvCxnSpPr>
          <p:spPr>
            <a:xfrm flipH="1">
              <a:off x="7583900" y="4940700"/>
              <a:ext cx="794700" cy="955500"/>
            </a:xfrm>
            <a:prstGeom prst="curvedConnector3">
              <a:avLst>
                <a:gd fmla="val -29964" name="adj1"/>
              </a:avLst>
            </a:prstGeom>
            <a:noFill/>
            <a:ln cap="flat" cmpd="sng" w="76200">
              <a:solidFill>
                <a:srgbClr val="274E13"/>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9"/>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9"/>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TIPOS</a:t>
            </a:r>
            <a:endParaRPr b="0" sz="1800">
              <a:solidFill>
                <a:srgbClr val="FFFFFF"/>
              </a:solidFill>
            </a:endParaRPr>
          </a:p>
        </p:txBody>
      </p:sp>
      <p:sp>
        <p:nvSpPr>
          <p:cNvPr id="356" name="Google Shape;356;p19"/>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57" name="Google Shape;357;p19"/>
          <p:cNvSpPr/>
          <p:nvPr/>
        </p:nvSpPr>
        <p:spPr>
          <a:xfrm>
            <a:off x="608000" y="1052650"/>
            <a:ext cx="2250000" cy="1260000"/>
          </a:xfrm>
          <a:prstGeom prst="ellipse">
            <a:avLst/>
          </a:prstGeom>
          <a:solidFill>
            <a:srgbClr val="E6B8A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MUTEX</a:t>
            </a:r>
            <a:endParaRPr b="1" i="0" sz="2000" u="none" cap="none" strike="noStrike">
              <a:solidFill>
                <a:srgbClr val="000000"/>
              </a:solidFill>
              <a:latin typeface="Quattrocento Sans"/>
              <a:ea typeface="Quattrocento Sans"/>
              <a:cs typeface="Quattrocento Sans"/>
              <a:sym typeface="Quattrocento Sans"/>
            </a:endParaRPr>
          </a:p>
        </p:txBody>
      </p:sp>
      <p:sp>
        <p:nvSpPr>
          <p:cNvPr id="358" name="Google Shape;358;p19"/>
          <p:cNvSpPr/>
          <p:nvPr/>
        </p:nvSpPr>
        <p:spPr>
          <a:xfrm>
            <a:off x="3410600" y="1052650"/>
            <a:ext cx="2601600" cy="1260000"/>
          </a:xfrm>
          <a:prstGeom prst="ellipse">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CONTADORES</a:t>
            </a:r>
            <a:endParaRPr b="1" i="0" sz="2000" u="none" cap="none" strike="noStrike">
              <a:solidFill>
                <a:srgbClr val="000000"/>
              </a:solidFill>
              <a:latin typeface="Quattrocento Sans"/>
              <a:ea typeface="Quattrocento Sans"/>
              <a:cs typeface="Quattrocento Sans"/>
              <a:sym typeface="Quattrocento Sans"/>
            </a:endParaRPr>
          </a:p>
        </p:txBody>
      </p:sp>
      <p:sp>
        <p:nvSpPr>
          <p:cNvPr id="359" name="Google Shape;359;p19"/>
          <p:cNvSpPr/>
          <p:nvPr/>
        </p:nvSpPr>
        <p:spPr>
          <a:xfrm>
            <a:off x="6402800" y="1052650"/>
            <a:ext cx="2250000" cy="12600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BINARIOS</a:t>
            </a:r>
            <a:endParaRPr b="1" i="0" sz="2000" u="none" cap="none" strike="noStrike">
              <a:solidFill>
                <a:srgbClr val="000000"/>
              </a:solidFill>
              <a:latin typeface="Quattrocento Sans"/>
              <a:ea typeface="Quattrocento Sans"/>
              <a:cs typeface="Quattrocento Sans"/>
              <a:sym typeface="Quattrocento Sans"/>
            </a:endParaRPr>
          </a:p>
        </p:txBody>
      </p:sp>
      <p:sp>
        <p:nvSpPr>
          <p:cNvPr id="360" name="Google Shape;360;p19"/>
          <p:cNvSpPr txBox="1"/>
          <p:nvPr/>
        </p:nvSpPr>
        <p:spPr>
          <a:xfrm>
            <a:off x="342200" y="2544575"/>
            <a:ext cx="26016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solucionar el problema de la exclusión mutua </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SIempre se inicializa en </a:t>
            </a:r>
            <a:r>
              <a:rPr b="1" i="0" lang="en" sz="1500" u="sng" cap="none" strike="noStrike">
                <a:solidFill>
                  <a:srgbClr val="000000"/>
                </a:solidFill>
                <a:latin typeface="Quattrocento Sans"/>
                <a:ea typeface="Quattrocento Sans"/>
                <a:cs typeface="Quattrocento Sans"/>
                <a:sym typeface="Quattrocento Sans"/>
              </a:rPr>
              <a:t>1</a:t>
            </a:r>
            <a:endParaRPr b="1" i="0" sz="1500" u="sng" cap="none" strike="noStrike">
              <a:solidFill>
                <a:srgbClr val="000000"/>
              </a:solidFill>
              <a:latin typeface="Quattrocento Sans"/>
              <a:ea typeface="Quattrocento Sans"/>
              <a:cs typeface="Quattrocento Sans"/>
              <a:sym typeface="Quattrocento Sans"/>
            </a:endParaRPr>
          </a:p>
        </p:txBody>
      </p:sp>
      <p:sp>
        <p:nvSpPr>
          <p:cNvPr id="361" name="Google Shape;361;p19"/>
          <p:cNvSpPr txBox="1"/>
          <p:nvPr/>
        </p:nvSpPr>
        <p:spPr>
          <a:xfrm>
            <a:off x="87900" y="4078600"/>
            <a:ext cx="4016700" cy="12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Si el valor de un semáforo es &gt; 0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Si el valor de un semáforo es &lt; 0                                </a:t>
            </a:r>
            <a:endParaRPr b="0" i="0" sz="1800" u="none" cap="none" strike="noStrike">
              <a:solidFill>
                <a:srgbClr val="000000"/>
              </a:solidFill>
              <a:latin typeface="Quattrocento Sans"/>
              <a:ea typeface="Quattrocento Sans"/>
              <a:cs typeface="Quattrocento Sans"/>
              <a:sym typeface="Quattrocento Sans"/>
            </a:endParaRPr>
          </a:p>
        </p:txBody>
      </p:sp>
      <p:sp>
        <p:nvSpPr>
          <p:cNvPr id="362" name="Google Shape;362;p19"/>
          <p:cNvSpPr txBox="1"/>
          <p:nvPr/>
        </p:nvSpPr>
        <p:spPr>
          <a:xfrm>
            <a:off x="3278225" y="2544575"/>
            <a:ext cx="27339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controlar el acceso a una cantidad de recursos.</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Se inicializa en </a:t>
            </a:r>
            <a:r>
              <a:rPr b="1" i="0" lang="en" sz="1500" u="sng" cap="none" strike="noStrike">
                <a:solidFill>
                  <a:srgbClr val="000000"/>
                </a:solidFill>
                <a:latin typeface="Quattrocento Sans"/>
                <a:ea typeface="Quattrocento Sans"/>
                <a:cs typeface="Quattrocento Sans"/>
                <a:sym typeface="Quattrocento Sans"/>
              </a:rPr>
              <a:t>N</a:t>
            </a:r>
            <a:r>
              <a:rPr b="1" i="0" lang="en" sz="1500" u="none" cap="none" strike="noStrike">
                <a:solidFill>
                  <a:srgbClr val="000000"/>
                </a:solidFill>
                <a:latin typeface="Quattrocento Sans"/>
                <a:ea typeface="Quattrocento Sans"/>
                <a:cs typeface="Quattrocento Sans"/>
                <a:sym typeface="Quattrocento Sans"/>
              </a:rPr>
              <a:t> </a:t>
            </a:r>
            <a:r>
              <a:rPr b="0" i="0" lang="en" sz="1500" u="none" cap="none" strike="noStrike">
                <a:solidFill>
                  <a:srgbClr val="000000"/>
                </a:solidFill>
                <a:latin typeface="Quattrocento Sans"/>
                <a:ea typeface="Quattrocento Sans"/>
                <a:cs typeface="Quattrocento Sans"/>
                <a:sym typeface="Quattrocento Sans"/>
              </a:rPr>
              <a:t>(cantidad de instancias totales)</a:t>
            </a:r>
            <a:endParaRPr b="0" i="0" sz="1500" u="none" cap="none" strike="noStrike">
              <a:solidFill>
                <a:srgbClr val="000000"/>
              </a:solidFill>
              <a:latin typeface="Quattrocento Sans"/>
              <a:ea typeface="Quattrocento Sans"/>
              <a:cs typeface="Quattrocento Sans"/>
              <a:sym typeface="Quattrocento Sans"/>
            </a:endParaRPr>
          </a:p>
        </p:txBody>
      </p:sp>
      <p:sp>
        <p:nvSpPr>
          <p:cNvPr id="363" name="Google Shape;363;p19"/>
          <p:cNvSpPr txBox="1"/>
          <p:nvPr/>
        </p:nvSpPr>
        <p:spPr>
          <a:xfrm>
            <a:off x="6346550" y="2579950"/>
            <a:ext cx="2430300" cy="13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Permite garantizar un orden de ejecución. </a:t>
            </a:r>
            <a:endParaRPr b="0" i="0" sz="1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Quattrocento Sans"/>
                <a:ea typeface="Quattrocento Sans"/>
                <a:cs typeface="Quattrocento Sans"/>
                <a:sym typeface="Quattrocento Sans"/>
              </a:rPr>
              <a:t>Representa dos estados, libre u ocupado</a:t>
            </a:r>
            <a:endParaRPr b="0" i="0" sz="1500" u="none" cap="none" strike="noStrike">
              <a:solidFill>
                <a:srgbClr val="000000"/>
              </a:solidFill>
              <a:latin typeface="Quattrocento Sans"/>
              <a:ea typeface="Quattrocento Sans"/>
              <a:cs typeface="Quattrocento Sans"/>
              <a:sym typeface="Quattrocento Sans"/>
            </a:endParaRPr>
          </a:p>
        </p:txBody>
      </p:sp>
      <p:grpSp>
        <p:nvGrpSpPr>
          <p:cNvPr id="364" name="Google Shape;364;p19"/>
          <p:cNvGrpSpPr/>
          <p:nvPr/>
        </p:nvGrpSpPr>
        <p:grpSpPr>
          <a:xfrm>
            <a:off x="3690200" y="3971050"/>
            <a:ext cx="5465325" cy="1566000"/>
            <a:chOff x="3690200" y="3971050"/>
            <a:chExt cx="5465325" cy="1566000"/>
          </a:xfrm>
        </p:grpSpPr>
        <p:sp>
          <p:nvSpPr>
            <p:cNvPr id="365" name="Google Shape;365;p19"/>
            <p:cNvSpPr txBox="1"/>
            <p:nvPr/>
          </p:nvSpPr>
          <p:spPr>
            <a:xfrm>
              <a:off x="5138825" y="3971050"/>
              <a:ext cx="4016700" cy="156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Indica la cantidad de recursos disponibles de un semáforo contador</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Quattrocento Sans"/>
                  <a:ea typeface="Quattrocento Sans"/>
                  <a:cs typeface="Quattrocento Sans"/>
                  <a:sym typeface="Quattrocento Sans"/>
                </a:rPr>
                <a:t>Indica la cantidad de procesos bloqueados esperando</a:t>
              </a:r>
              <a:endParaRPr b="0" i="0" sz="1800" u="none" cap="none" strike="noStrike">
                <a:solidFill>
                  <a:srgbClr val="000000"/>
                </a:solidFill>
                <a:latin typeface="Quattrocento Sans"/>
                <a:ea typeface="Quattrocento Sans"/>
                <a:cs typeface="Quattrocento Sans"/>
                <a:sym typeface="Quattrocento Sans"/>
              </a:endParaRPr>
            </a:p>
          </p:txBody>
        </p:sp>
        <p:cxnSp>
          <p:nvCxnSpPr>
            <p:cNvPr id="366" name="Google Shape;366;p19"/>
            <p:cNvCxnSpPr/>
            <p:nvPr/>
          </p:nvCxnSpPr>
          <p:spPr>
            <a:xfrm>
              <a:off x="3690200" y="4313650"/>
              <a:ext cx="1278000" cy="0"/>
            </a:xfrm>
            <a:prstGeom prst="straightConnector1">
              <a:avLst/>
            </a:prstGeom>
            <a:noFill/>
            <a:ln cap="flat" cmpd="sng" w="38100">
              <a:solidFill>
                <a:srgbClr val="1C4587"/>
              </a:solidFill>
              <a:prstDash val="solid"/>
              <a:round/>
              <a:headEnd len="sm" w="sm" type="none"/>
              <a:tailEnd len="med" w="med" type="stealth"/>
            </a:ln>
          </p:spPr>
        </p:cxnSp>
        <p:cxnSp>
          <p:nvCxnSpPr>
            <p:cNvPr id="367" name="Google Shape;367;p19"/>
            <p:cNvCxnSpPr/>
            <p:nvPr/>
          </p:nvCxnSpPr>
          <p:spPr>
            <a:xfrm>
              <a:off x="3690200" y="5168050"/>
              <a:ext cx="1278000" cy="0"/>
            </a:xfrm>
            <a:prstGeom prst="straightConnector1">
              <a:avLst/>
            </a:prstGeom>
            <a:noFill/>
            <a:ln cap="flat" cmpd="sng" w="38100">
              <a:solidFill>
                <a:srgbClr val="1C4587"/>
              </a:solidFill>
              <a:prstDash val="solid"/>
              <a:round/>
              <a:headEnd len="sm" w="sm" type="none"/>
              <a:tailEnd len="med" w="med" type="stealth"/>
            </a:ln>
          </p:spPr>
        </p:cxnSp>
      </p:grpSp>
      <p:sp>
        <p:nvSpPr>
          <p:cNvPr id="368" name="Google Shape;368;p19"/>
          <p:cNvSpPr txBox="1"/>
          <p:nvPr/>
        </p:nvSpPr>
        <p:spPr>
          <a:xfrm>
            <a:off x="774200" y="5729350"/>
            <a:ext cx="7596000" cy="456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1" lang="en" sz="1800" u="none" cap="none" strike="noStrike">
                <a:solidFill>
                  <a:srgbClr val="000000"/>
                </a:solidFill>
                <a:latin typeface="Quattrocento Sans"/>
                <a:ea typeface="Quattrocento Sans"/>
                <a:cs typeface="Quattrocento Sans"/>
                <a:sym typeface="Quattrocento Sans"/>
              </a:rPr>
              <a:t>Puedo inicializar un semáforo con valor negativo?? … </a:t>
            </a:r>
            <a:endParaRPr b="1" i="1"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0"/>
          <p:cNvSpPr/>
          <p:nvPr/>
        </p:nvSpPr>
        <p:spPr>
          <a:xfrm>
            <a:off x="777" y="527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1805237" y="527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5" name="Google Shape;375;p20"/>
          <p:cNvPicPr preferRelativeResize="0"/>
          <p:nvPr/>
        </p:nvPicPr>
        <p:blipFill rotWithShape="1">
          <a:blip r:embed="rId3">
            <a:alphaModFix/>
          </a:blip>
          <a:srcRect b="0" l="0" r="23873" t="0"/>
          <a:stretch/>
        </p:blipFill>
        <p:spPr>
          <a:xfrm>
            <a:off x="546375" y="709150"/>
            <a:ext cx="7858325" cy="582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SITUACIÓN</a:t>
            </a:r>
            <a:endParaRPr b="0" sz="1800">
              <a:solidFill>
                <a:srgbClr val="FFFFFF"/>
              </a:solidFill>
            </a:endParaRPr>
          </a:p>
        </p:txBody>
      </p:sp>
      <p:graphicFrame>
        <p:nvGraphicFramePr>
          <p:cNvPr id="73" name="Google Shape;73;p2"/>
          <p:cNvGraphicFramePr/>
          <p:nvPr/>
        </p:nvGraphicFramePr>
        <p:xfrm>
          <a:off x="349500" y="1129495"/>
          <a:ext cx="3000000" cy="3000000"/>
        </p:xfrm>
        <a:graphic>
          <a:graphicData uri="http://schemas.openxmlformats.org/drawingml/2006/table">
            <a:tbl>
              <a:tblPr>
                <a:noFill/>
                <a:tableStyleId>{1B5038D0-32A6-4ABC-91F1-8112CEDFD74C}</a:tableStyleId>
              </a:tblPr>
              <a:tblGrid>
                <a:gridCol w="2815000"/>
                <a:gridCol w="2815000"/>
                <a:gridCol w="2815000"/>
              </a:tblGrid>
              <a:tr h="502875">
                <a:tc>
                  <a:txBody>
                    <a:bodyPr/>
                    <a:lstStyle/>
                    <a:p>
                      <a:pPr indent="0" lvl="0" marL="0" marR="0" rtl="0" algn="ctr">
                        <a:lnSpc>
                          <a:spcPct val="100000"/>
                        </a:lnSpc>
                        <a:spcBef>
                          <a:spcPts val="0"/>
                        </a:spcBef>
                        <a:spcAft>
                          <a:spcPts val="0"/>
                        </a:spcAft>
                        <a:buClr>
                          <a:schemeClr val="dk1"/>
                        </a:buClr>
                        <a:buSzPts val="1100"/>
                        <a:buFont typeface="Arial"/>
                        <a:buNone/>
                      </a:pPr>
                      <a:r>
                        <a:rPr b="1" lang="en" sz="1600" u="none" cap="none" strike="noStrike">
                          <a:latin typeface="Quattrocento Sans"/>
                          <a:ea typeface="Quattrocento Sans"/>
                          <a:cs typeface="Quattrocento Sans"/>
                          <a:sym typeface="Quattrocento Sans"/>
                        </a:rPr>
                        <a:t>Proceso 1</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Quattrocento Sans"/>
                          <a:ea typeface="Quattrocento Sans"/>
                          <a:cs typeface="Quattrocento Sans"/>
                          <a:sym typeface="Quattrocento Sans"/>
                        </a:rPr>
                        <a:t>Proceso 2</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Quattrocento Sans"/>
                          <a:ea typeface="Quattrocento Sans"/>
                          <a:cs typeface="Quattrocento Sans"/>
                          <a:sym typeface="Quattrocento Sans"/>
                        </a:rPr>
                        <a:t>Proceso 3</a:t>
                      </a:r>
                      <a:endParaRPr b="1" sz="1600" u="none" cap="none" strike="noStrike">
                        <a:latin typeface="Quattrocento Sans"/>
                        <a:ea typeface="Quattrocento Sans"/>
                        <a:cs typeface="Quattrocento Sans"/>
                        <a:sym typeface="Quattrocento Sans"/>
                      </a:endParaRPr>
                    </a:p>
                  </a:txBody>
                  <a:tcPr marT="91425" marB="91425" marR="91425" marL="91425" anchor="ctr">
                    <a:solidFill>
                      <a:srgbClr val="CFE2F3"/>
                    </a:solidFill>
                  </a:tcPr>
                </a:tc>
              </a:tr>
              <a:tr h="9348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agregarTarea();</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  tareasPendientes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realizarTarea();</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  tareasPendientes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chemeClr val="dk1"/>
                          </a:solidFill>
                          <a:latin typeface="Quattrocento Sans"/>
                          <a:ea typeface="Quattrocento Sans"/>
                          <a:cs typeface="Quattrocento Sans"/>
                          <a:sym typeface="Quattrocento Sans"/>
                        </a:rPr>
                        <a:t>while(1) {</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highlight>
                            <a:srgbClr val="CFE2F3"/>
                          </a:highlight>
                          <a:latin typeface="Quattrocento Sans"/>
                          <a:ea typeface="Quattrocento Sans"/>
                          <a:cs typeface="Quattrocento Sans"/>
                          <a:sym typeface="Quattrocento Sans"/>
                        </a:rPr>
                        <a:t>If (tareasPendientes == 0) {</a:t>
                      </a:r>
                      <a:endParaRPr sz="1600" u="none" cap="none" strike="noStrike">
                        <a:highlight>
                          <a:srgbClr val="CFE2F3"/>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printf(“No hay tareas    pendientes”);</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a:t>
                      </a:r>
                      <a:endParaRPr sz="1600" u="none" cap="none" strike="noStrike">
                        <a:latin typeface="Quattrocento Sans"/>
                        <a:ea typeface="Quattrocento Sans"/>
                        <a:cs typeface="Quattrocento Sans"/>
                        <a:sym typeface="Quattrocento Sans"/>
                      </a:endParaRPr>
                    </a:p>
                  </a:txBody>
                  <a:tcPr marT="91425" marB="91425" marR="91425" marL="91425"/>
                </a:tc>
              </a:tr>
            </a:tbl>
          </a:graphicData>
        </a:graphic>
      </p:graphicFrame>
      <p:sp>
        <p:nvSpPr>
          <p:cNvPr id="74" name="Google Shape;74;p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pSp>
        <p:nvGrpSpPr>
          <p:cNvPr id="75" name="Google Shape;75;p2"/>
          <p:cNvGrpSpPr/>
          <p:nvPr/>
        </p:nvGrpSpPr>
        <p:grpSpPr>
          <a:xfrm>
            <a:off x="87900" y="1730050"/>
            <a:ext cx="9042351" cy="3768300"/>
            <a:chOff x="87900" y="1730050"/>
            <a:chExt cx="9042351" cy="3768300"/>
          </a:xfrm>
        </p:grpSpPr>
        <p:sp>
          <p:nvSpPr>
            <p:cNvPr id="76" name="Google Shape;76;p2"/>
            <p:cNvSpPr txBox="1"/>
            <p:nvPr/>
          </p:nvSpPr>
          <p:spPr>
            <a:xfrm>
              <a:off x="162050" y="4295650"/>
              <a:ext cx="2940000" cy="11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registro + 1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tareasPendientes = registro</a:t>
              </a:r>
              <a:endParaRPr b="0" i="0" sz="1400" u="none" cap="none" strike="noStrike">
                <a:solidFill>
                  <a:srgbClr val="000000"/>
                </a:solidFill>
                <a:latin typeface="Consolas"/>
                <a:ea typeface="Consolas"/>
                <a:cs typeface="Consolas"/>
                <a:sym typeface="Consolas"/>
              </a:endParaRPr>
            </a:p>
          </p:txBody>
        </p:sp>
        <p:sp>
          <p:nvSpPr>
            <p:cNvPr id="77" name="Google Shape;77;p2"/>
            <p:cNvSpPr txBox="1"/>
            <p:nvPr/>
          </p:nvSpPr>
          <p:spPr>
            <a:xfrm>
              <a:off x="3102201" y="4394050"/>
              <a:ext cx="2974200" cy="10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registro - 1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tareasPendientes = registro</a:t>
              </a:r>
              <a:endParaRPr b="0" i="0" sz="1400" u="none" cap="none" strike="noStrike">
                <a:solidFill>
                  <a:srgbClr val="000000"/>
                </a:solidFill>
                <a:latin typeface="Consolas"/>
                <a:ea typeface="Consolas"/>
                <a:cs typeface="Consolas"/>
                <a:sym typeface="Consolas"/>
              </a:endParaRPr>
            </a:p>
          </p:txBody>
        </p:sp>
        <p:sp>
          <p:nvSpPr>
            <p:cNvPr id="78" name="Google Shape;78;p2"/>
            <p:cNvSpPr txBox="1"/>
            <p:nvPr/>
          </p:nvSpPr>
          <p:spPr>
            <a:xfrm>
              <a:off x="6156051" y="4394050"/>
              <a:ext cx="2974200" cy="11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registro = tareasPendientes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cmp registro 0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jz (ejecuta  printf)</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jnz (sale del if)</a:t>
              </a:r>
              <a:endParaRPr b="0" i="0" sz="1400" u="none" cap="none" strike="noStrike">
                <a:solidFill>
                  <a:srgbClr val="000000"/>
                </a:solidFill>
                <a:latin typeface="Consolas"/>
                <a:ea typeface="Consolas"/>
                <a:cs typeface="Consolas"/>
                <a:sym typeface="Consolas"/>
              </a:endParaRPr>
            </a:p>
          </p:txBody>
        </p:sp>
        <p:sp>
          <p:nvSpPr>
            <p:cNvPr id="79" name="Google Shape;79;p2"/>
            <p:cNvSpPr/>
            <p:nvPr/>
          </p:nvSpPr>
          <p:spPr>
            <a:xfrm>
              <a:off x="87900" y="23072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2967300" y="23072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846700" y="1730050"/>
              <a:ext cx="2520000" cy="656400"/>
            </a:xfrm>
            <a:prstGeom prst="ellipse">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 name="Google Shape;82;p2"/>
            <p:cNvCxnSpPr>
              <a:stCxn id="79" idx="4"/>
              <a:endCxn id="76" idx="0"/>
            </p:cNvCxnSpPr>
            <p:nvPr/>
          </p:nvCxnSpPr>
          <p:spPr>
            <a:xfrm>
              <a:off x="1347900" y="2963650"/>
              <a:ext cx="284100" cy="1332000"/>
            </a:xfrm>
            <a:prstGeom prst="straightConnector1">
              <a:avLst/>
            </a:prstGeom>
            <a:noFill/>
            <a:ln cap="flat" cmpd="sng" w="76200">
              <a:solidFill>
                <a:srgbClr val="A64D79"/>
              </a:solidFill>
              <a:prstDash val="solid"/>
              <a:round/>
              <a:headEnd len="sm" w="sm" type="none"/>
              <a:tailEnd len="sm" w="sm" type="none"/>
            </a:ln>
          </p:spPr>
        </p:cxnSp>
        <p:cxnSp>
          <p:nvCxnSpPr>
            <p:cNvPr id="83" name="Google Shape;83;p2"/>
            <p:cNvCxnSpPr>
              <a:stCxn id="80" idx="4"/>
              <a:endCxn id="77" idx="0"/>
            </p:cNvCxnSpPr>
            <p:nvPr/>
          </p:nvCxnSpPr>
          <p:spPr>
            <a:xfrm>
              <a:off x="4227300" y="2963650"/>
              <a:ext cx="362100" cy="1430400"/>
            </a:xfrm>
            <a:prstGeom prst="straightConnector1">
              <a:avLst/>
            </a:prstGeom>
            <a:noFill/>
            <a:ln cap="flat" cmpd="sng" w="76200">
              <a:solidFill>
                <a:srgbClr val="A64D79"/>
              </a:solidFill>
              <a:prstDash val="solid"/>
              <a:round/>
              <a:headEnd len="sm" w="sm" type="none"/>
              <a:tailEnd len="sm" w="sm" type="none"/>
            </a:ln>
          </p:spPr>
        </p:cxnSp>
        <p:cxnSp>
          <p:nvCxnSpPr>
            <p:cNvPr id="84" name="Google Shape;84;p2"/>
            <p:cNvCxnSpPr>
              <a:stCxn id="81" idx="4"/>
              <a:endCxn id="78" idx="0"/>
            </p:cNvCxnSpPr>
            <p:nvPr/>
          </p:nvCxnSpPr>
          <p:spPr>
            <a:xfrm>
              <a:off x="7106700" y="2386450"/>
              <a:ext cx="536400" cy="2007600"/>
            </a:xfrm>
            <a:prstGeom prst="straightConnector1">
              <a:avLst/>
            </a:prstGeom>
            <a:noFill/>
            <a:ln cap="flat" cmpd="sng" w="76200">
              <a:solidFill>
                <a:srgbClr val="A64D79"/>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1"/>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1"/>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383" name="Google Shape;383;p21"/>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84" name="Google Shape;384;p21"/>
          <p:cNvSpPr/>
          <p:nvPr/>
        </p:nvSpPr>
        <p:spPr>
          <a:xfrm>
            <a:off x="846200" y="1565338"/>
            <a:ext cx="2862000" cy="756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MUTUA EXCLUSIÓN</a:t>
            </a:r>
            <a:endParaRPr b="1" i="0" sz="2000" u="none" cap="none" strike="noStrike">
              <a:solidFill>
                <a:srgbClr val="000000"/>
              </a:solidFill>
              <a:latin typeface="Quattrocento Sans"/>
              <a:ea typeface="Quattrocento Sans"/>
              <a:cs typeface="Quattrocento Sans"/>
              <a:sym typeface="Quattrocento Sans"/>
            </a:endParaRPr>
          </a:p>
        </p:txBody>
      </p:sp>
      <p:sp>
        <p:nvSpPr>
          <p:cNvPr id="385" name="Google Shape;385;p21"/>
          <p:cNvSpPr/>
          <p:nvPr/>
        </p:nvSpPr>
        <p:spPr>
          <a:xfrm>
            <a:off x="1122800" y="3695950"/>
            <a:ext cx="2942400" cy="1089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LIMITAR ACCESO A CANTIDAD DE INSTANCIAS</a:t>
            </a:r>
            <a:endParaRPr b="1" i="0" sz="2000" u="none" cap="none" strike="noStrike">
              <a:solidFill>
                <a:srgbClr val="000000"/>
              </a:solidFill>
              <a:latin typeface="Quattrocento Sans"/>
              <a:ea typeface="Quattrocento Sans"/>
              <a:cs typeface="Quattrocento Sans"/>
              <a:sym typeface="Quattrocento Sans"/>
            </a:endParaRPr>
          </a:p>
        </p:txBody>
      </p:sp>
      <p:sp>
        <p:nvSpPr>
          <p:cNvPr id="386" name="Google Shape;386;p21"/>
          <p:cNvSpPr/>
          <p:nvPr/>
        </p:nvSpPr>
        <p:spPr>
          <a:xfrm>
            <a:off x="5379200" y="1670350"/>
            <a:ext cx="2942400" cy="10896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ORDENAR EJECUCIÓN</a:t>
            </a:r>
            <a:endParaRPr b="1" i="0" sz="2000" u="none" cap="none" strike="noStrike">
              <a:solidFill>
                <a:srgbClr val="000000"/>
              </a:solidFill>
              <a:latin typeface="Quattrocento Sans"/>
              <a:ea typeface="Quattrocento Sans"/>
              <a:cs typeface="Quattrocento Sans"/>
              <a:sym typeface="Quattrocento Sans"/>
            </a:endParaRPr>
          </a:p>
        </p:txBody>
      </p:sp>
      <p:sp>
        <p:nvSpPr>
          <p:cNvPr id="387" name="Google Shape;387;p21"/>
          <p:cNvSpPr/>
          <p:nvPr/>
        </p:nvSpPr>
        <p:spPr>
          <a:xfrm>
            <a:off x="4937600" y="4630750"/>
            <a:ext cx="2942400" cy="1089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PRODUCTOR CONSUMIDOR</a:t>
            </a:r>
            <a:endParaRPr b="1" i="0"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2"/>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2"/>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395" name="Google Shape;395;p22"/>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396" name="Google Shape;396;p22"/>
          <p:cNvSpPr/>
          <p:nvPr/>
        </p:nvSpPr>
        <p:spPr>
          <a:xfrm>
            <a:off x="697475" y="1463138"/>
            <a:ext cx="2862000" cy="7560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MUTUA EXCLUSIÓN</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397" name="Google Shape;397;p22"/>
          <p:cNvGraphicFramePr/>
          <p:nvPr/>
        </p:nvGraphicFramePr>
        <p:xfrm>
          <a:off x="952500" y="2896950"/>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398" name="Google Shape;398;p22"/>
          <p:cNvGraphicFramePr/>
          <p:nvPr/>
        </p:nvGraphicFramePr>
        <p:xfrm>
          <a:off x="952500" y="2896950"/>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CFE2F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wait</a:t>
                      </a:r>
                      <a:r>
                        <a:rPr b="1" lang="en" sz="1800" u="none" cap="none" strike="noStrike">
                          <a:solidFill>
                            <a:srgbClr val="073763"/>
                          </a:solidFill>
                          <a:latin typeface="Quattrocento Sans"/>
                          <a:ea typeface="Quattrocento Sans"/>
                          <a:cs typeface="Quattrocento Sans"/>
                          <a:sym typeface="Quattrocento Sans"/>
                        </a:rPr>
                        <a:t>(</a:t>
                      </a:r>
                      <a:r>
                        <a:rPr b="1" lang="en" sz="1800" u="none" cap="none" strike="noStrike">
                          <a:solidFill>
                            <a:srgbClr val="073763"/>
                          </a:solidFill>
                          <a:latin typeface="Quattrocento Sans"/>
                          <a:ea typeface="Quattrocento Sans"/>
                          <a:cs typeface="Quattrocento Sans"/>
                          <a:sym typeface="Quattrocento Sans"/>
                        </a:rPr>
                        <a:t>sem</a:t>
                      </a:r>
                      <a:r>
                        <a:rPr b="1" lang="en" sz="1800" u="none" cap="none" strike="noStrike">
                          <a:solidFill>
                            <a:srgbClr val="073763"/>
                          </a:solidFill>
                          <a:latin typeface="Quattrocento Sans"/>
                          <a:ea typeface="Quattrocento Sans"/>
                          <a:cs typeface="Quattrocento Sans"/>
                          <a:sym typeface="Quattrocento Sans"/>
                        </a:rPr>
                        <a:t>Var);</a:t>
                      </a:r>
                      <a:endParaRPr b="1" sz="1800" u="none" cap="none" strike="noStrike">
                        <a:solidFill>
                          <a:srgbClr val="073763"/>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signal</a:t>
                      </a:r>
                      <a:r>
                        <a:rPr b="1" lang="en" sz="1800" u="none" cap="none" strike="noStrike">
                          <a:solidFill>
                            <a:srgbClr val="073763"/>
                          </a:solidFill>
                          <a:latin typeface="Quattrocento Sans"/>
                          <a:ea typeface="Quattrocento Sans"/>
                          <a:cs typeface="Quattrocento Sans"/>
                          <a:sym typeface="Quattrocento Sans"/>
                        </a:rPr>
                        <a:t>(</a:t>
                      </a:r>
                      <a:r>
                        <a:rPr b="1" lang="en" sz="1800" u="none" cap="none" strike="noStrike">
                          <a:solidFill>
                            <a:srgbClr val="073763"/>
                          </a:solidFill>
                          <a:latin typeface="Quattrocento Sans"/>
                          <a:ea typeface="Quattrocento Sans"/>
                          <a:cs typeface="Quattrocento Sans"/>
                          <a:sym typeface="Quattrocento Sans"/>
                        </a:rPr>
                        <a:t>semVar</a:t>
                      </a:r>
                      <a:r>
                        <a:rPr b="1" lang="en" sz="1800" u="none" cap="none" strike="noStrike">
                          <a:solidFill>
                            <a:srgbClr val="073763"/>
                          </a:solidFill>
                          <a:latin typeface="Quattrocento Sans"/>
                          <a:ea typeface="Quattrocento Sans"/>
                          <a:cs typeface="Quattrocento Sans"/>
                          <a:sym typeface="Quattrocento Sans"/>
                        </a:rPr>
                        <a:t>)</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wait(semVar)</a:t>
                      </a:r>
                      <a:endParaRPr b="1" sz="1800" u="none" cap="none" strike="noStrike">
                        <a:solidFill>
                          <a:srgbClr val="073763"/>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var--;</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signal(semVar);</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073763"/>
                          </a:solidFill>
                          <a:latin typeface="Quattrocento Sans"/>
                          <a:ea typeface="Quattrocento Sans"/>
                          <a:cs typeface="Quattrocento Sans"/>
                          <a:sym typeface="Quattrocento Sans"/>
                        </a:rPr>
                        <a:t>semVar = 1</a:t>
                      </a:r>
                      <a:endParaRPr b="1" sz="1800" u="none" cap="none" strike="noStrike">
                        <a:solidFill>
                          <a:srgbClr val="073763"/>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3"/>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06" name="Google Shape;406;p23"/>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07" name="Google Shape;407;p23"/>
          <p:cNvSpPr/>
          <p:nvPr/>
        </p:nvSpPr>
        <p:spPr>
          <a:xfrm>
            <a:off x="5664200" y="1314038"/>
            <a:ext cx="2942400" cy="10896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LIMITAR ACCESO A CANTIDAD DE INSTANCIAS</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08" name="Google Shape;408;p23"/>
          <p:cNvGraphicFramePr/>
          <p:nvPr/>
        </p:nvGraphicFramePr>
        <p:xfrm>
          <a:off x="952500" y="2896950"/>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09" name="Google Shape;409;p23"/>
          <p:cNvGraphicFramePr/>
          <p:nvPr/>
        </p:nvGraphicFramePr>
        <p:xfrm>
          <a:off x="952500" y="2896000"/>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D9EAD3"/>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wait(semContador);</a:t>
                      </a:r>
                      <a:endParaRPr b="1" sz="1800" u="none" cap="none" strike="noStrike">
                        <a:solidFill>
                          <a:srgbClr val="274E13"/>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usarRecurso();</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signal(semContador)</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wait(semContador)</a:t>
                      </a:r>
                      <a:endParaRPr b="1" sz="1800" u="none" cap="none" strike="noStrike">
                        <a:solidFill>
                          <a:srgbClr val="274E13"/>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usarRecurso();</a:t>
                      </a:r>
                      <a:endParaRPr sz="18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signal(semContador);</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semContador = N -&gt; cantidad total recursos</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17" name="Google Shape;417;p2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18" name="Google Shape;418;p24"/>
          <p:cNvSpPr/>
          <p:nvPr/>
        </p:nvSpPr>
        <p:spPr>
          <a:xfrm>
            <a:off x="686000" y="1422475"/>
            <a:ext cx="2942400" cy="10896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ORDENAR EJECUCIÓN</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19" name="Google Shape;419;p24"/>
          <p:cNvGraphicFramePr/>
          <p:nvPr/>
        </p:nvGraphicFramePr>
        <p:xfrm>
          <a:off x="952500" y="2896950"/>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r>
              <a:tr h="381000">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while(1)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printf(“CUAREN”)</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printf(“TENA”)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20" name="Google Shape;420;p24"/>
          <p:cNvGraphicFramePr/>
          <p:nvPr/>
        </p:nvGraphicFramePr>
        <p:xfrm>
          <a:off x="952500" y="2896938"/>
          <a:ext cx="3000000" cy="3000000"/>
        </p:xfrm>
        <a:graphic>
          <a:graphicData uri="http://schemas.openxmlformats.org/drawingml/2006/table">
            <a:tbl>
              <a:tblPr>
                <a:noFill/>
                <a:tableStyleId>{1B5038D0-32A6-4ABC-91F1-8112CEDFD74C}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a:t>
                      </a:r>
                      <a:endParaRPr b="1" sz="1800" u="none" cap="none" strike="noStrike">
                        <a:latin typeface="Quattrocento Sans"/>
                        <a:ea typeface="Quattrocento Sans"/>
                        <a:cs typeface="Quattrocento Sans"/>
                        <a:sym typeface="Quattrocento Sans"/>
                      </a:endParaRPr>
                    </a:p>
                  </a:txBody>
                  <a:tcPr marT="91425" marB="91425" marR="91425" marL="91425">
                    <a:solidFill>
                      <a:srgbClr val="EAD1DC"/>
                    </a:solidFill>
                  </a:tcPr>
                </a:tc>
              </a:tr>
              <a:tr h="381000">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wait(semP1);</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printf(“CUAREN”)</a:t>
                      </a:r>
                      <a:r>
                        <a:rPr lang="en" sz="1800">
                          <a:solidFill>
                            <a:schemeClr val="dk1"/>
                          </a:solidFill>
                          <a:latin typeface="Quattrocento Sans"/>
                          <a:ea typeface="Quattrocento Sans"/>
                          <a:cs typeface="Quattrocento Sans"/>
                          <a:sym typeface="Quattrocento Sans"/>
                        </a:rPr>
                        <a:t> </a:t>
                      </a:r>
                      <a:br>
                        <a:rPr lang="en" sz="1800">
                          <a:solidFill>
                            <a:schemeClr val="dk1"/>
                          </a:solidFill>
                          <a:latin typeface="Quattrocento Sans"/>
                          <a:ea typeface="Quattrocento Sans"/>
                          <a:cs typeface="Quattrocento Sans"/>
                          <a:sym typeface="Quattrocento Sans"/>
                        </a:rPr>
                      </a:b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signal(semP2);</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wait(semP2);</a:t>
                      </a:r>
                      <a:endParaRPr b="1" sz="1800" u="none" cap="none" strike="noStrike">
                        <a:solidFill>
                          <a:srgbClr val="4C113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printf(“TENA”)</a:t>
                      </a:r>
                      <a:br>
                        <a:rPr lang="en" sz="1800" u="none" cap="none" strike="noStrike">
                          <a:solidFill>
                            <a:schemeClr val="dk1"/>
                          </a:solidFill>
                          <a:latin typeface="Quattrocento Sans"/>
                          <a:ea typeface="Quattrocento Sans"/>
                          <a:cs typeface="Quattrocento Sans"/>
                          <a:sym typeface="Quattrocento Sans"/>
                        </a:rPr>
                      </a:b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4C1130"/>
                          </a:solidFill>
                          <a:latin typeface="Quattrocento Sans"/>
                          <a:ea typeface="Quattrocento Sans"/>
                          <a:cs typeface="Quattrocento Sans"/>
                          <a:sym typeface="Quattrocento Sans"/>
                        </a:rPr>
                        <a:t>      signal(semP1);</a:t>
                      </a:r>
                      <a:endParaRPr b="1" sz="1800" u="none" cap="none" strike="noStrike">
                        <a:solidFill>
                          <a:srgbClr val="4C113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274E13"/>
                          </a:solidFill>
                          <a:latin typeface="Quattrocento Sans"/>
                          <a:ea typeface="Quattrocento Sans"/>
                          <a:cs typeface="Quattrocento Sans"/>
                          <a:sym typeface="Quattrocento Sans"/>
                        </a:rPr>
                        <a:t>}</a:t>
                      </a:r>
                      <a:endParaRPr b="1" sz="1800" u="none" cap="none" strike="noStrike">
                        <a:solidFill>
                          <a:srgbClr val="274E13"/>
                        </a:solidFill>
                        <a:latin typeface="Quattrocento Sans"/>
                        <a:ea typeface="Quattrocento Sans"/>
                        <a:cs typeface="Quattrocento Sans"/>
                        <a:sym typeface="Quattrocento Sans"/>
                      </a:endParaRPr>
                    </a:p>
                  </a:txBody>
                  <a:tcPr marT="91425" marB="91425" marR="91425" marL="91425"/>
                </a:tc>
              </a:tr>
              <a:tr h="3810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rgbClr val="4C1130"/>
                          </a:solidFill>
                          <a:latin typeface="Quattrocento Sans"/>
                          <a:ea typeface="Quattrocento Sans"/>
                          <a:cs typeface="Quattrocento Sans"/>
                          <a:sym typeface="Quattrocento Sans"/>
                        </a:rPr>
                        <a:t>semP1 = 1 // semP2 = 0</a:t>
                      </a:r>
                      <a:endParaRPr b="1" sz="1800" u="none" cap="none" strike="noStrike">
                        <a:solidFill>
                          <a:srgbClr val="4C1130"/>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SEMÁFOROS: USOS</a:t>
            </a:r>
            <a:endParaRPr b="0" sz="1800">
              <a:solidFill>
                <a:srgbClr val="FFFFFF"/>
              </a:solidFill>
            </a:endParaRPr>
          </a:p>
        </p:txBody>
      </p:sp>
      <p:sp>
        <p:nvSpPr>
          <p:cNvPr id="428" name="Google Shape;428;p2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29" name="Google Shape;429;p25"/>
          <p:cNvSpPr/>
          <p:nvPr/>
        </p:nvSpPr>
        <p:spPr>
          <a:xfrm>
            <a:off x="6060800" y="931825"/>
            <a:ext cx="2942400" cy="1089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Quattrocento Sans"/>
                <a:ea typeface="Quattrocento Sans"/>
                <a:cs typeface="Quattrocento Sans"/>
                <a:sym typeface="Quattrocento Sans"/>
              </a:rPr>
              <a:t>PRODUCTOR CONSUMIDOR</a:t>
            </a:r>
            <a:endParaRPr b="1" i="0" sz="2000" u="none" cap="none" strike="noStrike">
              <a:solidFill>
                <a:srgbClr val="000000"/>
              </a:solidFill>
              <a:latin typeface="Quattrocento Sans"/>
              <a:ea typeface="Quattrocento Sans"/>
              <a:cs typeface="Quattrocento Sans"/>
              <a:sym typeface="Quattrocento Sans"/>
            </a:endParaRPr>
          </a:p>
        </p:txBody>
      </p:sp>
      <p:graphicFrame>
        <p:nvGraphicFramePr>
          <p:cNvPr id="430" name="Google Shape;430;p25"/>
          <p:cNvGraphicFramePr/>
          <p:nvPr/>
        </p:nvGraphicFramePr>
        <p:xfrm>
          <a:off x="309400" y="2210200"/>
          <a:ext cx="3000000" cy="3000000"/>
        </p:xfrm>
        <a:graphic>
          <a:graphicData uri="http://schemas.openxmlformats.org/drawingml/2006/table">
            <a:tbl>
              <a:tblPr>
                <a:noFill/>
                <a:tableStyleId>{1B5038D0-32A6-4ABC-91F1-8112CEDFD74C}</a:tableStyleId>
              </a:tblPr>
              <a:tblGrid>
                <a:gridCol w="4107000"/>
                <a:gridCol w="4107000"/>
              </a:tblGrid>
              <a:tr h="49175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 (PRODUCTOR)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r>
              <a:tr h="28765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while(1)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tarea = obtenerTarea(listaTareas);</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     ejecutarTarea(tarea);</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latin typeface="Quattrocento Sans"/>
                        <a:ea typeface="Quattrocento Sans"/>
                        <a:cs typeface="Quattrocento Sans"/>
                        <a:sym typeface="Quattrocento Sans"/>
                      </a:endParaRPr>
                    </a:p>
                  </a:txBody>
                  <a:tcPr marT="91425" marB="91425" marR="91425" marL="91425"/>
                </a:tc>
              </a:tr>
            </a:tbl>
          </a:graphicData>
        </a:graphic>
      </p:graphicFrame>
      <p:graphicFrame>
        <p:nvGraphicFramePr>
          <p:cNvPr id="431" name="Google Shape;431;p25"/>
          <p:cNvGraphicFramePr/>
          <p:nvPr/>
        </p:nvGraphicFramePr>
        <p:xfrm>
          <a:off x="307350" y="2201363"/>
          <a:ext cx="3000000" cy="3000000"/>
        </p:xfrm>
        <a:graphic>
          <a:graphicData uri="http://schemas.openxmlformats.org/drawingml/2006/table">
            <a:tbl>
              <a:tblPr>
                <a:noFill/>
                <a:tableStyleId>{1B5038D0-32A6-4ABC-91F1-8112CEDFD74C}</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chemeClr val="dk1"/>
                        </a:buClr>
                        <a:buSzPts val="11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endParaRPr b="1" sz="1800" u="none" cap="none" strike="noStrike">
                        <a:solidFill>
                          <a:srgbClr val="7F6000"/>
                        </a:solidFill>
                        <a:latin typeface="Quattrocento Sans"/>
                        <a:ea typeface="Quattrocento Sans"/>
                        <a:cs typeface="Quattrocento Sans"/>
                        <a:sym typeface="Quattrocento Sans"/>
                      </a:endParaRPr>
                    </a:p>
                  </a:txBody>
                  <a:tcPr marT="91425" marB="91425" marR="91425" marL="91425"/>
                </a:tc>
                <a:tc hMerge="1"/>
              </a:tr>
            </a:tbl>
          </a:graphicData>
        </a:graphic>
      </p:graphicFrame>
      <p:graphicFrame>
        <p:nvGraphicFramePr>
          <p:cNvPr id="432" name="Google Shape;432;p25"/>
          <p:cNvGraphicFramePr/>
          <p:nvPr/>
        </p:nvGraphicFramePr>
        <p:xfrm>
          <a:off x="310175" y="2201363"/>
          <a:ext cx="3000000" cy="3000000"/>
        </p:xfrm>
        <a:graphic>
          <a:graphicData uri="http://schemas.openxmlformats.org/drawingml/2006/table">
            <a:tbl>
              <a:tblPr>
                <a:noFill/>
                <a:tableStyleId>{1B5038D0-32A6-4ABC-91F1-8112CEDFD74C}</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CC0000"/>
                          </a:solidFill>
                          <a:latin typeface="Quattrocento Sans"/>
                          <a:ea typeface="Quattrocento Sans"/>
                          <a:cs typeface="Quattrocento Sans"/>
                          <a:sym typeface="Quattrocento Sans"/>
                        </a:rPr>
                        <a:t>      wait(tareasPendientes);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rgbClr val="CC0000"/>
                          </a:solidFill>
                          <a:latin typeface="Quattrocento Sans"/>
                          <a:ea typeface="Quattrocento Sans"/>
                          <a:cs typeface="Quattrocento Sans"/>
                          <a:sym typeface="Quattrocento Sans"/>
                        </a:rPr>
                        <a:t>      </a:t>
                      </a:r>
                      <a:r>
                        <a:rPr b="1" lang="en" sz="1800" u="none" cap="none" strike="noStrike">
                          <a:solidFill>
                            <a:srgbClr val="CC0000"/>
                          </a:solidFill>
                          <a:latin typeface="Quattrocento Sans"/>
                          <a:ea typeface="Quattrocento Sans"/>
                          <a:cs typeface="Quattrocento Sans"/>
                          <a:sym typeface="Quattrocento Sans"/>
                        </a:rPr>
                        <a:t>signal(tareasPendientes)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r>
                        <a:rPr b="1" lang="en" sz="1800" u="none" cap="none" strike="noStrike">
                          <a:solidFill>
                            <a:srgbClr val="CC0000"/>
                          </a:solidFill>
                          <a:latin typeface="Quattrocento Sans"/>
                          <a:ea typeface="Quattrocento Sans"/>
                          <a:cs typeface="Quattrocento Sans"/>
                          <a:sym typeface="Quattrocento Sans"/>
                        </a:rPr>
                        <a:t>   tareasPendientes = 0</a:t>
                      </a:r>
                      <a:endParaRPr b="1" sz="1800" u="none" cap="none" strike="noStrike">
                        <a:solidFill>
                          <a:srgbClr val="CC0000"/>
                        </a:solidFill>
                        <a:latin typeface="Quattrocento Sans"/>
                        <a:ea typeface="Quattrocento Sans"/>
                        <a:cs typeface="Quattrocento Sans"/>
                        <a:sym typeface="Quattrocento Sans"/>
                      </a:endParaRPr>
                    </a:p>
                  </a:txBody>
                  <a:tcPr marT="91425" marB="91425" marR="91425" marL="91425"/>
                </a:tc>
                <a:tc hMerge="1"/>
              </a:tr>
            </a:tbl>
          </a:graphicData>
        </a:graphic>
      </p:graphicFrame>
      <p:graphicFrame>
        <p:nvGraphicFramePr>
          <p:cNvPr id="433" name="Google Shape;433;p25"/>
          <p:cNvGraphicFramePr/>
          <p:nvPr/>
        </p:nvGraphicFramePr>
        <p:xfrm>
          <a:off x="310175" y="2201363"/>
          <a:ext cx="3000000" cy="3000000"/>
        </p:xfrm>
        <a:graphic>
          <a:graphicData uri="http://schemas.openxmlformats.org/drawingml/2006/table">
            <a:tbl>
              <a:tblPr>
                <a:noFill/>
                <a:tableStyleId>{1B5038D0-32A6-4ABC-91F1-8112CEDFD74C}</a:tableStyleId>
              </a:tblPr>
              <a:tblGrid>
                <a:gridCol w="4106225"/>
                <a:gridCol w="4106225"/>
              </a:tblGrid>
              <a:tr h="492125">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P1(CONSUMIDOR)</a:t>
                      </a:r>
                      <a:endParaRPr b="1" sz="1800" u="none" cap="none" strike="noStrike">
                        <a:latin typeface="Quattrocento Sans"/>
                        <a:ea typeface="Quattrocento Sans"/>
                        <a:cs typeface="Quattrocento Sans"/>
                        <a:sym typeface="Quattrocento Sans"/>
                      </a:endParaRPr>
                    </a:p>
                  </a:txBody>
                  <a:tcPr marT="91425" marB="91425" marR="91425" marL="91425">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latin typeface="Quattrocento Sans"/>
                          <a:ea typeface="Quattrocento Sans"/>
                          <a:cs typeface="Quattrocento Sans"/>
                          <a:sym typeface="Quattrocento Sans"/>
                        </a:rPr>
                        <a:t>P2(PRODUCTOR)</a:t>
                      </a:r>
                      <a:endParaRPr b="1" sz="1800" u="none" cap="none" strike="noStrike">
                        <a:latin typeface="Quattrocento Sans"/>
                        <a:ea typeface="Quattrocento Sans"/>
                        <a:cs typeface="Quattrocento Sans"/>
                        <a:sym typeface="Quattrocento Sans"/>
                      </a:endParaRPr>
                    </a:p>
                  </a:txBody>
                  <a:tcPr marT="91425" marB="91425" marR="91425" marL="91425">
                    <a:lnB cap="flat" cmpd="sng" w="9525">
                      <a:solidFill>
                        <a:srgbClr val="7F6000"/>
                      </a:solidFill>
                      <a:prstDash val="solid"/>
                      <a:round/>
                      <a:headEnd len="sm" w="sm" type="none"/>
                      <a:tailEnd len="sm" w="sm" type="none"/>
                    </a:lnB>
                    <a:solidFill>
                      <a:srgbClr val="FCE5CD"/>
                    </a:solidFill>
                  </a:tcPr>
                </a:tc>
              </a:tr>
              <a:tr h="3249675">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CC0000"/>
                          </a:solidFill>
                          <a:latin typeface="Quattrocento Sans"/>
                          <a:ea typeface="Quattrocento Sans"/>
                          <a:cs typeface="Quattrocento Sans"/>
                          <a:sym typeface="Quattrocento Sans"/>
                        </a:rPr>
                        <a:t>      wait(tareasPendientes);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tarea = obtenerTarea(listaTareas);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E69138"/>
                          </a:solidFill>
                          <a:latin typeface="Quattrocento Sans"/>
                          <a:ea typeface="Quattrocento Sans"/>
                          <a:cs typeface="Quattrocento Sans"/>
                          <a:sym typeface="Quattrocento Sans"/>
                        </a:rPr>
                        <a:t>      signal(lugarEnLista);</a:t>
                      </a:r>
                      <a:endParaRPr b="1" sz="1800" u="none" cap="none" strike="noStrike">
                        <a:solidFill>
                          <a:srgbClr val="E69138"/>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ejecutarTarea(tarea);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R cap="flat" cmpd="sng" w="9525">
                      <a:solidFill>
                        <a:srgbClr val="7F6000"/>
                      </a:solidFill>
                      <a:prstDash val="solid"/>
                      <a:round/>
                      <a:headEnd len="sm" w="sm" type="none"/>
                      <a:tailEnd len="sm" w="sm" type="none"/>
                    </a:lnR>
                  </a:tcPr>
                </a:tc>
                <a:tc>
                  <a:txBody>
                    <a:bodyPr/>
                    <a:lstStyle/>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while(1)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nuevaTarea = crearTarea();</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E69138"/>
                          </a:solidFill>
                          <a:latin typeface="Quattrocento Sans"/>
                          <a:ea typeface="Quattrocento Sans"/>
                          <a:cs typeface="Quattrocento Sans"/>
                          <a:sym typeface="Quattrocento Sans"/>
                        </a:rPr>
                        <a:t>      wait(lugarEnLista);</a:t>
                      </a:r>
                      <a:endParaRPr b="1" sz="1800" u="none" cap="none" strike="noStrike">
                        <a:solidFill>
                          <a:srgbClr val="E69138"/>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wait(mutexLista);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     agregarTarea(nuevaTarea, listaTareas)</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      signal(mutexLista);</a:t>
                      </a:r>
                      <a:endParaRPr b="1" sz="1800" u="none" cap="none" strike="noStrike">
                        <a:solidFill>
                          <a:srgbClr val="7F6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rgbClr val="CC0000"/>
                          </a:solidFill>
                          <a:latin typeface="Quattrocento Sans"/>
                          <a:ea typeface="Quattrocento Sans"/>
                          <a:cs typeface="Quattrocento Sans"/>
                          <a:sym typeface="Quattrocento Sans"/>
                        </a:rPr>
                        <a:t>      </a:t>
                      </a:r>
                      <a:r>
                        <a:rPr b="1" lang="en" sz="1800" u="none" cap="none" strike="noStrike">
                          <a:solidFill>
                            <a:srgbClr val="CC0000"/>
                          </a:solidFill>
                          <a:latin typeface="Quattrocento Sans"/>
                          <a:ea typeface="Quattrocento Sans"/>
                          <a:cs typeface="Quattrocento Sans"/>
                          <a:sym typeface="Quattrocento Sans"/>
                        </a:rPr>
                        <a:t>signal(tareasPendientes)</a:t>
                      </a:r>
                      <a:endParaRPr b="1" sz="1800" u="none" cap="none" strike="noStrike">
                        <a:solidFill>
                          <a:srgbClr val="CC0000"/>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000000"/>
                        </a:buClr>
                        <a:buSzPts val="1800"/>
                        <a:buFont typeface="Arial"/>
                        <a:buNone/>
                      </a:pPr>
                      <a:r>
                        <a:rPr lang="en" sz="1800" u="none" cap="none" strike="noStrike">
                          <a:solidFill>
                            <a:schemeClr val="dk1"/>
                          </a:solidFill>
                          <a:latin typeface="Quattrocento Sans"/>
                          <a:ea typeface="Quattrocento Sans"/>
                          <a:cs typeface="Quattrocento Sans"/>
                          <a:sym typeface="Quattrocento Sans"/>
                        </a:rPr>
                        <a:t>}</a:t>
                      </a:r>
                      <a:endParaRPr sz="1800" u="none" cap="none" strike="noStrike">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7F6000"/>
                      </a:solidFill>
                      <a:prstDash val="solid"/>
                      <a:round/>
                      <a:headEnd len="sm" w="sm" type="none"/>
                      <a:tailEnd len="sm" w="sm" type="none"/>
                    </a:lnL>
                    <a:lnR cap="flat" cmpd="sng" w="9525">
                      <a:solidFill>
                        <a:srgbClr val="7F6000"/>
                      </a:solidFill>
                      <a:prstDash val="solid"/>
                      <a:round/>
                      <a:headEnd len="sm" w="sm" type="none"/>
                      <a:tailEnd len="sm" w="sm" type="none"/>
                    </a:lnR>
                    <a:lnT cap="flat" cmpd="sng" w="9525">
                      <a:solidFill>
                        <a:srgbClr val="7F6000"/>
                      </a:solidFill>
                      <a:prstDash val="solid"/>
                      <a:round/>
                      <a:headEnd len="sm" w="sm" type="none"/>
                      <a:tailEnd len="sm" w="sm" type="none"/>
                    </a:lnT>
                  </a:tcPr>
                </a:tc>
              </a:tr>
              <a:tr h="381000">
                <a:tc gridSpan="2">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rgbClr val="7F6000"/>
                          </a:solidFill>
                          <a:latin typeface="Quattrocento Sans"/>
                          <a:ea typeface="Quattrocento Sans"/>
                          <a:cs typeface="Quattrocento Sans"/>
                          <a:sym typeface="Quattrocento Sans"/>
                        </a:rPr>
                        <a:t>mutexLista = 1</a:t>
                      </a:r>
                      <a:r>
                        <a:rPr b="1" lang="en" sz="1800" u="none" cap="none" strike="noStrike">
                          <a:solidFill>
                            <a:srgbClr val="CC0000"/>
                          </a:solidFill>
                          <a:latin typeface="Quattrocento Sans"/>
                          <a:ea typeface="Quattrocento Sans"/>
                          <a:cs typeface="Quattrocento Sans"/>
                          <a:sym typeface="Quattrocento Sans"/>
                        </a:rPr>
                        <a:t>   tareasPendientes = 0  </a:t>
                      </a:r>
                      <a:r>
                        <a:rPr b="1" lang="en" sz="1800" u="none" cap="none" strike="noStrike">
                          <a:solidFill>
                            <a:srgbClr val="E69138"/>
                          </a:solidFill>
                          <a:latin typeface="Quattrocento Sans"/>
                          <a:ea typeface="Quattrocento Sans"/>
                          <a:cs typeface="Quattrocento Sans"/>
                          <a:sym typeface="Quattrocento Sans"/>
                        </a:rPr>
                        <a:t>lugarEnLista = 20</a:t>
                      </a:r>
                      <a:endParaRPr b="1" sz="1800" u="none" cap="none" strike="noStrike">
                        <a:solidFill>
                          <a:srgbClr val="E69138"/>
                        </a:solidFill>
                        <a:latin typeface="Quattrocento Sans"/>
                        <a:ea typeface="Quattrocento Sans"/>
                        <a:cs typeface="Quattrocento Sans"/>
                        <a:sym typeface="Quattrocento Sans"/>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INVERSIÓN DE PRIORIDADES</a:t>
            </a:r>
            <a:endParaRPr b="0" sz="1800">
              <a:solidFill>
                <a:srgbClr val="FFFFFF"/>
              </a:solidFill>
            </a:endParaRPr>
          </a:p>
        </p:txBody>
      </p:sp>
      <p:sp>
        <p:nvSpPr>
          <p:cNvPr id="441" name="Google Shape;441;p2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42" name="Google Shape;442;p26"/>
          <p:cNvSpPr txBox="1"/>
          <p:nvPr/>
        </p:nvSpPr>
        <p:spPr>
          <a:xfrm>
            <a:off x="666200" y="1307650"/>
            <a:ext cx="8010000" cy="16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Procesos P1, P2, P3 .. cuyas prioridades son: P1 &lt; P2 &lt; P3</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0	P1 adquiere un recurso R WAIT(semM)</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1		P3 ingresa el sistema y necesita el recurso R, se bloquea en la espera</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Quattrocento Sans"/>
                <a:ea typeface="Quattrocento Sans"/>
                <a:cs typeface="Quattrocento Sans"/>
                <a:sym typeface="Quattrocento Sans"/>
              </a:rPr>
              <a:t>T = 2		P2 ingresa desaloja a P1 ya que tiene mayor prioridad</a:t>
            </a:r>
            <a:endParaRPr b="0" i="0" sz="1700" u="none" cap="none" strike="noStrike">
              <a:solidFill>
                <a:srgbClr val="000000"/>
              </a:solidFill>
              <a:latin typeface="Quattrocento Sans"/>
              <a:ea typeface="Quattrocento Sans"/>
              <a:cs typeface="Quattrocento Sans"/>
              <a:sym typeface="Quattrocento Sans"/>
            </a:endParaRPr>
          </a:p>
        </p:txBody>
      </p:sp>
      <p:sp>
        <p:nvSpPr>
          <p:cNvPr id="443" name="Google Shape;443;p26"/>
          <p:cNvSpPr txBox="1"/>
          <p:nvPr/>
        </p:nvSpPr>
        <p:spPr>
          <a:xfrm>
            <a:off x="666200" y="2981650"/>
            <a:ext cx="67500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Quattrocento Sans"/>
                <a:ea typeface="Quattrocento Sans"/>
                <a:cs typeface="Quattrocento Sans"/>
                <a:sym typeface="Quattrocento Sans"/>
              </a:rPr>
              <a:t>P3, que es el proceso de mayor prioridad, no está pudiendo ejecutar porque espera un recurso retenido por P1, un proceso de menor prioridad</a:t>
            </a:r>
            <a:endParaRPr b="1" i="0" sz="1600" u="none" cap="none" strike="noStrike">
              <a:solidFill>
                <a:srgbClr val="000000"/>
              </a:solidFill>
              <a:latin typeface="Quattrocento Sans"/>
              <a:ea typeface="Quattrocento Sans"/>
              <a:cs typeface="Quattrocento Sans"/>
              <a:sym typeface="Quattrocento Sans"/>
            </a:endParaRPr>
          </a:p>
        </p:txBody>
      </p:sp>
      <p:grpSp>
        <p:nvGrpSpPr>
          <p:cNvPr id="444" name="Google Shape;444;p26"/>
          <p:cNvGrpSpPr/>
          <p:nvPr/>
        </p:nvGrpSpPr>
        <p:grpSpPr>
          <a:xfrm>
            <a:off x="1980200" y="3710050"/>
            <a:ext cx="4122000" cy="1737600"/>
            <a:chOff x="1980200" y="3710050"/>
            <a:chExt cx="4122000" cy="1737600"/>
          </a:xfrm>
        </p:grpSpPr>
        <p:cxnSp>
          <p:nvCxnSpPr>
            <p:cNvPr id="445" name="Google Shape;445;p26"/>
            <p:cNvCxnSpPr/>
            <p:nvPr/>
          </p:nvCxnSpPr>
          <p:spPr>
            <a:xfrm>
              <a:off x="4041200" y="3710050"/>
              <a:ext cx="0" cy="1152000"/>
            </a:xfrm>
            <a:prstGeom prst="straightConnector1">
              <a:avLst/>
            </a:prstGeom>
            <a:noFill/>
            <a:ln cap="flat" cmpd="sng" w="76200">
              <a:solidFill>
                <a:srgbClr val="741B47"/>
              </a:solidFill>
              <a:prstDash val="solid"/>
              <a:round/>
              <a:headEnd len="sm" w="sm" type="none"/>
              <a:tailEnd len="med" w="med" type="stealth"/>
            </a:ln>
          </p:spPr>
        </p:cxnSp>
        <p:sp>
          <p:nvSpPr>
            <p:cNvPr id="446" name="Google Shape;446;p26"/>
            <p:cNvSpPr txBox="1"/>
            <p:nvPr/>
          </p:nvSpPr>
          <p:spPr>
            <a:xfrm>
              <a:off x="1980200" y="4709650"/>
              <a:ext cx="4122000" cy="738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741B47"/>
                  </a:solidFill>
                  <a:latin typeface="Quattrocento Sans"/>
                  <a:ea typeface="Quattrocento Sans"/>
                  <a:cs typeface="Quattrocento Sans"/>
                  <a:sym typeface="Quattrocento Sans"/>
                </a:rPr>
                <a:t>HERENCIA DE PRIORIDADES</a:t>
              </a:r>
              <a:endParaRPr b="1" i="0" sz="2000" u="none" cap="none" strike="noStrike">
                <a:solidFill>
                  <a:srgbClr val="741B47"/>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MONITORES</a:t>
            </a:r>
            <a:endParaRPr b="0" sz="1800">
              <a:solidFill>
                <a:srgbClr val="FFFFFF"/>
              </a:solidFill>
            </a:endParaRPr>
          </a:p>
        </p:txBody>
      </p:sp>
      <p:sp>
        <p:nvSpPr>
          <p:cNvPr id="454" name="Google Shape;454;p2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455" name="Google Shape;455;p27"/>
          <p:cNvSpPr txBox="1"/>
          <p:nvPr/>
        </p:nvSpPr>
        <p:spPr>
          <a:xfrm>
            <a:off x="972200" y="1289650"/>
            <a:ext cx="7074000" cy="2088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Es un mecanismo que provee mutua exclusión</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Abstrae en una estructura el acceso a sus datos con ciertas operaciones específicas expuestas</a:t>
            </a:r>
            <a:endParaRPr b="0" i="0" sz="17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rgbClr val="000000"/>
              </a:buClr>
              <a:buSzPts val="1700"/>
              <a:buFont typeface="Quattrocento Sans"/>
              <a:buChar char="●"/>
            </a:pPr>
            <a:r>
              <a:rPr b="0" i="0" lang="en" sz="1700" u="none" cap="none" strike="noStrike">
                <a:solidFill>
                  <a:srgbClr val="000000"/>
                </a:solidFill>
                <a:latin typeface="Quattrocento Sans"/>
                <a:ea typeface="Quattrocento Sans"/>
                <a:cs typeface="Quattrocento Sans"/>
                <a:sym typeface="Quattrocento Sans"/>
              </a:rPr>
              <a:t>Un proceso a la vez está activo en el monitor</a:t>
            </a:r>
            <a:endParaRPr b="0" i="0" sz="1700" u="none" cap="none" strike="noStrike">
              <a:solidFill>
                <a:srgbClr val="000000"/>
              </a:solidFill>
              <a:latin typeface="Quattrocento Sans"/>
              <a:ea typeface="Quattrocento Sans"/>
              <a:cs typeface="Quattrocento Sans"/>
              <a:sym typeface="Quattrocento Sans"/>
            </a:endParaRPr>
          </a:p>
        </p:txBody>
      </p:sp>
      <p:pic>
        <p:nvPicPr>
          <p:cNvPr id="456" name="Google Shape;456;p27"/>
          <p:cNvPicPr preferRelativeResize="0"/>
          <p:nvPr/>
        </p:nvPicPr>
        <p:blipFill rotWithShape="1">
          <a:blip r:embed="rId3">
            <a:alphaModFix/>
          </a:blip>
          <a:srcRect b="0" l="0" r="0" t="0"/>
          <a:stretch/>
        </p:blipFill>
        <p:spPr>
          <a:xfrm>
            <a:off x="3464400" y="3794650"/>
            <a:ext cx="4862715" cy="24970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8"/>
          <p:cNvSpPr txBox="1"/>
          <p:nvPr/>
        </p:nvSpPr>
        <p:spPr>
          <a:xfrm>
            <a:off x="152400" y="914400"/>
            <a:ext cx="5504700" cy="585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#include  &lt;thread.h&gt;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#include  &lt;synch.h&gt;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static  int  count;           /* the static counter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static  mutex_t  MonitorLock; /* the static mutex 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  INC(void)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int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mutex_lock(&amp;MonitorLock);     /* lock the monitor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value = (++count);       /* increase and save counter*/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mutex_unlock(&amp;MonitorLock);   /* release the monitor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return  value;                /* return the new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  GET(void)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int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mutex_lock(&amp;MonitorLock);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value = 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mutex_unlock(&amp;MonitorLock);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return  value;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2" name="Google Shape;462;p2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MONITORES</a:t>
            </a:r>
            <a:endParaRPr b="0"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CONDICIÓN DE CARRERA</a:t>
            </a:r>
            <a:endParaRPr b="0" sz="1800">
              <a:solidFill>
                <a:srgbClr val="FFFFFF"/>
              </a:solidFill>
            </a:endParaRPr>
          </a:p>
        </p:txBody>
      </p:sp>
      <p:sp>
        <p:nvSpPr>
          <p:cNvPr id="92" name="Google Shape;92;p4"/>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93" name="Google Shape;93;p4"/>
          <p:cNvSpPr txBox="1"/>
          <p:nvPr/>
        </p:nvSpPr>
        <p:spPr>
          <a:xfrm>
            <a:off x="864200" y="1253650"/>
            <a:ext cx="7632000" cy="1548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800" u="none" cap="none" strike="noStrike">
                <a:solidFill>
                  <a:schemeClr val="dk1"/>
                </a:solidFill>
                <a:latin typeface="Quattrocento Sans"/>
                <a:ea typeface="Quattrocento Sans"/>
                <a:cs typeface="Quattrocento Sans"/>
                <a:sym typeface="Quattrocento Sans"/>
              </a:rPr>
              <a:t>Es una situación en la que varios procesos/hilos manipulan datos </a:t>
            </a:r>
            <a:r>
              <a:rPr b="1" i="0" lang="en" sz="1800" u="sng" cap="none" strike="noStrike">
                <a:solidFill>
                  <a:schemeClr val="dk1"/>
                </a:solidFill>
                <a:latin typeface="Quattrocento Sans"/>
                <a:ea typeface="Quattrocento Sans"/>
                <a:cs typeface="Quattrocento Sans"/>
                <a:sym typeface="Quattrocento Sans"/>
              </a:rPr>
              <a:t>compartidos</a:t>
            </a:r>
            <a:r>
              <a:rPr b="1" i="0" lang="en" sz="1800" u="none" cap="none" strike="noStrike">
                <a:solidFill>
                  <a:schemeClr val="dk1"/>
                </a:solidFill>
                <a:latin typeface="Quattrocento Sans"/>
                <a:ea typeface="Quattrocento Sans"/>
                <a:cs typeface="Quattrocento Sans"/>
                <a:sym typeface="Quattrocento Sans"/>
              </a:rPr>
              <a:t> </a:t>
            </a:r>
            <a:r>
              <a:rPr b="1" i="0" lang="en" sz="1800" u="sng" cap="none" strike="noStrike">
                <a:solidFill>
                  <a:schemeClr val="dk1"/>
                </a:solidFill>
                <a:latin typeface="Quattrocento Sans"/>
                <a:ea typeface="Quattrocento Sans"/>
                <a:cs typeface="Quattrocento Sans"/>
                <a:sym typeface="Quattrocento Sans"/>
              </a:rPr>
              <a:t>concurrentemente</a:t>
            </a:r>
            <a:r>
              <a:rPr b="1" i="0" lang="en" sz="1800" u="none" cap="none" strike="noStrike">
                <a:solidFill>
                  <a:schemeClr val="dk1"/>
                </a:solidFill>
                <a:latin typeface="Quattrocento Sans"/>
                <a:ea typeface="Quattrocento Sans"/>
                <a:cs typeface="Quattrocento Sans"/>
                <a:sym typeface="Quattrocento Sans"/>
              </a:rPr>
              <a:t>, de forma que el </a:t>
            </a:r>
            <a:r>
              <a:rPr b="1" i="0" lang="en" sz="1800" u="sng" cap="none" strike="noStrike">
                <a:solidFill>
                  <a:schemeClr val="dk1"/>
                </a:solidFill>
                <a:latin typeface="Quattrocento Sans"/>
                <a:ea typeface="Quattrocento Sans"/>
                <a:cs typeface="Quattrocento Sans"/>
                <a:sym typeface="Quattrocento Sans"/>
              </a:rPr>
              <a:t>resultado</a:t>
            </a:r>
            <a:r>
              <a:rPr b="1" i="0" lang="en" sz="1800" u="none" cap="none" strike="noStrike">
                <a:solidFill>
                  <a:schemeClr val="dk1"/>
                </a:solidFill>
                <a:latin typeface="Quattrocento Sans"/>
                <a:ea typeface="Quattrocento Sans"/>
                <a:cs typeface="Quattrocento Sans"/>
                <a:sym typeface="Quattrocento Sans"/>
              </a:rPr>
              <a:t> de la ejecución depende del </a:t>
            </a:r>
            <a:r>
              <a:rPr b="1" i="0" lang="en" sz="1800" u="sng" cap="none" strike="noStrike">
                <a:solidFill>
                  <a:schemeClr val="dk1"/>
                </a:solidFill>
                <a:latin typeface="Quattrocento Sans"/>
                <a:ea typeface="Quattrocento Sans"/>
                <a:cs typeface="Quattrocento Sans"/>
                <a:sym typeface="Quattrocento Sans"/>
              </a:rPr>
              <a:t>orden</a:t>
            </a:r>
            <a:r>
              <a:rPr b="1" i="0" lang="en" sz="1800" u="none" cap="none" strike="noStrike">
                <a:solidFill>
                  <a:schemeClr val="dk1"/>
                </a:solidFill>
                <a:latin typeface="Quattrocento Sans"/>
                <a:ea typeface="Quattrocento Sans"/>
                <a:cs typeface="Quattrocento Sans"/>
                <a:sym typeface="Quattrocento Sans"/>
              </a:rPr>
              <a:t> particular en que se terminan ejecutando</a:t>
            </a:r>
            <a:endParaRPr b="1" i="0" sz="1800" u="none" cap="none" strike="noStrike">
              <a:solidFill>
                <a:srgbClr val="000000"/>
              </a:solidFill>
              <a:latin typeface="Quattrocento Sans"/>
              <a:ea typeface="Quattrocento Sans"/>
              <a:cs typeface="Quattrocento Sans"/>
              <a:sym typeface="Quattrocento Sans"/>
            </a:endParaRPr>
          </a:p>
        </p:txBody>
      </p:sp>
      <p:sp>
        <p:nvSpPr>
          <p:cNvPr id="94" name="Google Shape;94;p4"/>
          <p:cNvSpPr txBox="1"/>
          <p:nvPr/>
        </p:nvSpPr>
        <p:spPr>
          <a:xfrm>
            <a:off x="954200" y="2843975"/>
            <a:ext cx="7632000" cy="1548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Quattrocento Sans"/>
                <a:ea typeface="Quattrocento Sans"/>
                <a:cs typeface="Quattrocento Sans"/>
                <a:sym typeface="Quattrocento Sans"/>
              </a:rPr>
              <a:t>Hay que asegurar que sólo un proceso/hilo pueda acceder a estos datos a la vez para garantizar la coherencia de mismos, hay que sincronizarlos</a:t>
            </a:r>
            <a:endParaRPr b="0" i="0" sz="1800" u="none" cap="none" strike="noStrike">
              <a:solidFill>
                <a:srgbClr val="000000"/>
              </a:solidFill>
              <a:latin typeface="Quattrocento Sans"/>
              <a:ea typeface="Quattrocento Sans"/>
              <a:cs typeface="Quattrocento Sans"/>
              <a:sym typeface="Quattrocento Sans"/>
            </a:endParaRPr>
          </a:p>
        </p:txBody>
      </p:sp>
      <p:sp>
        <p:nvSpPr>
          <p:cNvPr id="95" name="Google Shape;95;p4"/>
          <p:cNvSpPr txBox="1"/>
          <p:nvPr/>
        </p:nvSpPr>
        <p:spPr>
          <a:xfrm>
            <a:off x="2074400" y="4815300"/>
            <a:ext cx="4680000" cy="65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A64D79"/>
                </a:solidFill>
                <a:latin typeface="Quattrocento Sans"/>
                <a:ea typeface="Quattrocento Sans"/>
                <a:cs typeface="Quattrocento Sans"/>
                <a:sym typeface="Quattrocento Sans"/>
              </a:rPr>
              <a:t>REGIÓN CRÍTICA</a:t>
            </a:r>
            <a:endParaRPr b="1" i="0" sz="2500" u="none" cap="none" strike="noStrike">
              <a:solidFill>
                <a:srgbClr val="A64D79"/>
              </a:solidFill>
              <a:latin typeface="Quattrocento Sans"/>
              <a:ea typeface="Quattrocento Sans"/>
              <a:cs typeface="Quattrocento Sans"/>
              <a:sym typeface="Quattrocento Sans"/>
            </a:endParaRPr>
          </a:p>
        </p:txBody>
      </p:sp>
      <p:cxnSp>
        <p:nvCxnSpPr>
          <p:cNvPr id="96" name="Google Shape;96;p4"/>
          <p:cNvCxnSpPr/>
          <p:nvPr/>
        </p:nvCxnSpPr>
        <p:spPr>
          <a:xfrm>
            <a:off x="4414400" y="2521013"/>
            <a:ext cx="0" cy="594000"/>
          </a:xfrm>
          <a:prstGeom prst="straightConnector1">
            <a:avLst/>
          </a:prstGeom>
          <a:noFill/>
          <a:ln cap="flat" cmpd="sng" w="38100">
            <a:solidFill>
              <a:srgbClr val="A64D79"/>
            </a:solidFill>
            <a:prstDash val="solid"/>
            <a:round/>
            <a:headEnd len="sm" w="sm" type="none"/>
            <a:tailEnd len="med" w="med" type="stealth"/>
          </a:ln>
        </p:spPr>
      </p:cxnSp>
      <p:cxnSp>
        <p:nvCxnSpPr>
          <p:cNvPr id="97" name="Google Shape;97;p4"/>
          <p:cNvCxnSpPr>
            <a:endCxn id="95" idx="0"/>
          </p:cNvCxnSpPr>
          <p:nvPr/>
        </p:nvCxnSpPr>
        <p:spPr>
          <a:xfrm>
            <a:off x="4414400" y="3926100"/>
            <a:ext cx="0" cy="889200"/>
          </a:xfrm>
          <a:prstGeom prst="straightConnector1">
            <a:avLst/>
          </a:prstGeom>
          <a:noFill/>
          <a:ln cap="flat" cmpd="sng" w="38100">
            <a:solidFill>
              <a:srgbClr val="A64D79"/>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CONDICIÓN DE CARRERA</a:t>
            </a:r>
            <a:endParaRPr b="0" sz="1800">
              <a:solidFill>
                <a:srgbClr val="FFFFFF"/>
              </a:solidFill>
            </a:endParaRPr>
          </a:p>
        </p:txBody>
      </p:sp>
      <p:sp>
        <p:nvSpPr>
          <p:cNvPr id="105" name="Google Shape;105;p5"/>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06" name="Google Shape;106;p5"/>
          <p:cNvSpPr txBox="1"/>
          <p:nvPr/>
        </p:nvSpPr>
        <p:spPr>
          <a:xfrm>
            <a:off x="881250" y="25826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contener alguna operación sobre un </a:t>
            </a:r>
            <a:r>
              <a:rPr b="1" i="0" lang="en" sz="2000" u="none" cap="none" strike="noStrike">
                <a:solidFill>
                  <a:schemeClr val="dk1"/>
                </a:solidFill>
                <a:latin typeface="Quattrocento Sans"/>
                <a:ea typeface="Quattrocento Sans"/>
                <a:cs typeface="Quattrocento Sans"/>
                <a:sym typeface="Quattrocento Sans"/>
              </a:rPr>
              <a:t>recurso compartido</a:t>
            </a:r>
            <a:endParaRPr b="1" i="0" sz="2000" u="none" cap="none" strike="noStrike">
              <a:solidFill>
                <a:srgbClr val="000000"/>
              </a:solidFill>
              <a:latin typeface="Quattrocento Sans"/>
              <a:ea typeface="Quattrocento Sans"/>
              <a:cs typeface="Quattrocento Sans"/>
              <a:sym typeface="Quattrocento Sans"/>
            </a:endParaRPr>
          </a:p>
        </p:txBody>
      </p:sp>
      <p:sp>
        <p:nvSpPr>
          <p:cNvPr id="107" name="Google Shape;107;p5"/>
          <p:cNvSpPr txBox="1"/>
          <p:nvPr/>
        </p:nvSpPr>
        <p:spPr>
          <a:xfrm>
            <a:off x="2232000" y="1504150"/>
            <a:ext cx="4680000" cy="65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A64D79"/>
                </a:solidFill>
                <a:latin typeface="Quattrocento Sans"/>
                <a:ea typeface="Quattrocento Sans"/>
                <a:cs typeface="Quattrocento Sans"/>
                <a:sym typeface="Quattrocento Sans"/>
              </a:rPr>
              <a:t>¿Cómo tiene que ser la REGIÓN CRÍTICA?</a:t>
            </a:r>
            <a:endParaRPr b="1" i="0" sz="2500" u="none" cap="none" strike="noStrike">
              <a:solidFill>
                <a:srgbClr val="A64D79"/>
              </a:solidFill>
              <a:latin typeface="Quattrocento Sans"/>
              <a:ea typeface="Quattrocento Sans"/>
              <a:cs typeface="Quattrocento Sans"/>
              <a:sym typeface="Quattrocento Sans"/>
            </a:endParaRPr>
          </a:p>
        </p:txBody>
      </p:sp>
      <p:sp>
        <p:nvSpPr>
          <p:cNvPr id="108" name="Google Shape;108;p5"/>
          <p:cNvSpPr txBox="1"/>
          <p:nvPr/>
        </p:nvSpPr>
        <p:spPr>
          <a:xfrm>
            <a:off x="881250" y="34580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ser lo más </a:t>
            </a:r>
            <a:r>
              <a:rPr b="1" i="0" lang="en" sz="2000" u="none" cap="none" strike="noStrike">
                <a:solidFill>
                  <a:schemeClr val="dk1"/>
                </a:solidFill>
                <a:latin typeface="Quattrocento Sans"/>
                <a:ea typeface="Quattrocento Sans"/>
                <a:cs typeface="Quattrocento Sans"/>
                <a:sym typeface="Quattrocento Sans"/>
              </a:rPr>
              <a:t>chica</a:t>
            </a:r>
            <a:r>
              <a:rPr b="0" i="0" lang="en" sz="2000" u="none" cap="none" strike="noStrike">
                <a:solidFill>
                  <a:schemeClr val="dk1"/>
                </a:solidFill>
                <a:latin typeface="Quattrocento Sans"/>
                <a:ea typeface="Quattrocento Sans"/>
                <a:cs typeface="Quattrocento Sans"/>
                <a:sym typeface="Quattrocento Sans"/>
              </a:rPr>
              <a:t> posible</a:t>
            </a:r>
            <a:endParaRPr b="0" i="0" sz="2000" u="none" cap="none" strike="noStrike">
              <a:solidFill>
                <a:srgbClr val="000000"/>
              </a:solidFill>
              <a:latin typeface="Quattrocento Sans"/>
              <a:ea typeface="Quattrocento Sans"/>
              <a:cs typeface="Quattrocento Sans"/>
              <a:sym typeface="Quattrocento Sans"/>
            </a:endParaRPr>
          </a:p>
        </p:txBody>
      </p:sp>
      <p:sp>
        <p:nvSpPr>
          <p:cNvPr id="109" name="Google Shape;109;p5"/>
          <p:cNvSpPr txBox="1"/>
          <p:nvPr/>
        </p:nvSpPr>
        <p:spPr>
          <a:xfrm>
            <a:off x="881250" y="4333475"/>
            <a:ext cx="7632000" cy="875400"/>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Quattrocento Sans"/>
              <a:buChar char="●"/>
            </a:pPr>
            <a:r>
              <a:rPr b="0" i="0" lang="en" sz="2000" u="none" cap="none" strike="noStrike">
                <a:solidFill>
                  <a:schemeClr val="dk1"/>
                </a:solidFill>
                <a:latin typeface="Quattrocento Sans"/>
                <a:ea typeface="Quattrocento Sans"/>
                <a:cs typeface="Quattrocento Sans"/>
                <a:sym typeface="Quattrocento Sans"/>
              </a:rPr>
              <a:t>Debe ejecutarse en forma </a:t>
            </a:r>
            <a:r>
              <a:rPr b="1" i="0" lang="en" sz="2000" u="none" cap="none" strike="noStrike">
                <a:solidFill>
                  <a:schemeClr val="dk1"/>
                </a:solidFill>
                <a:latin typeface="Quattrocento Sans"/>
                <a:ea typeface="Quattrocento Sans"/>
                <a:cs typeface="Quattrocento Sans"/>
                <a:sym typeface="Quattrocento Sans"/>
              </a:rPr>
              <a:t>atómica</a:t>
            </a:r>
            <a:endParaRPr b="1" i="0" sz="2000" u="none" cap="none" strike="noStrike">
              <a:solidFill>
                <a:srgbClr val="000000"/>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SECCIÓN CRÍTICA</a:t>
            </a:r>
            <a:endParaRPr b="0" sz="1800">
              <a:solidFill>
                <a:srgbClr val="FFFFFF"/>
              </a:solidFill>
            </a:endParaRPr>
          </a:p>
        </p:txBody>
      </p:sp>
      <p:sp>
        <p:nvSpPr>
          <p:cNvPr id="117" name="Google Shape;117;p6"/>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18" name="Google Shape;118;p6"/>
          <p:cNvSpPr/>
          <p:nvPr/>
        </p:nvSpPr>
        <p:spPr>
          <a:xfrm>
            <a:off x="774800" y="2714650"/>
            <a:ext cx="4320000" cy="1386000"/>
          </a:xfrm>
          <a:prstGeom prst="rect">
            <a:avLst/>
          </a:prstGeom>
          <a:solidFill>
            <a:srgbClr val="C27BA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CRÍTICA</a:t>
            </a:r>
            <a:endParaRPr b="1" i="0" sz="1800" u="none" cap="none" strike="noStrike">
              <a:solidFill>
                <a:srgbClr val="000000"/>
              </a:solidFill>
              <a:latin typeface="Quattrocento Sans"/>
              <a:ea typeface="Quattrocento Sans"/>
              <a:cs typeface="Quattrocento Sans"/>
              <a:sym typeface="Quattrocento Sans"/>
            </a:endParaRPr>
          </a:p>
        </p:txBody>
      </p:sp>
      <p:sp>
        <p:nvSpPr>
          <p:cNvPr id="119" name="Google Shape;119;p6"/>
          <p:cNvSpPr/>
          <p:nvPr/>
        </p:nvSpPr>
        <p:spPr>
          <a:xfrm>
            <a:off x="774800" y="1769050"/>
            <a:ext cx="4320000" cy="6564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DE ENTRADA</a:t>
            </a:r>
            <a:endParaRPr b="1" i="0" sz="1800" u="none" cap="none" strike="noStrike">
              <a:solidFill>
                <a:srgbClr val="000000"/>
              </a:solidFill>
              <a:latin typeface="Quattrocento Sans"/>
              <a:ea typeface="Quattrocento Sans"/>
              <a:cs typeface="Quattrocento Sans"/>
              <a:sym typeface="Quattrocento Sans"/>
            </a:endParaRPr>
          </a:p>
        </p:txBody>
      </p:sp>
      <p:sp>
        <p:nvSpPr>
          <p:cNvPr id="120" name="Google Shape;120;p6"/>
          <p:cNvSpPr/>
          <p:nvPr/>
        </p:nvSpPr>
        <p:spPr>
          <a:xfrm>
            <a:off x="774800" y="4389850"/>
            <a:ext cx="4320000" cy="656400"/>
          </a:xfrm>
          <a:prstGeom prst="rect">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SECCIÓN DE SALIDA</a:t>
            </a:r>
            <a:endParaRPr b="1" i="0" sz="1800" u="none" cap="none" strike="noStrike">
              <a:solidFill>
                <a:srgbClr val="000000"/>
              </a:solidFill>
              <a:latin typeface="Quattrocento Sans"/>
              <a:ea typeface="Quattrocento Sans"/>
              <a:cs typeface="Quattrocento Sans"/>
              <a:sym typeface="Quattrocento Sans"/>
            </a:endParaRPr>
          </a:p>
        </p:txBody>
      </p:sp>
      <p:sp>
        <p:nvSpPr>
          <p:cNvPr id="121" name="Google Shape;121;p6"/>
          <p:cNvSpPr txBox="1"/>
          <p:nvPr/>
        </p:nvSpPr>
        <p:spPr>
          <a:xfrm>
            <a:off x="5966600" y="1343650"/>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Pedimos permiso para acceder a la SC</a:t>
            </a:r>
            <a:endParaRPr b="0" i="0" sz="1600" u="none" cap="none" strike="noStrike">
              <a:solidFill>
                <a:srgbClr val="000000"/>
              </a:solidFill>
              <a:latin typeface="Quattrocento Sans"/>
              <a:ea typeface="Quattrocento Sans"/>
              <a:cs typeface="Quattrocento Sans"/>
              <a:sym typeface="Quattrocento Sans"/>
            </a:endParaRPr>
          </a:p>
        </p:txBody>
      </p:sp>
      <p:sp>
        <p:nvSpPr>
          <p:cNvPr id="122" name="Google Shape;122;p6"/>
          <p:cNvSpPr txBox="1"/>
          <p:nvPr/>
        </p:nvSpPr>
        <p:spPr>
          <a:xfrm>
            <a:off x="6079680" y="2957496"/>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Sólo un proceso va a poder estar accediendo a su SC a la vez</a:t>
            </a:r>
            <a:endParaRPr b="0" i="0" sz="1600" u="none" cap="none" strike="noStrike">
              <a:solidFill>
                <a:srgbClr val="000000"/>
              </a:solidFill>
              <a:latin typeface="Quattrocento Sans"/>
              <a:ea typeface="Quattrocento Sans"/>
              <a:cs typeface="Quattrocento Sans"/>
              <a:sym typeface="Quattrocento Sans"/>
            </a:endParaRPr>
          </a:p>
        </p:txBody>
      </p:sp>
      <p:sp>
        <p:nvSpPr>
          <p:cNvPr id="123" name="Google Shape;123;p6"/>
          <p:cNvSpPr txBox="1"/>
          <p:nvPr/>
        </p:nvSpPr>
        <p:spPr>
          <a:xfrm>
            <a:off x="6079680" y="4744805"/>
            <a:ext cx="2937300" cy="70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Quattrocento Sans"/>
                <a:ea typeface="Quattrocento Sans"/>
                <a:cs typeface="Quattrocento Sans"/>
                <a:sym typeface="Quattrocento Sans"/>
              </a:rPr>
              <a:t>Se libera la SC, permitiendo a otros procesos entrar</a:t>
            </a:r>
            <a:endParaRPr b="0" i="0" sz="1600" u="none" cap="none" strike="noStrike">
              <a:solidFill>
                <a:srgbClr val="000000"/>
              </a:solidFill>
              <a:latin typeface="Quattrocento Sans"/>
              <a:ea typeface="Quattrocento Sans"/>
              <a:cs typeface="Quattrocento Sans"/>
              <a:sym typeface="Quattrocento Sans"/>
            </a:endParaRPr>
          </a:p>
        </p:txBody>
      </p:sp>
      <p:cxnSp>
        <p:nvCxnSpPr>
          <p:cNvPr id="124" name="Google Shape;124;p6"/>
          <p:cNvCxnSpPr>
            <a:stCxn id="119" idx="3"/>
            <a:endCxn id="121" idx="1"/>
          </p:cNvCxnSpPr>
          <p:nvPr/>
        </p:nvCxnSpPr>
        <p:spPr>
          <a:xfrm flipH="1" rot="10800000">
            <a:off x="5094800" y="1695250"/>
            <a:ext cx="871800" cy="402000"/>
          </a:xfrm>
          <a:prstGeom prst="straightConnector1">
            <a:avLst/>
          </a:prstGeom>
          <a:noFill/>
          <a:ln cap="flat" cmpd="sng" w="38100">
            <a:solidFill>
              <a:srgbClr val="073763"/>
            </a:solidFill>
            <a:prstDash val="solid"/>
            <a:round/>
            <a:headEnd len="sm" w="sm" type="none"/>
            <a:tailEnd len="med" w="med" type="stealth"/>
          </a:ln>
        </p:spPr>
      </p:cxnSp>
      <p:cxnSp>
        <p:nvCxnSpPr>
          <p:cNvPr id="125" name="Google Shape;125;p6"/>
          <p:cNvCxnSpPr>
            <a:stCxn id="118" idx="3"/>
            <a:endCxn id="122" idx="1"/>
          </p:cNvCxnSpPr>
          <p:nvPr/>
        </p:nvCxnSpPr>
        <p:spPr>
          <a:xfrm flipH="1" rot="10800000">
            <a:off x="5094800" y="3308950"/>
            <a:ext cx="984900" cy="98700"/>
          </a:xfrm>
          <a:prstGeom prst="straightConnector1">
            <a:avLst/>
          </a:prstGeom>
          <a:noFill/>
          <a:ln cap="flat" cmpd="sng" w="38100">
            <a:solidFill>
              <a:srgbClr val="073763"/>
            </a:solidFill>
            <a:prstDash val="solid"/>
            <a:round/>
            <a:headEnd len="sm" w="sm" type="none"/>
            <a:tailEnd len="med" w="med" type="stealth"/>
          </a:ln>
        </p:spPr>
      </p:cxnSp>
      <p:cxnSp>
        <p:nvCxnSpPr>
          <p:cNvPr id="126" name="Google Shape;126;p6"/>
          <p:cNvCxnSpPr>
            <a:stCxn id="120" idx="3"/>
            <a:endCxn id="123" idx="1"/>
          </p:cNvCxnSpPr>
          <p:nvPr/>
        </p:nvCxnSpPr>
        <p:spPr>
          <a:xfrm>
            <a:off x="5094800" y="4718050"/>
            <a:ext cx="984900" cy="378300"/>
          </a:xfrm>
          <a:prstGeom prst="straightConnector1">
            <a:avLst/>
          </a:prstGeom>
          <a:noFill/>
          <a:ln cap="flat" cmpd="sng" w="38100">
            <a:solidFill>
              <a:srgbClr val="073763"/>
            </a:solidFill>
            <a:prstDash val="solid"/>
            <a:round/>
            <a:headEnd len="sm" w="sm" type="none"/>
            <a:tailEnd len="med" w="med" type="stealth"/>
          </a:ln>
        </p:spPr>
      </p:cxnSp>
      <p:sp>
        <p:nvSpPr>
          <p:cNvPr id="127" name="Google Shape;127;p6"/>
          <p:cNvSpPr txBox="1"/>
          <p:nvPr/>
        </p:nvSpPr>
        <p:spPr>
          <a:xfrm>
            <a:off x="387800" y="919888"/>
            <a:ext cx="5094000" cy="29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Protocolo para acceder a la sección crítica</a:t>
            </a:r>
            <a:endParaRPr b="1" i="0" sz="18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7"/>
          <p:cNvPicPr preferRelativeResize="0"/>
          <p:nvPr/>
        </p:nvPicPr>
        <p:blipFill rotWithShape="1">
          <a:blip r:embed="rId3">
            <a:alphaModFix/>
          </a:blip>
          <a:srcRect b="0" l="0" r="0" t="0"/>
          <a:stretch/>
        </p:blipFill>
        <p:spPr>
          <a:xfrm>
            <a:off x="11525" y="785350"/>
            <a:ext cx="9144000" cy="6196478"/>
          </a:xfrm>
          <a:prstGeom prst="rect">
            <a:avLst/>
          </a:prstGeom>
          <a:noFill/>
          <a:ln>
            <a:noFill/>
          </a:ln>
        </p:spPr>
      </p:pic>
      <p:sp>
        <p:nvSpPr>
          <p:cNvPr id="133" name="Google Shape;133;p7"/>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txBox="1"/>
          <p:nvPr>
            <p:ph type="ctrTitle"/>
          </p:nvPr>
        </p:nvSpPr>
        <p:spPr>
          <a:xfrm>
            <a:off x="1357000" y="4742225"/>
            <a:ext cx="7018500" cy="115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b="1" lang="en" sz="2700">
                <a:solidFill>
                  <a:srgbClr val="FFFFFF"/>
                </a:solidFill>
                <a:latin typeface="Comic Sans MS"/>
                <a:ea typeface="Comic Sans MS"/>
                <a:cs typeface="Comic Sans MS"/>
                <a:sym typeface="Comic Sans MS"/>
              </a:rPr>
              <a:t>¿¿CUÁNDO PUEDO TENER UNA CONDICIÓN DE CARRERA???</a:t>
            </a:r>
            <a:endParaRPr b="1" sz="2700">
              <a:solidFill>
                <a:srgbClr val="FFFFFF"/>
              </a:solidFill>
              <a:latin typeface="Comic Sans MS"/>
              <a:ea typeface="Comic Sans MS"/>
              <a:cs typeface="Comic Sans MS"/>
              <a:sym typeface="Comic Sans MS"/>
            </a:endParaRPr>
          </a:p>
        </p:txBody>
      </p:sp>
      <p:sp>
        <p:nvSpPr>
          <p:cNvPr id="136" name="Google Shape;136;p7"/>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rot="5400000">
            <a:off x="5022675" y="1712475"/>
            <a:ext cx="3166200" cy="4631700"/>
          </a:xfrm>
          <a:prstGeom prst="wedgeRoundRectCallout">
            <a:avLst>
              <a:gd fmla="val -20833" name="adj1"/>
              <a:gd fmla="val 62500" name="adj2"/>
              <a:gd fmla="val 0" name="adj3"/>
            </a:avLst>
          </a:prstGeom>
          <a:noFill/>
          <a:ln cap="flat" cmpd="sng" w="38100">
            <a:solidFill>
              <a:srgbClr val="07376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CUÁNDO PUEDO TENER UNA CONDICIÓN DE CARRERA?</a:t>
            </a:r>
            <a:endParaRPr b="0" sz="1800">
              <a:solidFill>
                <a:srgbClr val="FFFFFF"/>
              </a:solidFill>
            </a:endParaRPr>
          </a:p>
        </p:txBody>
      </p:sp>
      <p:sp>
        <p:nvSpPr>
          <p:cNvPr id="145" name="Google Shape;145;p8"/>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11838" t="0"/>
          <a:stretch/>
        </p:blipFill>
        <p:spPr>
          <a:xfrm>
            <a:off x="275950" y="908275"/>
            <a:ext cx="3824250" cy="5580050"/>
          </a:xfrm>
          <a:prstGeom prst="rect">
            <a:avLst/>
          </a:prstGeom>
          <a:noFill/>
          <a:ln>
            <a:noFill/>
          </a:ln>
        </p:spPr>
      </p:pic>
      <p:sp>
        <p:nvSpPr>
          <p:cNvPr id="147" name="Google Shape;147;p8"/>
          <p:cNvSpPr txBox="1"/>
          <p:nvPr/>
        </p:nvSpPr>
        <p:spPr>
          <a:xfrm>
            <a:off x="1083025" y="2704275"/>
            <a:ext cx="1050600" cy="6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attrocento Sans"/>
                <a:ea typeface="Quattrocento Sans"/>
                <a:cs typeface="Quattrocento Sans"/>
                <a:sym typeface="Quattrocento Sans"/>
              </a:rPr>
              <a:t>Doc Bernstein</a:t>
            </a:r>
            <a:endParaRPr b="1" i="0" sz="1400" u="none" cap="none" strike="noStrike">
              <a:solidFill>
                <a:srgbClr val="000000"/>
              </a:solidFill>
              <a:latin typeface="Quattrocento Sans"/>
              <a:ea typeface="Quattrocento Sans"/>
              <a:cs typeface="Quattrocento Sans"/>
              <a:sym typeface="Quattrocento Sans"/>
            </a:endParaRPr>
          </a:p>
        </p:txBody>
      </p:sp>
      <p:sp>
        <p:nvSpPr>
          <p:cNvPr id="148" name="Google Shape;148;p8"/>
          <p:cNvSpPr/>
          <p:nvPr/>
        </p:nvSpPr>
        <p:spPr>
          <a:xfrm>
            <a:off x="3195550" y="1371600"/>
            <a:ext cx="700500" cy="7005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49" name="Google Shape;149;p8"/>
          <p:cNvSpPr txBox="1"/>
          <p:nvPr/>
        </p:nvSpPr>
        <p:spPr>
          <a:xfrm rot="-1550088">
            <a:off x="3130003" y="1528994"/>
            <a:ext cx="831617" cy="23333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Quattrocento Sans"/>
                <a:ea typeface="Quattrocento Sans"/>
                <a:cs typeface="Quattrocento Sans"/>
                <a:sym typeface="Quattrocento Sans"/>
              </a:rPr>
              <a:t>MUTEX</a:t>
            </a:r>
            <a:endParaRPr b="1" i="0" sz="1400" u="none" cap="none" strike="noStrike">
              <a:solidFill>
                <a:srgbClr val="FFFFFF"/>
              </a:solidFill>
              <a:latin typeface="Quattrocento Sans"/>
              <a:ea typeface="Quattrocento Sans"/>
              <a:cs typeface="Quattrocento Sans"/>
              <a:sym typeface="Quattrocento Sans"/>
            </a:endParaRPr>
          </a:p>
        </p:txBody>
      </p:sp>
      <p:sp>
        <p:nvSpPr>
          <p:cNvPr id="150" name="Google Shape;150;p8"/>
          <p:cNvSpPr/>
          <p:nvPr/>
        </p:nvSpPr>
        <p:spPr>
          <a:xfrm>
            <a:off x="3035025" y="5486400"/>
            <a:ext cx="1196400" cy="914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txBox="1"/>
          <p:nvPr/>
        </p:nvSpPr>
        <p:spPr>
          <a:xfrm>
            <a:off x="4612425" y="27750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Más de un proceso/hilo usando el mismo recurso</a:t>
            </a:r>
            <a:endParaRPr b="1" i="0" sz="2000" u="none" cap="none" strike="noStrike">
              <a:solidFill>
                <a:srgbClr val="000000"/>
              </a:solidFill>
              <a:latin typeface="Comic Sans MS"/>
              <a:ea typeface="Comic Sans MS"/>
              <a:cs typeface="Comic Sans MS"/>
              <a:sym typeface="Comic Sans MS"/>
            </a:endParaRPr>
          </a:p>
        </p:txBody>
      </p:sp>
      <p:sp>
        <p:nvSpPr>
          <p:cNvPr id="152" name="Google Shape;152;p8"/>
          <p:cNvSpPr txBox="1"/>
          <p:nvPr/>
        </p:nvSpPr>
        <p:spPr>
          <a:xfrm>
            <a:off x="4612425" y="36504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Al menos uno de los que usa ese recurso lo está modificando</a:t>
            </a:r>
            <a:endParaRPr b="0" i="0" sz="2000" u="none" cap="none" strike="noStrike">
              <a:solidFill>
                <a:srgbClr val="000000"/>
              </a:solidFill>
              <a:latin typeface="Comic Sans MS"/>
              <a:ea typeface="Comic Sans MS"/>
              <a:cs typeface="Comic Sans MS"/>
              <a:sym typeface="Comic Sans MS"/>
            </a:endParaRPr>
          </a:p>
        </p:txBody>
      </p:sp>
      <p:sp>
        <p:nvSpPr>
          <p:cNvPr id="153" name="Google Shape;153;p8"/>
          <p:cNvSpPr txBox="1"/>
          <p:nvPr/>
        </p:nvSpPr>
        <p:spPr>
          <a:xfrm>
            <a:off x="4612425" y="4525875"/>
            <a:ext cx="4178100" cy="87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Comic Sans MS"/>
                <a:ea typeface="Comic Sans MS"/>
                <a:cs typeface="Comic Sans MS"/>
                <a:sym typeface="Comic Sans MS"/>
              </a:rPr>
              <a:t>Los accesos a dicho recurso se realizan en forma concurrente</a:t>
            </a:r>
            <a:endParaRPr b="1" i="0" sz="2000" u="none" cap="none" strike="noStrike">
              <a:solidFill>
                <a:srgbClr val="00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CONDICIONES DE BERNSTEIN</a:t>
            </a:r>
            <a:endParaRPr b="0" sz="1800">
              <a:solidFill>
                <a:srgbClr val="FFFFFF"/>
              </a:solidFill>
            </a:endParaRPr>
          </a:p>
        </p:txBody>
      </p:sp>
      <p:sp>
        <p:nvSpPr>
          <p:cNvPr id="161" name="Google Shape;161;p9"/>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sp>
        <p:nvSpPr>
          <p:cNvPr id="162" name="Google Shape;162;p9"/>
          <p:cNvSpPr/>
          <p:nvPr/>
        </p:nvSpPr>
        <p:spPr>
          <a:xfrm>
            <a:off x="486200" y="1916050"/>
            <a:ext cx="2574000" cy="10800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Independientes</a:t>
            </a:r>
            <a:endParaRPr b="1" i="0" sz="1800" u="none" cap="none" strike="noStrike">
              <a:solidFill>
                <a:srgbClr val="000000"/>
              </a:solidFill>
              <a:latin typeface="Quattrocento Sans"/>
              <a:ea typeface="Quattrocento Sans"/>
              <a:cs typeface="Quattrocento Sans"/>
              <a:sym typeface="Quattrocento Sans"/>
            </a:endParaRPr>
          </a:p>
        </p:txBody>
      </p:sp>
      <p:sp>
        <p:nvSpPr>
          <p:cNvPr id="163" name="Google Shape;163;p9"/>
          <p:cNvSpPr/>
          <p:nvPr/>
        </p:nvSpPr>
        <p:spPr>
          <a:xfrm>
            <a:off x="3402200" y="1916050"/>
            <a:ext cx="2420400" cy="1080000"/>
          </a:xfrm>
          <a:prstGeom prst="ellipse">
            <a:avLst/>
          </a:prstGeom>
          <a:solidFill>
            <a:srgbClr val="D0E0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Cooperativos</a:t>
            </a:r>
            <a:endParaRPr b="1" i="0" sz="1800" u="none" cap="none" strike="noStrike">
              <a:solidFill>
                <a:srgbClr val="000000"/>
              </a:solidFill>
              <a:latin typeface="Quattrocento Sans"/>
              <a:ea typeface="Quattrocento Sans"/>
              <a:cs typeface="Quattrocento Sans"/>
              <a:sym typeface="Quattrocento Sans"/>
            </a:endParaRPr>
          </a:p>
        </p:txBody>
      </p:sp>
      <p:sp>
        <p:nvSpPr>
          <p:cNvPr id="164" name="Google Shape;164;p9"/>
          <p:cNvSpPr/>
          <p:nvPr/>
        </p:nvSpPr>
        <p:spPr>
          <a:xfrm>
            <a:off x="6264200" y="1916050"/>
            <a:ext cx="2320800" cy="1080000"/>
          </a:xfrm>
          <a:prstGeom prst="ellipse">
            <a:avLst/>
          </a:prstGeom>
          <a:solidFill>
            <a:srgbClr val="F4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Quattrocento Sans"/>
                <a:ea typeface="Quattrocento Sans"/>
                <a:cs typeface="Quattrocento Sans"/>
                <a:sym typeface="Quattrocento Sans"/>
              </a:rPr>
              <a:t>Competitivos</a:t>
            </a:r>
            <a:endParaRPr b="1" i="0" sz="1800" u="none" cap="none" strike="noStrike">
              <a:solidFill>
                <a:srgbClr val="000000"/>
              </a:solidFill>
              <a:latin typeface="Quattrocento Sans"/>
              <a:ea typeface="Quattrocento Sans"/>
              <a:cs typeface="Quattrocento Sans"/>
              <a:sym typeface="Quattrocento Sans"/>
            </a:endParaRPr>
          </a:p>
        </p:txBody>
      </p:sp>
      <p:sp>
        <p:nvSpPr>
          <p:cNvPr id="165" name="Google Shape;165;p9"/>
          <p:cNvSpPr txBox="1"/>
          <p:nvPr/>
        </p:nvSpPr>
        <p:spPr>
          <a:xfrm>
            <a:off x="323000" y="1032750"/>
            <a:ext cx="8512500" cy="65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Quattrocento Sans"/>
                <a:ea typeface="Quattrocento Sans"/>
                <a:cs typeface="Quattrocento Sans"/>
                <a:sym typeface="Quattrocento Sans"/>
              </a:rPr>
              <a:t>Siempre que más de un proceso acceda a datos compartidos tengo que sincronizarlos??</a:t>
            </a:r>
            <a:endParaRPr b="0" i="1" sz="1800" u="none" cap="none" strike="noStrike">
              <a:solidFill>
                <a:srgbClr val="000000"/>
              </a:solidFill>
              <a:latin typeface="Quattrocento Sans"/>
              <a:ea typeface="Quattrocento Sans"/>
              <a:cs typeface="Quattrocento Sans"/>
              <a:sym typeface="Quattrocento Sans"/>
            </a:endParaRPr>
          </a:p>
        </p:txBody>
      </p:sp>
      <p:grpSp>
        <p:nvGrpSpPr>
          <p:cNvPr id="166" name="Google Shape;166;p9"/>
          <p:cNvGrpSpPr/>
          <p:nvPr/>
        </p:nvGrpSpPr>
        <p:grpSpPr>
          <a:xfrm>
            <a:off x="1421900" y="3132200"/>
            <a:ext cx="6381000" cy="3061800"/>
            <a:chOff x="1421900" y="3132200"/>
            <a:chExt cx="6381000" cy="3061800"/>
          </a:xfrm>
        </p:grpSpPr>
        <p:sp>
          <p:nvSpPr>
            <p:cNvPr id="167" name="Google Shape;167;p9"/>
            <p:cNvSpPr txBox="1"/>
            <p:nvPr/>
          </p:nvSpPr>
          <p:spPr>
            <a:xfrm>
              <a:off x="1421900" y="3132200"/>
              <a:ext cx="6381000" cy="306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Clr>
                  <a:srgbClr val="000000"/>
                </a:buClr>
                <a:buSzPts val="1800"/>
                <a:buFont typeface="Noto Sans Symbols"/>
                <a:buChar char="●"/>
              </a:pPr>
              <a:r>
                <a:rPr b="0" i="0" lang="en" sz="1800" u="none" cap="none" strike="noStrike">
                  <a:solidFill>
                    <a:srgbClr val="3F3F3F"/>
                  </a:solidFill>
                  <a:latin typeface="Questrial"/>
                  <a:ea typeface="Questrial"/>
                  <a:cs typeface="Questrial"/>
                  <a:sym typeface="Questrial"/>
                </a:rPr>
                <a:t>Siendo W, conjunto de escritura y R conjunto de lectura, si se cumplen:</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1000"/>
                </a:spcBef>
                <a:spcAft>
                  <a:spcPts val="0"/>
                </a:spcAft>
                <a:buClr>
                  <a:srgbClr val="FFAB40"/>
                </a:buClr>
                <a:buSzPts val="2000"/>
                <a:buFont typeface="Noto Sans Symbols"/>
                <a:buNone/>
              </a:pPr>
              <a:r>
                <a:t/>
              </a:r>
              <a:endParaRPr b="0" i="0" sz="20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228600" lvl="0" marL="342900" marR="0" rtl="0" algn="l">
                <a:lnSpc>
                  <a:spcPct val="100000"/>
                </a:lnSpc>
                <a:spcBef>
                  <a:spcPts val="1000"/>
                </a:spcBef>
                <a:spcAft>
                  <a:spcPts val="0"/>
                </a:spcAft>
                <a:buClr>
                  <a:srgbClr val="FFAB40"/>
                </a:buClr>
                <a:buSzPts val="1800"/>
                <a:buFont typeface="Noto Sans Symbols"/>
                <a:buNone/>
              </a:pPr>
              <a:r>
                <a:t/>
              </a:r>
              <a:endParaRPr b="0" i="0" sz="1800" u="none" cap="none" strike="noStrike">
                <a:solidFill>
                  <a:srgbClr val="000000"/>
                </a:solidFill>
                <a:latin typeface="Questrial"/>
                <a:ea typeface="Questrial"/>
                <a:cs typeface="Questrial"/>
                <a:sym typeface="Questrial"/>
              </a:endParaRPr>
            </a:p>
            <a:p>
              <a:pPr indent="0" lvl="0" marL="0" marR="0" rtl="0" algn="l">
                <a:lnSpc>
                  <a:spcPct val="100000"/>
                </a:lnSpc>
                <a:spcBef>
                  <a:spcPts val="0"/>
                </a:spcBef>
                <a:spcAft>
                  <a:spcPts val="0"/>
                </a:spcAft>
                <a:buClr>
                  <a:srgbClr val="FFAB40"/>
                </a:buClr>
                <a:buSzPts val="1800"/>
                <a:buFont typeface="Noto Sans Symbols"/>
                <a:buNone/>
              </a:pPr>
              <a:r>
                <a:rPr b="0" i="0" lang="en" sz="1800" u="none" cap="none" strike="noStrike">
                  <a:solidFill>
                    <a:srgbClr val="000000"/>
                  </a:solidFill>
                  <a:latin typeface="Quattrocento Sans"/>
                  <a:ea typeface="Quattrocento Sans"/>
                  <a:cs typeface="Quattrocento Sans"/>
                  <a:sym typeface="Quattrocento Sans"/>
                </a:rPr>
                <a:t>No tenemos que preocuparnos por sincronizar dichos procesos</a:t>
              </a:r>
              <a:endParaRPr b="0" i="0" sz="1800" u="none" cap="none" strike="noStrike">
                <a:solidFill>
                  <a:srgbClr val="000000"/>
                </a:solidFill>
                <a:latin typeface="Quattrocento Sans"/>
                <a:ea typeface="Quattrocento Sans"/>
                <a:cs typeface="Quattrocento Sans"/>
                <a:sym typeface="Quattrocento Sans"/>
              </a:endParaRPr>
            </a:p>
          </p:txBody>
        </p:sp>
        <p:sp>
          <p:nvSpPr>
            <p:cNvPr id="168" name="Google Shape;168;p9"/>
            <p:cNvSpPr txBox="1"/>
            <p:nvPr/>
          </p:nvSpPr>
          <p:spPr>
            <a:xfrm>
              <a:off x="2446575" y="3988100"/>
              <a:ext cx="2574000" cy="1350000"/>
            </a:xfrm>
            <a:prstGeom prst="rect">
              <a:avLst/>
            </a:prstGeom>
            <a:solidFill>
              <a:srgbClr val="EFEFEF"/>
            </a:solidFill>
            <a:ln>
              <a:noFill/>
            </a:ln>
          </p:spPr>
          <p:txBody>
            <a:bodyPr anchorCtr="0" anchor="t" bIns="91425" lIns="91425" spcFirstLastPara="1" rIns="91425" wrap="square" tIns="91425">
              <a:noAutofit/>
            </a:bodyPr>
            <a:lstStyle/>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Wa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Wb = { }</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Wa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Rb = { }</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1000"/>
                </a:spcBef>
                <a:spcAft>
                  <a:spcPts val="0"/>
                </a:spcAft>
                <a:buClr>
                  <a:schemeClr val="dk1"/>
                </a:buClr>
                <a:buSzPts val="1100"/>
                <a:buFont typeface="Arial"/>
                <a:buNone/>
              </a:pPr>
              <a:r>
                <a:rPr b="0" i="0" lang="en" sz="1800" u="none" cap="none" strike="noStrike">
                  <a:solidFill>
                    <a:schemeClr val="dk1"/>
                  </a:solidFill>
                  <a:latin typeface="Consolas"/>
                  <a:ea typeface="Consolas"/>
                  <a:cs typeface="Consolas"/>
                  <a:sym typeface="Consolas"/>
                </a:rPr>
                <a:t>Ra </a:t>
              </a:r>
              <a:r>
                <a:rPr b="0" i="0" lang="en" sz="1800" u="none" cap="none" strike="noStrike">
                  <a:solidFill>
                    <a:srgbClr val="3F3F3F"/>
                  </a:solidFill>
                  <a:latin typeface="Consolas"/>
                  <a:ea typeface="Consolas"/>
                  <a:cs typeface="Consolas"/>
                  <a:sym typeface="Consolas"/>
                </a:rPr>
                <a:t>∩</a:t>
              </a:r>
              <a:r>
                <a:rPr b="0" i="0" lang="en" sz="1800" u="none" cap="none" strike="noStrike">
                  <a:solidFill>
                    <a:schemeClr val="dk1"/>
                  </a:solidFill>
                  <a:latin typeface="Consolas"/>
                  <a:ea typeface="Consolas"/>
                  <a:cs typeface="Consolas"/>
                  <a:sym typeface="Consolas"/>
                </a:rPr>
                <a:t> Wb = {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9"/>
          <p:cNvGrpSpPr/>
          <p:nvPr/>
        </p:nvGrpSpPr>
        <p:grpSpPr>
          <a:xfrm>
            <a:off x="5020575" y="3855475"/>
            <a:ext cx="3814800" cy="1242000"/>
            <a:chOff x="5020575" y="3855475"/>
            <a:chExt cx="3814800" cy="1242000"/>
          </a:xfrm>
        </p:grpSpPr>
        <p:sp>
          <p:nvSpPr>
            <p:cNvPr id="170" name="Google Shape;170;p9"/>
            <p:cNvSpPr txBox="1"/>
            <p:nvPr/>
          </p:nvSpPr>
          <p:spPr>
            <a:xfrm>
              <a:off x="7036575" y="3855475"/>
              <a:ext cx="1798800" cy="124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Los proceso</a:t>
              </a:r>
              <a:r>
                <a:rPr b="0" i="1" lang="en" sz="1400" u="none" cap="none" strike="noStrike">
                  <a:solidFill>
                    <a:srgbClr val="000000"/>
                  </a:solidFill>
                  <a:latin typeface="Quattrocento Sans"/>
                  <a:ea typeface="Quattrocento Sans"/>
                  <a:cs typeface="Quattrocento Sans"/>
                  <a:sym typeface="Quattrocento Sans"/>
                </a:rPr>
                <a:t>s en forma concu</a:t>
              </a:r>
              <a:r>
                <a:rPr b="0" i="1" lang="en" sz="1400" u="none" cap="none" strike="noStrike">
                  <a:solidFill>
                    <a:srgbClr val="000000"/>
                  </a:solidFill>
                  <a:latin typeface="Arial"/>
                  <a:ea typeface="Arial"/>
                  <a:cs typeface="Arial"/>
                  <a:sym typeface="Arial"/>
                </a:rPr>
                <a:t>rrente no modifican los datos compartidos</a:t>
              </a:r>
              <a:endParaRPr b="0" i="1" sz="1400" u="none" cap="none" strike="noStrike">
                <a:solidFill>
                  <a:srgbClr val="000000"/>
                </a:solidFill>
                <a:latin typeface="Arial"/>
                <a:ea typeface="Arial"/>
                <a:cs typeface="Arial"/>
                <a:sym typeface="Arial"/>
              </a:endParaRPr>
            </a:p>
          </p:txBody>
        </p:sp>
        <p:cxnSp>
          <p:nvCxnSpPr>
            <p:cNvPr id="171" name="Google Shape;171;p9"/>
            <p:cNvCxnSpPr>
              <a:endCxn id="170" idx="1"/>
            </p:cNvCxnSpPr>
            <p:nvPr/>
          </p:nvCxnSpPr>
          <p:spPr>
            <a:xfrm flipH="1" rot="10800000">
              <a:off x="5020575" y="4476475"/>
              <a:ext cx="2016000" cy="186600"/>
            </a:xfrm>
            <a:prstGeom prst="straightConnector1">
              <a:avLst/>
            </a:prstGeom>
            <a:noFill/>
            <a:ln cap="flat" cmpd="sng" w="38100">
              <a:solidFill>
                <a:srgbClr val="073763"/>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p:nvPr/>
        </p:nvSpPr>
        <p:spPr>
          <a:xfrm>
            <a:off x="777" y="128957"/>
            <a:ext cx="1798800" cy="656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1805237" y="128957"/>
            <a:ext cx="7350300" cy="6564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txBox="1"/>
          <p:nvPr>
            <p:ph type="ctrTitle"/>
          </p:nvPr>
        </p:nvSpPr>
        <p:spPr>
          <a:xfrm>
            <a:off x="1230800" y="364423"/>
            <a:ext cx="7772400" cy="456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1800">
                <a:solidFill>
                  <a:srgbClr val="FFFFFF"/>
                </a:solidFill>
              </a:rPr>
              <a:t>REQUERIMIENTOS SOLUCIÓN A PROBLEMA SC</a:t>
            </a:r>
            <a:endParaRPr b="0" sz="1800">
              <a:solidFill>
                <a:srgbClr val="FFFFFF"/>
              </a:solidFill>
            </a:endParaRPr>
          </a:p>
        </p:txBody>
      </p:sp>
      <p:sp>
        <p:nvSpPr>
          <p:cNvPr id="179" name="Google Shape;179;p10"/>
          <p:cNvSpPr txBox="1"/>
          <p:nvPr/>
        </p:nvSpPr>
        <p:spPr>
          <a:xfrm>
            <a:off x="87900" y="6400787"/>
            <a:ext cx="89682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73763"/>
                </a:solidFill>
                <a:latin typeface="Arial"/>
                <a:ea typeface="Arial"/>
                <a:cs typeface="Arial"/>
                <a:sym typeface="Arial"/>
              </a:rPr>
              <a:t>UTN</a:t>
            </a:r>
            <a:r>
              <a:rPr b="1" i="0" lang="en" sz="1400" u="none" cap="none" strike="noStrike">
                <a:solidFill>
                  <a:srgbClr val="A61C00"/>
                </a:solidFill>
                <a:latin typeface="Arial"/>
                <a:ea typeface="Arial"/>
                <a:cs typeface="Arial"/>
                <a:sym typeface="Arial"/>
              </a:rPr>
              <a:t> </a:t>
            </a:r>
            <a:r>
              <a:rPr b="1" i="0" lang="en" sz="1400" u="none" cap="none" strike="noStrike">
                <a:solidFill>
                  <a:srgbClr val="9FC5E8"/>
                </a:solidFill>
                <a:latin typeface="Arial"/>
                <a:ea typeface="Arial"/>
                <a:cs typeface="Arial"/>
                <a:sym typeface="Arial"/>
              </a:rPr>
              <a:t>- Sistemas Operativos</a:t>
            </a:r>
            <a:endParaRPr b="0" i="0" sz="1400" u="none" cap="none" strike="noStrike">
              <a:solidFill>
                <a:srgbClr val="9FC5E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C5E8"/>
              </a:solidFill>
              <a:latin typeface="Arial"/>
              <a:ea typeface="Arial"/>
              <a:cs typeface="Arial"/>
              <a:sym typeface="Arial"/>
            </a:endParaRPr>
          </a:p>
        </p:txBody>
      </p:sp>
      <p:graphicFrame>
        <p:nvGraphicFramePr>
          <p:cNvPr id="180" name="Google Shape;180;p10"/>
          <p:cNvGraphicFramePr/>
          <p:nvPr/>
        </p:nvGraphicFramePr>
        <p:xfrm>
          <a:off x="479800" y="1146600"/>
          <a:ext cx="3000000" cy="3000000"/>
        </p:xfrm>
        <a:graphic>
          <a:graphicData uri="http://schemas.openxmlformats.org/drawingml/2006/table">
            <a:tbl>
              <a:tblPr>
                <a:noFill/>
                <a:tableStyleId>{1B5038D0-32A6-4ABC-91F1-8112CEDFD74C}</a:tableStyleId>
              </a:tblPr>
              <a:tblGrid>
                <a:gridCol w="1908275"/>
                <a:gridCol w="6248825"/>
              </a:tblGrid>
              <a:tr h="529100">
                <a:tc>
                  <a:txBody>
                    <a:bodyPr/>
                    <a:lstStyle/>
                    <a:p>
                      <a:pPr indent="0" lvl="0" marL="0" marR="0" rtl="0" algn="ctr">
                        <a:lnSpc>
                          <a:spcPct val="115000"/>
                        </a:lnSpc>
                        <a:spcBef>
                          <a:spcPts val="0"/>
                        </a:spcBef>
                        <a:spcAft>
                          <a:spcPts val="0"/>
                        </a:spcAft>
                        <a:buClr>
                          <a:schemeClr val="dk1"/>
                        </a:buClr>
                        <a:buSzPts val="1100"/>
                        <a:buFont typeface="Arial"/>
                        <a:buNone/>
                      </a:pPr>
                      <a:r>
                        <a:rPr b="1" lang="en" sz="1700" u="none" cap="none" strike="noStrike">
                          <a:solidFill>
                            <a:srgbClr val="FFFFFF"/>
                          </a:solidFill>
                          <a:latin typeface="Quattrocento Sans"/>
                          <a:ea typeface="Quattrocento Sans"/>
                          <a:cs typeface="Quattrocento Sans"/>
                          <a:sym typeface="Quattrocento Sans"/>
                        </a:rPr>
                        <a:t>Mutua exclusión</a:t>
                      </a:r>
                      <a:endParaRPr b="1" sz="1700" u="none" cap="none" strike="noStrike">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 sz="1700" u="none" cap="none" strike="noStrike">
                          <a:solidFill>
                            <a:schemeClr val="dk1"/>
                          </a:solidFill>
                          <a:latin typeface="Quattrocento Sans"/>
                          <a:ea typeface="Quattrocento Sans"/>
                          <a:cs typeface="Quattrocento Sans"/>
                          <a:sym typeface="Quattrocento Sans"/>
                        </a:rPr>
                        <a:t>Sólo un proceso puede acceder a su sección crítica a la vez</a:t>
                      </a:r>
                      <a:endParaRPr sz="1400" u="none" cap="none" strike="noStrike"/>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572600">
                <a:tc>
                  <a:txBody>
                    <a:bodyPr/>
                    <a:lstStyle/>
                    <a:p>
                      <a:pPr indent="0" lvl="0" marL="0" marR="0" rtl="0" algn="ctr">
                        <a:lnSpc>
                          <a:spcPct val="115000"/>
                        </a:lnSpc>
                        <a:spcBef>
                          <a:spcPts val="0"/>
                        </a:spcBef>
                        <a:spcAft>
                          <a:spcPts val="0"/>
                        </a:spcAft>
                        <a:buClr>
                          <a:schemeClr val="dk1"/>
                        </a:buClr>
                        <a:buSzPts val="1100"/>
                        <a:buFont typeface="Arial"/>
                        <a:buNone/>
                      </a:pPr>
                      <a:r>
                        <a:rPr b="1" lang="en" sz="1700" u="none" cap="none" strike="noStrike">
                          <a:solidFill>
                            <a:srgbClr val="FFFFFF"/>
                          </a:solidFill>
                          <a:latin typeface="Quattrocento Sans"/>
                          <a:ea typeface="Quattrocento Sans"/>
                          <a:cs typeface="Quattrocento Sans"/>
                          <a:sym typeface="Quattrocento Sans"/>
                        </a:rPr>
                        <a:t>Progreso</a:t>
                      </a:r>
                      <a:endParaRPr b="1" sz="1700" u="none" cap="none" strike="noStrike">
                        <a:solidFill>
                          <a:srgbClr val="FFFFFF"/>
                        </a:solidFill>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 Si ningún proceso está ejecutando su sección crítica y existen algunos que quieren entrar en la misma, sólo los procesos que no estén ejecutando su sección restante pueden participar en la decisión de qué proceso puede ingresar en su sección crítica, y esta selección no puede posponerse indefinidamente</a:t>
                      </a:r>
                      <a:endParaRPr sz="1400" u="none" cap="none" strike="noStrike"/>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57260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solidFill>
                            <a:srgbClr val="FFFFFF"/>
                          </a:solidFill>
                          <a:latin typeface="Quattrocento Sans"/>
                          <a:ea typeface="Quattrocento Sans"/>
                          <a:cs typeface="Quattrocento Sans"/>
                          <a:sym typeface="Quattrocento Sans"/>
                        </a:rPr>
                        <a:t>Espera limitada</a:t>
                      </a:r>
                      <a:endParaRPr b="1" sz="1700" u="none" cap="none" strike="noStrike">
                        <a:solidFill>
                          <a:srgbClr val="FFFFFF"/>
                        </a:solidFill>
                        <a:latin typeface="Quattrocento Sans"/>
                        <a:ea typeface="Quattrocento Sans"/>
                        <a:cs typeface="Quattrocento Sans"/>
                        <a:sym typeface="Quattrocento Sans"/>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Tiene que haber un límite en la cantidad de veces que otros procesos pueden ingresar en sus secciones críticas luego de que un proceso pide ingresar en la suya, es decir, un proceso no debería esperar indefinidamente la autorización para ejecutar su SC.</a:t>
                      </a:r>
                      <a:endParaRPr sz="1600" u="none" cap="none" strike="noStrike">
                        <a:latin typeface="Quattrocento Sans"/>
                        <a:ea typeface="Quattrocento Sans"/>
                        <a:cs typeface="Quattrocento Sans"/>
                        <a:sym typeface="Quattrocento Sans"/>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102450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solidFill>
                            <a:srgbClr val="FFFFFF"/>
                          </a:solidFill>
                          <a:latin typeface="Quattrocento Sans"/>
                          <a:ea typeface="Quattrocento Sans"/>
                          <a:cs typeface="Quattrocento Sans"/>
                          <a:sym typeface="Quattrocento Sans"/>
                        </a:rPr>
                        <a:t>Velocidad de los procesos</a:t>
                      </a:r>
                      <a:endParaRPr b="1" sz="1700" u="none" cap="none" strike="noStrike">
                        <a:solidFill>
                          <a:srgbClr val="FFFFFF"/>
                        </a:solidFill>
                        <a:latin typeface="Quattrocento Sans"/>
                        <a:ea typeface="Quattrocento Sans"/>
                        <a:cs typeface="Quattrocento Sans"/>
                        <a:sym typeface="Quattrocento Sans"/>
                      </a:endParaRPr>
                    </a:p>
                  </a:txBody>
                  <a:tcPr marT="91425" marB="91425" marR="91425" marL="91425"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07376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latin typeface="Quattrocento Sans"/>
                          <a:ea typeface="Quattrocento Sans"/>
                          <a:cs typeface="Quattrocento Sans"/>
                          <a:sym typeface="Quattrocento Sans"/>
                        </a:rPr>
                        <a:t>La solución debe funcionar sin importar cómo los procesos usen sus SCs, es decir, si las mismas son largas, cortas, si las utilizan muchas o pocas veces.</a:t>
                      </a:r>
                      <a:endParaRPr sz="1600" u="none" cap="none" strike="noStrike">
                        <a:latin typeface="Quattrocento Sans"/>
                        <a:ea typeface="Quattrocento Sans"/>
                        <a:cs typeface="Quattrocento Sans"/>
                        <a:sym typeface="Quattrocento Sans"/>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