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embeddedFontLs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d37e521_0_23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35d37e521_0_2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5d37e521_0_2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35d37e521_0_2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5d37e521_0_2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35d37e521_0_2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7aff418c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7aff418c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37aff418c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5d37e521_0_2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135d37e521_0_2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35d37e521_0_26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135d37e521_0_2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35d37e521_0_27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35d37e521_0_2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35d37e521_0_2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35d37e521_0_2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35d37e521_0_2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135d37e521_0_2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35d37e521_0_29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g135d37e521_0_2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35d37e521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135d37e521_0_20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35d37e521_0_2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35d37e521_0_2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5d37e521_0_22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35d37e521_0_2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5d37e521_0_2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135d37e521_0_2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4" name="Shape 54"/>
        <p:cNvGrpSpPr/>
        <p:nvPr/>
      </p:nvGrpSpPr>
      <p:grpSpPr>
        <a:xfrm>
          <a:off x="0" y="0"/>
          <a:ext cx="0" cy="0"/>
          <a:chOff x="0" y="0"/>
          <a:chExt cx="0" cy="0"/>
        </a:xfrm>
      </p:grpSpPr>
      <p:sp>
        <p:nvSpPr>
          <p:cNvPr id="55" name="Google Shape;55;p13"/>
          <p:cNvSpPr txBox="1"/>
          <p:nvPr>
            <p:ph type="title"/>
          </p:nvPr>
        </p:nvSpPr>
        <p:spPr>
          <a:xfrm>
            <a:off x="1945201" y="624110"/>
            <a:ext cx="6589200" cy="12810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262626"/>
              </a:buClr>
              <a:buSzPts val="2800"/>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spcAft>
                <a:spcPts val="0"/>
              </a:spcAft>
              <a:buSzPts val="2800"/>
              <a:buNone/>
              <a:defRPr b="0" i="0" sz="1800" u="none" cap="none" strike="noStrike">
                <a:solidFill>
                  <a:schemeClr val="dk2"/>
                </a:solidFill>
              </a:defRPr>
            </a:lvl2pPr>
            <a:lvl3pPr indent="0" lvl="2" marL="0" marR="0" rtl="0" algn="l">
              <a:spcBef>
                <a:spcPts val="0"/>
              </a:spcBef>
              <a:spcAft>
                <a:spcPts val="0"/>
              </a:spcAft>
              <a:buSzPts val="2800"/>
              <a:buNone/>
              <a:defRPr b="0" i="0" sz="1800" u="none" cap="none" strike="noStrike">
                <a:solidFill>
                  <a:schemeClr val="dk2"/>
                </a:solidFill>
              </a:defRPr>
            </a:lvl3pPr>
            <a:lvl4pPr indent="0" lvl="3" marL="0" marR="0" rtl="0" algn="l">
              <a:spcBef>
                <a:spcPts val="0"/>
              </a:spcBef>
              <a:spcAft>
                <a:spcPts val="0"/>
              </a:spcAft>
              <a:buSzPts val="2800"/>
              <a:buNone/>
              <a:defRPr b="0" i="0" sz="1800" u="none" cap="none" strike="noStrike">
                <a:solidFill>
                  <a:schemeClr val="dk2"/>
                </a:solidFill>
              </a:defRPr>
            </a:lvl4pPr>
            <a:lvl5pPr indent="0" lvl="4" marL="0" marR="0" rtl="0" algn="l">
              <a:spcBef>
                <a:spcPts val="0"/>
              </a:spcBef>
              <a:spcAft>
                <a:spcPts val="0"/>
              </a:spcAft>
              <a:buSzPts val="2800"/>
              <a:buNone/>
              <a:defRPr b="0" i="0" sz="1800" u="none" cap="none" strike="noStrike">
                <a:solidFill>
                  <a:schemeClr val="dk2"/>
                </a:solidFill>
              </a:defRPr>
            </a:lvl5pPr>
            <a:lvl6pPr indent="0" lvl="5" marL="0" marR="0" rtl="0" algn="l">
              <a:spcBef>
                <a:spcPts val="0"/>
              </a:spcBef>
              <a:spcAft>
                <a:spcPts val="0"/>
              </a:spcAft>
              <a:buSzPts val="2800"/>
              <a:buNone/>
              <a:defRPr b="0" i="0" sz="1800" u="none" cap="none" strike="noStrike">
                <a:solidFill>
                  <a:schemeClr val="dk2"/>
                </a:solidFill>
              </a:defRPr>
            </a:lvl6pPr>
            <a:lvl7pPr indent="0" lvl="6" marL="0" marR="0" rtl="0" algn="l">
              <a:spcBef>
                <a:spcPts val="0"/>
              </a:spcBef>
              <a:spcAft>
                <a:spcPts val="0"/>
              </a:spcAft>
              <a:buSzPts val="2800"/>
              <a:buNone/>
              <a:defRPr b="0" i="0" sz="1800" u="none" cap="none" strike="noStrike">
                <a:solidFill>
                  <a:schemeClr val="dk2"/>
                </a:solidFill>
              </a:defRPr>
            </a:lvl7pPr>
            <a:lvl8pPr indent="0" lvl="7" marL="0" marR="0" rtl="0" algn="l">
              <a:spcBef>
                <a:spcPts val="0"/>
              </a:spcBef>
              <a:spcAft>
                <a:spcPts val="0"/>
              </a:spcAft>
              <a:buSzPts val="2800"/>
              <a:buNone/>
              <a:defRPr b="0" i="0" sz="1800" u="none" cap="none" strike="noStrike">
                <a:solidFill>
                  <a:schemeClr val="dk2"/>
                </a:solidFill>
              </a:defRPr>
            </a:lvl8pPr>
            <a:lvl9pPr indent="0" lvl="8" marL="0" marR="0" rtl="0" algn="l">
              <a:spcBef>
                <a:spcPts val="0"/>
              </a:spcBef>
              <a:spcAft>
                <a:spcPts val="0"/>
              </a:spcAft>
              <a:buSzPts val="2800"/>
              <a:buNone/>
              <a:defRPr b="0" i="0" sz="1800" u="none" cap="none" strike="noStrike">
                <a:solidFill>
                  <a:schemeClr val="dk2"/>
                </a:solidFill>
              </a:defRPr>
            </a:lvl9pPr>
          </a:lstStyle>
          <a:p/>
        </p:txBody>
      </p:sp>
      <p:sp>
        <p:nvSpPr>
          <p:cNvPr id="56" name="Google Shape;56;p13"/>
          <p:cNvSpPr txBox="1"/>
          <p:nvPr>
            <p:ph idx="1" type="body"/>
          </p:nvPr>
        </p:nvSpPr>
        <p:spPr>
          <a:xfrm>
            <a:off x="1942415" y="2133600"/>
            <a:ext cx="6591900" cy="3777600"/>
          </a:xfrm>
          <a:prstGeom prst="rect">
            <a:avLst/>
          </a:prstGeom>
          <a:noFill/>
          <a:ln>
            <a:noFill/>
          </a:ln>
        </p:spPr>
        <p:txBody>
          <a:bodyPr anchorCtr="0" anchor="t" bIns="91425" lIns="91425" spcFirstLastPara="1" rIns="91425" wrap="square" tIns="91425">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Questrial"/>
                <a:ea typeface="Questrial"/>
                <a:cs typeface="Questrial"/>
                <a:sym typeface="Questrial"/>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Questrial"/>
                <a:ea typeface="Questrial"/>
                <a:cs typeface="Questrial"/>
                <a:sym typeface="Questrial"/>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Questrial"/>
                <a:ea typeface="Questrial"/>
                <a:cs typeface="Questrial"/>
                <a:sym typeface="Questrial"/>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7" name="Google Shape;57;p13"/>
          <p:cNvSpPr txBox="1"/>
          <p:nvPr>
            <p:ph idx="10" type="dt"/>
          </p:nvPr>
        </p:nvSpPr>
        <p:spPr>
          <a:xfrm>
            <a:off x="7772400" y="6135089"/>
            <a:ext cx="766500" cy="370200"/>
          </a:xfrm>
          <a:prstGeom prst="rect">
            <a:avLst/>
          </a:prstGeom>
          <a:noFill/>
          <a:ln>
            <a:noFill/>
          </a:ln>
        </p:spPr>
        <p:txBody>
          <a:bodyPr anchorCtr="0" anchor="ctr" bIns="91425" lIns="91425" spcFirstLastPara="1" rIns="91425" wrap="square" tIns="91425">
            <a:noAutofit/>
          </a:bodyPr>
          <a:lstStyle>
            <a:lvl1pPr indent="0" lvl="0" marL="0" marR="0" rtl="0" algn="r">
              <a:spcBef>
                <a:spcPts val="0"/>
              </a:spcBef>
              <a:spcAft>
                <a:spcPts val="0"/>
              </a:spcAft>
              <a:buSzPts val="1400"/>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8" name="Google Shape;58;p13"/>
          <p:cNvSpPr txBox="1"/>
          <p:nvPr>
            <p:ph idx="11" type="ftr"/>
          </p:nvPr>
        </p:nvSpPr>
        <p:spPr>
          <a:xfrm>
            <a:off x="1942415" y="6135809"/>
            <a:ext cx="5716500" cy="3651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spcAft>
                <a:spcPts val="0"/>
              </a:spcAft>
              <a:buSzPts val="1400"/>
              <a:buNone/>
              <a:defRPr b="0" i="0" sz="1800" u="none" cap="none" strike="noStrike">
                <a:solidFill>
                  <a:schemeClr val="dk1"/>
                </a:solidFill>
                <a:latin typeface="Questrial"/>
                <a:ea typeface="Questrial"/>
                <a:cs typeface="Questrial"/>
                <a:sym typeface="Questrial"/>
              </a:defRPr>
            </a:lvl9pPr>
          </a:lstStyle>
          <a:p/>
        </p:txBody>
      </p:sp>
      <p:sp>
        <p:nvSpPr>
          <p:cNvPr id="59" name="Google Shape;59;p13"/>
          <p:cNvSpPr/>
          <p:nvPr/>
        </p:nvSpPr>
        <p:spPr>
          <a:xfrm flipH="1" rot="10800000">
            <a:off x="58" y="711299"/>
            <a:ext cx="1358400" cy="507900"/>
          </a:xfrm>
          <a:custGeom>
            <a:rect b="b" l="l" r="r" t="t"/>
            <a:pathLst>
              <a:path extrusionOk="0" h="120000" w="12000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close/>
              </a:path>
            </a:pathLst>
          </a:cu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ph idx="12" type="sldNum"/>
          </p:nvPr>
        </p:nvSpPr>
        <p:spPr>
          <a:xfrm>
            <a:off x="511228" y="787783"/>
            <a:ext cx="5850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Questrial"/>
                <a:ea typeface="Questrial"/>
                <a:cs typeface="Questrial"/>
                <a:sym typeface="Questrial"/>
              </a:defRPr>
            </a:lvl1pPr>
            <a:lvl2pPr indent="0" lvl="1" marL="0" marR="0" rtl="0" algn="r">
              <a:spcBef>
                <a:spcPts val="0"/>
              </a:spcBef>
              <a:buNone/>
              <a:defRPr b="0" i="0" sz="2000" u="none" cap="none" strike="noStrike">
                <a:solidFill>
                  <a:srgbClr val="FEFFFF"/>
                </a:solidFill>
                <a:latin typeface="Questrial"/>
                <a:ea typeface="Questrial"/>
                <a:cs typeface="Questrial"/>
                <a:sym typeface="Questrial"/>
              </a:defRPr>
            </a:lvl2pPr>
            <a:lvl3pPr indent="0" lvl="2" marL="0" marR="0" rtl="0" algn="r">
              <a:spcBef>
                <a:spcPts val="0"/>
              </a:spcBef>
              <a:buNone/>
              <a:defRPr b="0" i="0" sz="2000" u="none" cap="none" strike="noStrike">
                <a:solidFill>
                  <a:srgbClr val="FEFFFF"/>
                </a:solidFill>
                <a:latin typeface="Questrial"/>
                <a:ea typeface="Questrial"/>
                <a:cs typeface="Questrial"/>
                <a:sym typeface="Questrial"/>
              </a:defRPr>
            </a:lvl3pPr>
            <a:lvl4pPr indent="0" lvl="3" marL="0" marR="0" rtl="0" algn="r">
              <a:spcBef>
                <a:spcPts val="0"/>
              </a:spcBef>
              <a:buNone/>
              <a:defRPr b="0" i="0" sz="2000" u="none" cap="none" strike="noStrike">
                <a:solidFill>
                  <a:srgbClr val="FEFFFF"/>
                </a:solidFill>
                <a:latin typeface="Questrial"/>
                <a:ea typeface="Questrial"/>
                <a:cs typeface="Questrial"/>
                <a:sym typeface="Questrial"/>
              </a:defRPr>
            </a:lvl4pPr>
            <a:lvl5pPr indent="0" lvl="4" marL="0" marR="0" rtl="0" algn="r">
              <a:spcBef>
                <a:spcPts val="0"/>
              </a:spcBef>
              <a:buNone/>
              <a:defRPr b="0" i="0" sz="2000" u="none" cap="none" strike="noStrike">
                <a:solidFill>
                  <a:srgbClr val="FEFFFF"/>
                </a:solidFill>
                <a:latin typeface="Questrial"/>
                <a:ea typeface="Questrial"/>
                <a:cs typeface="Questrial"/>
                <a:sym typeface="Questrial"/>
              </a:defRPr>
            </a:lvl5pPr>
            <a:lvl6pPr indent="0" lvl="5" marL="0" marR="0" rtl="0" algn="r">
              <a:spcBef>
                <a:spcPts val="0"/>
              </a:spcBef>
              <a:buNone/>
              <a:defRPr b="0" i="0" sz="2000" u="none" cap="none" strike="noStrike">
                <a:solidFill>
                  <a:srgbClr val="FEFFFF"/>
                </a:solidFill>
                <a:latin typeface="Questrial"/>
                <a:ea typeface="Questrial"/>
                <a:cs typeface="Questrial"/>
                <a:sym typeface="Questrial"/>
              </a:defRPr>
            </a:lvl6pPr>
            <a:lvl7pPr indent="0" lvl="6" marL="0" marR="0" rtl="0" algn="r">
              <a:spcBef>
                <a:spcPts val="0"/>
              </a:spcBef>
              <a:buNone/>
              <a:defRPr b="0" i="0" sz="2000" u="none" cap="none" strike="noStrike">
                <a:solidFill>
                  <a:srgbClr val="FEFFFF"/>
                </a:solidFill>
                <a:latin typeface="Questrial"/>
                <a:ea typeface="Questrial"/>
                <a:cs typeface="Questrial"/>
                <a:sym typeface="Questrial"/>
              </a:defRPr>
            </a:lvl7pPr>
            <a:lvl8pPr indent="0" lvl="7" marL="0" marR="0" rtl="0" algn="r">
              <a:spcBef>
                <a:spcPts val="0"/>
              </a:spcBef>
              <a:buNone/>
              <a:defRPr b="0" i="0" sz="2000" u="none" cap="none" strike="noStrike">
                <a:solidFill>
                  <a:srgbClr val="FEFFFF"/>
                </a:solidFill>
                <a:latin typeface="Questrial"/>
                <a:ea typeface="Questrial"/>
                <a:cs typeface="Questrial"/>
                <a:sym typeface="Questrial"/>
              </a:defRPr>
            </a:lvl8pPr>
            <a:lvl9pPr indent="0" lvl="8" marL="0" marR="0" rtl="0" algn="r">
              <a:spcBef>
                <a:spcPts val="0"/>
              </a:spcBef>
              <a:buNone/>
              <a:defRPr b="0" i="0" sz="2000" u="none" cap="none" strike="noStrike">
                <a:solidFill>
                  <a:srgbClr val="FEFFFF"/>
                </a:solidFill>
                <a:latin typeface="Questrial"/>
                <a:ea typeface="Questrial"/>
                <a:cs typeface="Questrial"/>
                <a:sym typeface="Questrial"/>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9.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1.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6.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2067864" y="565682"/>
            <a:ext cx="5143500" cy="655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5400" u="none" cap="none" strike="noStrike">
                <a:solidFill>
                  <a:schemeClr val="dk1"/>
                </a:solidFill>
                <a:latin typeface="Calibri"/>
                <a:ea typeface="Calibri"/>
                <a:cs typeface="Calibri"/>
                <a:sym typeface="Calibri"/>
              </a:rPr>
              <a:t>File System</a:t>
            </a:r>
            <a:endParaRPr b="0" i="0" sz="5400" u="none" cap="none" strike="noStrike">
              <a:solidFill>
                <a:schemeClr val="dk1"/>
              </a:solidFill>
              <a:latin typeface="Calibri"/>
              <a:ea typeface="Calibri"/>
              <a:cs typeface="Calibri"/>
              <a:sym typeface="Calibri"/>
            </a:endParaRPr>
          </a:p>
        </p:txBody>
      </p:sp>
      <p:pic>
        <p:nvPicPr>
          <p:cNvPr id="66" name="Google Shape;66;p14"/>
          <p:cNvPicPr preferRelativeResize="0"/>
          <p:nvPr/>
        </p:nvPicPr>
        <p:blipFill>
          <a:blip r:embed="rId3">
            <a:alphaModFix/>
          </a:blip>
          <a:stretch>
            <a:fillRect/>
          </a:stretch>
        </p:blipFill>
        <p:spPr>
          <a:xfrm>
            <a:off x="1748488" y="1428750"/>
            <a:ext cx="5782275" cy="4802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1570475" y="519528"/>
            <a:ext cx="6589200" cy="915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Estructura de los directorios</a:t>
            </a:r>
            <a:endParaRPr b="0" i="0" sz="4400" u="none" cap="none" strike="noStrike">
              <a:solidFill>
                <a:schemeClr val="dk1"/>
              </a:solidFill>
              <a:latin typeface="Calibri"/>
              <a:ea typeface="Calibri"/>
              <a:cs typeface="Calibri"/>
              <a:sym typeface="Calibri"/>
            </a:endParaRPr>
          </a:p>
        </p:txBody>
      </p:sp>
      <p:sp>
        <p:nvSpPr>
          <p:cNvPr id="124" name="Google Shape;124;p23"/>
          <p:cNvSpPr txBox="1"/>
          <p:nvPr>
            <p:ph idx="1" type="body"/>
          </p:nvPr>
        </p:nvSpPr>
        <p:spPr>
          <a:xfrm>
            <a:off x="145075" y="1435127"/>
            <a:ext cx="3650400" cy="1668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Otras estructuras posibles</a:t>
            </a:r>
            <a:endParaRPr b="0" i="0" sz="24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Árbol</a:t>
            </a:r>
            <a:endParaRPr b="0" i="0" sz="20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Grafo acíclico</a:t>
            </a:r>
            <a:endParaRPr b="0" i="0" sz="2000" u="none" cap="none" strike="noStrike">
              <a:solidFill>
                <a:schemeClr val="dk1"/>
              </a:solidFill>
              <a:latin typeface="Calibri"/>
              <a:ea typeface="Calibri"/>
              <a:cs typeface="Calibri"/>
              <a:sym typeface="Calibri"/>
            </a:endParaRPr>
          </a:p>
          <a:p>
            <a:pPr indent="-228600" lvl="1" marL="685800" marR="0" rtl="0" algn="l">
              <a:lnSpc>
                <a:spcPct val="9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Grafo general</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pic>
        <p:nvPicPr>
          <p:cNvPr descr="Tree-Structured Directories" id="125" name="Google Shape;125;p23"/>
          <p:cNvPicPr preferRelativeResize="0"/>
          <p:nvPr/>
        </p:nvPicPr>
        <p:blipFill rotWithShape="1">
          <a:blip r:embed="rId3">
            <a:alphaModFix/>
          </a:blip>
          <a:srcRect b="0" l="0" r="0" t="0"/>
          <a:stretch/>
        </p:blipFill>
        <p:spPr>
          <a:xfrm>
            <a:off x="4337400" y="1582250"/>
            <a:ext cx="4806600" cy="4810800"/>
          </a:xfrm>
          <a:prstGeom prst="rect">
            <a:avLst/>
          </a:prstGeom>
          <a:noFill/>
          <a:ln>
            <a:noFill/>
          </a:ln>
        </p:spPr>
      </p:pic>
      <p:pic>
        <p:nvPicPr>
          <p:cNvPr descr="Acyclic-Graph Directories" id="126" name="Google Shape;126;p23"/>
          <p:cNvPicPr preferRelativeResize="0"/>
          <p:nvPr/>
        </p:nvPicPr>
        <p:blipFill rotWithShape="1">
          <a:blip r:embed="rId4">
            <a:alphaModFix/>
          </a:blip>
          <a:srcRect b="0" l="0" r="0" t="0"/>
          <a:stretch/>
        </p:blipFill>
        <p:spPr>
          <a:xfrm>
            <a:off x="229625" y="3029800"/>
            <a:ext cx="3975900" cy="3307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1392125" y="624100"/>
            <a:ext cx="7502700" cy="694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Implementación de directorios</a:t>
            </a:r>
            <a:endParaRPr/>
          </a:p>
        </p:txBody>
      </p:sp>
      <p:sp>
        <p:nvSpPr>
          <p:cNvPr id="132" name="Google Shape;132;p24"/>
          <p:cNvSpPr txBox="1"/>
          <p:nvPr>
            <p:ph idx="1" type="body"/>
          </p:nvPr>
        </p:nvSpPr>
        <p:spPr>
          <a:xfrm>
            <a:off x="410300" y="1825625"/>
            <a:ext cx="8572500" cy="4351200"/>
          </a:xfrm>
          <a:prstGeom prst="rect">
            <a:avLst/>
          </a:prstGeom>
          <a:noFill/>
          <a:ln>
            <a:noFill/>
          </a:ln>
        </p:spPr>
        <p:txBody>
          <a:bodyPr anchorCtr="0" anchor="t" bIns="45700" lIns="91425" spcFirstLastPara="1" rIns="91425" wrap="square" tIns="45700">
            <a:noAutofit/>
          </a:bodyPr>
          <a:lstStyle/>
          <a:p>
            <a:pPr indent="-245109" lvl="0" marL="228600" marR="0" rtl="0" algn="l">
              <a:lnSpc>
                <a:spcPct val="70000"/>
              </a:lnSpc>
              <a:spcBef>
                <a:spcPts val="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Posee indispensablemente nombre archivo y enlace al mismo -&gt; también se puede requerir que se agreguen otros atributos para no tener que acceder al FCB</a:t>
            </a:r>
            <a:endParaRPr/>
          </a:p>
          <a:p>
            <a:pPr indent="-245109"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 Lista lineal</a:t>
            </a:r>
            <a:endParaRPr/>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Fácil de programar</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Problemas al borrar una entrada, cómo se reutiliza esa entrada? -&gt; escribir allí la última entrada</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Problemas para crear un archivo -&gt; debo fijarme si no hay otro nombre igual</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Requiere lectura secuencial, no permite ordenamiento</a:t>
            </a:r>
            <a:endParaRPr sz="1800"/>
          </a:p>
          <a:p>
            <a:pPr indent="-245109"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Lista enlazada</a:t>
            </a:r>
            <a:endParaRPr/>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Mejora el problema de eliminar un archivo</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Puede estar ordenada -&gt; facilita el listado -&gt; pero difícil mantenimiento del orden (pueden haber diferente criterios para ordenar)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1392125" y="624100"/>
            <a:ext cx="7502700" cy="694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Implementación de directorios</a:t>
            </a:r>
            <a:endParaRPr/>
          </a:p>
        </p:txBody>
      </p:sp>
      <p:sp>
        <p:nvSpPr>
          <p:cNvPr id="138" name="Google Shape;138;p25"/>
          <p:cNvSpPr txBox="1"/>
          <p:nvPr>
            <p:ph idx="1" type="body"/>
          </p:nvPr>
        </p:nvSpPr>
        <p:spPr>
          <a:xfrm>
            <a:off x="628650" y="1825625"/>
            <a:ext cx="8020500" cy="4351200"/>
          </a:xfrm>
          <a:prstGeom prst="rect">
            <a:avLst/>
          </a:prstGeom>
          <a:noFill/>
          <a:ln>
            <a:noFill/>
          </a:ln>
        </p:spPr>
        <p:txBody>
          <a:bodyPr anchorCtr="0" anchor="t" bIns="45700" lIns="91425" spcFirstLastPara="1" rIns="91425" wrap="square" tIns="45700">
            <a:noAutofit/>
          </a:bodyPr>
          <a:lstStyle/>
          <a:p>
            <a:pPr indent="-245109"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Arbol-B</a:t>
            </a:r>
            <a:endParaRPr/>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Estructura más sofisticada </a:t>
            </a:r>
            <a:endParaRPr b="0" i="0" sz="1800" u="none" cap="none" strike="noStrike">
              <a:solidFill>
                <a:schemeClr val="dk1"/>
              </a:solidFill>
              <a:latin typeface="Calibri"/>
              <a:ea typeface="Calibri"/>
              <a:cs typeface="Calibri"/>
              <a:sym typeface="Calibri"/>
            </a:endParaRPr>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Menos niveles -&gt; acceso más rápido</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Fácil de eliminar y agregar nodos</a:t>
            </a:r>
            <a:endParaRPr b="0" i="0" sz="1800" u="none" cap="none" strike="noStrike">
              <a:solidFill>
                <a:schemeClr val="dk1"/>
              </a:solidFill>
              <a:latin typeface="Calibri"/>
              <a:ea typeface="Calibri"/>
              <a:cs typeface="Calibri"/>
              <a:sym typeface="Calibri"/>
            </a:endParaRPr>
          </a:p>
          <a:p>
            <a:pPr indent="0" lvl="0" marL="0" marR="0" rtl="0" algn="l">
              <a:lnSpc>
                <a:spcPct val="70000"/>
              </a:lnSpc>
              <a:spcBef>
                <a:spcPts val="500"/>
              </a:spcBef>
              <a:spcAft>
                <a:spcPts val="0"/>
              </a:spcAft>
              <a:buNone/>
            </a:pPr>
            <a:r>
              <a:t/>
            </a:r>
            <a:endParaRPr sz="1800">
              <a:solidFill>
                <a:schemeClr val="dk1"/>
              </a:solidFill>
              <a:latin typeface="Calibri"/>
              <a:ea typeface="Calibri"/>
              <a:cs typeface="Calibri"/>
              <a:sym typeface="Calibri"/>
            </a:endParaRPr>
          </a:p>
          <a:p>
            <a:pPr indent="-245109"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Tabla Hash</a:t>
            </a:r>
            <a:endParaRPr/>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Entradas de directorio en una lista lineal + estructura adicional=tabla hash</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F. Hash (nombre del archivo) -&gt; entrada en la lista de directorio-&gt;acceso más rápido (no secuencial)</a:t>
            </a:r>
            <a:endParaRPr sz="1800"/>
          </a:p>
          <a:p>
            <a:pPr indent="-25908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Puede haber colisiones-&gt; se soluciona con una lista enlazada en vez de un valor único, se compara el nombre del archivo</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476275" y="565504"/>
            <a:ext cx="6589200" cy="812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Protección</a:t>
            </a:r>
            <a:endParaRPr b="0" i="0" sz="4400" u="none" cap="none" strike="noStrike">
              <a:solidFill>
                <a:schemeClr val="dk1"/>
              </a:solidFill>
              <a:latin typeface="Calibri"/>
              <a:ea typeface="Calibri"/>
              <a:cs typeface="Calibri"/>
              <a:sym typeface="Calibri"/>
            </a:endParaRPr>
          </a:p>
        </p:txBody>
      </p:sp>
      <p:sp>
        <p:nvSpPr>
          <p:cNvPr id="144" name="Google Shape;144;p26"/>
          <p:cNvSpPr txBox="1"/>
          <p:nvPr>
            <p:ph idx="1" type="body"/>
          </p:nvPr>
        </p:nvSpPr>
        <p:spPr>
          <a:xfrm>
            <a:off x="439625" y="1304200"/>
            <a:ext cx="8631300" cy="5436600"/>
          </a:xfrm>
          <a:prstGeom prst="rect">
            <a:avLst/>
          </a:prstGeom>
          <a:noFill/>
          <a:ln>
            <a:noFill/>
          </a:ln>
        </p:spPr>
        <p:txBody>
          <a:bodyPr anchorCtr="0" anchor="t" bIns="45700" lIns="91425" spcFirstLastPara="1" rIns="91425" wrap="square" tIns="45700">
            <a:noAutofit/>
          </a:bodyPr>
          <a:lstStyle/>
          <a:p>
            <a:pPr indent="-243840" lvl="0" marL="228600" marR="0" rtl="0" algn="l">
              <a:lnSpc>
                <a:spcPct val="70000"/>
              </a:lnSpc>
              <a:spcBef>
                <a:spcPts val="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Tipos de acceso</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Protección completa (sólo el dueño puede acceder a sus archivos)</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Acceso libre (ninguna protección)</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Acceso controlado</a:t>
            </a:r>
            <a:endParaRPr sz="2200"/>
          </a:p>
          <a:p>
            <a:pPr indent="-279400" lvl="2" marL="11430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Lectura </a:t>
            </a:r>
            <a:r>
              <a:rPr lang="es-ES" sz="2200"/>
              <a:t>/ </a:t>
            </a:r>
            <a:r>
              <a:rPr b="0" i="0" lang="es-ES" sz="2200" u="none" cap="none" strike="noStrike">
                <a:solidFill>
                  <a:schemeClr val="dk1"/>
                </a:solidFill>
                <a:latin typeface="Calibri"/>
                <a:ea typeface="Calibri"/>
                <a:cs typeface="Calibri"/>
                <a:sym typeface="Calibri"/>
              </a:rPr>
              <a:t>Escritura / Ejecución </a:t>
            </a:r>
            <a:r>
              <a:rPr lang="es-ES" sz="2200"/>
              <a:t>/ </a:t>
            </a:r>
            <a:r>
              <a:rPr b="0" i="0" lang="es-ES" sz="2200" u="none" cap="none" strike="noStrike">
                <a:solidFill>
                  <a:schemeClr val="dk1"/>
                </a:solidFill>
                <a:latin typeface="Calibri"/>
                <a:ea typeface="Calibri"/>
                <a:cs typeface="Calibri"/>
                <a:sym typeface="Calibri"/>
              </a:rPr>
              <a:t>Adición </a:t>
            </a:r>
            <a:r>
              <a:rPr lang="es-ES" sz="2200"/>
              <a:t>/ </a:t>
            </a:r>
            <a:r>
              <a:rPr b="0" i="0" lang="es-ES" sz="2200" u="none" cap="none" strike="noStrike">
                <a:solidFill>
                  <a:schemeClr val="dk1"/>
                </a:solidFill>
                <a:latin typeface="Calibri"/>
                <a:ea typeface="Calibri"/>
                <a:cs typeface="Calibri"/>
                <a:sym typeface="Calibri"/>
              </a:rPr>
              <a:t>Borrado / Listado</a:t>
            </a:r>
            <a:endParaRPr b="0" i="0" sz="2200" u="none" cap="none" strike="noStrike">
              <a:solidFill>
                <a:schemeClr val="dk1"/>
              </a:solidFill>
              <a:latin typeface="Calibri"/>
              <a:ea typeface="Calibri"/>
              <a:cs typeface="Calibri"/>
              <a:sym typeface="Calibri"/>
            </a:endParaRPr>
          </a:p>
          <a:p>
            <a:pPr indent="0" lvl="0" marL="0" marR="0" rtl="0" algn="l">
              <a:lnSpc>
                <a:spcPct val="70000"/>
              </a:lnSpc>
              <a:spcBef>
                <a:spcPts val="500"/>
              </a:spcBef>
              <a:spcAft>
                <a:spcPts val="0"/>
              </a:spcAft>
              <a:buNone/>
            </a:pPr>
            <a:r>
              <a:t/>
            </a:r>
            <a:endParaRPr sz="2200">
              <a:solidFill>
                <a:schemeClr val="dk1"/>
              </a:solidFill>
              <a:latin typeface="Calibri"/>
              <a:ea typeface="Calibri"/>
              <a:cs typeface="Calibri"/>
              <a:sym typeface="Calibri"/>
            </a:endParaRPr>
          </a:p>
          <a:p>
            <a:pPr indent="-243840" lvl="0" marL="228600" marR="0" rtl="0" algn="l">
              <a:lnSpc>
                <a:spcPct val="70000"/>
              </a:lnSpc>
              <a:spcBef>
                <a:spcPts val="10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Implementaciones</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Lista de control de acceso</a:t>
            </a:r>
            <a:endParaRPr sz="2200"/>
          </a:p>
          <a:p>
            <a:pPr indent="-279400" lvl="2" marL="11430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Cada archivo tiene una lista de usuarios y permisos.</a:t>
            </a:r>
            <a:endParaRPr sz="2200"/>
          </a:p>
          <a:p>
            <a:pPr indent="-279400" lvl="2" marL="11430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Construir la lista es tedioso. Es necesario conocer a todos los usuarios.</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Propietario / Grupo / Universo</a:t>
            </a:r>
            <a:endParaRPr sz="2200"/>
          </a:p>
          <a:p>
            <a:pPr indent="-261683"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Esquemas combinados</a:t>
            </a:r>
            <a:endParaRPr sz="2200"/>
          </a:p>
          <a:p>
            <a:pPr indent="-104140" lvl="0" marL="228600" marR="0" rtl="0" algn="l">
              <a:lnSpc>
                <a:spcPct val="70000"/>
              </a:lnSpc>
              <a:spcBef>
                <a:spcPts val="1000"/>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a:p>
            <a:pPr indent="-104140" lvl="0" marL="228600" marR="0" rtl="0" algn="l">
              <a:lnSpc>
                <a:spcPct val="70000"/>
              </a:lnSpc>
              <a:spcBef>
                <a:spcPts val="1000"/>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1476275" y="565504"/>
            <a:ext cx="6589200" cy="812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Protección</a:t>
            </a:r>
            <a:endParaRPr b="0" i="0" sz="4400" u="none" cap="none" strike="noStrike">
              <a:solidFill>
                <a:schemeClr val="dk1"/>
              </a:solidFill>
              <a:latin typeface="Calibri"/>
              <a:ea typeface="Calibri"/>
              <a:cs typeface="Calibri"/>
              <a:sym typeface="Calibri"/>
            </a:endParaRPr>
          </a:p>
        </p:txBody>
      </p:sp>
      <p:pic>
        <p:nvPicPr>
          <p:cNvPr descr="http://linux-blog.org/wp-content/uploads/2009/09/permissions.png" id="150" name="Google Shape;150;p27"/>
          <p:cNvPicPr preferRelativeResize="0"/>
          <p:nvPr/>
        </p:nvPicPr>
        <p:blipFill rotWithShape="1">
          <a:blip r:embed="rId3">
            <a:alphaModFix/>
          </a:blip>
          <a:srcRect b="0" l="0" r="0" t="0"/>
          <a:stretch/>
        </p:blipFill>
        <p:spPr>
          <a:xfrm>
            <a:off x="501150" y="1480175"/>
            <a:ext cx="8141700" cy="4791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1476275" y="565504"/>
            <a:ext cx="6589200" cy="812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Protección</a:t>
            </a:r>
            <a:endParaRPr b="0" i="0" sz="4400" u="none" cap="none" strike="noStrike">
              <a:solidFill>
                <a:schemeClr val="dk1"/>
              </a:solidFill>
              <a:latin typeface="Calibri"/>
              <a:ea typeface="Calibri"/>
              <a:cs typeface="Calibri"/>
              <a:sym typeface="Calibri"/>
            </a:endParaRPr>
          </a:p>
        </p:txBody>
      </p:sp>
      <p:pic>
        <p:nvPicPr>
          <p:cNvPr id="156" name="Google Shape;156;p28"/>
          <p:cNvPicPr preferRelativeResize="0"/>
          <p:nvPr/>
        </p:nvPicPr>
        <p:blipFill>
          <a:blip r:embed="rId3">
            <a:alphaModFix/>
          </a:blip>
          <a:stretch>
            <a:fillRect/>
          </a:stretch>
        </p:blipFill>
        <p:spPr>
          <a:xfrm>
            <a:off x="639049" y="1377599"/>
            <a:ext cx="7865900" cy="513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a:blip r:embed="rId3">
            <a:alphaModFix/>
          </a:blip>
          <a:stretch>
            <a:fillRect/>
          </a:stretch>
        </p:blipFill>
        <p:spPr>
          <a:xfrm>
            <a:off x="0" y="-173900"/>
            <a:ext cx="3575850" cy="7379250"/>
          </a:xfrm>
          <a:prstGeom prst="rect">
            <a:avLst/>
          </a:prstGeom>
          <a:noFill/>
          <a:ln>
            <a:noFill/>
          </a:ln>
        </p:spPr>
      </p:pic>
      <p:sp>
        <p:nvSpPr>
          <p:cNvPr id="163" name="Google Shape;163;p29"/>
          <p:cNvSpPr txBox="1"/>
          <p:nvPr>
            <p:ph type="title"/>
          </p:nvPr>
        </p:nvSpPr>
        <p:spPr>
          <a:xfrm>
            <a:off x="4525925" y="3037650"/>
            <a:ext cx="4109700" cy="782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s-ES" sz="4400">
                <a:solidFill>
                  <a:schemeClr val="dk1"/>
                </a:solidFill>
                <a:latin typeface="Calibri"/>
                <a:ea typeface="Calibri"/>
                <a:cs typeface="Calibri"/>
                <a:sym typeface="Calibri"/>
              </a:rPr>
              <a:t>chmod 777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1406750" y="536150"/>
            <a:ext cx="7488000" cy="7827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Asignación Contigua</a:t>
            </a:r>
            <a:endParaRPr/>
          </a:p>
        </p:txBody>
      </p:sp>
      <p:sp>
        <p:nvSpPr>
          <p:cNvPr id="169" name="Google Shape;169;p30"/>
          <p:cNvSpPr txBox="1"/>
          <p:nvPr>
            <p:ph idx="1" type="body"/>
          </p:nvPr>
        </p:nvSpPr>
        <p:spPr>
          <a:xfrm>
            <a:off x="276950" y="1517875"/>
            <a:ext cx="4236300" cy="4351200"/>
          </a:xfrm>
          <a:prstGeom prst="rect">
            <a:avLst/>
          </a:prstGeom>
          <a:noFill/>
          <a:ln>
            <a:noFill/>
          </a:ln>
        </p:spPr>
        <p:txBody>
          <a:bodyPr anchorCtr="0" anchor="t" bIns="45700" lIns="91425" spcFirstLastPara="1" rIns="91425" wrap="square" tIns="45700">
            <a:noAutofit/>
          </a:bodyPr>
          <a:lstStyle/>
          <a:p>
            <a:pPr indent="-218440" lvl="0" marL="228600" marR="0" rtl="0" algn="l">
              <a:lnSpc>
                <a:spcPct val="70000"/>
              </a:lnSpc>
              <a:spcBef>
                <a:spcPts val="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Bloques contiguos en disco</a:t>
            </a:r>
            <a:r>
              <a:rPr lang="es-ES">
                <a:solidFill>
                  <a:schemeClr val="dk1"/>
                </a:solidFill>
                <a:latin typeface="Calibri"/>
                <a:ea typeface="Calibri"/>
                <a:cs typeface="Calibri"/>
                <a:sym typeface="Calibri"/>
              </a:rPr>
              <a:t> -&gt; </a:t>
            </a:r>
            <a:r>
              <a:rPr b="0" i="0" lang="es-ES" u="none" cap="none" strike="noStrike">
                <a:solidFill>
                  <a:schemeClr val="dk1"/>
                </a:solidFill>
                <a:latin typeface="Calibri"/>
                <a:ea typeface="Calibri"/>
                <a:cs typeface="Calibri"/>
                <a:sym typeface="Calibri"/>
              </a:rPr>
              <a:t> menor reposicionamiento del cabezal</a:t>
            </a:r>
            <a:endParaRPr b="0" i="0" u="none" cap="none" strike="noStrike">
              <a:solidFill>
                <a:schemeClr val="dk1"/>
              </a:solidFill>
              <a:latin typeface="Calibri"/>
              <a:ea typeface="Calibri"/>
              <a:cs typeface="Calibri"/>
              <a:sym typeface="Calibri"/>
            </a:endParaRPr>
          </a:p>
          <a:p>
            <a:pPr indent="-218440"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Porciones variables</a:t>
            </a:r>
            <a:endParaRPr/>
          </a:p>
          <a:p>
            <a:pPr indent="-236283"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Tablas más chicas para administrar</a:t>
            </a:r>
            <a:endParaRPr sz="1800"/>
          </a:p>
          <a:p>
            <a:pPr indent="-236283"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Sufren fragmentación externa</a:t>
            </a:r>
            <a:endParaRPr sz="1800"/>
          </a:p>
          <a:p>
            <a:pPr indent="-218440"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Se define por la dirección del primer bloque + tamaño de la porción</a:t>
            </a:r>
            <a:endParaRPr/>
          </a:p>
          <a:p>
            <a:pPr indent="-218440"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Bueno para acceso secuencial y directo</a:t>
            </a:r>
            <a:endParaRPr/>
          </a:p>
          <a:p>
            <a:pPr indent="-218440" lvl="0" marL="228600" marR="0" rtl="0" algn="l">
              <a:lnSpc>
                <a:spcPct val="70000"/>
              </a:lnSpc>
              <a:spcBef>
                <a:spcPts val="1000"/>
              </a:spcBef>
              <a:spcAft>
                <a:spcPts val="0"/>
              </a:spcAft>
              <a:buClr>
                <a:schemeClr val="dk1"/>
              </a:buClr>
              <a:buSzPts val="1800"/>
              <a:buFont typeface="Arial"/>
              <a:buChar char="•"/>
            </a:pPr>
            <a:r>
              <a:rPr lang="es-ES">
                <a:solidFill>
                  <a:schemeClr val="dk1"/>
                </a:solidFill>
                <a:latin typeface="Calibri"/>
                <a:ea typeface="Calibri"/>
                <a:cs typeface="Calibri"/>
                <a:sym typeface="Calibri"/>
              </a:rPr>
              <a:t>P</a:t>
            </a:r>
            <a:r>
              <a:rPr b="0" i="0" lang="es-ES" u="none" cap="none" strike="noStrike">
                <a:solidFill>
                  <a:schemeClr val="dk1"/>
                </a:solidFill>
                <a:latin typeface="Calibri"/>
                <a:ea typeface="Calibri"/>
                <a:cs typeface="Calibri"/>
                <a:sym typeface="Calibri"/>
              </a:rPr>
              <a:t>realocación en el momento de la creación para evitar problemas de ampliación</a:t>
            </a:r>
            <a:r>
              <a:rPr lang="es-ES">
                <a:solidFill>
                  <a:schemeClr val="dk1"/>
                </a:solidFill>
                <a:latin typeface="Calibri"/>
                <a:ea typeface="Calibri"/>
                <a:cs typeface="Calibri"/>
                <a:sym typeface="Calibri"/>
              </a:rPr>
              <a:t> -&gt; F</a:t>
            </a:r>
            <a:r>
              <a:rPr b="0" i="0" lang="es-ES" u="none" cap="none" strike="noStrike">
                <a:solidFill>
                  <a:schemeClr val="dk1"/>
                </a:solidFill>
                <a:latin typeface="Calibri"/>
                <a:ea typeface="Calibri"/>
                <a:cs typeface="Calibri"/>
                <a:sym typeface="Calibri"/>
              </a:rPr>
              <a:t>ragmentación interna </a:t>
            </a:r>
            <a:endParaRPr/>
          </a:p>
          <a:p>
            <a:pPr indent="-218440"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Esquema modificado con extensiones: se hace una primera alocación y después se encadenan bloques.</a:t>
            </a:r>
            <a:endParaRPr b="0" i="0" u="none" cap="none" strike="noStrike">
              <a:solidFill>
                <a:schemeClr val="dk1"/>
              </a:solidFill>
              <a:latin typeface="Calibri"/>
              <a:ea typeface="Calibri"/>
              <a:cs typeface="Calibri"/>
              <a:sym typeface="Calibri"/>
            </a:endParaRPr>
          </a:p>
          <a:p>
            <a:pPr indent="-104140" lvl="0" marL="228600" marR="0" rtl="0" algn="l">
              <a:lnSpc>
                <a:spcPct val="70000"/>
              </a:lnSpc>
              <a:spcBef>
                <a:spcPts val="1000"/>
              </a:spcBef>
              <a:spcAft>
                <a:spcPts val="0"/>
              </a:spcAft>
              <a:buClr>
                <a:schemeClr val="dk1"/>
              </a:buClr>
              <a:buSzPts val="1960"/>
              <a:buFont typeface="Arial"/>
              <a:buNone/>
            </a:pPr>
            <a:r>
              <a:t/>
            </a:r>
            <a:endParaRPr b="0" i="0" sz="1960" u="none" cap="none" strike="noStrike">
              <a:solidFill>
                <a:schemeClr val="dk1"/>
              </a:solidFill>
              <a:latin typeface="Calibri"/>
              <a:ea typeface="Calibri"/>
              <a:cs typeface="Calibri"/>
              <a:sym typeface="Calibri"/>
            </a:endParaRPr>
          </a:p>
        </p:txBody>
      </p:sp>
      <p:pic>
        <p:nvPicPr>
          <p:cNvPr descr="Contiguous Allocation" id="170" name="Google Shape;170;p30"/>
          <p:cNvPicPr preferRelativeResize="0"/>
          <p:nvPr/>
        </p:nvPicPr>
        <p:blipFill rotWithShape="1">
          <a:blip r:embed="rId3">
            <a:alphaModFix/>
          </a:blip>
          <a:srcRect b="0" l="0" r="0" t="0"/>
          <a:stretch/>
        </p:blipFill>
        <p:spPr>
          <a:xfrm>
            <a:off x="4658460" y="1624085"/>
            <a:ext cx="4236300" cy="443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1754700" y="536179"/>
            <a:ext cx="6589200" cy="768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Asignación Enlazada</a:t>
            </a:r>
            <a:endParaRPr b="0" i="0" sz="4400" u="none" cap="none" strike="noStrike">
              <a:solidFill>
                <a:schemeClr val="dk1"/>
              </a:solidFill>
              <a:latin typeface="Calibri"/>
              <a:ea typeface="Calibri"/>
              <a:cs typeface="Calibri"/>
              <a:sym typeface="Calibri"/>
            </a:endParaRPr>
          </a:p>
        </p:txBody>
      </p:sp>
      <p:sp>
        <p:nvSpPr>
          <p:cNvPr id="176" name="Google Shape;176;p31"/>
          <p:cNvSpPr txBox="1"/>
          <p:nvPr>
            <p:ph idx="1" type="body"/>
          </p:nvPr>
        </p:nvSpPr>
        <p:spPr>
          <a:xfrm>
            <a:off x="102575" y="1530425"/>
            <a:ext cx="4740600" cy="5005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Los bloques están dispersos por todo el disco. Cada uno posee un puntero al siguiente bloque</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Entrada de directorio: puntero inicial + cantidad de bloques (también se podría tener el puntero final)</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No más fragmentación externa</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No más prealocación</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Fragmentación interna</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Hay un pequeño desperdicio de espacio por los punteros</a:t>
            </a:r>
            <a:endParaRPr b="0" i="0" sz="175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Bueno para acceso secuencial / malo para directo (hay que leer todos los bloques anteriores)</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Al estar los bloques dispersos requiere más reposicionamiento del cabezal del disco</a:t>
            </a:r>
            <a:endParaRPr b="0" i="0" sz="1750" u="none" cap="none" strike="noStrike">
              <a:solidFill>
                <a:schemeClr val="dk1"/>
              </a:solidFill>
              <a:latin typeface="Calibri"/>
              <a:ea typeface="Calibri"/>
              <a:cs typeface="Calibri"/>
              <a:sym typeface="Calibri"/>
            </a:endParaRPr>
          </a:p>
          <a:p>
            <a:pPr indent="-117475" lvl="0" marL="22860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p:txBody>
      </p:sp>
      <p:pic>
        <p:nvPicPr>
          <p:cNvPr descr="Linked Allocation" id="177" name="Google Shape;177;p31"/>
          <p:cNvPicPr preferRelativeResize="0"/>
          <p:nvPr/>
        </p:nvPicPr>
        <p:blipFill rotWithShape="1">
          <a:blip r:embed="rId3">
            <a:alphaModFix/>
          </a:blip>
          <a:srcRect b="0" l="0" r="0" t="0"/>
          <a:stretch/>
        </p:blipFill>
        <p:spPr>
          <a:xfrm>
            <a:off x="4843085" y="1530434"/>
            <a:ext cx="4236300" cy="464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1681425" y="556855"/>
            <a:ext cx="6589200" cy="688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Asignación Indexada</a:t>
            </a:r>
            <a:endParaRPr b="0" i="0" sz="4400" u="none" cap="none" strike="noStrike">
              <a:solidFill>
                <a:schemeClr val="dk1"/>
              </a:solidFill>
              <a:latin typeface="Calibri"/>
              <a:ea typeface="Calibri"/>
              <a:cs typeface="Calibri"/>
              <a:sym typeface="Calibri"/>
            </a:endParaRPr>
          </a:p>
        </p:txBody>
      </p:sp>
      <p:sp>
        <p:nvSpPr>
          <p:cNvPr id="183" name="Google Shape;183;p32"/>
          <p:cNvSpPr txBox="1"/>
          <p:nvPr>
            <p:ph idx="1" type="body"/>
          </p:nvPr>
        </p:nvSpPr>
        <p:spPr>
          <a:xfrm>
            <a:off x="189025" y="1429975"/>
            <a:ext cx="4470900" cy="53109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70000"/>
              </a:lnSpc>
              <a:spcBef>
                <a:spcPts val="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Reúne todos los punteros en el bloque índice, propio del archivo -&gt; permite acceso directo fácilmente</a:t>
            </a:r>
            <a:endParaRPr b="0" i="0" sz="175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Tiene los mismos problemas de rendimiento que enlazado, bloques dispersos</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Más desperdicio que en el esquema anterior, puede haber punteros de la tabla no utilizados. Para esto, se pueden usar bloques índice pequeños</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Los punteros pueden apuntar tanto a porciones fijas como a porciones variables</a:t>
            </a:r>
            <a:endParaRPr/>
          </a:p>
          <a:p>
            <a:pPr indent="-228600" lvl="0" marL="228600" marR="0" rtl="0" algn="l">
              <a:lnSpc>
                <a:spcPct val="70000"/>
              </a:lnSpc>
              <a:spcBef>
                <a:spcPts val="1000"/>
              </a:spcBef>
              <a:spcAft>
                <a:spcPts val="0"/>
              </a:spcAft>
              <a:buClr>
                <a:schemeClr val="dk1"/>
              </a:buClr>
              <a:buSzPts val="1750"/>
              <a:buFont typeface="Arial"/>
              <a:buChar char="•"/>
            </a:pPr>
            <a:r>
              <a:rPr b="0" i="0" lang="es-ES" sz="1750" u="none" cap="none" strike="noStrike">
                <a:solidFill>
                  <a:schemeClr val="dk1"/>
                </a:solidFill>
                <a:latin typeface="Calibri"/>
                <a:ea typeface="Calibri"/>
                <a:cs typeface="Calibri"/>
                <a:sym typeface="Calibri"/>
              </a:rPr>
              <a:t>Si el bloque índice es pequeño y no se puede agrandar el archivo:</a:t>
            </a:r>
            <a:endParaRPr/>
          </a:p>
          <a:p>
            <a:pPr indent="-228600" lvl="1" marL="685800" marR="0" rtl="0" algn="l">
              <a:lnSpc>
                <a:spcPct val="70000"/>
              </a:lnSpc>
              <a:spcBef>
                <a:spcPts val="500"/>
              </a:spcBef>
              <a:spcAft>
                <a:spcPts val="0"/>
              </a:spcAft>
              <a:buClr>
                <a:schemeClr val="dk1"/>
              </a:buClr>
              <a:buSzPts val="1500"/>
              <a:buFont typeface="Arial"/>
              <a:buChar char="•"/>
            </a:pPr>
            <a:r>
              <a:rPr b="0" i="0" lang="es-ES" sz="1500" u="none" cap="none" strike="noStrike">
                <a:solidFill>
                  <a:schemeClr val="dk1"/>
                </a:solidFill>
                <a:latin typeface="Calibri"/>
                <a:ea typeface="Calibri"/>
                <a:cs typeface="Calibri"/>
                <a:sym typeface="Calibri"/>
              </a:rPr>
              <a:t>Esquema enlazado: enlazar bloques de índice</a:t>
            </a:r>
            <a:endParaRPr/>
          </a:p>
          <a:p>
            <a:pPr indent="-228600" lvl="1" marL="685800" marR="0" rtl="0" algn="l">
              <a:lnSpc>
                <a:spcPct val="70000"/>
              </a:lnSpc>
              <a:spcBef>
                <a:spcPts val="500"/>
              </a:spcBef>
              <a:spcAft>
                <a:spcPts val="0"/>
              </a:spcAft>
              <a:buClr>
                <a:schemeClr val="dk1"/>
              </a:buClr>
              <a:buSzPts val="1500"/>
              <a:buFont typeface="Arial"/>
              <a:buChar char="•"/>
            </a:pPr>
            <a:r>
              <a:rPr b="0" i="0" lang="es-ES" sz="1500" u="none" cap="none" strike="noStrike">
                <a:solidFill>
                  <a:schemeClr val="dk1"/>
                </a:solidFill>
                <a:latin typeface="Calibri"/>
                <a:ea typeface="Calibri"/>
                <a:cs typeface="Calibri"/>
                <a:sym typeface="Calibri"/>
              </a:rPr>
              <a:t>Índice multinivel</a:t>
            </a:r>
            <a:endParaRPr/>
          </a:p>
          <a:p>
            <a:pPr indent="-228600" lvl="1" marL="685800" marR="0" rtl="0" algn="l">
              <a:lnSpc>
                <a:spcPct val="70000"/>
              </a:lnSpc>
              <a:spcBef>
                <a:spcPts val="500"/>
              </a:spcBef>
              <a:spcAft>
                <a:spcPts val="0"/>
              </a:spcAft>
              <a:buClr>
                <a:schemeClr val="dk1"/>
              </a:buClr>
              <a:buSzPts val="1500"/>
              <a:buFont typeface="Arial"/>
              <a:buChar char="•"/>
            </a:pPr>
            <a:r>
              <a:rPr b="0" i="0" lang="es-ES" sz="1500" u="none" cap="none" strike="noStrike">
                <a:solidFill>
                  <a:schemeClr val="dk1"/>
                </a:solidFill>
                <a:latin typeface="Calibri"/>
                <a:ea typeface="Calibri"/>
                <a:cs typeface="Calibri"/>
                <a:sym typeface="Calibri"/>
              </a:rPr>
              <a:t>Esquema combinado: algunos punteros directos y otros indirectos</a:t>
            </a:r>
            <a:endParaRPr b="0" i="0" sz="1500" u="none" cap="none" strike="noStrike">
              <a:solidFill>
                <a:schemeClr val="dk1"/>
              </a:solidFill>
              <a:latin typeface="Calibri"/>
              <a:ea typeface="Calibri"/>
              <a:cs typeface="Calibri"/>
              <a:sym typeface="Calibri"/>
            </a:endParaRPr>
          </a:p>
          <a:p>
            <a:pPr indent="-117475" lvl="0" marL="22860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p:txBody>
      </p:sp>
      <p:pic>
        <p:nvPicPr>
          <p:cNvPr id="184" name="Google Shape;184;p32"/>
          <p:cNvPicPr preferRelativeResize="0"/>
          <p:nvPr/>
        </p:nvPicPr>
        <p:blipFill rotWithShape="1">
          <a:blip r:embed="rId3">
            <a:alphaModFix/>
          </a:blip>
          <a:srcRect b="0" l="0" r="0" t="0"/>
          <a:stretch/>
        </p:blipFill>
        <p:spPr>
          <a:xfrm>
            <a:off x="4762681" y="1312725"/>
            <a:ext cx="4236300" cy="475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1554475" y="246925"/>
            <a:ext cx="6991200" cy="1281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Administrador de File System</a:t>
            </a:r>
            <a:endParaRPr b="0" i="0" sz="4400" u="none" cap="none" strike="noStrike">
              <a:solidFill>
                <a:schemeClr val="dk1"/>
              </a:solidFill>
              <a:latin typeface="Calibri"/>
              <a:ea typeface="Calibri"/>
              <a:cs typeface="Calibri"/>
              <a:sym typeface="Calibri"/>
            </a:endParaRPr>
          </a:p>
        </p:txBody>
      </p:sp>
      <p:sp>
        <p:nvSpPr>
          <p:cNvPr id="72" name="Google Shape;72;p15"/>
          <p:cNvSpPr txBox="1"/>
          <p:nvPr>
            <p:ph idx="1" type="body"/>
          </p:nvPr>
        </p:nvSpPr>
        <p:spPr>
          <a:xfrm>
            <a:off x="937250" y="1825625"/>
            <a:ext cx="74523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Módulo del Sistema Operativo</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Maneja el almacenamiento secundario y terciario</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Sus principales funciones son la asignación de espacio a los archivos, la administración del espacio libre y del acceso a los datos</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Idealmente debe garantizar seguridad y coherencia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1710725" y="674054"/>
            <a:ext cx="6589200" cy="8208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Gestión de espacio libre</a:t>
            </a:r>
            <a:endParaRPr/>
          </a:p>
        </p:txBody>
      </p:sp>
      <p:sp>
        <p:nvSpPr>
          <p:cNvPr id="190" name="Google Shape;190;p33"/>
          <p:cNvSpPr txBox="1"/>
          <p:nvPr>
            <p:ph idx="1" type="body"/>
          </p:nvPr>
        </p:nvSpPr>
        <p:spPr>
          <a:xfrm>
            <a:off x="628650" y="1825625"/>
            <a:ext cx="36504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Lista enlazada:</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Bloques libres encadenados</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Un puntero al 1er bloque (en memoria)</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Hay que leer el 1er bloque antes de asignarlo para obtener el puntero al siguiente bloque</a:t>
            </a:r>
            <a:endParaRPr b="0" i="0" sz="2400" u="none" cap="none" strike="noStrike">
              <a:solidFill>
                <a:schemeClr val="dk1"/>
              </a:solidFill>
              <a:latin typeface="Calibri"/>
              <a:ea typeface="Calibri"/>
              <a:cs typeface="Calibri"/>
              <a:sym typeface="Calibri"/>
            </a:endParaRPr>
          </a:p>
        </p:txBody>
      </p:sp>
      <p:sp>
        <p:nvSpPr>
          <p:cNvPr id="191" name="Google Shape;191;p33"/>
          <p:cNvSpPr txBox="1"/>
          <p:nvPr/>
        </p:nvSpPr>
        <p:spPr>
          <a:xfrm>
            <a:off x="4572000" y="1825625"/>
            <a:ext cx="36504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Bitmap:</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Un bit por bloque -&gt; menos espacio necesitado</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1=ocupado / 0=libre</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Debe estar e RAM para ser eficiente</a:t>
            </a:r>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4"/>
          <p:cNvSpPr txBox="1"/>
          <p:nvPr>
            <p:ph type="title"/>
          </p:nvPr>
        </p:nvSpPr>
        <p:spPr>
          <a:xfrm>
            <a:off x="1567950" y="410300"/>
            <a:ext cx="6966300" cy="981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u="none" cap="none" strike="noStrike">
                <a:solidFill>
                  <a:schemeClr val="dk1"/>
                </a:solidFill>
                <a:latin typeface="Calibri"/>
                <a:ea typeface="Calibri"/>
                <a:cs typeface="Calibri"/>
                <a:sym typeface="Calibri"/>
              </a:rPr>
              <a:t>Seguridad y coherencia de datos</a:t>
            </a:r>
            <a:endParaRPr b="0" i="0" u="none" cap="none" strike="noStrike">
              <a:solidFill>
                <a:schemeClr val="dk1"/>
              </a:solidFill>
              <a:latin typeface="Calibri"/>
              <a:ea typeface="Calibri"/>
              <a:cs typeface="Calibri"/>
              <a:sym typeface="Calibri"/>
            </a:endParaRPr>
          </a:p>
        </p:txBody>
      </p:sp>
      <p:sp>
        <p:nvSpPr>
          <p:cNvPr id="197" name="Google Shape;197;p34"/>
          <p:cNvSpPr txBox="1"/>
          <p:nvPr>
            <p:ph idx="1" type="body"/>
          </p:nvPr>
        </p:nvSpPr>
        <p:spPr>
          <a:xfrm>
            <a:off x="628650" y="1825625"/>
            <a:ext cx="81345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Los archivos y directorios se mantienen tanto en memoria principal como en disco, y debe tenerse cuidado para que los fallos del sistema no provoquen una pérdida de datos o una incoherencia en los mismos. </a:t>
            </a:r>
            <a:endParaRPr b="0" i="0" sz="259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590"/>
              <a:buFont typeface="Arial"/>
              <a:buChar char="•"/>
            </a:pPr>
            <a:r>
              <a:rPr b="0" i="0" lang="es-ES" sz="2590" u="none" cap="none" strike="noStrike">
                <a:solidFill>
                  <a:schemeClr val="dk1"/>
                </a:solidFill>
                <a:latin typeface="Calibri"/>
                <a:ea typeface="Calibri"/>
                <a:cs typeface="Calibri"/>
                <a:sym typeface="Calibri"/>
              </a:rPr>
              <a:t>La información de directorios en memoria principal está, generalmente, más actualizada que la correspondiente información en el disco.</a:t>
            </a:r>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1567950" y="410300"/>
            <a:ext cx="6966300" cy="9819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u="none" cap="none" strike="noStrike">
                <a:solidFill>
                  <a:schemeClr val="dk1"/>
                </a:solidFill>
                <a:latin typeface="Calibri"/>
                <a:ea typeface="Calibri"/>
                <a:cs typeface="Calibri"/>
                <a:sym typeface="Calibri"/>
              </a:rPr>
              <a:t>Seguridad y coherencia de datos</a:t>
            </a:r>
            <a:endParaRPr b="0" i="0" u="none" cap="none" strike="noStrike">
              <a:solidFill>
                <a:schemeClr val="dk1"/>
              </a:solidFill>
              <a:latin typeface="Calibri"/>
              <a:ea typeface="Calibri"/>
              <a:cs typeface="Calibri"/>
              <a:sym typeface="Calibri"/>
            </a:endParaRPr>
          </a:p>
        </p:txBody>
      </p:sp>
      <p:sp>
        <p:nvSpPr>
          <p:cNvPr id="203" name="Google Shape;203;p35"/>
          <p:cNvSpPr txBox="1"/>
          <p:nvPr/>
        </p:nvSpPr>
        <p:spPr>
          <a:xfrm>
            <a:off x="498225" y="1561850"/>
            <a:ext cx="8469900" cy="4856400"/>
          </a:xfrm>
          <a:prstGeom prst="rect">
            <a:avLst/>
          </a:prstGeom>
          <a:noFill/>
          <a:ln>
            <a:noFill/>
          </a:ln>
        </p:spPr>
        <p:txBody>
          <a:bodyPr anchorCtr="0" anchor="t" bIns="45700" lIns="91425" spcFirstLastPara="1" rIns="91425" wrap="square" tIns="45700">
            <a:noAutofit/>
          </a:bodyPr>
          <a:lstStyle/>
          <a:p>
            <a:pPr indent="-243840" lvl="0" marL="228600" marR="0" rtl="0" algn="l">
              <a:lnSpc>
                <a:spcPct val="70000"/>
              </a:lnSpc>
              <a:spcBef>
                <a:spcPts val="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Comprobador de coherencia</a:t>
            </a:r>
            <a:endParaRPr sz="2200"/>
          </a:p>
          <a:p>
            <a:pPr indent="-215900"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Compara bloques de datos del disco contra la info de los directorios. Ej: chkdsk</a:t>
            </a:r>
            <a:endParaRPr b="0" i="0" sz="2200" u="none" cap="none" strike="noStrike">
              <a:solidFill>
                <a:schemeClr val="dk1"/>
              </a:solidFill>
              <a:latin typeface="Calibri"/>
              <a:ea typeface="Calibri"/>
              <a:cs typeface="Calibri"/>
              <a:sym typeface="Calibri"/>
            </a:endParaRPr>
          </a:p>
          <a:p>
            <a:pPr indent="-190500" lvl="0" marL="2286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Copia de seguridad</a:t>
            </a:r>
            <a:endParaRPr sz="2200"/>
          </a:p>
          <a:p>
            <a:pPr indent="-215900" lvl="1" marL="685800" marR="0" rtl="0" algn="l">
              <a:lnSpc>
                <a:spcPct val="70000"/>
              </a:lnSpc>
              <a:spcBef>
                <a:spcPts val="500"/>
              </a:spcBef>
              <a:spcAft>
                <a:spcPts val="0"/>
              </a:spcAft>
              <a:buClr>
                <a:schemeClr val="dk1"/>
              </a:buClr>
              <a:buSzPts val="2200"/>
              <a:buFont typeface="Arial"/>
              <a:buChar char="•"/>
            </a:pPr>
            <a:r>
              <a:rPr lang="es-ES" sz="2200">
                <a:solidFill>
                  <a:schemeClr val="dk1"/>
                </a:solidFill>
                <a:latin typeface="Calibri"/>
                <a:ea typeface="Calibri"/>
                <a:cs typeface="Calibri"/>
                <a:sym typeface="Calibri"/>
              </a:rPr>
              <a:t>E</a:t>
            </a:r>
            <a:r>
              <a:rPr b="0" i="0" lang="es-ES" sz="2200" u="none" cap="none" strike="noStrike">
                <a:solidFill>
                  <a:schemeClr val="dk1"/>
                </a:solidFill>
                <a:latin typeface="Calibri"/>
                <a:ea typeface="Calibri"/>
                <a:cs typeface="Calibri"/>
                <a:sym typeface="Calibri"/>
              </a:rPr>
              <a:t>n otro dispo­sitivo de almacenamiento. Es habitual usar un delta.</a:t>
            </a:r>
            <a:endParaRPr sz="2200"/>
          </a:p>
          <a:p>
            <a:pPr indent="-190500" lvl="0" marL="2286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Journaling</a:t>
            </a:r>
            <a:endParaRPr b="0" i="0" sz="2200" u="none" cap="none" strike="noStrike">
              <a:solidFill>
                <a:schemeClr val="dk1"/>
              </a:solidFill>
              <a:latin typeface="Calibri"/>
              <a:ea typeface="Calibri"/>
              <a:cs typeface="Calibri"/>
              <a:sym typeface="Calibri"/>
            </a:endParaRPr>
          </a:p>
          <a:p>
            <a:pPr indent="-215900"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Se lleva un historial de transacciones. Se bloquean las estructuras afectadas para que nadie más pueda usarlas durante la transacción. Se escriben en el “journal” los pasos necesarios para deshacer la transacción (si algo fallara) y se hace la modificación. Si todo va bien, se borra el journal. </a:t>
            </a:r>
            <a:endParaRPr sz="2200"/>
          </a:p>
          <a:p>
            <a:pPr indent="-215900" lvl="1" marL="685800" marR="0" rtl="0" algn="l">
              <a:lnSpc>
                <a:spcPct val="70000"/>
              </a:lnSpc>
              <a:spcBef>
                <a:spcPts val="500"/>
              </a:spcBef>
              <a:spcAft>
                <a:spcPts val="0"/>
              </a:spcAft>
              <a:buClr>
                <a:schemeClr val="dk1"/>
              </a:buClr>
              <a:buSzPts val="2200"/>
              <a:buFont typeface="Arial"/>
              <a:buChar char="•"/>
            </a:pPr>
            <a:r>
              <a:rPr b="0" i="0" lang="es-ES" sz="2200" u="none" cap="none" strike="noStrike">
                <a:solidFill>
                  <a:schemeClr val="dk1"/>
                </a:solidFill>
                <a:latin typeface="Calibri"/>
                <a:ea typeface="Calibri"/>
                <a:cs typeface="Calibri"/>
                <a:sym typeface="Calibri"/>
              </a:rPr>
              <a:t>Lo que persigue el </a:t>
            </a:r>
            <a:r>
              <a:rPr b="0" i="1" lang="es-ES" sz="2200" u="none" cap="none" strike="noStrike">
                <a:solidFill>
                  <a:schemeClr val="dk1"/>
                </a:solidFill>
                <a:latin typeface="Calibri"/>
                <a:ea typeface="Calibri"/>
                <a:cs typeface="Calibri"/>
                <a:sym typeface="Calibri"/>
              </a:rPr>
              <a:t>journaling</a:t>
            </a:r>
            <a:r>
              <a:rPr b="0" i="0" lang="es-ES" sz="2200" u="none" cap="none" strike="noStrike">
                <a:solidFill>
                  <a:schemeClr val="dk1"/>
                </a:solidFill>
                <a:latin typeface="Calibri"/>
                <a:ea typeface="Calibri"/>
                <a:cs typeface="Calibri"/>
                <a:sym typeface="Calibri"/>
              </a:rPr>
              <a:t> es evitar los largos chequeos de disco que efectúan los sistemas al apagarse bruscamente.</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1403025" y="726681"/>
            <a:ext cx="6589200" cy="548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FAT</a:t>
            </a:r>
            <a:endParaRPr b="0" i="0" sz="4400" u="none" cap="none" strike="noStrike">
              <a:solidFill>
                <a:schemeClr val="dk1"/>
              </a:solidFill>
              <a:latin typeface="Calibri"/>
              <a:ea typeface="Calibri"/>
              <a:cs typeface="Calibri"/>
              <a:sym typeface="Calibri"/>
            </a:endParaRPr>
          </a:p>
        </p:txBody>
      </p:sp>
      <p:sp>
        <p:nvSpPr>
          <p:cNvPr id="209" name="Google Shape;209;p36"/>
          <p:cNvSpPr txBox="1"/>
          <p:nvPr>
            <p:ph idx="1" type="body"/>
          </p:nvPr>
        </p:nvSpPr>
        <p:spPr>
          <a:xfrm>
            <a:off x="161200" y="1377450"/>
            <a:ext cx="8689800" cy="5290200"/>
          </a:xfrm>
          <a:prstGeom prst="rect">
            <a:avLst/>
          </a:prstGeom>
          <a:noFill/>
          <a:ln>
            <a:noFill/>
          </a:ln>
        </p:spPr>
        <p:txBody>
          <a:bodyPr anchorCtr="0" anchor="t" bIns="45700" lIns="91425" spcFirstLastPara="1" rIns="91425" wrap="square" tIns="45700">
            <a:noAutofit/>
          </a:bodyPr>
          <a:lstStyle/>
          <a:p>
            <a:pPr indent="-244475" lvl="0" marL="228600" marR="0" rtl="0" algn="l">
              <a:lnSpc>
                <a:spcPct val="70000"/>
              </a:lnSpc>
              <a:spcBef>
                <a:spcPts val="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Variante de la lista enlazada.</a:t>
            </a:r>
            <a:endParaRPr sz="2000"/>
          </a:p>
          <a:p>
            <a:pPr indent="-244475" lvl="0" marL="228600" marR="0" rtl="0" algn="l">
              <a:lnSpc>
                <a:spcPct val="70000"/>
              </a:lnSpc>
              <a:spcBef>
                <a:spcPts val="10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La FAT se guarda al inicio del File System y se copia a memoria para un acceso más veloz. Dada su importancia, se guarda una copia.</a:t>
            </a:r>
            <a:endParaRPr sz="2000"/>
          </a:p>
          <a:p>
            <a:pPr indent="-244475" lvl="0" marL="228600" marR="0" rtl="0" algn="l">
              <a:lnSpc>
                <a:spcPct val="70000"/>
              </a:lnSpc>
              <a:spcBef>
                <a:spcPts val="10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Entradas especiales FAT:</a:t>
            </a:r>
            <a:endParaRPr sz="2000"/>
          </a:p>
          <a:p>
            <a:pPr indent="-260350" lvl="1" marL="685800" marR="0" rtl="0" algn="l">
              <a:lnSpc>
                <a:spcPct val="7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000h -&gt;cluster libre</a:t>
            </a:r>
            <a:endParaRPr sz="2000"/>
          </a:p>
          <a:p>
            <a:pPr indent="-260350" lvl="1" marL="685800" marR="0" rtl="0" algn="l">
              <a:lnSpc>
                <a:spcPct val="7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FFFh o FF8h -&gt;fin de archivo</a:t>
            </a:r>
            <a:endParaRPr b="0" i="0" sz="2000" u="none" cap="none" strike="noStrike">
              <a:solidFill>
                <a:schemeClr val="dk1"/>
              </a:solidFill>
              <a:latin typeface="Calibri"/>
              <a:ea typeface="Calibri"/>
              <a:cs typeface="Calibri"/>
              <a:sym typeface="Calibri"/>
            </a:endParaRPr>
          </a:p>
          <a:p>
            <a:pPr indent="-260350" lvl="1" marL="685800" marR="0" rtl="0" algn="l">
              <a:lnSpc>
                <a:spcPct val="7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FF7h -&gt;cluster dañado</a:t>
            </a:r>
            <a:endParaRPr b="0" i="0" sz="2000" u="none" cap="none" strike="noStrike">
              <a:solidFill>
                <a:schemeClr val="dk1"/>
              </a:solidFill>
              <a:latin typeface="Calibri"/>
              <a:ea typeface="Calibri"/>
              <a:cs typeface="Calibri"/>
              <a:sym typeface="Calibri"/>
            </a:endParaRPr>
          </a:p>
          <a:p>
            <a:pPr indent="-260350" lvl="1" marL="685800" marR="0" rtl="0" algn="l">
              <a:lnSpc>
                <a:spcPct val="70000"/>
              </a:lnSpc>
              <a:spcBef>
                <a:spcPts val="5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FF0h - FF6h -&gt; clusters reservados para el directorio raíz</a:t>
            </a:r>
            <a:endParaRPr b="0" i="0" sz="2000" u="none" cap="none" strike="noStrike">
              <a:solidFill>
                <a:schemeClr val="dk1"/>
              </a:solidFill>
              <a:latin typeface="Calibri"/>
              <a:ea typeface="Calibri"/>
              <a:cs typeface="Calibri"/>
              <a:sym typeface="Calibri"/>
            </a:endParaRPr>
          </a:p>
          <a:p>
            <a:pPr indent="-244475" lvl="0" marL="228600" marR="0" rtl="0" algn="l">
              <a:lnSpc>
                <a:spcPct val="70000"/>
              </a:lnSpc>
              <a:spcBef>
                <a:spcPts val="10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No usa FCB. La info administrativa de los archivos se guarda en las entradas de directorio.</a:t>
            </a:r>
            <a:endParaRPr sz="2000"/>
          </a:p>
          <a:p>
            <a:pPr indent="-244475" lvl="0" marL="228600" marR="0" rtl="0" algn="l">
              <a:lnSpc>
                <a:spcPct val="70000"/>
              </a:lnSpc>
              <a:spcBef>
                <a:spcPts val="10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Los directorios son estáticos, por lo que la cantidad de archivos estaba limitada. Esto cambia en FAT32. El tamaño máximo de los archivos está limitado por la entrada de directorio (4GB máximo).</a:t>
            </a:r>
            <a:endParaRPr sz="2000"/>
          </a:p>
          <a:p>
            <a:pPr indent="-244475" lvl="0" marL="228600" marR="0" rtl="0" algn="l">
              <a:lnSpc>
                <a:spcPct val="70000"/>
              </a:lnSpc>
              <a:spcBef>
                <a:spcPts val="1000"/>
              </a:spcBef>
              <a:spcAft>
                <a:spcPts val="0"/>
              </a:spcAft>
              <a:buClr>
                <a:schemeClr val="dk1"/>
              </a:buClr>
              <a:buSzPts val="2000"/>
              <a:buFont typeface="Arial"/>
              <a:buChar char="•"/>
            </a:pPr>
            <a:r>
              <a:rPr b="0" i="0" lang="es-ES" sz="2000" u="none" cap="none" strike="noStrike">
                <a:solidFill>
                  <a:schemeClr val="dk1"/>
                </a:solidFill>
                <a:latin typeface="Calibri"/>
                <a:ea typeface="Calibri"/>
                <a:cs typeface="Calibri"/>
                <a:sym typeface="Calibri"/>
              </a:rPr>
              <a:t>Para obtener un bloque libre se recorre la tabla.</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1403025" y="726681"/>
            <a:ext cx="6589200" cy="548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FAT</a:t>
            </a:r>
            <a:endParaRPr b="0" i="0" sz="4400" u="none" cap="none" strike="noStrike">
              <a:solidFill>
                <a:schemeClr val="dk1"/>
              </a:solidFill>
              <a:latin typeface="Calibri"/>
              <a:ea typeface="Calibri"/>
              <a:cs typeface="Calibri"/>
              <a:sym typeface="Calibri"/>
            </a:endParaRPr>
          </a:p>
        </p:txBody>
      </p:sp>
      <p:pic>
        <p:nvPicPr>
          <p:cNvPr descr="http://clinuxpro.com/wp-content/uploads/2011/11/File-Allocation-Table-FAT.gif" id="215" name="Google Shape;215;p37"/>
          <p:cNvPicPr preferRelativeResize="0"/>
          <p:nvPr/>
        </p:nvPicPr>
        <p:blipFill rotWithShape="1">
          <a:blip r:embed="rId3">
            <a:alphaModFix/>
          </a:blip>
          <a:srcRect b="0" l="0" r="0" t="0"/>
          <a:stretch/>
        </p:blipFill>
        <p:spPr>
          <a:xfrm>
            <a:off x="1443450" y="1465375"/>
            <a:ext cx="6257100" cy="51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1277400" y="653405"/>
            <a:ext cx="6589200" cy="63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EXT2</a:t>
            </a:r>
            <a:endParaRPr b="0" i="0" sz="4400" u="none" cap="none" strike="noStrike">
              <a:solidFill>
                <a:schemeClr val="dk1"/>
              </a:solidFill>
              <a:latin typeface="Calibri"/>
              <a:ea typeface="Calibri"/>
              <a:cs typeface="Calibri"/>
              <a:sym typeface="Calibri"/>
            </a:endParaRPr>
          </a:p>
        </p:txBody>
      </p:sp>
      <p:sp>
        <p:nvSpPr>
          <p:cNvPr id="221" name="Google Shape;221;p38"/>
          <p:cNvSpPr txBox="1"/>
          <p:nvPr>
            <p:ph idx="1" type="body"/>
          </p:nvPr>
        </p:nvSpPr>
        <p:spPr>
          <a:xfrm>
            <a:off x="527550" y="1356700"/>
            <a:ext cx="8513700" cy="5223000"/>
          </a:xfrm>
          <a:prstGeom prst="rect">
            <a:avLst/>
          </a:prstGeom>
          <a:noFill/>
          <a:ln>
            <a:noFill/>
          </a:ln>
        </p:spPr>
        <p:txBody>
          <a:bodyPr anchorCtr="0" anchor="t" bIns="45700" lIns="91425" spcFirstLastPara="1" rIns="91425" wrap="square" tIns="45700">
            <a:noAutofit/>
          </a:bodyPr>
          <a:lstStyle/>
          <a:p>
            <a:pPr indent="-231775" lvl="0" marL="228600" marR="0" rtl="0" algn="l">
              <a:lnSpc>
                <a:spcPct val="70000"/>
              </a:lnSpc>
              <a:spcBef>
                <a:spcPts val="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Asignación indexada</a:t>
            </a:r>
            <a:endParaRPr/>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Maneja grupos de bloques</a:t>
            </a:r>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Cada grupo almacena bloques de datos y los I-nodos asociados</a:t>
            </a:r>
            <a:endParaRPr b="0" i="0" sz="1800" u="none" cap="none" strike="noStrike">
              <a:solidFill>
                <a:schemeClr val="dk1"/>
              </a:solidFill>
              <a:latin typeface="Calibri"/>
              <a:ea typeface="Calibri"/>
              <a:cs typeface="Calibri"/>
              <a:sym typeface="Calibri"/>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Busca minimizar movimientos del brazo lector</a:t>
            </a:r>
            <a:endParaRPr sz="1800"/>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Superbloque:</a:t>
            </a:r>
            <a:endParaRPr b="0" i="0" u="none" cap="none" strike="noStrike">
              <a:solidFill>
                <a:schemeClr val="dk1"/>
              </a:solidFill>
              <a:latin typeface="Calibri"/>
              <a:ea typeface="Calibri"/>
              <a:cs typeface="Calibri"/>
              <a:sym typeface="Calibri"/>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Describe el sistema de archivos</a:t>
            </a:r>
            <a:endParaRPr b="0" i="0" sz="1800" u="none" cap="none" strike="noStrike">
              <a:solidFill>
                <a:schemeClr val="dk1"/>
              </a:solidFill>
              <a:latin typeface="Calibri"/>
              <a:ea typeface="Calibri"/>
              <a:cs typeface="Calibri"/>
              <a:sym typeface="Calibri"/>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Algunos de sus campos son redundantes por cuestiones de performance y seguridad.</a:t>
            </a:r>
            <a:endParaRPr b="0" i="0" sz="1800" u="none" cap="none" strike="noStrike">
              <a:solidFill>
                <a:schemeClr val="dk1"/>
              </a:solidFill>
              <a:latin typeface="Calibri"/>
              <a:ea typeface="Calibri"/>
              <a:cs typeface="Calibri"/>
              <a:sym typeface="Calibri"/>
            </a:endParaRPr>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Descriptores de grupo</a:t>
            </a:r>
            <a:endParaRPr b="0" i="0" u="none" cap="none" strike="noStrike">
              <a:solidFill>
                <a:schemeClr val="dk1"/>
              </a:solidFill>
              <a:latin typeface="Calibri"/>
              <a:ea typeface="Calibri"/>
              <a:cs typeface="Calibri"/>
              <a:sym typeface="Calibri"/>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Cada grupo tiene su propio descriptor, que está replicado en todos los grupos y seguridad (como en el superbloque).</a:t>
            </a:r>
            <a:endParaRPr sz="1800"/>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Bitmap de bloques y Bitmap de inodos</a:t>
            </a:r>
            <a:endParaRPr b="0" i="0" u="none" cap="none" strike="noStrike">
              <a:solidFill>
                <a:schemeClr val="dk1"/>
              </a:solidFill>
              <a:latin typeface="Calibri"/>
              <a:ea typeface="Calibri"/>
              <a:cs typeface="Calibri"/>
              <a:sym typeface="Calibri"/>
            </a:endParaRPr>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Tabla de inodos:</a:t>
            </a:r>
            <a:endParaRPr/>
          </a:p>
          <a:p>
            <a:pPr indent="-247650" lvl="1" marL="685800" marR="0" rtl="0" algn="l">
              <a:lnSpc>
                <a:spcPct val="7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Si bien se le llama tabla, almacena los inodos (y no referencias a ellos).</a:t>
            </a:r>
            <a:endParaRPr sz="1800"/>
          </a:p>
          <a:p>
            <a:pPr indent="-231775" lvl="0" marL="228600" marR="0" rtl="0" algn="l">
              <a:lnSpc>
                <a:spcPct val="7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Bloques de datos</a:t>
            </a:r>
            <a:endParaRPr/>
          </a:p>
          <a:p>
            <a:pPr indent="-117475" lvl="0" marL="22860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a:p>
            <a:pPr indent="-117475" lvl="0" marL="228600" marR="0" rtl="0" algn="l">
              <a:lnSpc>
                <a:spcPct val="70000"/>
              </a:lnSpc>
              <a:spcBef>
                <a:spcPts val="1000"/>
              </a:spcBef>
              <a:spcAft>
                <a:spcPts val="0"/>
              </a:spcAft>
              <a:buClr>
                <a:schemeClr val="dk1"/>
              </a:buClr>
              <a:buSzPts val="1750"/>
              <a:buFont typeface="Arial"/>
              <a:buNone/>
            </a:pPr>
            <a:r>
              <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1277400" y="653405"/>
            <a:ext cx="6589200" cy="636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EXT2</a:t>
            </a:r>
            <a:endParaRPr b="0" i="0" sz="4400" u="none" cap="none" strike="noStrike">
              <a:solidFill>
                <a:schemeClr val="dk1"/>
              </a:solidFill>
              <a:latin typeface="Calibri"/>
              <a:ea typeface="Calibri"/>
              <a:cs typeface="Calibri"/>
              <a:sym typeface="Calibri"/>
            </a:endParaRPr>
          </a:p>
        </p:txBody>
      </p:sp>
      <p:pic>
        <p:nvPicPr>
          <p:cNvPr id="227" name="Google Shape;227;p39"/>
          <p:cNvPicPr preferRelativeResize="0"/>
          <p:nvPr/>
        </p:nvPicPr>
        <p:blipFill>
          <a:blip r:embed="rId3">
            <a:alphaModFix/>
          </a:blip>
          <a:stretch>
            <a:fillRect/>
          </a:stretch>
        </p:blipFill>
        <p:spPr>
          <a:xfrm>
            <a:off x="1334064" y="1289401"/>
            <a:ext cx="6475875" cy="528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idx="1" type="body"/>
          </p:nvPr>
        </p:nvSpPr>
        <p:spPr>
          <a:xfrm>
            <a:off x="628650" y="1825625"/>
            <a:ext cx="8046300" cy="43512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Son los FCB de EXT</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Incluyen los punteros de los índices y la información administrativa de los archivos</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Habitualmente utilizan 12 punteros directos, una indirección simple, una doble y una triple</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Las indirecciones apuntan a un bloque de punteros.</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Los directorios apuntan a los inodos para referenciar archivos</a:t>
            </a:r>
            <a:endParaRPr/>
          </a:p>
          <a:p>
            <a:pPr indent="-76200" lvl="1" marL="685800" marR="0" rtl="0" algn="l">
              <a:lnSpc>
                <a:spcPct val="90000"/>
              </a:lnSpc>
              <a:spcBef>
                <a:spcPts val="5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233" name="Google Shape;233;p40"/>
          <p:cNvSpPr txBox="1"/>
          <p:nvPr>
            <p:ph type="title"/>
          </p:nvPr>
        </p:nvSpPr>
        <p:spPr>
          <a:xfrm>
            <a:off x="1277400" y="624105"/>
            <a:ext cx="6589200" cy="592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Inodos</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1277400" y="624105"/>
            <a:ext cx="6589200" cy="592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Inodos</a:t>
            </a:r>
            <a:endParaRPr b="0" i="0" sz="4400" u="none" cap="none" strike="noStrike">
              <a:solidFill>
                <a:schemeClr val="dk1"/>
              </a:solidFill>
              <a:latin typeface="Calibri"/>
              <a:ea typeface="Calibri"/>
              <a:cs typeface="Calibri"/>
              <a:sym typeface="Calibri"/>
            </a:endParaRPr>
          </a:p>
        </p:txBody>
      </p:sp>
      <p:pic>
        <p:nvPicPr>
          <p:cNvPr id="239" name="Google Shape;239;p41"/>
          <p:cNvPicPr preferRelativeResize="0"/>
          <p:nvPr/>
        </p:nvPicPr>
        <p:blipFill>
          <a:blip r:embed="rId3">
            <a:alphaModFix/>
          </a:blip>
          <a:stretch>
            <a:fillRect/>
          </a:stretch>
        </p:blipFill>
        <p:spPr>
          <a:xfrm>
            <a:off x="1277400" y="1353256"/>
            <a:ext cx="6589199" cy="534354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1277400" y="490725"/>
            <a:ext cx="6589200" cy="784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Enlaces</a:t>
            </a:r>
            <a:endParaRPr b="0" i="0" sz="4400" u="none" cap="none" strike="noStrike">
              <a:solidFill>
                <a:schemeClr val="dk1"/>
              </a:solidFill>
              <a:latin typeface="Calibri"/>
              <a:ea typeface="Calibri"/>
              <a:cs typeface="Calibri"/>
              <a:sym typeface="Calibri"/>
            </a:endParaRPr>
          </a:p>
        </p:txBody>
      </p:sp>
      <p:pic>
        <p:nvPicPr>
          <p:cNvPr descr="http://vip.cs.utsa.edu/classes/uspfig/chapter05/chap05fig0570.gif" id="245" name="Google Shape;245;p42"/>
          <p:cNvPicPr preferRelativeResize="0"/>
          <p:nvPr/>
        </p:nvPicPr>
        <p:blipFill rotWithShape="1">
          <a:blip r:embed="rId3">
            <a:alphaModFix/>
          </a:blip>
          <a:srcRect b="0" l="0" r="0" t="0"/>
          <a:stretch/>
        </p:blipFill>
        <p:spPr>
          <a:xfrm>
            <a:off x="478599" y="1449375"/>
            <a:ext cx="7844700" cy="4763400"/>
          </a:xfrm>
          <a:prstGeom prst="rect">
            <a:avLst/>
          </a:prstGeom>
          <a:noFill/>
          <a:ln>
            <a:noFill/>
          </a:ln>
        </p:spPr>
      </p:pic>
      <p:sp>
        <p:nvSpPr>
          <p:cNvPr id="246" name="Google Shape;246;p42"/>
          <p:cNvSpPr txBox="1"/>
          <p:nvPr/>
        </p:nvSpPr>
        <p:spPr>
          <a:xfrm>
            <a:off x="5228425" y="5547500"/>
            <a:ext cx="33471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Hard link</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1442701" y="228435"/>
            <a:ext cx="6589200" cy="1281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Algunos conceptos</a:t>
            </a:r>
            <a:endParaRPr b="0" i="0" sz="4400" u="none" cap="none" strike="noStrike">
              <a:solidFill>
                <a:schemeClr val="dk1"/>
              </a:solidFill>
              <a:latin typeface="Calibri"/>
              <a:ea typeface="Calibri"/>
              <a:cs typeface="Calibri"/>
              <a:sym typeface="Calibri"/>
            </a:endParaRPr>
          </a:p>
        </p:txBody>
      </p:sp>
      <p:sp>
        <p:nvSpPr>
          <p:cNvPr id="78" name="Google Shape;78;p16"/>
          <p:cNvSpPr txBox="1"/>
          <p:nvPr>
            <p:ph idx="1" type="body"/>
          </p:nvPr>
        </p:nvSpPr>
        <p:spPr>
          <a:xfrm>
            <a:off x="468750" y="1509425"/>
            <a:ext cx="4103100" cy="4667400"/>
          </a:xfrm>
          <a:prstGeom prst="rect">
            <a:avLst/>
          </a:prstGeom>
          <a:noFill/>
          <a:ln>
            <a:noFill/>
          </a:ln>
        </p:spPr>
        <p:txBody>
          <a:bodyPr anchorCtr="0" anchor="t" bIns="45700" lIns="91425" spcFirstLastPara="1" rIns="91425" wrap="square" tIns="45700">
            <a:noAutofit/>
          </a:bodyPr>
          <a:lstStyle/>
          <a:p>
            <a:pPr indent="-216534" lvl="0" marL="228600" marR="0" rtl="0" algn="l">
              <a:lnSpc>
                <a:spcPct val="80000"/>
              </a:lnSpc>
              <a:spcBef>
                <a:spcPts val="10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Particionamiento -&gt; división lógica</a:t>
            </a:r>
            <a:endParaRPr sz="2400"/>
          </a:p>
          <a:p>
            <a:pPr indent="-216534" lvl="0" marL="228600" marR="0" rtl="0" algn="l">
              <a:lnSpc>
                <a:spcPct val="80000"/>
              </a:lnSpc>
              <a:spcBef>
                <a:spcPts val="10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Volumen -&gt; Partición con "Formato“</a:t>
            </a:r>
            <a:endParaRPr sz="2400"/>
          </a:p>
          <a:p>
            <a:pPr indent="-216534" lvl="0" marL="228600" marR="0" rtl="0" algn="l">
              <a:lnSpc>
                <a:spcPct val="80000"/>
              </a:lnSpc>
              <a:spcBef>
                <a:spcPts val="10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Cada volumen que posee un FS debe contener, además de los archivos, información de los mismos y de control del volumen</a:t>
            </a:r>
            <a:endParaRPr b="0" i="0" sz="2400" u="none" cap="none" strike="noStrike">
              <a:solidFill>
                <a:schemeClr val="dk1"/>
              </a:solidFill>
              <a:latin typeface="Calibri"/>
              <a:ea typeface="Calibri"/>
              <a:cs typeface="Calibri"/>
              <a:sym typeface="Calibri"/>
            </a:endParaRPr>
          </a:p>
          <a:p>
            <a:pPr indent="-64135" lvl="0" marL="228600" marR="0" rtl="0" algn="l">
              <a:lnSpc>
                <a:spcPct val="80000"/>
              </a:lnSpc>
              <a:spcBef>
                <a:spcPts val="1000"/>
              </a:spcBef>
              <a:spcAft>
                <a:spcPts val="0"/>
              </a:spcAft>
              <a:buClr>
                <a:schemeClr val="dk1"/>
              </a:buClr>
              <a:buSzPts val="2590"/>
              <a:buFont typeface="Arial"/>
              <a:buNone/>
            </a:pPr>
            <a:r>
              <a:t/>
            </a:r>
            <a:endParaRPr b="0" i="0" sz="2590" u="none" cap="none" strike="noStrike">
              <a:solidFill>
                <a:schemeClr val="dk1"/>
              </a:solidFill>
              <a:latin typeface="Calibri"/>
              <a:ea typeface="Calibri"/>
              <a:cs typeface="Calibri"/>
              <a:sym typeface="Calibri"/>
            </a:endParaRPr>
          </a:p>
        </p:txBody>
      </p:sp>
      <p:pic>
        <p:nvPicPr>
          <p:cNvPr id="79" name="Google Shape;79;p16"/>
          <p:cNvPicPr preferRelativeResize="0"/>
          <p:nvPr/>
        </p:nvPicPr>
        <p:blipFill rotWithShape="1">
          <a:blip r:embed="rId3">
            <a:alphaModFix/>
          </a:blip>
          <a:srcRect b="0" l="0" r="0" t="0"/>
          <a:stretch/>
        </p:blipFill>
        <p:spPr>
          <a:xfrm>
            <a:off x="4572000" y="1509425"/>
            <a:ext cx="4323000" cy="2432100"/>
          </a:xfrm>
          <a:prstGeom prst="rect">
            <a:avLst/>
          </a:prstGeom>
          <a:noFill/>
          <a:ln>
            <a:noFill/>
          </a:ln>
        </p:spPr>
      </p:pic>
      <p:pic>
        <p:nvPicPr>
          <p:cNvPr id="80" name="Google Shape;80;p16"/>
          <p:cNvPicPr preferRelativeResize="0"/>
          <p:nvPr/>
        </p:nvPicPr>
        <p:blipFill rotWithShape="1">
          <a:blip r:embed="rId4">
            <a:alphaModFix/>
          </a:blip>
          <a:srcRect b="0" l="0" r="0" t="0"/>
          <a:stretch/>
        </p:blipFill>
        <p:spPr>
          <a:xfrm>
            <a:off x="4572000" y="4287850"/>
            <a:ext cx="4103100" cy="188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43"/>
          <p:cNvPicPr preferRelativeResize="0"/>
          <p:nvPr/>
        </p:nvPicPr>
        <p:blipFill rotWithShape="1">
          <a:blip r:embed="rId3">
            <a:alphaModFix/>
          </a:blip>
          <a:srcRect b="0" l="0" r="0" t="0"/>
          <a:stretch/>
        </p:blipFill>
        <p:spPr>
          <a:xfrm>
            <a:off x="1124550" y="1353600"/>
            <a:ext cx="6894900" cy="5504400"/>
          </a:xfrm>
          <a:prstGeom prst="rect">
            <a:avLst/>
          </a:prstGeom>
          <a:noFill/>
          <a:ln>
            <a:noFill/>
          </a:ln>
        </p:spPr>
      </p:pic>
      <p:sp>
        <p:nvSpPr>
          <p:cNvPr id="252" name="Google Shape;252;p43"/>
          <p:cNvSpPr txBox="1"/>
          <p:nvPr>
            <p:ph type="title"/>
          </p:nvPr>
        </p:nvSpPr>
        <p:spPr>
          <a:xfrm>
            <a:off x="1277400" y="490725"/>
            <a:ext cx="6589200" cy="784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Enlaces</a:t>
            </a:r>
            <a:endParaRPr b="0" i="0" sz="4400" u="none" cap="none" strike="noStrike">
              <a:solidFill>
                <a:schemeClr val="dk1"/>
              </a:solidFill>
              <a:latin typeface="Calibri"/>
              <a:ea typeface="Calibri"/>
              <a:cs typeface="Calibri"/>
              <a:sym typeface="Calibri"/>
            </a:endParaRPr>
          </a:p>
        </p:txBody>
      </p:sp>
      <p:sp>
        <p:nvSpPr>
          <p:cNvPr id="253" name="Google Shape;253;p43"/>
          <p:cNvSpPr txBox="1"/>
          <p:nvPr/>
        </p:nvSpPr>
        <p:spPr>
          <a:xfrm>
            <a:off x="6488725" y="3291250"/>
            <a:ext cx="1880100" cy="712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Soft/Symbolic link</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4"/>
          <p:cNvSpPr txBox="1"/>
          <p:nvPr>
            <p:ph type="ctrTitle"/>
          </p:nvPr>
        </p:nvSpPr>
        <p:spPr>
          <a:xfrm>
            <a:off x="2067864" y="565682"/>
            <a:ext cx="5143500" cy="6555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s-ES" sz="5400">
                <a:latin typeface="Calibri"/>
                <a:ea typeface="Calibri"/>
                <a:cs typeface="Calibri"/>
                <a:sym typeface="Calibri"/>
              </a:rPr>
              <a:t>¿Preguntas?</a:t>
            </a:r>
            <a:endParaRPr b="0" i="0" sz="5400" u="none" cap="none" strike="noStrike">
              <a:solidFill>
                <a:schemeClr val="dk1"/>
              </a:solidFill>
              <a:latin typeface="Calibri"/>
              <a:ea typeface="Calibri"/>
              <a:cs typeface="Calibri"/>
              <a:sym typeface="Calibri"/>
            </a:endParaRPr>
          </a:p>
        </p:txBody>
      </p:sp>
      <p:pic>
        <p:nvPicPr>
          <p:cNvPr id="259" name="Google Shape;259;p44"/>
          <p:cNvPicPr preferRelativeResize="0"/>
          <p:nvPr/>
        </p:nvPicPr>
        <p:blipFill>
          <a:blip r:embed="rId3">
            <a:alphaModFix/>
          </a:blip>
          <a:stretch>
            <a:fillRect/>
          </a:stretch>
        </p:blipFill>
        <p:spPr>
          <a:xfrm>
            <a:off x="-513700" y="1373570"/>
            <a:ext cx="10171411" cy="5484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1458350" y="389652"/>
            <a:ext cx="6589200" cy="101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Archivo</a:t>
            </a:r>
            <a:endParaRPr b="0" i="0" sz="4400" u="none" cap="none" strike="noStrike">
              <a:solidFill>
                <a:schemeClr val="dk1"/>
              </a:solidFill>
              <a:latin typeface="Calibri"/>
              <a:ea typeface="Calibri"/>
              <a:cs typeface="Calibri"/>
              <a:sym typeface="Calibri"/>
            </a:endParaRPr>
          </a:p>
        </p:txBody>
      </p:sp>
      <p:sp>
        <p:nvSpPr>
          <p:cNvPr id="86" name="Google Shape;86;p17"/>
          <p:cNvSpPr txBox="1"/>
          <p:nvPr>
            <p:ph idx="1" type="body"/>
          </p:nvPr>
        </p:nvSpPr>
        <p:spPr>
          <a:xfrm>
            <a:off x="628650" y="1567950"/>
            <a:ext cx="8017200" cy="4821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Es una colección de información relacionada</a:t>
            </a:r>
            <a:endParaRPr/>
          </a:p>
          <a:p>
            <a:pPr indent="-228600" lvl="0" marL="228600" marR="0" rtl="0" algn="l">
              <a:lnSpc>
                <a:spcPct val="9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Sus principales atributos son:</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Nombre</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ID</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Tipo</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Ubicación</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Tamaño</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Protección</a:t>
            </a:r>
            <a:endParaRPr/>
          </a:p>
          <a:p>
            <a:pPr indent="-228600" lvl="1" marL="685800" marR="0" rtl="0" algn="l">
              <a:lnSpc>
                <a:spcPct val="9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Metadata</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500"/>
              </a:spcBef>
              <a:spcAft>
                <a:spcPts val="0"/>
              </a:spcAft>
              <a:buClr>
                <a:schemeClr val="dk1"/>
              </a:buClr>
              <a:buSzPts val="2800"/>
              <a:buFont typeface="Calibri"/>
              <a:buChar char="•"/>
            </a:pPr>
            <a:r>
              <a:rPr lang="es-ES" sz="2800">
                <a:solidFill>
                  <a:schemeClr val="dk1"/>
                </a:solidFill>
                <a:latin typeface="Calibri"/>
                <a:ea typeface="Calibri"/>
                <a:cs typeface="Calibri"/>
                <a:sym typeface="Calibri"/>
              </a:rPr>
              <a:t>Se administra usando un FCB</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1458350" y="389652"/>
            <a:ext cx="6589200" cy="101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Archivo</a:t>
            </a:r>
            <a:endParaRPr b="0" i="0" sz="4400" u="none" cap="none" strike="noStrike">
              <a:solidFill>
                <a:schemeClr val="dk1"/>
              </a:solidFill>
              <a:latin typeface="Calibri"/>
              <a:ea typeface="Calibri"/>
              <a:cs typeface="Calibri"/>
              <a:sym typeface="Calibri"/>
            </a:endParaRPr>
          </a:p>
        </p:txBody>
      </p:sp>
      <p:sp>
        <p:nvSpPr>
          <p:cNvPr id="92" name="Google Shape;92;p18"/>
          <p:cNvSpPr txBox="1"/>
          <p:nvPr/>
        </p:nvSpPr>
        <p:spPr>
          <a:xfrm>
            <a:off x="571500" y="1567950"/>
            <a:ext cx="84261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Operaciones básicas:</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Creación</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Escritura</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Lectura</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Reposicionamiento (seek)</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Borrado</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Truncado</a:t>
            </a:r>
            <a:endParaRPr/>
          </a:p>
          <a:p>
            <a:pPr indent="-228600" lvl="1" marL="685800" marR="0" rtl="0" algn="l">
              <a:lnSpc>
                <a:spcPct val="80000"/>
              </a:lnSpc>
              <a:spcBef>
                <a:spcPts val="500"/>
              </a:spcBef>
              <a:spcAft>
                <a:spcPts val="0"/>
              </a:spcAft>
              <a:buClr>
                <a:schemeClr val="dk1"/>
              </a:buClr>
              <a:buSzPts val="2400"/>
              <a:buFont typeface="Arial"/>
              <a:buChar char="•"/>
            </a:pPr>
            <a:r>
              <a:rPr b="0" i="0" lang="es-ES" sz="2400" u="none" cap="none" strike="noStrike">
                <a:solidFill>
                  <a:schemeClr val="dk1"/>
                </a:solidFill>
                <a:latin typeface="Calibri"/>
                <a:ea typeface="Calibri"/>
                <a:cs typeface="Calibri"/>
                <a:sym typeface="Calibri"/>
              </a:rPr>
              <a:t>Apertura / Cierre</a:t>
            </a:r>
            <a:endParaRPr/>
          </a:p>
          <a:p>
            <a:pPr indent="-228600" lvl="0" marL="228600" marR="0" rtl="0" algn="l">
              <a:lnSpc>
                <a:spcPct val="80000"/>
              </a:lnSpc>
              <a:spcBef>
                <a:spcPts val="100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Existen otras operaciones, que son combinaciones de las básicas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1458350" y="389652"/>
            <a:ext cx="6589200" cy="10170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s-ES" sz="4400">
                <a:solidFill>
                  <a:schemeClr val="dk1"/>
                </a:solidFill>
                <a:latin typeface="Calibri"/>
                <a:ea typeface="Calibri"/>
                <a:cs typeface="Calibri"/>
                <a:sym typeface="Calibri"/>
              </a:rPr>
              <a:t>Metodos de acceso</a:t>
            </a:r>
            <a:endParaRPr b="0" i="0" sz="4400" u="none" cap="none" strike="noStrike">
              <a:solidFill>
                <a:schemeClr val="dk1"/>
              </a:solidFill>
              <a:latin typeface="Calibri"/>
              <a:ea typeface="Calibri"/>
              <a:cs typeface="Calibri"/>
              <a:sym typeface="Calibri"/>
            </a:endParaRPr>
          </a:p>
        </p:txBody>
      </p:sp>
      <p:sp>
        <p:nvSpPr>
          <p:cNvPr id="98" name="Google Shape;98;p19"/>
          <p:cNvSpPr txBox="1"/>
          <p:nvPr/>
        </p:nvSpPr>
        <p:spPr>
          <a:xfrm>
            <a:off x="571500" y="1567950"/>
            <a:ext cx="8426100" cy="4953000"/>
          </a:xfrm>
          <a:prstGeom prst="rect">
            <a:avLst/>
          </a:prstGeom>
          <a:noFill/>
          <a:ln>
            <a:noFill/>
          </a:ln>
        </p:spPr>
        <p:txBody>
          <a:bodyPr anchorCtr="0" anchor="t" bIns="45700" lIns="91425" spcFirstLastPara="1" rIns="91425" wrap="square" tIns="45700">
            <a:noAutofit/>
          </a:bodyPr>
          <a:lstStyle/>
          <a:p>
            <a:pPr indent="-228600" lvl="0" marL="228600" marR="0" rtl="0" algn="l">
              <a:lnSpc>
                <a:spcPct val="80000"/>
              </a:lnSpc>
              <a:spcBef>
                <a:spcPts val="1000"/>
              </a:spcBef>
              <a:spcAft>
                <a:spcPts val="0"/>
              </a:spcAft>
              <a:buClr>
                <a:schemeClr val="dk1"/>
              </a:buClr>
              <a:buSzPts val="2800"/>
              <a:buFont typeface="Arial"/>
              <a:buChar char="•"/>
            </a:pPr>
            <a:r>
              <a:rPr lang="es-ES" sz="2800">
                <a:solidFill>
                  <a:schemeClr val="dk1"/>
                </a:solidFill>
                <a:latin typeface="Calibri"/>
                <a:ea typeface="Calibri"/>
                <a:cs typeface="Calibri"/>
                <a:sym typeface="Calibri"/>
              </a:rPr>
              <a:t>Secuencial: Un registro después del otro</a:t>
            </a:r>
            <a:endParaRPr sz="2800">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lang="es-ES" sz="2800">
                <a:solidFill>
                  <a:schemeClr val="dk1"/>
                </a:solidFill>
                <a:latin typeface="Calibri"/>
                <a:ea typeface="Calibri"/>
                <a:cs typeface="Calibri"/>
                <a:sym typeface="Calibri"/>
              </a:rPr>
              <a:t>Directo: Se puede acceder a cualquier registro sin recorrer los anteriores</a:t>
            </a:r>
            <a:endParaRPr sz="2800">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lang="es-ES" sz="2800">
                <a:solidFill>
                  <a:schemeClr val="dk1"/>
                </a:solidFill>
                <a:latin typeface="Calibri"/>
                <a:ea typeface="Calibri"/>
                <a:cs typeface="Calibri"/>
                <a:sym typeface="Calibri"/>
              </a:rPr>
              <a:t>Indexado: Se coloca un índice para acelerar búsquedas sobre archivos grandes </a:t>
            </a:r>
            <a:endParaRPr sz="2800">
              <a:solidFill>
                <a:schemeClr val="dk1"/>
              </a:solidFill>
              <a:latin typeface="Calibri"/>
              <a:ea typeface="Calibri"/>
              <a:cs typeface="Calibri"/>
              <a:sym typeface="Calibri"/>
            </a:endParaRPr>
          </a:p>
          <a:p>
            <a:pPr indent="-228600" lvl="0" marL="228600" marR="0" rtl="0" algn="l">
              <a:lnSpc>
                <a:spcPct val="80000"/>
              </a:lnSpc>
              <a:spcBef>
                <a:spcPts val="1000"/>
              </a:spcBef>
              <a:spcAft>
                <a:spcPts val="0"/>
              </a:spcAft>
              <a:buClr>
                <a:schemeClr val="dk1"/>
              </a:buClr>
              <a:buSzPts val="2800"/>
              <a:buFont typeface="Arial"/>
              <a:buChar char="•"/>
            </a:pPr>
            <a:r>
              <a:rPr lang="es-ES" sz="2800">
                <a:solidFill>
                  <a:schemeClr val="dk1"/>
                </a:solidFill>
                <a:latin typeface="Calibri"/>
                <a:ea typeface="Calibri"/>
                <a:cs typeface="Calibri"/>
                <a:sym typeface="Calibri"/>
              </a:rPr>
              <a:t>Hashed: Para agilizar accesos directos. Se utiliza la función de hash para acceder directamente al bloque deseado</a:t>
            </a:r>
            <a:endParaRPr sz="2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1277400" y="518604"/>
            <a:ext cx="6589200" cy="738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lang="es-ES" sz="4400">
                <a:solidFill>
                  <a:schemeClr val="dk1"/>
                </a:solidFill>
                <a:latin typeface="Calibri"/>
                <a:ea typeface="Calibri"/>
                <a:cs typeface="Calibri"/>
                <a:sym typeface="Calibri"/>
              </a:rPr>
              <a:t>Bloqueos / Locks</a:t>
            </a:r>
            <a:endParaRPr b="0" i="0" sz="4400" u="none" cap="none" strike="noStrike">
              <a:solidFill>
                <a:schemeClr val="dk1"/>
              </a:solidFill>
              <a:latin typeface="Calibri"/>
              <a:ea typeface="Calibri"/>
              <a:cs typeface="Calibri"/>
              <a:sym typeface="Calibri"/>
            </a:endParaRPr>
          </a:p>
        </p:txBody>
      </p:sp>
      <p:sp>
        <p:nvSpPr>
          <p:cNvPr id="104" name="Google Shape;104;p20"/>
          <p:cNvSpPr txBox="1"/>
          <p:nvPr/>
        </p:nvSpPr>
        <p:spPr>
          <a:xfrm>
            <a:off x="1122225" y="1464505"/>
            <a:ext cx="7406400" cy="4748700"/>
          </a:xfrm>
          <a:prstGeom prst="rect">
            <a:avLst/>
          </a:prstGeom>
          <a:noFill/>
          <a:ln>
            <a:noFill/>
          </a:ln>
        </p:spPr>
        <p:txBody>
          <a:bodyPr anchorCtr="0" anchor="t" bIns="45700" lIns="91425" spcFirstLastPara="1" rIns="91425" wrap="square" tIns="45700">
            <a:noAutofit/>
          </a:bodyPr>
          <a:lstStyle/>
          <a:p>
            <a:pPr indent="-269875" lvl="0" marL="228600" marR="0" rtl="0" algn="l">
              <a:lnSpc>
                <a:spcPct val="70000"/>
              </a:lnSpc>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Permite regular el acceso a un archivo</a:t>
            </a:r>
            <a:endParaRPr sz="2400">
              <a:solidFill>
                <a:schemeClr val="dk1"/>
              </a:solidFill>
              <a:latin typeface="Calibri"/>
              <a:ea typeface="Calibri"/>
              <a:cs typeface="Calibri"/>
              <a:sym typeface="Calibri"/>
            </a:endParaRPr>
          </a:p>
          <a:p>
            <a:pPr indent="-228600" lvl="1" marL="685800" marR="0" rtl="0" algn="l">
              <a:lnSpc>
                <a:spcPct val="70000"/>
              </a:lnSpc>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Evitar que dos procesos escriban en un archivo simultáneamente</a:t>
            </a:r>
            <a:endParaRPr sz="2400">
              <a:solidFill>
                <a:schemeClr val="dk1"/>
              </a:solidFill>
              <a:latin typeface="Calibri"/>
              <a:ea typeface="Calibri"/>
              <a:cs typeface="Calibri"/>
              <a:sym typeface="Calibri"/>
            </a:endParaRPr>
          </a:p>
          <a:p>
            <a:pPr indent="-228600" lvl="1" marL="685800" marR="0" rtl="0" algn="l">
              <a:lnSpc>
                <a:spcPct val="70000"/>
              </a:lnSpc>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Evitar que un proceso lea información desactualizada</a:t>
            </a:r>
            <a:endParaRPr sz="2400">
              <a:solidFill>
                <a:schemeClr val="dk1"/>
              </a:solidFill>
              <a:latin typeface="Calibri"/>
              <a:ea typeface="Calibri"/>
              <a:cs typeface="Calibri"/>
              <a:sym typeface="Calibri"/>
            </a:endParaRPr>
          </a:p>
          <a:p>
            <a:pPr indent="-228600" lvl="1" marL="685800" marR="0" rtl="0" algn="l">
              <a:lnSpc>
                <a:spcPct val="70000"/>
              </a:lnSpc>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Mantener la integridad de los archivos</a:t>
            </a:r>
            <a:endParaRPr sz="2400">
              <a:solidFill>
                <a:schemeClr val="dk1"/>
              </a:solidFill>
              <a:latin typeface="Calibri"/>
              <a:ea typeface="Calibri"/>
              <a:cs typeface="Calibri"/>
              <a:sym typeface="Calibri"/>
            </a:endParaRPr>
          </a:p>
          <a:p>
            <a:pPr indent="0" lvl="0" marL="457200" marR="0" rtl="0" algn="l">
              <a:lnSpc>
                <a:spcPct val="7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Compartido (Ej: lectura)</a:t>
            </a:r>
            <a:endParaRPr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Exclusivo (Ej: escritura)</a:t>
            </a:r>
            <a:endParaRPr b="0" i="0" sz="2400" u="none" cap="none" strike="noStrike">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Obligatorio (Integridad -&gt; SO)</a:t>
            </a:r>
            <a:endParaRPr sz="2400">
              <a:solidFill>
                <a:schemeClr val="dk1"/>
              </a:solidFill>
              <a:latin typeface="Calibri"/>
              <a:ea typeface="Calibri"/>
              <a:cs typeface="Calibri"/>
              <a:sym typeface="Calibri"/>
            </a:endParaRPr>
          </a:p>
          <a:p>
            <a:pPr indent="0" lvl="0" mar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Sugerido (Integridad -&gt; Usuario)</a:t>
            </a:r>
            <a:endParaRPr sz="2400"/>
          </a:p>
          <a:p>
            <a:pPr indent="-133350" lvl="1" marL="685800" marR="0" rtl="0" algn="l">
              <a:lnSpc>
                <a:spcPct val="70000"/>
              </a:lnSpc>
              <a:spcBef>
                <a:spcPts val="500"/>
              </a:spcBef>
              <a:spcAft>
                <a:spcPts val="0"/>
              </a:spcAft>
              <a:buClr>
                <a:schemeClr val="dk1"/>
              </a:buClr>
              <a:buSzPts val="1500"/>
              <a:buFont typeface="Arial"/>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1277400" y="518604"/>
            <a:ext cx="6589200" cy="7386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Archivos </a:t>
            </a:r>
            <a:r>
              <a:rPr lang="es-ES" sz="4400">
                <a:solidFill>
                  <a:schemeClr val="dk1"/>
                </a:solidFill>
                <a:latin typeface="Calibri"/>
                <a:ea typeface="Calibri"/>
                <a:cs typeface="Calibri"/>
                <a:sym typeface="Calibri"/>
              </a:rPr>
              <a:t>A</a:t>
            </a:r>
            <a:r>
              <a:rPr b="0" i="0" lang="es-ES" sz="4400" u="none" cap="none" strike="noStrike">
                <a:solidFill>
                  <a:schemeClr val="dk1"/>
                </a:solidFill>
                <a:latin typeface="Calibri"/>
                <a:ea typeface="Calibri"/>
                <a:cs typeface="Calibri"/>
                <a:sym typeface="Calibri"/>
              </a:rPr>
              <a:t>biertos</a:t>
            </a:r>
            <a:endParaRPr b="0" i="0" sz="4400" u="none" cap="none" strike="noStrike">
              <a:solidFill>
                <a:schemeClr val="dk1"/>
              </a:solidFill>
              <a:latin typeface="Calibri"/>
              <a:ea typeface="Calibri"/>
              <a:cs typeface="Calibri"/>
              <a:sym typeface="Calibri"/>
            </a:endParaRPr>
          </a:p>
        </p:txBody>
      </p:sp>
      <p:pic>
        <p:nvPicPr>
          <p:cNvPr descr="http://i.stack.imgur.com/il1YV.png" id="110" name="Google Shape;110;p21"/>
          <p:cNvPicPr preferRelativeResize="0"/>
          <p:nvPr/>
        </p:nvPicPr>
        <p:blipFill rotWithShape="1">
          <a:blip r:embed="rId3">
            <a:alphaModFix/>
          </a:blip>
          <a:srcRect b="0" l="0" r="0" t="0"/>
          <a:stretch/>
        </p:blipFill>
        <p:spPr>
          <a:xfrm>
            <a:off x="973058" y="1436025"/>
            <a:ext cx="7197900" cy="49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1549550" y="668080"/>
            <a:ext cx="6589200" cy="6801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dk1"/>
              </a:buClr>
              <a:buFont typeface="Calibri"/>
              <a:buNone/>
            </a:pPr>
            <a:r>
              <a:rPr b="0" i="0" lang="es-ES" sz="4400" u="none" cap="none" strike="noStrike">
                <a:solidFill>
                  <a:schemeClr val="dk1"/>
                </a:solidFill>
                <a:latin typeface="Calibri"/>
                <a:ea typeface="Calibri"/>
                <a:cs typeface="Calibri"/>
                <a:sym typeface="Calibri"/>
              </a:rPr>
              <a:t>Estructura de los directorios</a:t>
            </a:r>
            <a:endParaRPr b="0" i="0" sz="4400" u="none" cap="none" strike="noStrike">
              <a:solidFill>
                <a:schemeClr val="dk1"/>
              </a:solidFill>
              <a:latin typeface="Calibri"/>
              <a:ea typeface="Calibri"/>
              <a:cs typeface="Calibri"/>
              <a:sym typeface="Calibri"/>
            </a:endParaRPr>
          </a:p>
        </p:txBody>
      </p:sp>
      <p:sp>
        <p:nvSpPr>
          <p:cNvPr id="116" name="Google Shape;116;p22"/>
          <p:cNvSpPr txBox="1"/>
          <p:nvPr>
            <p:ph idx="1" type="body"/>
          </p:nvPr>
        </p:nvSpPr>
        <p:spPr>
          <a:xfrm>
            <a:off x="628650" y="1825625"/>
            <a:ext cx="3650400" cy="4351200"/>
          </a:xfrm>
          <a:prstGeom prst="rect">
            <a:avLst/>
          </a:prstGeom>
          <a:noFill/>
          <a:ln>
            <a:noFill/>
          </a:ln>
        </p:spPr>
        <p:txBody>
          <a:bodyPr anchorCtr="0" anchor="t" bIns="45700" lIns="91425" spcFirstLastPara="1" rIns="91425" wrap="square" tIns="45700">
            <a:noAutofit/>
          </a:bodyPr>
          <a:lstStyle/>
          <a:p>
            <a:pPr indent="-165100" lvl="0" marL="228600" marR="0" rtl="0" algn="l">
              <a:lnSpc>
                <a:spcPct val="90000"/>
              </a:lnSpc>
              <a:spcBef>
                <a:spcPts val="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Un directorio debería permitir</a:t>
            </a:r>
            <a:endParaRPr b="0" i="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Crear, borrar y modificar archivos</a:t>
            </a:r>
            <a:endParaRPr b="0" i="0" sz="18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Buscar archivos</a:t>
            </a:r>
            <a:endParaRPr b="0" i="0" sz="18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Compartir archivos</a:t>
            </a:r>
            <a:endParaRPr b="0" i="0" sz="18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Listar archivos en ese directorio</a:t>
            </a:r>
            <a:endParaRPr b="0" i="0" sz="18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Renombrar archivos</a:t>
            </a:r>
            <a:endParaRPr b="0" i="0" sz="1800" u="none" cap="none" strike="noStrike">
              <a:solidFill>
                <a:schemeClr val="dk1"/>
              </a:solidFill>
              <a:latin typeface="Calibri"/>
              <a:ea typeface="Calibri"/>
              <a:cs typeface="Calibri"/>
              <a:sym typeface="Calibri"/>
            </a:endParaRPr>
          </a:p>
          <a:p>
            <a:pPr indent="-165100" lvl="0" marL="228600" marR="0" rtl="0" algn="l">
              <a:lnSpc>
                <a:spcPct val="90000"/>
              </a:lnSpc>
              <a:spcBef>
                <a:spcPts val="1000"/>
              </a:spcBef>
              <a:spcAft>
                <a:spcPts val="0"/>
              </a:spcAft>
              <a:buClr>
                <a:schemeClr val="dk1"/>
              </a:buClr>
              <a:buSzPts val="1800"/>
              <a:buFont typeface="Arial"/>
              <a:buChar char="•"/>
            </a:pPr>
            <a:r>
              <a:rPr b="0" i="0" lang="es-ES" u="none" cap="none" strike="noStrike">
                <a:solidFill>
                  <a:schemeClr val="dk1"/>
                </a:solidFill>
                <a:latin typeface="Calibri"/>
                <a:ea typeface="Calibri"/>
                <a:cs typeface="Calibri"/>
                <a:sym typeface="Calibri"/>
              </a:rPr>
              <a:t>Hay varias estructuras posibles</a:t>
            </a:r>
            <a:endParaRPr b="0" i="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Único nivel</a:t>
            </a:r>
            <a:endParaRPr b="0" i="0" sz="1800" u="none" cap="none" strike="noStrike">
              <a:solidFill>
                <a:schemeClr val="dk1"/>
              </a:solidFill>
              <a:latin typeface="Calibri"/>
              <a:ea typeface="Calibri"/>
              <a:cs typeface="Calibri"/>
              <a:sym typeface="Calibri"/>
            </a:endParaRPr>
          </a:p>
          <a:p>
            <a:pPr indent="-190500" lvl="1" marL="685800" marR="0" rtl="0" algn="l">
              <a:lnSpc>
                <a:spcPct val="90000"/>
              </a:lnSpc>
              <a:spcBef>
                <a:spcPts val="500"/>
              </a:spcBef>
              <a:spcAft>
                <a:spcPts val="0"/>
              </a:spcAft>
              <a:buClr>
                <a:schemeClr val="dk1"/>
              </a:buClr>
              <a:buSzPts val="1800"/>
              <a:buFont typeface="Arial"/>
              <a:buChar char="•"/>
            </a:pPr>
            <a:r>
              <a:rPr b="0" i="0" lang="es-ES" sz="1800" u="none" cap="none" strike="noStrike">
                <a:solidFill>
                  <a:schemeClr val="dk1"/>
                </a:solidFill>
                <a:latin typeface="Calibri"/>
                <a:ea typeface="Calibri"/>
                <a:cs typeface="Calibri"/>
                <a:sym typeface="Calibri"/>
              </a:rPr>
              <a:t>Un nivel por usuario</a:t>
            </a:r>
            <a:endParaRPr b="0" i="0" sz="1800" u="none" cap="none" strike="noStrike">
              <a:solidFill>
                <a:schemeClr val="dk1"/>
              </a:solidFill>
              <a:latin typeface="Calibri"/>
              <a:ea typeface="Calibri"/>
              <a:cs typeface="Calibri"/>
              <a:sym typeface="Calibri"/>
            </a:endParaRPr>
          </a:p>
        </p:txBody>
      </p:sp>
      <p:pic>
        <p:nvPicPr>
          <p:cNvPr descr="Single-Level Directory" id="117" name="Google Shape;117;p22"/>
          <p:cNvPicPr preferRelativeResize="0"/>
          <p:nvPr/>
        </p:nvPicPr>
        <p:blipFill rotWithShape="1">
          <a:blip r:embed="rId3">
            <a:alphaModFix/>
          </a:blip>
          <a:srcRect b="0" l="0" r="0" t="0"/>
          <a:stretch/>
        </p:blipFill>
        <p:spPr>
          <a:xfrm>
            <a:off x="4132375" y="1949850"/>
            <a:ext cx="4674600" cy="1152600"/>
          </a:xfrm>
          <a:prstGeom prst="rect">
            <a:avLst/>
          </a:prstGeom>
          <a:noFill/>
          <a:ln>
            <a:noFill/>
          </a:ln>
        </p:spPr>
      </p:pic>
      <p:pic>
        <p:nvPicPr>
          <p:cNvPr descr="two level directory" id="118" name="Google Shape;118;p22"/>
          <p:cNvPicPr preferRelativeResize="0"/>
          <p:nvPr/>
        </p:nvPicPr>
        <p:blipFill rotWithShape="1">
          <a:blip r:embed="rId4">
            <a:alphaModFix/>
          </a:blip>
          <a:srcRect b="0" l="0" r="0" t="0"/>
          <a:stretch/>
        </p:blipFill>
        <p:spPr>
          <a:xfrm>
            <a:off x="4249825" y="4032750"/>
            <a:ext cx="4439700" cy="1769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