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embeddedFontLst>
    <p:embeddedFont>
      <p:font typeface="Quattrocento Sans"/>
      <p:regular r:id="rId19"/>
      <p:bold r:id="rId20"/>
      <p:italic r:id="rId21"/>
      <p:boldItalic r:id="rId22"/>
    </p:embeddedFont>
    <p:embeddedFont>
      <p:font typeface="Questrial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.fntdata"/><Relationship Id="rId11" Type="http://schemas.openxmlformats.org/officeDocument/2006/relationships/slide" Target="slides/slide7.xml"/><Relationship Id="rId22" Type="http://schemas.openxmlformats.org/officeDocument/2006/relationships/font" Target="fonts/QuattrocentoSans-boldItalic.fntdata"/><Relationship Id="rId10" Type="http://schemas.openxmlformats.org/officeDocument/2006/relationships/slide" Target="slides/slide6.xml"/><Relationship Id="rId21" Type="http://schemas.openxmlformats.org/officeDocument/2006/relationships/font" Target="fonts/Quattrocento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Questrial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QuattrocentoSans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9223dae1d3_2_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9223dae1d3_2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9223dae1d3_2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1fd53d706_1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1fd53d706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91fd53d706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1fd53d706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91fd53d706_0_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223dae1d3_1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223dae1d3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9223dae1d3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9eb920ed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9eb920e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159eb920e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1943776" y="207326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1942415" y="2133600"/>
            <a:ext cx="65919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7772400" y="6135089"/>
            <a:ext cx="766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1942415" y="6135809"/>
            <a:ext cx="571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9" name="Google Shape;59;p13"/>
          <p:cNvSpPr/>
          <p:nvPr/>
        </p:nvSpPr>
        <p:spPr>
          <a:xfrm flipH="1" rot="10800000">
            <a:off x="58" y="313459"/>
            <a:ext cx="1358400" cy="507900"/>
          </a:xfrm>
          <a:custGeom>
            <a:rect b="b" l="l" r="r" t="t"/>
            <a:pathLst>
              <a:path extrusionOk="0" h="120000" w="120000">
                <a:moveTo>
                  <a:pt x="120000" y="56328"/>
                </a:moveTo>
                <a:lnTo>
                  <a:pt x="99772" y="2256"/>
                </a:lnTo>
                <a:cubicBezTo>
                  <a:pt x="99635" y="1884"/>
                  <a:pt x="99468" y="1500"/>
                  <a:pt x="99332" y="1128"/>
                </a:cubicBezTo>
                <a:cubicBezTo>
                  <a:pt x="98922" y="0"/>
                  <a:pt x="98497" y="0"/>
                  <a:pt x="98072" y="0"/>
                </a:cubicBezTo>
                <a:lnTo>
                  <a:pt x="90060" y="0"/>
                </a:lnTo>
                <a:lnTo>
                  <a:pt x="0" y="744"/>
                </a:lnTo>
                <a:lnTo>
                  <a:pt x="0" y="120000"/>
                </a:lnTo>
                <a:lnTo>
                  <a:pt x="90060" y="119424"/>
                </a:lnTo>
                <a:lnTo>
                  <a:pt x="98072" y="119424"/>
                </a:lnTo>
                <a:cubicBezTo>
                  <a:pt x="98497" y="119424"/>
                  <a:pt x="98922" y="118308"/>
                  <a:pt x="99332" y="118308"/>
                </a:cubicBezTo>
                <a:cubicBezTo>
                  <a:pt x="99332" y="117168"/>
                  <a:pt x="99772" y="117168"/>
                  <a:pt x="99772" y="117168"/>
                </a:cubicBezTo>
                <a:lnTo>
                  <a:pt x="120000" y="63096"/>
                </a:lnTo>
                <a:cubicBezTo>
                  <a:pt x="120834" y="60840"/>
                  <a:pt x="120834" y="58596"/>
                  <a:pt x="120000" y="56328"/>
                </a:cubicBez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511228" y="389943"/>
            <a:ext cx="585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mgarciaisaia.github.io/simplecpu/" TargetMode="External"/><Relationship Id="rId4" Type="http://schemas.openxmlformats.org/officeDocument/2006/relationships/hyperlink" Target="http://assembly.ynh.io/" TargetMode="External"/><Relationship Id="rId5" Type="http://schemas.openxmlformats.org/officeDocument/2006/relationships/hyperlink" Target="http://www.lighterra.com/papers/modernmicroprocessors/" TargetMode="External"/><Relationship Id="rId6" Type="http://schemas.openxmlformats.org/officeDocument/2006/relationships/hyperlink" Target="https://lwn.net/Articles/250967/?rss=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676400" y="205857"/>
            <a:ext cx="65892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40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Repaso de arquitectura</a:t>
            </a:r>
            <a:endParaRPr b="0" i="0" sz="40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descr="http://cache.desktopnexus.com/thumbnails/837349-bigthumbnail.jpg"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600200"/>
            <a:ext cx="813201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3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150" y="0"/>
            <a:ext cx="80157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4587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800" y="0"/>
            <a:ext cx="705040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freeimageslive.co.uk/image/view/3915/_original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75681" y="-685825"/>
            <a:ext cx="11353800" cy="7554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1943775" y="207325"/>
            <a:ext cx="6589200" cy="7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Bonus</a:t>
            </a:r>
            <a:endParaRPr/>
          </a:p>
        </p:txBody>
      </p:sp>
      <p:grpSp>
        <p:nvGrpSpPr>
          <p:cNvPr id="138" name="Google Shape;138;p26"/>
          <p:cNvGrpSpPr/>
          <p:nvPr/>
        </p:nvGrpSpPr>
        <p:grpSpPr>
          <a:xfrm>
            <a:off x="79" y="2195553"/>
            <a:ext cx="7668379" cy="1791448"/>
            <a:chOff x="325875" y="1567700"/>
            <a:chExt cx="8432350" cy="2231500"/>
          </a:xfrm>
        </p:grpSpPr>
        <p:pic>
          <p:nvPicPr>
            <p:cNvPr id="139" name="Google Shape;139;p26"/>
            <p:cNvPicPr preferRelativeResize="0"/>
            <p:nvPr/>
          </p:nvPicPr>
          <p:blipFill rotWithShape="1">
            <a:blip r:embed="rId3">
              <a:alphaModFix/>
            </a:blip>
            <a:srcRect b="14551" l="3879" r="4183" t="0"/>
            <a:stretch/>
          </p:blipFill>
          <p:spPr>
            <a:xfrm>
              <a:off x="325875" y="1567700"/>
              <a:ext cx="5356100" cy="2231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26"/>
            <p:cNvSpPr txBox="1"/>
            <p:nvPr/>
          </p:nvSpPr>
          <p:spPr>
            <a:xfrm>
              <a:off x="6206725" y="1736375"/>
              <a:ext cx="2551500" cy="11295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600">
                  <a:latin typeface="Quattrocento Sans"/>
                  <a:ea typeface="Quattrocento Sans"/>
                  <a:cs typeface="Quattrocento Sans"/>
                  <a:sym typeface="Quattrocento Sans"/>
                </a:rPr>
                <a:t>Ciclo de instrucción de un procesador secuencial</a:t>
              </a:r>
              <a:endParaRPr sz="16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141" name="Google Shape;141;p26"/>
          <p:cNvGrpSpPr/>
          <p:nvPr/>
        </p:nvGrpSpPr>
        <p:grpSpPr>
          <a:xfrm>
            <a:off x="1217501" y="4038633"/>
            <a:ext cx="7926402" cy="1943961"/>
            <a:chOff x="325875" y="3574838"/>
            <a:chExt cx="8595100" cy="2355175"/>
          </a:xfrm>
        </p:grpSpPr>
        <p:pic>
          <p:nvPicPr>
            <p:cNvPr id="142" name="Google Shape;142;p26"/>
            <p:cNvPicPr preferRelativeResize="0"/>
            <p:nvPr/>
          </p:nvPicPr>
          <p:blipFill rotWithShape="1">
            <a:blip r:embed="rId4">
              <a:alphaModFix/>
            </a:blip>
            <a:srcRect b="0" l="0" r="12234" t="0"/>
            <a:stretch/>
          </p:blipFill>
          <p:spPr>
            <a:xfrm>
              <a:off x="2949650" y="3574838"/>
              <a:ext cx="5971325" cy="2355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26"/>
            <p:cNvSpPr txBox="1"/>
            <p:nvPr/>
          </p:nvSpPr>
          <p:spPr>
            <a:xfrm>
              <a:off x="325875" y="4230438"/>
              <a:ext cx="2551500" cy="11295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600">
                  <a:latin typeface="Quattrocento Sans"/>
                  <a:ea typeface="Quattrocento Sans"/>
                  <a:cs typeface="Quattrocento Sans"/>
                  <a:sym typeface="Quattrocento Sans"/>
                </a:rPr>
                <a:t>Ciclo de instrucción de un procesador con pipeline</a:t>
              </a:r>
              <a:endParaRPr sz="160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44" name="Google Shape;144;p26"/>
          <p:cNvSpPr txBox="1"/>
          <p:nvPr/>
        </p:nvSpPr>
        <p:spPr>
          <a:xfrm>
            <a:off x="535775" y="936625"/>
            <a:ext cx="78303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Char char="●"/>
            </a:pPr>
            <a:r>
              <a:rPr lang="es-AR" sz="1800">
                <a:latin typeface="Questrial"/>
                <a:ea typeface="Questrial"/>
                <a:cs typeface="Questrial"/>
                <a:sym typeface="Questrial"/>
              </a:rPr>
              <a:t>HyperThreading (Intel) - CMT/SMT (AMD)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Char char="●"/>
            </a:pPr>
            <a:r>
              <a:rPr lang="es-AR" sz="1800">
                <a:latin typeface="Questrial"/>
                <a:ea typeface="Questrial"/>
                <a:cs typeface="Questrial"/>
                <a:sym typeface="Questrial"/>
              </a:rPr>
              <a:t>Pipelining</a:t>
            </a:r>
            <a:endParaRPr sz="1800"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1943776" y="207326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Links de interés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768027" y="1540204"/>
            <a:ext cx="7974900" cy="5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Simple CPU: </a:t>
            </a:r>
            <a:r>
              <a:rPr b="0" i="0" lang="es-AR" sz="1800" u="sng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3"/>
              </a:rPr>
              <a:t>http://mgarciaisaia.github.io/simplecpu/</a:t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De C a assembly: </a:t>
            </a:r>
            <a:r>
              <a:rPr b="0" i="0" lang="es-AR" sz="1800" u="sng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4"/>
              </a:rPr>
              <a:t>http://assembly.ynh.io/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Procesadores modernos </a:t>
            </a:r>
            <a:r>
              <a:rPr lang="es-AR"/>
              <a:t>(pipelining)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: </a:t>
            </a:r>
            <a:r>
              <a:rPr b="0" i="0" lang="es-AR" sz="1800" u="sng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5"/>
              </a:rPr>
              <a:t>http://www.lighterra.com/papers/modernmicroprocessors/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9900FF"/>
              </a:buClr>
              <a:buSzPts val="18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Lo que todo programador debería saber de la memoria: </a:t>
            </a:r>
            <a:r>
              <a:rPr b="0" i="0" lang="es-AR" sz="1800" u="sng" cap="none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6"/>
              </a:rPr>
              <a:t>https://lwn.net/Articles/250967/?rss=1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/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943776" y="207326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lang="es-AR"/>
              <a:t>Componentes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4350" y="1325526"/>
            <a:ext cx="6443126" cy="52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943776" y="207326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Registros del procesador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435608" y="1524000"/>
            <a:ext cx="749808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Registros de uso general: </a:t>
            </a:r>
            <a:endParaRPr b="1" i="0" sz="20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Acumulador (AX)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Base (BX)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Contador (CX)</a:t>
            </a:r>
            <a:endParaRPr b="1" i="0" sz="24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15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Registros de uso específico: </a:t>
            </a:r>
            <a:endParaRPr b="1" i="0" sz="20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Stack pointer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Instruction pointer </a:t>
            </a:r>
            <a:r>
              <a:rPr b="1" lang="es-AR" sz="1800"/>
              <a:t>/ Program Counter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PSW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4294967295" type="title"/>
          </p:nvPr>
        </p:nvSpPr>
        <p:spPr>
          <a:xfrm>
            <a:off x="1945201" y="624110"/>
            <a:ext cx="6589199" cy="671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Ciclo de instrucción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600" y="0"/>
            <a:ext cx="84768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600" y="0"/>
            <a:ext cx="838880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1943776" y="207326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Interrupciones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1435608" y="1417638"/>
            <a:ext cx="7498080" cy="521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¿Qué son?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¿Cómo funcionan?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¿Para qué sirven?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SzPts val="20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Interrupciones vs Excepciones</a:t>
            </a:r>
            <a:endParaRPr/>
          </a:p>
          <a:p>
            <a:pPr indent="-285750" lvl="1" marL="742950" marR="0" rtl="0" algn="just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●"/>
            </a:pPr>
            <a:r>
              <a:rPr b="1" i="0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Asíncronas vs Síncronas</a:t>
            </a:r>
            <a:endParaRPr/>
          </a:p>
          <a:p>
            <a:pPr indent="-285750" lvl="1" marL="742950" marR="0" rtl="0" algn="just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●"/>
            </a:pPr>
            <a:r>
              <a:rPr b="1" i="0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De HW vs De SW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Enmascarables vs No enmascarables</a:t>
            </a:r>
            <a:endParaRPr/>
          </a:p>
          <a:p>
            <a:pPr indent="-285750" lvl="1" marL="742950" marR="0" rtl="0" algn="just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●"/>
            </a:pPr>
            <a:r>
              <a:rPr b="1" i="0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Deshabilitar interrupciones</a:t>
            </a:r>
            <a:endParaRPr/>
          </a:p>
          <a:p>
            <a:pPr indent="-285750" lvl="1" marL="742950" marR="0" rtl="0" algn="just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●"/>
            </a:pPr>
            <a:r>
              <a:rPr b="1" i="0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Prioridades vs Anidadas</a:t>
            </a:r>
            <a:endParaRPr/>
          </a:p>
          <a:p>
            <a:pPr indent="-285750" lvl="1" marL="742950" marR="0" rtl="0" algn="just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Char char="●"/>
            </a:pPr>
            <a:r>
              <a:rPr b="1" i="0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PIC/APIC</a:t>
            </a:r>
            <a:endParaRPr b="1" i="0" sz="16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200" y="1120825"/>
            <a:ext cx="6723825" cy="54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>
            <p:ph type="title"/>
          </p:nvPr>
        </p:nvSpPr>
        <p:spPr>
          <a:xfrm>
            <a:off x="1943776" y="207326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lang="es-AR"/>
              <a:t>Controlador de interrupciones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1912219" y="261575"/>
            <a:ext cx="65892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IRQ</a:t>
            </a:r>
            <a:endParaRPr b="0" i="0" sz="3600" u="none" cap="none" strike="noStrike">
              <a:solidFill>
                <a:srgbClr val="26262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47800"/>
            <a:ext cx="5029200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58068" y="2286000"/>
            <a:ext cx="3943350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500" y="0"/>
            <a:ext cx="7251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