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9144000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18151c5f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18151c5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918151c5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078edf602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9078edf602_2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078edf602_2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078edf602_2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078edf602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9078edf602_2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f76cd0c6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f76cd0c6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4f76cd0c6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9ee8f026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9ee8f02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59ee8f02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078edf602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9078edf602_2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45201" y="2353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58" y="398711"/>
            <a:ext cx="1358400" cy="5079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511228" y="475195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garciaisaia.github.io/tutorial-c/blog/2014/12/26/un-tutorial-rapido-para-implementar-y-debuggear-malloc/" TargetMode="External"/><Relationship Id="rId4" Type="http://schemas.openxmlformats.org/officeDocument/2006/relationships/hyperlink" Target="http://blog.jayfields.com/2012/08/8-linux-commands-every-developer-should.html" TargetMode="External"/><Relationship Id="rId5" Type="http://schemas.openxmlformats.org/officeDocument/2006/relationships/hyperlink" Target="http://wiki.osdev.org/" TargetMode="External"/><Relationship Id="rId6" Type="http://schemas.openxmlformats.org/officeDocument/2006/relationships/hyperlink" Target="https://groups.google.com/forum/#!topic/comp.os.minix/wlhw16QWltI%5B1-25%5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76400" y="304800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Introducción a los S.O.</a:t>
            </a:r>
            <a:endParaRPr b="0" i="0" sz="40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seomagz.com/wp-content/uploads/2011/02/funny-picture.jp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447800"/>
            <a:ext cx="7906271" cy="51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/>
          <p:nvPr/>
        </p:nvSpPr>
        <p:spPr>
          <a:xfrm>
            <a:off x="1513850" y="325168"/>
            <a:ext cx="64464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 sz="3600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¿Preguntas ?</a:t>
            </a:r>
            <a:endParaRPr sz="3600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672" y="1901672"/>
            <a:ext cx="3054675" cy="3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945201" y="235322"/>
            <a:ext cx="65892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1423172"/>
            <a:ext cx="8839201" cy="473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945201" y="3115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Links de interés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21950" y="1435400"/>
            <a:ext cx="8293500" cy="4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Cómo implementar nuestro propio malloc: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http://mgarciaisaia.github.io/tutorial-c/blog/2014/12/26/un-tutorial-rapido-para-implementar-y-debuggear-malloc/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8 comandos que todo desarrollador/a debería saber: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http://blog.jayfields.com/2012/08/8-linux-commands-every-developer-should.html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wiki de desarrolladores de Sistemas Operativos: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http://wiki.osdev.org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debate Tanenbaum – Torvalds: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https://groups.google.com/forum/#!topic/comp.os.minix/wlhw16QWltI%5B1-25%5D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45201" y="3115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Funciones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999343" y="1602975"/>
            <a:ext cx="6144900" cy="4501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288499" y="1642407"/>
            <a:ext cx="5855400" cy="4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la ejecución de programas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Ser interfaz de usuario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Ser interfaz con los dispositivos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la memoria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los dispositivos de IO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Administrar los archivos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➔"/>
            </a:pPr>
            <a:r>
              <a:rPr lang="es-AR" sz="2000">
                <a:latin typeface="Quattrocento Sans"/>
                <a:ea typeface="Quattrocento Sans"/>
                <a:cs typeface="Quattrocento Sans"/>
                <a:sym typeface="Quattrocento Sans"/>
              </a:rPr>
              <a:t>Comunicación entre programas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50" y="2501175"/>
            <a:ext cx="29991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latin typeface="Quattrocento Sans"/>
                <a:ea typeface="Quattrocento Sans"/>
                <a:cs typeface="Quattrocento Sans"/>
                <a:sym typeface="Quattrocento Sans"/>
              </a:rPr>
              <a:t>¿Qué debería cumplir un Sistema Operativo?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945201" y="3115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Componentes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960175" y="4974641"/>
            <a:ext cx="4998300" cy="749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1960175" y="4288216"/>
            <a:ext cx="4998300" cy="7491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CALLS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960175" y="3538616"/>
            <a:ext cx="4998300" cy="749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BIBLIOTECAS DEL SISTEMA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1960175" y="2820841"/>
            <a:ext cx="4998300" cy="749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APLICACIONES UTILITARIAS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960175" y="2102580"/>
            <a:ext cx="4998300" cy="749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APLICACIONES DE USUARIO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7537" y="1195006"/>
            <a:ext cx="890925" cy="890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6"/>
          <p:cNvGrpSpPr/>
          <p:nvPr/>
        </p:nvGrpSpPr>
        <p:grpSpPr>
          <a:xfrm>
            <a:off x="6380150" y="4251716"/>
            <a:ext cx="2376300" cy="581100"/>
            <a:chOff x="6301400" y="3873000"/>
            <a:chExt cx="2376300" cy="581100"/>
          </a:xfrm>
        </p:grpSpPr>
        <p:sp>
          <p:nvSpPr>
            <p:cNvPr id="87" name="Google Shape;87;p16"/>
            <p:cNvSpPr txBox="1"/>
            <p:nvPr/>
          </p:nvSpPr>
          <p:spPr>
            <a:xfrm>
              <a:off x="7334600" y="3873000"/>
              <a:ext cx="13431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Wrappers</a:t>
              </a:r>
              <a:endParaRPr b="1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88" name="Google Shape;88;p16"/>
            <p:cNvCxnSpPr/>
            <p:nvPr/>
          </p:nvCxnSpPr>
          <p:spPr>
            <a:xfrm flipH="1" rot="10800000">
              <a:off x="6301400" y="4095750"/>
              <a:ext cx="1033200" cy="135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89" name="Google Shape;89;p16"/>
          <p:cNvGrpSpPr/>
          <p:nvPr/>
        </p:nvGrpSpPr>
        <p:grpSpPr>
          <a:xfrm>
            <a:off x="7179600" y="4832816"/>
            <a:ext cx="1859700" cy="890925"/>
            <a:chOff x="7100850" y="4454100"/>
            <a:chExt cx="1859700" cy="890925"/>
          </a:xfrm>
        </p:grpSpPr>
        <p:sp>
          <p:nvSpPr>
            <p:cNvPr id="90" name="Google Shape;90;p16"/>
            <p:cNvSpPr txBox="1"/>
            <p:nvPr/>
          </p:nvSpPr>
          <p:spPr>
            <a:xfrm>
              <a:off x="7100850" y="4888725"/>
              <a:ext cx="18597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+ Portabilidad</a:t>
              </a:r>
              <a:endParaRPr b="0" i="0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1" name="Google Shape;91;p16"/>
            <p:cNvCxnSpPr>
              <a:stCxn id="87" idx="2"/>
              <a:endCxn id="90" idx="0"/>
            </p:cNvCxnSpPr>
            <p:nvPr/>
          </p:nvCxnSpPr>
          <p:spPr>
            <a:xfrm>
              <a:off x="8006150" y="4454100"/>
              <a:ext cx="24600" cy="434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2" name="Google Shape;92;p16"/>
          <p:cNvGrpSpPr/>
          <p:nvPr/>
        </p:nvGrpSpPr>
        <p:grpSpPr>
          <a:xfrm>
            <a:off x="97602" y="3846021"/>
            <a:ext cx="2611728" cy="1149600"/>
            <a:chOff x="-78750" y="3304500"/>
            <a:chExt cx="2647200" cy="114960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-78750" y="3304500"/>
              <a:ext cx="1798800" cy="11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INTERRUPCIÓN VS FAST SYSCALLS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6"/>
            <p:cNvCxnSpPr>
              <a:endCxn id="93" idx="3"/>
            </p:cNvCxnSpPr>
            <p:nvPr/>
          </p:nvCxnSpPr>
          <p:spPr>
            <a:xfrm rot="10800000">
              <a:off x="1720050" y="3879300"/>
              <a:ext cx="848400" cy="296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5" name="Google Shape;95;p16"/>
          <p:cNvGrpSpPr/>
          <p:nvPr/>
        </p:nvGrpSpPr>
        <p:grpSpPr>
          <a:xfrm>
            <a:off x="6302650" y="2541566"/>
            <a:ext cx="2675825" cy="1439250"/>
            <a:chOff x="6223900" y="2162850"/>
            <a:chExt cx="2675825" cy="1439250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7592925" y="2162850"/>
              <a:ext cx="1306800" cy="8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LIBC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flipH="1" rot="10800000">
              <a:off x="6223900" y="2814300"/>
              <a:ext cx="1730700" cy="78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98" name="Google Shape;98;p16"/>
          <p:cNvGrpSpPr/>
          <p:nvPr/>
        </p:nvGrpSpPr>
        <p:grpSpPr>
          <a:xfrm>
            <a:off x="79466" y="1711000"/>
            <a:ext cx="2712243" cy="1461765"/>
            <a:chOff x="775" y="1333700"/>
            <a:chExt cx="2903900" cy="1428900"/>
          </a:xfrm>
        </p:grpSpPr>
        <p:sp>
          <p:nvSpPr>
            <p:cNvPr id="99" name="Google Shape;99;p16"/>
            <p:cNvSpPr txBox="1"/>
            <p:nvPr/>
          </p:nvSpPr>
          <p:spPr>
            <a:xfrm>
              <a:off x="775" y="1333700"/>
              <a:ext cx="1798800" cy="13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Compiladores, debuggers, interfaz gráfica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16"/>
            <p:cNvCxnSpPr/>
            <p:nvPr/>
          </p:nvCxnSpPr>
          <p:spPr>
            <a:xfrm rot="10800000">
              <a:off x="1445175" y="2414000"/>
              <a:ext cx="1459500" cy="348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13960" l="0" r="0" t="-6050"/>
          <a:stretch/>
        </p:blipFill>
        <p:spPr>
          <a:xfrm>
            <a:off x="4013863" y="5755611"/>
            <a:ext cx="890926" cy="877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45201" y="3877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Modos de ejecución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250" y="2840100"/>
            <a:ext cx="4251300" cy="30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747825" y="1329025"/>
            <a:ext cx="2557200" cy="87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Instrucciones privilegiadas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330875" y="1571384"/>
            <a:ext cx="1614400" cy="1255800"/>
          </a:xfrm>
          <a:custGeom>
            <a:rect b="b" l="l" r="r" t="t"/>
            <a:pathLst>
              <a:path extrusionOk="0" h="50232" w="64576">
                <a:moveTo>
                  <a:pt x="0" y="4771"/>
                </a:moveTo>
                <a:cubicBezTo>
                  <a:pt x="8696" y="4513"/>
                  <a:pt x="41415" y="-4356"/>
                  <a:pt x="52178" y="3221"/>
                </a:cubicBezTo>
                <a:cubicBezTo>
                  <a:pt x="62941" y="10798"/>
                  <a:pt x="62510" y="42397"/>
                  <a:pt x="64576" y="50232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0" name="Google Shape;110;p17"/>
          <p:cNvSpPr txBox="1"/>
          <p:nvPr/>
        </p:nvSpPr>
        <p:spPr>
          <a:xfrm>
            <a:off x="4867800" y="2052275"/>
            <a:ext cx="2234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Para garantizar protección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41175" y="5022925"/>
            <a:ext cx="2557200" cy="8781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Modos de ejecución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085500" y="5888100"/>
            <a:ext cx="2221950" cy="607550"/>
          </a:xfrm>
          <a:custGeom>
            <a:rect b="b" l="l" r="r" t="t"/>
            <a:pathLst>
              <a:path extrusionOk="0" h="24302" w="88878">
                <a:moveTo>
                  <a:pt x="83690" y="0"/>
                </a:moveTo>
                <a:cubicBezTo>
                  <a:pt x="83862" y="3530"/>
                  <a:pt x="94454" y="17479"/>
                  <a:pt x="84724" y="21181"/>
                </a:cubicBezTo>
                <a:cubicBezTo>
                  <a:pt x="74995" y="24883"/>
                  <a:pt x="39434" y="25228"/>
                  <a:pt x="25313" y="22214"/>
                </a:cubicBezTo>
                <a:cubicBezTo>
                  <a:pt x="11192" y="19201"/>
                  <a:pt x="4219" y="6286"/>
                  <a:pt x="0" y="3100"/>
                </a:cubicBez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3" name="Google Shape;113;p17"/>
          <p:cNvSpPr txBox="1"/>
          <p:nvPr/>
        </p:nvSpPr>
        <p:spPr>
          <a:xfrm>
            <a:off x="941550" y="4183275"/>
            <a:ext cx="18726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Kernel -&gt; User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latin typeface="Quattrocento Sans"/>
                <a:ea typeface="Quattrocento Sans"/>
                <a:cs typeface="Quattrocento Sans"/>
                <a:sym typeface="Quattrocento Sans"/>
              </a:rPr>
              <a:t>User -&gt; Kernel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945200" y="387723"/>
            <a:ext cx="6589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Cambio de modo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78254" y="1329711"/>
            <a:ext cx="43071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¿Cómo saber cuál es el modo de ejecución?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6802354" y="1287261"/>
            <a:ext cx="1463400" cy="65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PSW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1" name="Google Shape;121;p18"/>
          <p:cNvCxnSpPr/>
          <p:nvPr/>
        </p:nvCxnSpPr>
        <p:spPr>
          <a:xfrm>
            <a:off x="4961004" y="1611211"/>
            <a:ext cx="16170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810825" y="2408436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2663775" y="2408436"/>
            <a:ext cx="1338000" cy="456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969763" y="2408436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6437575" y="2437386"/>
            <a:ext cx="1338000" cy="398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465025" y="2949161"/>
            <a:ext cx="6829800" cy="12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Interrupción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Syscall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○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Interrupción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○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Fast Syscall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810825" y="4625661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663775" y="4625661"/>
            <a:ext cx="1338000" cy="456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969763" y="4625661"/>
            <a:ext cx="1338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6437575" y="4654611"/>
            <a:ext cx="1338000" cy="398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AR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368400" y="5167261"/>
            <a:ext cx="6829800" cy="1212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 una instrucción privilegiada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●"/>
            </a:pPr>
            <a:r>
              <a:rPr b="0" i="0" lang="es-AR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Restaurando contexto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233984"/>
            <a:ext cx="9144000" cy="948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945201" y="387722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Estructura del S.O.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435608" y="1264555"/>
            <a:ext cx="749808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Monolítico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Multicapa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Microkernel</a:t>
            </a:r>
            <a:endParaRPr b="1" i="0" sz="22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●"/>
            </a:pPr>
            <a:r>
              <a:rPr b="1" i="0" lang="es-AR" sz="2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Máquina Virtual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032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upload.wikimedia.org/wikipedia/commons/thumb/6/67/OS-structure.svg/2000px-OS-structure.svg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200400"/>
            <a:ext cx="6175375" cy="329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-12"/>
            <a:ext cx="509587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3352800"/>
            <a:ext cx="5105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250" y="1"/>
            <a:ext cx="412550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