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Quattrocento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6I3KN+206R0+59omEkuZM0mqR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E6385B-64B2-4FF8-BE79-0BFEF6077939}">
  <a:tblStyle styleId="{9BE6385B-64B2-4FF8-BE79-0BFEF607793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B49A021-C61B-4B43-9780-C549D52DF17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35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34" Type="http://schemas.openxmlformats.org/officeDocument/2006/relationships/font" Target="fonts/Quattrocento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0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30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/>
          <p:nvPr/>
        </p:nvSpPr>
        <p:spPr>
          <a:xfrm>
            <a:off x="-17575" y="3701373"/>
            <a:ext cx="1817100" cy="2629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805225" y="3701348"/>
            <a:ext cx="7350300" cy="2629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 txBox="1"/>
          <p:nvPr>
            <p:ph type="ctrTitle"/>
          </p:nvPr>
        </p:nvSpPr>
        <p:spPr>
          <a:xfrm>
            <a:off x="1154600" y="4549548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7200">
                <a:solidFill>
                  <a:srgbClr val="FFFFFF"/>
                </a:solidFill>
              </a:rPr>
              <a:t>Buddy System</a:t>
            </a:r>
            <a:endParaRPr sz="72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3000">
              <a:solidFill>
                <a:srgbClr val="FFFFFF"/>
              </a:solidFill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93800" y="2678725"/>
            <a:ext cx="6518100" cy="12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endParaRPr b="0" i="0" sz="6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"/>
          <p:cNvPicPr preferRelativeResize="0"/>
          <p:nvPr/>
        </p:nvPicPr>
        <p:blipFill rotWithShape="1">
          <a:blip r:embed="rId3">
            <a:alphaModFix/>
          </a:blip>
          <a:srcRect b="6838" l="7111" r="6165" t="6362"/>
          <a:stretch/>
        </p:blipFill>
        <p:spPr>
          <a:xfrm>
            <a:off x="5631750" y="0"/>
            <a:ext cx="3512250" cy="351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046989"/>
            <a:ext cx="9015900" cy="47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0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046989"/>
            <a:ext cx="9015900" cy="47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046989"/>
            <a:ext cx="9015900" cy="47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2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046989"/>
            <a:ext cx="9015900" cy="47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046989"/>
            <a:ext cx="9015900" cy="47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4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045550"/>
            <a:ext cx="901590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5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045550"/>
            <a:ext cx="9015900" cy="46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045550"/>
            <a:ext cx="9015899" cy="46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045550"/>
            <a:ext cx="9015900" cy="46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045550"/>
            <a:ext cx="9015900" cy="46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FUNDAMENTO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670775" y="1351525"/>
            <a:ext cx="8173800" cy="4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➔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Inconvenientes técnicas anteriores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◆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Particiones </a:t>
            </a: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Fijas</a:t>
            </a: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limita el tamaño y la cantidad de procesos + FI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◆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Particiones </a:t>
            </a: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Dinámicas</a:t>
            </a: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complejidad adicional por registro de “huecos” + FE + compactación y consolidación 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➔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Nueva técnica que “fusiona” características de las anteriores (y también hereda en parte sus problemas, aunque en menor medida)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➔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Define el tamaño de partición a asignar </a:t>
            </a: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dinámicamente </a:t>
            </a: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pero con </a:t>
            </a: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ciertos tamaños posibles</a:t>
            </a: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(potencia de 2)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893150"/>
            <a:ext cx="9015900" cy="46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893150"/>
            <a:ext cx="9015900" cy="4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893150"/>
            <a:ext cx="9014400" cy="45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3"/>
          <p:cNvPicPr preferRelativeResize="0"/>
          <p:nvPr/>
        </p:nvPicPr>
        <p:blipFill rotWithShape="1">
          <a:blip r:embed="rId3">
            <a:alphaModFix/>
          </a:blip>
          <a:srcRect b="54464" l="4343" r="3828" t="6583"/>
          <a:stretch/>
        </p:blipFill>
        <p:spPr>
          <a:xfrm>
            <a:off x="31400" y="1210238"/>
            <a:ext cx="5431649" cy="32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/>
        </p:nvSpPr>
        <p:spPr>
          <a:xfrm>
            <a:off x="260000" y="858450"/>
            <a:ext cx="50634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➔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Árbol binario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37" name="Google Shape;237;p23"/>
          <p:cNvGrpSpPr/>
          <p:nvPr/>
        </p:nvGrpSpPr>
        <p:grpSpPr>
          <a:xfrm>
            <a:off x="5238663" y="1449550"/>
            <a:ext cx="3640525" cy="1861875"/>
            <a:chOff x="164100" y="2970900"/>
            <a:chExt cx="3640525" cy="1861875"/>
          </a:xfrm>
        </p:grpSpPr>
        <p:grpSp>
          <p:nvGrpSpPr>
            <p:cNvPr id="238" name="Google Shape;238;p23"/>
            <p:cNvGrpSpPr/>
            <p:nvPr/>
          </p:nvGrpSpPr>
          <p:grpSpPr>
            <a:xfrm>
              <a:off x="164100" y="2970900"/>
              <a:ext cx="3640525" cy="753010"/>
              <a:chOff x="164100" y="3351900"/>
              <a:chExt cx="3640525" cy="753010"/>
            </a:xfrm>
          </p:grpSpPr>
          <p:pic>
            <p:nvPicPr>
              <p:cNvPr id="239" name="Google Shape;239;p23"/>
              <p:cNvPicPr preferRelativeResize="0"/>
              <p:nvPr/>
            </p:nvPicPr>
            <p:blipFill rotWithShape="1">
              <a:blip r:embed="rId4">
                <a:alphaModFix/>
              </a:blip>
              <a:srcRect b="19198" l="0" r="0" t="0"/>
              <a:stretch/>
            </p:blipFill>
            <p:spPr>
              <a:xfrm>
                <a:off x="822325" y="3351900"/>
                <a:ext cx="2982300" cy="7530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" name="Google Shape;240;p23"/>
              <p:cNvSpPr txBox="1"/>
              <p:nvPr/>
            </p:nvSpPr>
            <p:spPr>
              <a:xfrm>
                <a:off x="164100" y="3428100"/>
                <a:ext cx="879000" cy="65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" sz="2400" u="none" cap="none" strike="noStrike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512 </a:t>
                </a:r>
                <a:endParaRPr b="0" i="0" sz="2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41" name="Google Shape;241;p23"/>
            <p:cNvGrpSpPr/>
            <p:nvPr/>
          </p:nvGrpSpPr>
          <p:grpSpPr>
            <a:xfrm>
              <a:off x="240300" y="4079775"/>
              <a:ext cx="2572500" cy="753000"/>
              <a:chOff x="240300" y="4460775"/>
              <a:chExt cx="2572500" cy="753000"/>
            </a:xfrm>
          </p:grpSpPr>
          <p:sp>
            <p:nvSpPr>
              <p:cNvPr id="242" name="Google Shape;242;p23"/>
              <p:cNvSpPr txBox="1"/>
              <p:nvPr/>
            </p:nvSpPr>
            <p:spPr>
              <a:xfrm>
                <a:off x="240300" y="4540875"/>
                <a:ext cx="879000" cy="65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" sz="2400" u="none" cap="none" strike="noStrike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64</a:t>
                </a:r>
                <a:endParaRPr b="0" i="0" sz="2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pic>
            <p:nvPicPr>
              <p:cNvPr id="243" name="Google Shape;243;p23"/>
              <p:cNvPicPr preferRelativeResize="0"/>
              <p:nvPr/>
            </p:nvPicPr>
            <p:blipFill rotWithShape="1">
              <a:blip r:embed="rId4">
                <a:alphaModFix/>
              </a:blip>
              <a:srcRect b="19198" l="32773" r="0" t="0"/>
              <a:stretch/>
            </p:blipFill>
            <p:spPr>
              <a:xfrm>
                <a:off x="807900" y="4460775"/>
                <a:ext cx="2004900" cy="753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4" name="Google Shape;244;p23"/>
            <p:cNvGrpSpPr/>
            <p:nvPr/>
          </p:nvGrpSpPr>
          <p:grpSpPr>
            <a:xfrm>
              <a:off x="164100" y="3589650"/>
              <a:ext cx="1680225" cy="671625"/>
              <a:chOff x="164100" y="3970650"/>
              <a:chExt cx="1680225" cy="671625"/>
            </a:xfrm>
          </p:grpSpPr>
          <p:sp>
            <p:nvSpPr>
              <p:cNvPr id="245" name="Google Shape;245;p23"/>
              <p:cNvSpPr txBox="1"/>
              <p:nvPr/>
            </p:nvSpPr>
            <p:spPr>
              <a:xfrm>
                <a:off x="164100" y="3970650"/>
                <a:ext cx="879000" cy="65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" sz="2400" u="none" cap="none" strike="noStrike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128</a:t>
                </a:r>
                <a:endParaRPr b="0" i="0" sz="2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pic>
            <p:nvPicPr>
              <p:cNvPr id="246" name="Google Shape;246;p23"/>
              <p:cNvPicPr preferRelativeResize="0"/>
              <p:nvPr/>
            </p:nvPicPr>
            <p:blipFill rotWithShape="1">
              <a:blip r:embed="rId4">
                <a:alphaModFix/>
              </a:blip>
              <a:srcRect b="19194" l="65730" r="0" t="10368"/>
              <a:stretch/>
            </p:blipFill>
            <p:spPr>
              <a:xfrm>
                <a:off x="822325" y="3985875"/>
                <a:ext cx="1022000" cy="656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7" name="Google Shape;247;p23"/>
          <p:cNvSpPr txBox="1"/>
          <p:nvPr/>
        </p:nvSpPr>
        <p:spPr>
          <a:xfrm>
            <a:off x="164100" y="4327275"/>
            <a:ext cx="728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512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23"/>
          <p:cNvGraphicFramePr/>
          <p:nvPr/>
        </p:nvGraphicFramePr>
        <p:xfrm>
          <a:off x="792800" y="4414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{FB49A021-C61B-4B43-9780-C549D52DF177}</a:tableStyleId>
              </a:tblPr>
              <a:tblGrid>
                <a:gridCol w="458950"/>
                <a:gridCol w="458950"/>
                <a:gridCol w="458950"/>
                <a:gridCol w="458950"/>
                <a:gridCol w="458950"/>
                <a:gridCol w="458950"/>
                <a:gridCol w="458950"/>
                <a:gridCol w="458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9" name="Google Shape;249;p23"/>
          <p:cNvSpPr txBox="1"/>
          <p:nvPr/>
        </p:nvSpPr>
        <p:spPr>
          <a:xfrm>
            <a:off x="164100" y="4897025"/>
            <a:ext cx="728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p23"/>
          <p:cNvGraphicFramePr/>
          <p:nvPr/>
        </p:nvGraphicFramePr>
        <p:xfrm>
          <a:off x="792800" y="504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{FB49A021-C61B-4B43-9780-C549D52DF177}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1" name="Google Shape;251;p23"/>
          <p:cNvSpPr txBox="1"/>
          <p:nvPr/>
        </p:nvSpPr>
        <p:spPr>
          <a:xfrm>
            <a:off x="240300" y="5502313"/>
            <a:ext cx="728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2" name="Google Shape;252;p23"/>
          <p:cNvGraphicFramePr/>
          <p:nvPr/>
        </p:nvGraphicFramePr>
        <p:xfrm>
          <a:off x="792750" y="562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{FB49A021-C61B-4B43-9780-C549D52DF177}</a:tableStyleId>
              </a:tblPr>
              <a:tblGrid>
                <a:gridCol w="366200"/>
                <a:gridCol w="366200"/>
                <a:gridCol w="366200"/>
                <a:gridCol w="366200"/>
                <a:gridCol w="366200"/>
                <a:gridCol w="366200"/>
                <a:gridCol w="366200"/>
                <a:gridCol w="366200"/>
                <a:gridCol w="366200"/>
                <a:gridCol w="366200"/>
                <a:gridCol w="366200"/>
                <a:gridCol w="366200"/>
                <a:gridCol w="366200"/>
                <a:gridCol w="349550"/>
                <a:gridCol w="382850"/>
                <a:gridCol w="366200"/>
                <a:gridCol w="366200"/>
                <a:gridCol w="366200"/>
                <a:gridCol w="366200"/>
                <a:gridCol w="366200"/>
                <a:gridCol w="366200"/>
                <a:gridCol w="366200"/>
                <a:gridCol w="366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" name="Google Shape;253;p23"/>
          <p:cNvSpPr txBox="1"/>
          <p:nvPr/>
        </p:nvSpPr>
        <p:spPr>
          <a:xfrm>
            <a:off x="4865900" y="3940250"/>
            <a:ext cx="46044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➔"/>
            </a:pPr>
            <a:r>
              <a:rPr b="0" i="0" lang="en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Bitmap de bloques de orden i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3877750" y="861750"/>
            <a:ext cx="5261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➔"/>
            </a:pPr>
            <a:r>
              <a:rPr b="0" i="0" lang="en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Listas de particiones libres de tamaño X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3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IMPLEMENTACIÓN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/>
        </p:nvSpPr>
        <p:spPr>
          <a:xfrm>
            <a:off x="86900" y="1089400"/>
            <a:ext cx="8687700" cy="4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Mayor </a:t>
            </a: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velocidad </a:t>
            </a: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 </a:t>
            </a: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consolidación </a:t>
            </a: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 bloques y por lo tanto </a:t>
            </a: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compactación </a:t>
            </a:r>
            <a:endParaRPr b="1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◆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Los bloques son más fáciles de ubicar (XOR)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◆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Gracias a la rápida consolidación se requiere menos compactación.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Utilización de bloques de tamaño controlado:</a:t>
            </a:r>
            <a:endParaRPr b="1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◆"/>
            </a:pP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Menor fragmentación interna</a:t>
            </a: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que particiones fijas: Ya que se puede aproximar en forma más precisa al tamaño de memoria requerido.</a:t>
            </a:r>
            <a:endParaRPr b="1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◆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Suele presentar </a:t>
            </a: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menor fragmentación externa </a:t>
            </a: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 particiones dinámicas: La alocación es más controlada y no depende del tamaño exacto solicitado por el proceso. (Se puede definir un límite mínimo)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◆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Menos espacio de administración: Al conocer el nodo del árbol (o el orden i del bloque) ya se puede saber su dirección y su tamaño.</a:t>
            </a:r>
            <a:endParaRPr b="1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◆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Mayor velocidad de búsqueda de bloque libre.</a:t>
            </a:r>
            <a:endParaRPr b="1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4"/>
          <p:cNvPicPr preferRelativeResize="0"/>
          <p:nvPr/>
        </p:nvPicPr>
        <p:blipFill rotWithShape="1">
          <a:blip r:embed="rId3">
            <a:alphaModFix/>
          </a:blip>
          <a:srcRect b="0" l="0" r="51167" t="0"/>
          <a:stretch/>
        </p:blipFill>
        <p:spPr>
          <a:xfrm>
            <a:off x="7648100" y="4531875"/>
            <a:ext cx="1126499" cy="15519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VENTAJAS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/>
        </p:nvSpPr>
        <p:spPr>
          <a:xfrm>
            <a:off x="531475" y="1089400"/>
            <a:ext cx="8243100" cy="4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Presenta los problemas de tanto particiones fijas como dinámicas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◆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Fragmentación interna y externa.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pesar de que la compactación es más rápida que en particiones dinámicas igualmente hay que hacerla, con lo cual se genera un overhead.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Una consolidación puede desencadenar una gran secuencia de consolidaciones si hay muchos bloques libres, lo cual hace a la ejecución del algoritmo no determinística.</a:t>
            </a:r>
            <a:endParaRPr b="1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5"/>
          <p:cNvPicPr preferRelativeResize="0"/>
          <p:nvPr/>
        </p:nvPicPr>
        <p:blipFill rotWithShape="1">
          <a:blip r:embed="rId3">
            <a:alphaModFix/>
          </a:blip>
          <a:srcRect b="-4908" l="48627" r="2538" t="4909"/>
          <a:stretch/>
        </p:blipFill>
        <p:spPr>
          <a:xfrm>
            <a:off x="7518450" y="4171700"/>
            <a:ext cx="1126499" cy="155192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DESVENTAJAS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240300" y="65531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26"/>
          <p:cNvPicPr preferRelativeResize="0"/>
          <p:nvPr/>
        </p:nvPicPr>
        <p:blipFill rotWithShape="1">
          <a:blip r:embed="rId3">
            <a:alphaModFix/>
          </a:blip>
          <a:srcRect b="0" l="0" r="4140" t="0"/>
          <a:stretch/>
        </p:blipFill>
        <p:spPr>
          <a:xfrm>
            <a:off x="0" y="866650"/>
            <a:ext cx="8968200" cy="559942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6"/>
          <p:cNvSpPr txBox="1"/>
          <p:nvPr/>
        </p:nvSpPr>
        <p:spPr>
          <a:xfrm>
            <a:off x="775" y="213550"/>
            <a:ext cx="44139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7376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Dudas??</a:t>
            </a:r>
            <a:endParaRPr b="0" i="0" sz="3600" u="none" cap="none" strike="noStrike">
              <a:solidFill>
                <a:srgbClr val="07376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FUNCIONAMIENTO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392700" y="818125"/>
            <a:ext cx="8756700" cy="4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➔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Inicialmente, a la MP se la  considera como un gran bloque libre.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➔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Pedido memoria -&gt; se busca el bloque potencia de dos más chico que permita satisfacer la petición.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➔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no existe el bloque entonces se divide en dos al bloque más cercano en tamaño al deseado y se repite la búsqueda.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➔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Esos 2 nuevos bloques producto de la división serán buddies.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263250" y="3689675"/>
            <a:ext cx="8610300" cy="2172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Dos bloques A y B son </a:t>
            </a: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buddies </a:t>
            </a: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si: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◆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Poseen el </a:t>
            </a: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mismo tamaño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◆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Están ubicados en forma </a:t>
            </a: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contigua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◆"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dirA = dirB XOR tamA   &amp;&amp;  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dirB = dirA XOR tamB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FUNCIONAMIENTO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193650" y="820725"/>
            <a:ext cx="87567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➔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 liberar un bloque, hay que chequear si su buddy está libre. En caso afirmativo, ambos bloques se consolidan en uno y luego se vuelve a chequear por su buddy..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◆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Una liberación puede generar 0 o varias consolidaciones -&gt; no es determinístico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60" name="Google Shape;60;p4"/>
          <p:cNvGraphicFramePr/>
          <p:nvPr/>
        </p:nvGraphicFramePr>
        <p:xfrm>
          <a:off x="1737800" y="31985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{9BE6385B-64B2-4FF8-BE79-0BFEF6077939}</a:tableStyleId>
              </a:tblPr>
              <a:tblGrid>
                <a:gridCol w="1689225"/>
                <a:gridCol w="1689225"/>
                <a:gridCol w="1689975"/>
                <a:gridCol w="844625"/>
                <a:gridCol w="845350"/>
              </a:tblGrid>
              <a:tr h="39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                  </a:t>
                      </a:r>
                      <a:endParaRPr b="1"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</a:t>
                      </a:r>
                      <a:endParaRPr b="1"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 b="1"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 b="1"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28</a:t>
                      </a:r>
                      <a:endParaRPr b="1"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73025" marL="73025"/>
                </a:tc>
              </a:tr>
              <a:tr h="39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8k</a:t>
                      </a:r>
                      <a:endParaRPr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73025" marL="730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8k</a:t>
                      </a:r>
                      <a:endParaRPr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73025" marL="730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8k</a:t>
                      </a:r>
                      <a:endParaRPr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4k</a:t>
                      </a:r>
                      <a:endParaRPr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73025" marL="730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4k</a:t>
                      </a:r>
                      <a:endParaRPr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73025" marL="730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61" name="Google Shape;61;p4"/>
          <p:cNvSpPr txBox="1"/>
          <p:nvPr/>
        </p:nvSpPr>
        <p:spPr>
          <a:xfrm>
            <a:off x="387300" y="4043975"/>
            <a:ext cx="87567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se libera la 2da partición de tamaño 8K-&gt; dir inicial = 8   tamaño = 8 (ignoramos 0000.. finales)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 Xor 8= 1000 Xor 1000 = 0000 = 0 -&gt; comienzo de buddy partición 1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se libera la primera partición de tamaño 4 -&gt; dir inicial= 24  tamaño = 4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24 Xor 4 = 1 1000 Xor 100 = 1 1 100 = 28 -&gt; comienzo de buddy partición 5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FUNCIONAMIENTO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193650" y="896925"/>
            <a:ext cx="87567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➔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¿Cómo sabe el tamaño del bloque actual y si su buddy está libre?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71" name="Google Shape;71;p5"/>
          <p:cNvGraphicFramePr/>
          <p:nvPr/>
        </p:nvGraphicFramePr>
        <p:xfrm>
          <a:off x="866050" y="15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{FB49A021-C61B-4B43-9780-C549D52DF177}</a:tableStyleId>
              </a:tblPr>
              <a:tblGrid>
                <a:gridCol w="1228375"/>
                <a:gridCol w="2136175"/>
                <a:gridCol w="4499575"/>
              </a:tblGrid>
              <a:tr h="396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BLOQUE</a:t>
                      </a:r>
                      <a:endParaRPr b="1"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 hMerge="1"/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HEADER</a:t>
                      </a:r>
                      <a:endParaRPr b="1"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DATOS</a:t>
                      </a:r>
                      <a:endParaRPr b="1"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LIBRE?</a:t>
                      </a:r>
                      <a:endParaRPr b="1"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TAMAÑO</a:t>
                      </a:r>
                      <a:endParaRPr b="1"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pSp>
        <p:nvGrpSpPr>
          <p:cNvPr id="72" name="Google Shape;72;p5"/>
          <p:cNvGrpSpPr/>
          <p:nvPr/>
        </p:nvGrpSpPr>
        <p:grpSpPr>
          <a:xfrm>
            <a:off x="2451275" y="3769225"/>
            <a:ext cx="990400" cy="1068275"/>
            <a:chOff x="2451275" y="3769225"/>
            <a:chExt cx="990400" cy="1068275"/>
          </a:xfrm>
        </p:grpSpPr>
        <p:sp>
          <p:nvSpPr>
            <p:cNvPr id="73" name="Google Shape;73;p5"/>
            <p:cNvSpPr txBox="1"/>
            <p:nvPr/>
          </p:nvSpPr>
          <p:spPr>
            <a:xfrm>
              <a:off x="2451275" y="4017300"/>
              <a:ext cx="574500" cy="8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800"/>
                <a:buFont typeface="Arial"/>
                <a:buNone/>
              </a:pPr>
              <a:r>
                <a:rPr b="0" i="0" lang="en" sz="58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b="0" i="0" sz="5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5"/>
            <p:cNvSpPr txBox="1"/>
            <p:nvPr/>
          </p:nvSpPr>
          <p:spPr>
            <a:xfrm>
              <a:off x="2867175" y="3769225"/>
              <a:ext cx="574500" cy="8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0" i="0" lang="en" sz="4800" u="none" cap="none" strike="noStrike">
                  <a:solidFill>
                    <a:srgbClr val="A61C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</a:t>
              </a:r>
              <a:endParaRPr b="0" i="0" sz="4800" u="none" cap="none" strike="noStrike">
                <a:solidFill>
                  <a:srgbClr val="A61C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t/>
              </a:r>
              <a:endParaRPr b="0" i="0" sz="4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5" name="Google Shape;75;p5"/>
          <p:cNvSpPr/>
          <p:nvPr/>
        </p:nvSpPr>
        <p:spPr>
          <a:xfrm>
            <a:off x="2231680" y="2908925"/>
            <a:ext cx="777900" cy="1167025"/>
          </a:xfrm>
          <a:custGeom>
            <a:rect b="b" l="l" r="r" t="t"/>
            <a:pathLst>
              <a:path extrusionOk="0" h="46681" w="31116">
                <a:moveTo>
                  <a:pt x="11522" y="0"/>
                </a:moveTo>
                <a:cubicBezTo>
                  <a:pt x="9697" y="4899"/>
                  <a:pt x="-2694" y="21612"/>
                  <a:pt x="572" y="29392"/>
                </a:cubicBezTo>
                <a:cubicBezTo>
                  <a:pt x="3838" y="37172"/>
                  <a:pt x="26025" y="43800"/>
                  <a:pt x="31116" y="46681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 txBox="1"/>
          <p:nvPr/>
        </p:nvSpPr>
        <p:spPr>
          <a:xfrm>
            <a:off x="3441675" y="4255325"/>
            <a:ext cx="5702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Sólo se guarda la potencia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(es suficiente ya que son todos potencia de dos)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pic>
        <p:nvPicPr>
          <p:cNvPr id="85" name="Google Shape;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046989"/>
            <a:ext cx="9015900" cy="48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046989"/>
            <a:ext cx="9015900" cy="48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046989"/>
            <a:ext cx="9015900" cy="48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046989"/>
            <a:ext cx="9015900" cy="47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9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