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embeddedFontLst>
    <p:embeddedFont>
      <p:font typeface="Quattrocento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0" roundtripDataSignature="AMtx7mjzVhGjEX/4OWNY8hXIUlm93apb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A0A7D6-0998-469A-922B-0079A3FBDD4D}">
  <a:tblStyle styleId="{4DA0A7D6-0998-469A-922B-0079A3FBDD4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QuattrocentoSans-bold.fntdata"/><Relationship Id="rId14" Type="http://schemas.openxmlformats.org/officeDocument/2006/relationships/slide" Target="slides/slide9.xml"/><Relationship Id="rId36" Type="http://schemas.openxmlformats.org/officeDocument/2006/relationships/font" Target="fonts/QuattrocentoSans-regular.fntdata"/><Relationship Id="rId17" Type="http://schemas.openxmlformats.org/officeDocument/2006/relationships/slide" Target="slides/slide12.xml"/><Relationship Id="rId39" Type="http://schemas.openxmlformats.org/officeDocument/2006/relationships/font" Target="fonts/Quattrocento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Quattrocento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just">
              <a:lnSpc>
                <a:spcPct val="109090"/>
              </a:lnSpc>
              <a:spcBef>
                <a:spcPts val="0"/>
              </a:spcBef>
              <a:spcAft>
                <a:spcPts val="3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" rtl="0" algn="just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" rtl="0" algn="just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" rtl="0" algn="just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" rtl="0" algn="just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" rtl="0" algn="just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" rtl="0" algn="just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" rtl="0" algn="just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" rtl="0" algn="just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" rtl="0" algn="just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" rtl="0" algn="just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" rtl="0" algn="just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" rtl="0" algn="just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" rtl="0" algn="just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" rtl="0" algn="just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" rtl="0" algn="just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" rtl="0" algn="just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" rtl="0" algn="just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just">
              <a:lnSpc>
                <a:spcPct val="109090"/>
              </a:lnSpc>
              <a:spcBef>
                <a:spcPts val="0"/>
              </a:spcBef>
              <a:spcAft>
                <a:spcPts val="3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just">
              <a:lnSpc>
                <a:spcPct val="109090"/>
              </a:lnSpc>
              <a:spcBef>
                <a:spcPts val="0"/>
              </a:spcBef>
              <a:spcAft>
                <a:spcPts val="3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just">
              <a:lnSpc>
                <a:spcPct val="109090"/>
              </a:lnSpc>
              <a:spcBef>
                <a:spcPts val="0"/>
              </a:spcBef>
              <a:spcAft>
                <a:spcPts val="3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just">
              <a:lnSpc>
                <a:spcPct val="10909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just">
              <a:lnSpc>
                <a:spcPct val="109090"/>
              </a:lnSpc>
              <a:spcBef>
                <a:spcPts val="0"/>
              </a:spcBef>
              <a:spcAft>
                <a:spcPts val="3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just">
              <a:lnSpc>
                <a:spcPct val="109090"/>
              </a:lnSpc>
              <a:spcBef>
                <a:spcPts val="0"/>
              </a:spcBef>
              <a:spcAft>
                <a:spcPts val="3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just">
              <a:lnSpc>
                <a:spcPct val="109090"/>
              </a:lnSpc>
              <a:spcBef>
                <a:spcPts val="0"/>
              </a:spcBef>
              <a:spcAft>
                <a:spcPts val="3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just">
              <a:lnSpc>
                <a:spcPct val="109090"/>
              </a:lnSpc>
              <a:spcBef>
                <a:spcPts val="0"/>
              </a:spcBef>
              <a:spcAft>
                <a:spcPts val="3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3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/>
          <p:nvPr/>
        </p:nvSpPr>
        <p:spPr>
          <a:xfrm>
            <a:off x="-17575" y="3701373"/>
            <a:ext cx="1817100" cy="2629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1799525" y="3701373"/>
            <a:ext cx="7350300" cy="2629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 txBox="1"/>
          <p:nvPr>
            <p:ph type="ctrTitle"/>
          </p:nvPr>
        </p:nvSpPr>
        <p:spPr>
          <a:xfrm>
            <a:off x="1154600" y="4549548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7200">
                <a:solidFill>
                  <a:srgbClr val="FFFFFF"/>
                </a:solidFill>
              </a:rPr>
              <a:t>Principal</a:t>
            </a:r>
            <a:endParaRPr sz="7200">
              <a:solidFill>
                <a:srgbClr val="FFFFFF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0" sz="3000">
              <a:solidFill>
                <a:srgbClr val="FFFFFF"/>
              </a:solidFill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93800" y="2450125"/>
            <a:ext cx="6518100" cy="12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Memoria</a:t>
            </a:r>
            <a:endParaRPr b="0" i="0" sz="60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1"/>
          <p:cNvPicPr preferRelativeResize="0"/>
          <p:nvPr/>
        </p:nvPicPr>
        <p:blipFill rotWithShape="1">
          <a:blip r:embed="rId3">
            <a:alphaModFix/>
          </a:blip>
          <a:srcRect b="10926" l="22803" r="0" t="10002"/>
          <a:stretch/>
        </p:blipFill>
        <p:spPr>
          <a:xfrm>
            <a:off x="6201850" y="1955350"/>
            <a:ext cx="2942150" cy="16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0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Asignación contigua - Particiones Dinámicas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6681350" y="3416475"/>
            <a:ext cx="1924500" cy="656400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PB</a:t>
            </a:r>
            <a:endParaRPr b="1" i="0" sz="17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6681338" y="2467263"/>
            <a:ext cx="1924500" cy="949200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PA</a:t>
            </a:r>
            <a:endParaRPr b="1" i="0" sz="17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6681350" y="4085900"/>
            <a:ext cx="1924500" cy="456300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1" i="0" sz="17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621575" y="1525600"/>
            <a:ext cx="51879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Solución Fragmentación Externa</a:t>
            </a:r>
            <a:endParaRPr b="1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Compactación</a:t>
            </a:r>
            <a:endParaRPr b="1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6744200" y="4576225"/>
            <a:ext cx="1798800" cy="14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10"/>
          <p:cNvCxnSpPr/>
          <p:nvPr/>
        </p:nvCxnSpPr>
        <p:spPr>
          <a:xfrm>
            <a:off x="3240450" y="2002150"/>
            <a:ext cx="0" cy="43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2" name="Google Shape;202;p10"/>
          <p:cNvSpPr txBox="1"/>
          <p:nvPr/>
        </p:nvSpPr>
        <p:spPr>
          <a:xfrm>
            <a:off x="588450" y="3933175"/>
            <a:ext cx="53040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Cuando dos particiones adyacentes se liberan, las mismas se unen (CONSOLIDAN) en una partición más grande.</a:t>
            </a:r>
            <a:endParaRPr b="0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588450" y="3262400"/>
            <a:ext cx="5304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¿Siempre es posible?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204" name="Google Shape;204;p10"/>
          <p:cNvGraphicFramePr/>
          <p:nvPr/>
        </p:nvGraphicFramePr>
        <p:xfrm>
          <a:off x="6646775" y="1518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{4DA0A7D6-0998-469A-922B-0079A3FBDD4D}</a:tableStyleId>
              </a:tblPr>
              <a:tblGrid>
                <a:gridCol w="1959050"/>
              </a:tblGrid>
              <a:tr h="9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40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                       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   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p10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chemeClr val="lt1"/>
                </a:solidFill>
              </a:rPr>
              <a:t>Asignación contigua - Particiones Dinámicas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213" name="Google Shape;213;p11"/>
          <p:cNvGraphicFramePr/>
          <p:nvPr/>
        </p:nvGraphicFramePr>
        <p:xfrm>
          <a:off x="7041300" y="86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{4DA0A7D6-0998-469A-922B-0079A3FBDD4D}</a:tableStyleId>
              </a:tblPr>
              <a:tblGrid>
                <a:gridCol w="1924575"/>
              </a:tblGrid>
              <a:tr h="152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" sz="4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SO</a:t>
                      </a:r>
                      <a:endParaRPr sz="4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t/>
                      </a:r>
                      <a:endParaRPr sz="4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" name="Google Shape;214;p11"/>
          <p:cNvSpPr/>
          <p:nvPr/>
        </p:nvSpPr>
        <p:spPr>
          <a:xfrm>
            <a:off x="7078700" y="3151900"/>
            <a:ext cx="1924500" cy="656400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PB</a:t>
            </a:r>
            <a:endParaRPr b="1" i="0" sz="17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7053500" y="4091625"/>
            <a:ext cx="1924500" cy="949200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PA</a:t>
            </a:r>
            <a:endParaRPr b="1" i="0" sz="17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1"/>
          <p:cNvSpPr/>
          <p:nvPr/>
        </p:nvSpPr>
        <p:spPr>
          <a:xfrm>
            <a:off x="7041350" y="5401175"/>
            <a:ext cx="1924500" cy="456300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1" i="0" sz="17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248625" y="1892050"/>
            <a:ext cx="5304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Qué partición asignamos?</a:t>
            </a:r>
            <a:endParaRPr b="0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8" name="Google Shape;218;p11"/>
          <p:cNvSpPr/>
          <p:nvPr/>
        </p:nvSpPr>
        <p:spPr>
          <a:xfrm>
            <a:off x="849475" y="1151975"/>
            <a:ext cx="2258400" cy="39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145025" y="1110550"/>
            <a:ext cx="663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11"/>
          <p:cNvCxnSpPr/>
          <p:nvPr/>
        </p:nvCxnSpPr>
        <p:spPr>
          <a:xfrm>
            <a:off x="6224000" y="5951425"/>
            <a:ext cx="849600" cy="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1" name="Google Shape;221;p11"/>
          <p:cNvSpPr txBox="1"/>
          <p:nvPr/>
        </p:nvSpPr>
        <p:spPr>
          <a:xfrm>
            <a:off x="538700" y="2726625"/>
            <a:ext cx="5449200" cy="656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Primer ajuste: </a:t>
            </a: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 primer hueco en el que entre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538700" y="3459225"/>
            <a:ext cx="5449200" cy="656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Siguiente ajuste: </a:t>
            </a: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 primer hueco en el que entre partiendo desde la última búsqueda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538700" y="4222613"/>
            <a:ext cx="5449200" cy="656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Mejor ajuste: </a:t>
            </a: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 hueco más pequeño en el que entre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6911750" y="2333275"/>
            <a:ext cx="2258400" cy="398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6911738" y="5857475"/>
            <a:ext cx="2258400" cy="398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6911750" y="5026400"/>
            <a:ext cx="2258400" cy="374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1"/>
          <p:cNvSpPr txBox="1"/>
          <p:nvPr/>
        </p:nvSpPr>
        <p:spPr>
          <a:xfrm>
            <a:off x="538700" y="5026388"/>
            <a:ext cx="5449200" cy="656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Peor ajuste: </a:t>
            </a: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 hueco más grande en el que entre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7064138" y="5857475"/>
            <a:ext cx="2258400" cy="3984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3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3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2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chemeClr val="lt1"/>
                </a:solidFill>
              </a:rPr>
              <a:t>Fragmentación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237" name="Google Shape;23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7475" y="1939350"/>
            <a:ext cx="6045800" cy="37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 txBox="1"/>
          <p:nvPr/>
        </p:nvSpPr>
        <p:spPr>
          <a:xfrm>
            <a:off x="372950" y="1106400"/>
            <a:ext cx="80181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 asignar particiones de tamaño variable -&gt; </a:t>
            </a: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fragmentación externa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 asignar particiones de tamaño fijo -&gt; </a:t>
            </a: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fragmentación interna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3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3"/>
          <p:cNvSpPr/>
          <p:nvPr/>
        </p:nvSpPr>
        <p:spPr>
          <a:xfrm>
            <a:off x="918325" y="3505650"/>
            <a:ext cx="1075200" cy="93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3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chemeClr val="lt1"/>
                </a:solidFill>
              </a:rPr>
              <a:t>Paginación (Simple)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248" name="Google Shape;248;p13"/>
          <p:cNvGraphicFramePr/>
          <p:nvPr/>
        </p:nvGraphicFramePr>
        <p:xfrm>
          <a:off x="952500" y="346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{4DA0A7D6-0998-469A-922B-0079A3FBDD4D}</a:tableStyleId>
              </a:tblPr>
              <a:tblGrid>
                <a:gridCol w="1075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PA0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PA1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PA2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9" name="Google Shape;249;p13"/>
          <p:cNvGraphicFramePr/>
          <p:nvPr/>
        </p:nvGraphicFramePr>
        <p:xfrm>
          <a:off x="7178550" y="179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{4DA0A7D6-0998-469A-922B-0079A3FBDD4D}</a:tableStyleId>
              </a:tblPr>
              <a:tblGrid>
                <a:gridCol w="1572350"/>
              </a:tblGrid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0" name="Google Shape;250;p13"/>
          <p:cNvSpPr txBox="1"/>
          <p:nvPr/>
        </p:nvSpPr>
        <p:spPr>
          <a:xfrm>
            <a:off x="640600" y="2907350"/>
            <a:ext cx="16989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Proceso A</a:t>
            </a:r>
            <a:endParaRPr b="0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251" name="Google Shape;251;p13"/>
          <p:cNvGraphicFramePr/>
          <p:nvPr/>
        </p:nvGraphicFramePr>
        <p:xfrm>
          <a:off x="7178550" y="179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{4DA0A7D6-0998-469A-922B-0079A3FBDD4D}</a:tableStyleId>
              </a:tblPr>
              <a:tblGrid>
                <a:gridCol w="1572350"/>
              </a:tblGrid>
              <a:tr h="38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PA2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PA0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PA1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5A6BD"/>
                    </a:solidFill>
                  </a:tcPr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52" name="Google Shape;252;p13"/>
          <p:cNvCxnSpPr/>
          <p:nvPr/>
        </p:nvCxnSpPr>
        <p:spPr>
          <a:xfrm flipH="1" rot="10800000">
            <a:off x="1947600" y="3315575"/>
            <a:ext cx="1015200" cy="39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3" name="Google Shape;253;p13"/>
          <p:cNvSpPr txBox="1"/>
          <p:nvPr/>
        </p:nvSpPr>
        <p:spPr>
          <a:xfrm>
            <a:off x="2962800" y="3010800"/>
            <a:ext cx="12846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Página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4" name="Google Shape;254;p13"/>
          <p:cNvSpPr txBox="1"/>
          <p:nvPr/>
        </p:nvSpPr>
        <p:spPr>
          <a:xfrm>
            <a:off x="5070675" y="2643275"/>
            <a:ext cx="12846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Marco (frame)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55" name="Google Shape;255;p13"/>
          <p:cNvCxnSpPr>
            <a:endCxn id="254" idx="3"/>
          </p:cNvCxnSpPr>
          <p:nvPr/>
        </p:nvCxnSpPr>
        <p:spPr>
          <a:xfrm flipH="1">
            <a:off x="6355275" y="2809475"/>
            <a:ext cx="855000" cy="20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6" name="Google Shape;256;p13"/>
          <p:cNvSpPr txBox="1"/>
          <p:nvPr/>
        </p:nvSpPr>
        <p:spPr>
          <a:xfrm>
            <a:off x="2566100" y="4437313"/>
            <a:ext cx="39366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TAM PÁG = TAM MARCO</a:t>
            </a:r>
            <a:endParaRPr b="1" i="0" sz="25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7" name="Google Shape;257;p13"/>
          <p:cNvSpPr txBox="1"/>
          <p:nvPr/>
        </p:nvSpPr>
        <p:spPr>
          <a:xfrm>
            <a:off x="5946375" y="5316975"/>
            <a:ext cx="1408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Memoria principal</a:t>
            </a:r>
            <a:endParaRPr b="1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8" name="Google Shape;258;p13"/>
          <p:cNvSpPr txBox="1"/>
          <p:nvPr/>
        </p:nvSpPr>
        <p:spPr>
          <a:xfrm>
            <a:off x="640600" y="4829863"/>
            <a:ext cx="1698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Almacenamiento secundario</a:t>
            </a:r>
            <a:endParaRPr b="1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207175" y="896924"/>
            <a:ext cx="8018100" cy="20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➔"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Permite que el espacio de direcciones físicas no sea contiguo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➔"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Divido los procesos en páginas y a la memoria principal en frames 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➔"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Cualquier marco puede ser asignado a cualquier página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◆"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genera fragmentación externa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➔"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Las páginas y marcos son de tamaño fijo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◆"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Genera fragmentación interna (en la última pág)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0" name="Google Shape;260;p13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4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4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chemeClr val="lt1"/>
                </a:solidFill>
              </a:rPr>
              <a:t>Paginación (Simple)</a:t>
            </a:r>
            <a:endParaRPr sz="1800">
              <a:solidFill>
                <a:schemeClr val="lt1"/>
              </a:solidFill>
            </a:endParaRPr>
          </a:p>
        </p:txBody>
      </p:sp>
      <p:graphicFrame>
        <p:nvGraphicFramePr>
          <p:cNvPr id="268" name="Google Shape;268;p14"/>
          <p:cNvGraphicFramePr/>
          <p:nvPr/>
        </p:nvGraphicFramePr>
        <p:xfrm>
          <a:off x="7178550" y="141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{4DA0A7D6-0998-469A-922B-0079A3FBDD4D}</a:tableStyleId>
              </a:tblPr>
              <a:tblGrid>
                <a:gridCol w="382850"/>
                <a:gridCol w="1189500"/>
              </a:tblGrid>
              <a:tr h="38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5A6BD"/>
                    </a:solidFill>
                  </a:tcPr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PA2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9FC5E8"/>
                    </a:solidFill>
                  </a:tcPr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5A6BD"/>
                    </a:solidFill>
                  </a:tcPr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PA0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PA1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FC5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FC5E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FC5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5A6BD"/>
                    </a:solidFill>
                  </a:tcPr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5A6BD"/>
                    </a:solidFill>
                  </a:tcPr>
                </a:tc>
              </a:tr>
              <a:tr h="38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69" name="Google Shape;269;p14"/>
          <p:cNvSpPr txBox="1"/>
          <p:nvPr/>
        </p:nvSpPr>
        <p:spPr>
          <a:xfrm>
            <a:off x="289500" y="963600"/>
            <a:ext cx="6888900" cy="2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➔"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Cada proceso tiene una tabla de páginas indicando en qué marco se encuentra cada página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➔"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Cada página posee un bit de VALIDEZ lo que indica si dicha página se encuentra dentro del espacio de direcciones del proceso 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➔"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Una forma de administrar los marcos libres es con un bitmap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270" name="Google Shape;270;p14"/>
          <p:cNvGraphicFramePr/>
          <p:nvPr/>
        </p:nvGraphicFramePr>
        <p:xfrm>
          <a:off x="4940175" y="380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{4DA0A7D6-0998-469A-922B-0079A3FBDD4D}</a:tableStyleId>
              </a:tblPr>
              <a:tblGrid>
                <a:gridCol w="382850"/>
                <a:gridCol w="996150"/>
                <a:gridCol w="548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Marco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1" name="Google Shape;271;p14"/>
          <p:cNvSpPr txBox="1"/>
          <p:nvPr/>
        </p:nvSpPr>
        <p:spPr>
          <a:xfrm>
            <a:off x="547875" y="3963950"/>
            <a:ext cx="43923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Tabla de páginas PA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272" name="Google Shape;272;p14"/>
          <p:cNvGraphicFramePr/>
          <p:nvPr/>
        </p:nvGraphicFramePr>
        <p:xfrm>
          <a:off x="1532675" y="290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{4DA0A7D6-0998-469A-922B-0079A3FBDD4D}</a:tableStyleId>
              </a:tblPr>
              <a:tblGrid>
                <a:gridCol w="465025"/>
                <a:gridCol w="465025"/>
                <a:gridCol w="465025"/>
                <a:gridCol w="465025"/>
                <a:gridCol w="465025"/>
                <a:gridCol w="465025"/>
                <a:gridCol w="465025"/>
                <a:gridCol w="465025"/>
                <a:gridCol w="465025"/>
                <a:gridCol w="465025"/>
                <a:gridCol w="4650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3" name="Google Shape;273;p14"/>
          <p:cNvSpPr txBox="1"/>
          <p:nvPr/>
        </p:nvSpPr>
        <p:spPr>
          <a:xfrm>
            <a:off x="471675" y="3354350"/>
            <a:ext cx="43923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Bimap de marcos libres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4" name="Google Shape;274;p14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5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5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chemeClr val="lt1"/>
                </a:solidFill>
              </a:rPr>
              <a:t>Paginación (Simple)</a:t>
            </a:r>
            <a:endParaRPr sz="1800">
              <a:solidFill>
                <a:schemeClr val="lt1"/>
              </a:solidFill>
            </a:endParaRPr>
          </a:p>
        </p:txBody>
      </p:sp>
      <p:graphicFrame>
        <p:nvGraphicFramePr>
          <p:cNvPr id="282" name="Google Shape;282;p15"/>
          <p:cNvGraphicFramePr/>
          <p:nvPr/>
        </p:nvGraphicFramePr>
        <p:xfrm>
          <a:off x="381975" y="394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{4DA0A7D6-0998-469A-922B-0079A3FBDD4D}</a:tableStyleId>
              </a:tblPr>
              <a:tblGrid>
                <a:gridCol w="382850"/>
                <a:gridCol w="996150"/>
                <a:gridCol w="548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Marco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3" name="Google Shape;283;p15"/>
          <p:cNvSpPr txBox="1"/>
          <p:nvPr/>
        </p:nvSpPr>
        <p:spPr>
          <a:xfrm>
            <a:off x="0" y="3347500"/>
            <a:ext cx="3000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Tabla de páginas PA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3128575" y="920638"/>
            <a:ext cx="45996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Ej: Tam Pág = 1KiB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DL -&gt; 2045 (decimal)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3000000" y="1878475"/>
            <a:ext cx="57267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Debo saber cuál es la página para obtener el marco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3215875" y="2341113"/>
            <a:ext cx="4134900" cy="75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DL / TamPag = Nro Página</a:t>
            </a:r>
            <a:endParaRPr b="1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(el resto es el offset)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7" name="Google Shape;287;p15"/>
          <p:cNvSpPr txBox="1"/>
          <p:nvPr/>
        </p:nvSpPr>
        <p:spPr>
          <a:xfrm>
            <a:off x="3128575" y="3340025"/>
            <a:ext cx="30000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2045 / 1024 = Nro Página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Pág 1</a:t>
            </a:r>
            <a:r>
              <a:rPr b="0" i="0" lang="en" sz="1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Offset 1021 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8" name="Google Shape;288;p15"/>
          <p:cNvSpPr txBox="1"/>
          <p:nvPr/>
        </p:nvSpPr>
        <p:spPr>
          <a:xfrm>
            <a:off x="6799200" y="3283775"/>
            <a:ext cx="19275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 pág 1 tiene V = 1 y se encuentra en el </a:t>
            </a:r>
            <a:r>
              <a:rPr b="1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marco 6</a:t>
            </a:r>
            <a:endParaRPr b="1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3128575" y="4475500"/>
            <a:ext cx="5511300" cy="656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DF = Nro Marco * Tamaño Marco + OFFSET</a:t>
            </a:r>
            <a:endParaRPr b="1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3128575" y="5238825"/>
            <a:ext cx="43095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DF = 6 * 1024 + 1021 = 7165 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91" name="Google Shape;291;p15"/>
          <p:cNvCxnSpPr>
            <a:endCxn id="288" idx="1"/>
          </p:cNvCxnSpPr>
          <p:nvPr/>
        </p:nvCxnSpPr>
        <p:spPr>
          <a:xfrm>
            <a:off x="5718300" y="3850175"/>
            <a:ext cx="1080900" cy="5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2" name="Google Shape;292;p15"/>
          <p:cNvCxnSpPr>
            <a:stCxn id="287" idx="2"/>
          </p:cNvCxnSpPr>
          <p:nvPr/>
        </p:nvCxnSpPr>
        <p:spPr>
          <a:xfrm>
            <a:off x="4628575" y="4097825"/>
            <a:ext cx="54000" cy="35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3" name="Google Shape;293;p15"/>
          <p:cNvCxnSpPr/>
          <p:nvPr/>
        </p:nvCxnSpPr>
        <p:spPr>
          <a:xfrm flipH="1">
            <a:off x="6671600" y="4181550"/>
            <a:ext cx="725100" cy="35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94" name="Google Shape;294;p15"/>
          <p:cNvGrpSpPr/>
          <p:nvPr/>
        </p:nvGrpSpPr>
        <p:grpSpPr>
          <a:xfrm>
            <a:off x="207175" y="986225"/>
            <a:ext cx="2137575" cy="2006750"/>
            <a:chOff x="207175" y="986225"/>
            <a:chExt cx="2137575" cy="2006750"/>
          </a:xfrm>
        </p:grpSpPr>
        <p:sp>
          <p:nvSpPr>
            <p:cNvPr id="295" name="Google Shape;295;p15"/>
            <p:cNvSpPr/>
            <p:nvPr/>
          </p:nvSpPr>
          <p:spPr>
            <a:xfrm>
              <a:off x="558425" y="1521775"/>
              <a:ext cx="1574700" cy="14712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PAG A1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5"/>
            <p:cNvSpPr txBox="1"/>
            <p:nvPr/>
          </p:nvSpPr>
          <p:spPr>
            <a:xfrm>
              <a:off x="207175" y="1169575"/>
              <a:ext cx="8703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6144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5"/>
            <p:cNvSpPr txBox="1"/>
            <p:nvPr/>
          </p:nvSpPr>
          <p:spPr>
            <a:xfrm>
              <a:off x="207175" y="2563338"/>
              <a:ext cx="870300" cy="3522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7165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8" name="Google Shape;298;p15"/>
            <p:cNvCxnSpPr/>
            <p:nvPr/>
          </p:nvCxnSpPr>
          <p:spPr>
            <a:xfrm flipH="1" rot="10800000">
              <a:off x="1781825" y="1276250"/>
              <a:ext cx="82800" cy="29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9" name="Google Shape;299;p15"/>
            <p:cNvSpPr txBox="1"/>
            <p:nvPr/>
          </p:nvSpPr>
          <p:spPr>
            <a:xfrm>
              <a:off x="1263850" y="986225"/>
              <a:ext cx="10809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Marco 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15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6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chemeClr val="lt1"/>
                </a:solidFill>
              </a:rPr>
              <a:t>Paginación (Simple)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8" name="Google Shape;308;p16"/>
          <p:cNvSpPr txBox="1"/>
          <p:nvPr/>
        </p:nvSpPr>
        <p:spPr>
          <a:xfrm>
            <a:off x="0" y="762000"/>
            <a:ext cx="30000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Otra forma de resolverlo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9" name="Google Shape;309;p16"/>
          <p:cNvGraphicFramePr/>
          <p:nvPr/>
        </p:nvGraphicFramePr>
        <p:xfrm>
          <a:off x="381975" y="234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{4DA0A7D6-0998-469A-922B-0079A3FBDD4D}</a:tableStyleId>
              </a:tblPr>
              <a:tblGrid>
                <a:gridCol w="382850"/>
                <a:gridCol w="996150"/>
                <a:gridCol w="5486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Marco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0" name="Google Shape;310;p16"/>
          <p:cNvSpPr txBox="1"/>
          <p:nvPr/>
        </p:nvSpPr>
        <p:spPr>
          <a:xfrm>
            <a:off x="-105250" y="1823500"/>
            <a:ext cx="30000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Tabla de páginas PA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311" name="Google Shape;311;p16"/>
          <p:cNvGraphicFramePr/>
          <p:nvPr/>
        </p:nvGraphicFramePr>
        <p:xfrm>
          <a:off x="3046875" y="181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{4DA0A7D6-0998-469A-922B-0079A3FBDD4D}</a:tableStyleId>
              </a:tblPr>
              <a:tblGrid>
                <a:gridCol w="1842850"/>
                <a:gridCol w="3831850"/>
              </a:tblGrid>
              <a:tr h="396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DL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NRO PÁG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OFFSET DENTRO DE PAG (10 bits)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5A6BD"/>
                    </a:solidFill>
                  </a:tcPr>
                </a:tc>
              </a:tr>
            </a:tbl>
          </a:graphicData>
        </a:graphic>
      </p:graphicFrame>
      <p:sp>
        <p:nvSpPr>
          <p:cNvPr id="312" name="Google Shape;312;p16"/>
          <p:cNvSpPr txBox="1"/>
          <p:nvPr/>
        </p:nvSpPr>
        <p:spPr>
          <a:xfrm>
            <a:off x="3107700" y="948975"/>
            <a:ext cx="55113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Como la página es de 1KiB =&gt; necesito </a:t>
            </a:r>
            <a:r>
              <a:rPr b="1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 </a:t>
            </a: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bits para direccionar un byte dentro de la misma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3" name="Google Shape;313;p16"/>
          <p:cNvSpPr txBox="1"/>
          <p:nvPr/>
        </p:nvSpPr>
        <p:spPr>
          <a:xfrm>
            <a:off x="3020875" y="2640463"/>
            <a:ext cx="57267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Debo saber cuál es la página para obtener el marco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4" name="Google Shape;314;p16"/>
          <p:cNvSpPr txBox="1"/>
          <p:nvPr/>
        </p:nvSpPr>
        <p:spPr>
          <a:xfrm>
            <a:off x="3155575" y="3398275"/>
            <a:ext cx="31638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2045(d) -&gt; </a:t>
            </a: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11111111101 </a:t>
            </a: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(b)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  | 1111111101 -&gt;offset</a:t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pág 1(b) =&gt; 1 (d)</a:t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5" name="Google Shape;315;p16"/>
          <p:cNvSpPr txBox="1"/>
          <p:nvPr/>
        </p:nvSpPr>
        <p:spPr>
          <a:xfrm>
            <a:off x="6820075" y="3552313"/>
            <a:ext cx="19275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 pág 1 tiene V = 1 y se encuentra en el </a:t>
            </a:r>
            <a:r>
              <a:rPr b="1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marco 6</a:t>
            </a:r>
            <a:endParaRPr b="1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(110 (b))</a:t>
            </a:r>
            <a:endParaRPr b="1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16" name="Google Shape;316;p16"/>
          <p:cNvCxnSpPr>
            <a:endCxn id="315" idx="1"/>
          </p:cNvCxnSpPr>
          <p:nvPr/>
        </p:nvCxnSpPr>
        <p:spPr>
          <a:xfrm>
            <a:off x="5739175" y="4118713"/>
            <a:ext cx="1080900" cy="5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7" name="Google Shape;317;p16"/>
          <p:cNvCxnSpPr>
            <a:stCxn id="314" idx="2"/>
          </p:cNvCxnSpPr>
          <p:nvPr/>
        </p:nvCxnSpPr>
        <p:spPr>
          <a:xfrm>
            <a:off x="4737475" y="4562275"/>
            <a:ext cx="54000" cy="35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aphicFrame>
        <p:nvGraphicFramePr>
          <p:cNvPr id="318" name="Google Shape;318;p16"/>
          <p:cNvGraphicFramePr/>
          <p:nvPr/>
        </p:nvGraphicFramePr>
        <p:xfrm>
          <a:off x="2643025" y="486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{4DA0A7D6-0998-469A-922B-0079A3FBDD4D}</a:tableStyleId>
              </a:tblPr>
              <a:tblGrid>
                <a:gridCol w="1842850"/>
                <a:gridCol w="3831850"/>
              </a:tblGrid>
              <a:tr h="396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DF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NRO MARCO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OFFSET DENTRO DE PAG (10 bits)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110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1111111101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5A6BD"/>
                    </a:solidFill>
                  </a:tcPr>
                </a:tc>
              </a:tr>
            </a:tbl>
          </a:graphicData>
        </a:graphic>
      </p:graphicFrame>
      <p:cxnSp>
        <p:nvCxnSpPr>
          <p:cNvPr id="319" name="Google Shape;319;p16"/>
          <p:cNvCxnSpPr/>
          <p:nvPr/>
        </p:nvCxnSpPr>
        <p:spPr>
          <a:xfrm flipH="1">
            <a:off x="6671600" y="4943550"/>
            <a:ext cx="725100" cy="35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0" name="Google Shape;320;p16"/>
          <p:cNvCxnSpPr/>
          <p:nvPr/>
        </p:nvCxnSpPr>
        <p:spPr>
          <a:xfrm rot="10800000">
            <a:off x="1844125" y="5888350"/>
            <a:ext cx="807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1" name="Google Shape;321;p16"/>
          <p:cNvSpPr txBox="1"/>
          <p:nvPr/>
        </p:nvSpPr>
        <p:spPr>
          <a:xfrm>
            <a:off x="541325" y="5660200"/>
            <a:ext cx="1263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7165 (d)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6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7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7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chemeClr val="lt1"/>
                </a:solidFill>
              </a:rPr>
              <a:t>Paginación (Simple)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0" name="Google Shape;330;p17"/>
          <p:cNvSpPr/>
          <p:nvPr/>
        </p:nvSpPr>
        <p:spPr>
          <a:xfrm>
            <a:off x="290075" y="1110550"/>
            <a:ext cx="3024900" cy="26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7"/>
          <p:cNvSpPr txBox="1"/>
          <p:nvPr/>
        </p:nvSpPr>
        <p:spPr>
          <a:xfrm>
            <a:off x="683725" y="3928325"/>
            <a:ext cx="20718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Memoria principal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7"/>
          <p:cNvSpPr/>
          <p:nvPr/>
        </p:nvSpPr>
        <p:spPr>
          <a:xfrm>
            <a:off x="621575" y="1566350"/>
            <a:ext cx="745800" cy="6564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7"/>
          <p:cNvSpPr/>
          <p:nvPr/>
        </p:nvSpPr>
        <p:spPr>
          <a:xfrm>
            <a:off x="2009725" y="2046325"/>
            <a:ext cx="745800" cy="6564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7"/>
          <p:cNvSpPr/>
          <p:nvPr/>
        </p:nvSpPr>
        <p:spPr>
          <a:xfrm>
            <a:off x="621575" y="2871650"/>
            <a:ext cx="745800" cy="456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TP1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7"/>
          <p:cNvSpPr/>
          <p:nvPr/>
        </p:nvSpPr>
        <p:spPr>
          <a:xfrm>
            <a:off x="2009725" y="3200850"/>
            <a:ext cx="745800" cy="4563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TP2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7"/>
          <p:cNvSpPr/>
          <p:nvPr/>
        </p:nvSpPr>
        <p:spPr>
          <a:xfrm>
            <a:off x="5594150" y="1524925"/>
            <a:ext cx="2403300" cy="180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7"/>
          <p:cNvSpPr txBox="1"/>
          <p:nvPr/>
        </p:nvSpPr>
        <p:spPr>
          <a:xfrm>
            <a:off x="5925650" y="3472025"/>
            <a:ext cx="20718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7"/>
          <p:cNvSpPr/>
          <p:nvPr/>
        </p:nvSpPr>
        <p:spPr>
          <a:xfrm>
            <a:off x="6769125" y="1918550"/>
            <a:ext cx="745800" cy="304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TP1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7"/>
          <p:cNvSpPr txBox="1"/>
          <p:nvPr/>
        </p:nvSpPr>
        <p:spPr>
          <a:xfrm>
            <a:off x="5718450" y="1794275"/>
            <a:ext cx="1160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50800" rtl="0" algn="just">
              <a:lnSpc>
                <a:spcPct val="11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PTBR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7"/>
          <p:cNvSpPr/>
          <p:nvPr/>
        </p:nvSpPr>
        <p:spPr>
          <a:xfrm>
            <a:off x="5823425" y="2380063"/>
            <a:ext cx="745800" cy="304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7"/>
          <p:cNvSpPr/>
          <p:nvPr/>
        </p:nvSpPr>
        <p:spPr>
          <a:xfrm>
            <a:off x="6769125" y="2871650"/>
            <a:ext cx="745800" cy="304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7"/>
          <p:cNvSpPr/>
          <p:nvPr/>
        </p:nvSpPr>
        <p:spPr>
          <a:xfrm>
            <a:off x="5823425" y="2871650"/>
            <a:ext cx="745800" cy="304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7"/>
          <p:cNvSpPr/>
          <p:nvPr/>
        </p:nvSpPr>
        <p:spPr>
          <a:xfrm>
            <a:off x="6878725" y="2395100"/>
            <a:ext cx="745800" cy="304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7"/>
          <p:cNvSpPr/>
          <p:nvPr/>
        </p:nvSpPr>
        <p:spPr>
          <a:xfrm>
            <a:off x="1326025" y="1167904"/>
            <a:ext cx="5822050" cy="1952375"/>
          </a:xfrm>
          <a:custGeom>
            <a:rect b="b" l="l" r="r" t="t"/>
            <a:pathLst>
              <a:path extrusionOk="0" h="78095" w="232882">
                <a:moveTo>
                  <a:pt x="232882" y="31685"/>
                </a:moveTo>
                <a:cubicBezTo>
                  <a:pt x="219760" y="26574"/>
                  <a:pt x="179979" y="-5471"/>
                  <a:pt x="154149" y="1021"/>
                </a:cubicBezTo>
                <a:cubicBezTo>
                  <a:pt x="128319" y="7513"/>
                  <a:pt x="99865" y="59449"/>
                  <a:pt x="77903" y="70637"/>
                </a:cubicBezTo>
                <a:cubicBezTo>
                  <a:pt x="55941" y="81825"/>
                  <a:pt x="35360" y="66907"/>
                  <a:pt x="22376" y="68150"/>
                </a:cubicBezTo>
                <a:cubicBezTo>
                  <a:pt x="9392" y="69393"/>
                  <a:pt x="3729" y="76438"/>
                  <a:pt x="0" y="7809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7"/>
          <p:cNvSpPr txBox="1"/>
          <p:nvPr/>
        </p:nvSpPr>
        <p:spPr>
          <a:xfrm>
            <a:off x="3409625" y="4224500"/>
            <a:ext cx="55734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 PTBR contiene el puntero de la tabla de páginas del proceso en ejecución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 los cambios de contexto, su valor se debe guardar (PCB)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6" name="Google Shape;346;p17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8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8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chemeClr val="lt1"/>
                </a:solidFill>
              </a:rPr>
              <a:t>Paginación (Simple)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4" name="Google Shape;354;p18"/>
          <p:cNvSpPr txBox="1"/>
          <p:nvPr/>
        </p:nvSpPr>
        <p:spPr>
          <a:xfrm>
            <a:off x="420000" y="943525"/>
            <a:ext cx="85071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 acceso a una dirección física -&gt; 2 accesos a memoria 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( 1 ac TP + 1 ac byte DF)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55" name="Google Shape;355;p18"/>
          <p:cNvGrpSpPr/>
          <p:nvPr/>
        </p:nvGrpSpPr>
        <p:grpSpPr>
          <a:xfrm>
            <a:off x="2113350" y="1711525"/>
            <a:ext cx="4910400" cy="1830650"/>
            <a:chOff x="2113350" y="1711525"/>
            <a:chExt cx="4910400" cy="1830650"/>
          </a:xfrm>
        </p:grpSpPr>
        <p:sp>
          <p:nvSpPr>
            <p:cNvPr id="356" name="Google Shape;356;p18"/>
            <p:cNvSpPr txBox="1"/>
            <p:nvPr/>
          </p:nvSpPr>
          <p:spPr>
            <a:xfrm>
              <a:off x="2113350" y="2885775"/>
              <a:ext cx="4910400" cy="6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Translation Look-aside Buffer</a:t>
              </a:r>
              <a:endParaRPr b="0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357" name="Google Shape;357;p18"/>
            <p:cNvGrpSpPr/>
            <p:nvPr/>
          </p:nvGrpSpPr>
          <p:grpSpPr>
            <a:xfrm>
              <a:off x="3915900" y="1711525"/>
              <a:ext cx="1554000" cy="1174250"/>
              <a:chOff x="3915900" y="1711525"/>
              <a:chExt cx="1554000" cy="1174250"/>
            </a:xfrm>
          </p:grpSpPr>
          <p:sp>
            <p:nvSpPr>
              <p:cNvPr id="358" name="Google Shape;358;p18"/>
              <p:cNvSpPr/>
              <p:nvPr/>
            </p:nvSpPr>
            <p:spPr>
              <a:xfrm>
                <a:off x="3915900" y="2229375"/>
                <a:ext cx="1554000" cy="656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200"/>
                  <a:buFont typeface="Arial"/>
                  <a:buNone/>
                </a:pPr>
                <a:r>
                  <a:rPr b="1" i="0" lang="en" sz="2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TLB</a:t>
                </a:r>
                <a:endParaRPr b="1" i="0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9" name="Google Shape;359;p18"/>
              <p:cNvCxnSpPr>
                <a:stCxn id="354" idx="2"/>
                <a:endCxn id="358" idx="0"/>
              </p:cNvCxnSpPr>
              <p:nvPr/>
            </p:nvCxnSpPr>
            <p:spPr>
              <a:xfrm>
                <a:off x="4673550" y="1711525"/>
                <a:ext cx="19200" cy="517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  <p:sp>
        <p:nvSpPr>
          <p:cNvPr id="360" name="Google Shape;360;p18"/>
          <p:cNvSpPr txBox="1"/>
          <p:nvPr/>
        </p:nvSpPr>
        <p:spPr>
          <a:xfrm>
            <a:off x="787325" y="3617550"/>
            <a:ext cx="7624500" cy="11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Char char="➔"/>
            </a:pP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 una memoria asociativa de alta velocidad (caché HW)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Char char="➔"/>
            </a:pP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Guardamos entradas de la tabla de página para agilizar el proceso de traducción y el acceso efectivo a memoria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1" name="Google Shape;361;p18"/>
          <p:cNvSpPr txBox="1"/>
          <p:nvPr/>
        </p:nvSpPr>
        <p:spPr>
          <a:xfrm>
            <a:off x="880650" y="4619425"/>
            <a:ext cx="7624500" cy="1160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Puede además guardar en cada entrada un identificador del proceso	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Char char="◆"/>
            </a:pP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Por protección de otros procesos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Quattrocento Sans"/>
              <a:buChar char="◆"/>
            </a:pP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Para no tener que vaciar la caché al cambiar de proceso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2" name="Google Shape;362;p18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9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775" y="1473799"/>
            <a:ext cx="6734124" cy="51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9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chemeClr val="lt1"/>
                </a:solidFill>
              </a:rPr>
              <a:t>Paginación (Simple)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71" name="Google Shape;371;p19"/>
          <p:cNvSpPr txBox="1"/>
          <p:nvPr/>
        </p:nvSpPr>
        <p:spPr>
          <a:xfrm>
            <a:off x="315300" y="785350"/>
            <a:ext cx="85134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Tacceso−efectivo = Pacierto ∗ Tacierto + Pfallo ∗ Tfallo </a:t>
            </a:r>
            <a:endParaRPr b="1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76200" marR="0" rtl="0" algn="l">
              <a:lnSpc>
                <a:spcPct val="90909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Ejemplo:. 0,98 ∗ (20ns + 100ns) + 0,02 ∗ (</a:t>
            </a:r>
            <a:r>
              <a:rPr b="0" i="1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**20ns**</a:t>
            </a:r>
            <a:r>
              <a:rPr b="0" i="0" lang="e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+ 100ns + 100ns) = 122ns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2" name="Google Shape;372;p19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/>
          <p:nvPr/>
        </p:nvSpPr>
        <p:spPr>
          <a:xfrm>
            <a:off x="257700" y="1236899"/>
            <a:ext cx="86286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ttrocento Sans"/>
              <a:buChar char="➔"/>
            </a:pP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 una gran matriz de bytes -&gt; direcciones</a:t>
            </a:r>
            <a:endParaRPr b="1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Memoria principal</a:t>
            </a:r>
            <a:endParaRPr b="0" sz="1800">
              <a:solidFill>
                <a:srgbClr val="FFFFFF"/>
              </a:solidFill>
            </a:endParaRPr>
          </a:p>
        </p:txBody>
      </p:sp>
      <p:grpSp>
        <p:nvGrpSpPr>
          <p:cNvPr id="41" name="Google Shape;41;p2"/>
          <p:cNvGrpSpPr/>
          <p:nvPr/>
        </p:nvGrpSpPr>
        <p:grpSpPr>
          <a:xfrm>
            <a:off x="3615900" y="2276775"/>
            <a:ext cx="5126275" cy="2997200"/>
            <a:chOff x="2854025" y="1930400"/>
            <a:chExt cx="5126275" cy="2997200"/>
          </a:xfrm>
        </p:grpSpPr>
        <p:pic>
          <p:nvPicPr>
            <p:cNvPr id="42" name="Google Shape;42;p2"/>
            <p:cNvPicPr preferRelativeResize="0"/>
            <p:nvPr/>
          </p:nvPicPr>
          <p:blipFill rotWithShape="1">
            <a:blip r:embed="rId3">
              <a:alphaModFix/>
            </a:blip>
            <a:srcRect b="0" l="25240" r="22534" t="0"/>
            <a:stretch/>
          </p:blipFill>
          <p:spPr>
            <a:xfrm>
              <a:off x="4135575" y="1930400"/>
              <a:ext cx="2493825" cy="299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Google Shape;43;p2"/>
            <p:cNvSpPr txBox="1"/>
            <p:nvPr/>
          </p:nvSpPr>
          <p:spPr>
            <a:xfrm>
              <a:off x="6629400" y="2298600"/>
              <a:ext cx="1350900" cy="76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Kernel space</a:t>
              </a:r>
              <a:endParaRPr b="0" i="0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" name="Google Shape;44;p2"/>
            <p:cNvSpPr txBox="1"/>
            <p:nvPr/>
          </p:nvSpPr>
          <p:spPr>
            <a:xfrm>
              <a:off x="2854025" y="3718575"/>
              <a:ext cx="1163700" cy="45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User space</a:t>
              </a:r>
              <a:endParaRPr b="0" i="0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5" name="Google Shape;45;p2"/>
          <p:cNvSpPr txBox="1"/>
          <p:nvPr/>
        </p:nvSpPr>
        <p:spPr>
          <a:xfrm>
            <a:off x="257700" y="2123125"/>
            <a:ext cx="3358200" cy="3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Quattrocento Sans"/>
              <a:buChar char="➔"/>
            </a:pP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Todas las </a:t>
            </a:r>
            <a:r>
              <a:rPr b="1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instrucciones </a:t>
            </a: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 se ejecutan y los </a:t>
            </a:r>
            <a:r>
              <a:rPr b="1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datos </a:t>
            </a:r>
            <a:r>
              <a:rPr b="0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sobre los que se operan tienen que están en memoria principal (física)</a:t>
            </a:r>
            <a:endParaRPr b="1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0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chemeClr val="lt1"/>
                </a:solidFill>
              </a:rPr>
              <a:t>Paginación (Simple)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87900" y="820725"/>
            <a:ext cx="3148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90909"/>
              </a:lnSpc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Protección y compartir memoria entre procesos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81" name="Google Shape;38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6225" y="1015225"/>
            <a:ext cx="576595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0"/>
          <p:cNvSpPr txBox="1"/>
          <p:nvPr/>
        </p:nvSpPr>
        <p:spPr>
          <a:xfrm>
            <a:off x="149175" y="2187700"/>
            <a:ext cx="2817900" cy="22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Protección</a:t>
            </a: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Se pueden agregar bits en la TP para indicar permisos sobre las páginas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Memoria compartida:</a:t>
            </a: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se logra apuntando a los mismos marcos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3" name="Google Shape;383;p20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1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1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chemeClr val="lt1"/>
                </a:solidFill>
              </a:rPr>
              <a:t>Paginación (Simple)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87900" y="820725"/>
            <a:ext cx="5804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90909"/>
              </a:lnSpc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Estructura de tabla de páginas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2" name="Google Shape;392;p21"/>
          <p:cNvSpPr txBox="1"/>
          <p:nvPr/>
        </p:nvSpPr>
        <p:spPr>
          <a:xfrm>
            <a:off x="325050" y="1516775"/>
            <a:ext cx="84939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 las direcciones son de 32 bits y las páginas son de 1KiB (2^10) la tabla de  páginas puede tener 2^32 / 2^10 = 2^22 entradas.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 cada entrada es de 4 bytes, entonces una tabla de páginas puede ocupar 16MiB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=&gt; 16MiB contiguos en memoria principal . . .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3" name="Google Shape;393;p21"/>
          <p:cNvSpPr txBox="1"/>
          <p:nvPr/>
        </p:nvSpPr>
        <p:spPr>
          <a:xfrm>
            <a:off x="3447650" y="2884163"/>
            <a:ext cx="4475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si las direcciones son de 64 bits ….???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4" name="Google Shape;394;p21"/>
          <p:cNvSpPr txBox="1"/>
          <p:nvPr/>
        </p:nvSpPr>
        <p:spPr>
          <a:xfrm>
            <a:off x="752550" y="3968925"/>
            <a:ext cx="3150900" cy="656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Paginación jerárquica</a:t>
            </a:r>
            <a:endParaRPr b="1" i="0" sz="2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5" name="Google Shape;395;p21"/>
          <p:cNvSpPr txBox="1"/>
          <p:nvPr/>
        </p:nvSpPr>
        <p:spPr>
          <a:xfrm>
            <a:off x="4580700" y="4839136"/>
            <a:ext cx="44754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Paginar la tabla de páginas -&gt; puedo tenerlo disperso en memoria ( en los niveles que requiera)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6" name="Google Shape;396;p21"/>
          <p:cNvSpPr/>
          <p:nvPr/>
        </p:nvSpPr>
        <p:spPr>
          <a:xfrm>
            <a:off x="1869113" y="4645200"/>
            <a:ext cx="3318950" cy="1157675"/>
          </a:xfrm>
          <a:custGeom>
            <a:rect b="b" l="l" r="r" t="t"/>
            <a:pathLst>
              <a:path extrusionOk="0" h="46307" w="132758">
                <a:moveTo>
                  <a:pt x="29991" y="0"/>
                </a:moveTo>
                <a:cubicBezTo>
                  <a:pt x="29715" y="4835"/>
                  <a:pt x="31925" y="22377"/>
                  <a:pt x="28334" y="29007"/>
                </a:cubicBezTo>
                <a:cubicBezTo>
                  <a:pt x="24743" y="35637"/>
                  <a:pt x="12174" y="41439"/>
                  <a:pt x="8444" y="39781"/>
                </a:cubicBezTo>
                <a:cubicBezTo>
                  <a:pt x="4715" y="38124"/>
                  <a:pt x="-6336" y="18095"/>
                  <a:pt x="5957" y="19062"/>
                </a:cubicBezTo>
                <a:cubicBezTo>
                  <a:pt x="18250" y="20029"/>
                  <a:pt x="61070" y="42681"/>
                  <a:pt x="82203" y="45582"/>
                </a:cubicBezTo>
                <a:cubicBezTo>
                  <a:pt x="103337" y="48483"/>
                  <a:pt x="124332" y="37985"/>
                  <a:pt x="132758" y="3646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1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2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2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chemeClr val="lt1"/>
                </a:solidFill>
              </a:rPr>
              <a:t>Paginación (Simple)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87900" y="820725"/>
            <a:ext cx="58047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90909"/>
              </a:lnSpc>
              <a:spcBef>
                <a:spcPts val="0"/>
              </a:spcBef>
              <a:spcAft>
                <a:spcPts val="1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Tabla de páginas jerárquica</a:t>
            </a:r>
            <a:endParaRPr b="0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406" name="Google Shape;406;p22"/>
          <p:cNvGraphicFramePr/>
          <p:nvPr/>
        </p:nvGraphicFramePr>
        <p:xfrm>
          <a:off x="1053100" y="129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{4DA0A7D6-0998-469A-922B-0079A3FBDD4D}</a:tableStyleId>
              </a:tblPr>
              <a:tblGrid>
                <a:gridCol w="2164400"/>
                <a:gridCol w="1791400"/>
                <a:gridCol w="3283200"/>
              </a:tblGrid>
              <a:tr h="3810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DIRECCIÓN LÓGICA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PAG TP global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Offset TP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Offset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D96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 bits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 bits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 bits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07" name="Google Shape;407;p22"/>
          <p:cNvGraphicFramePr/>
          <p:nvPr/>
        </p:nvGraphicFramePr>
        <p:xfrm>
          <a:off x="1940425" y="303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{4DA0A7D6-0998-469A-922B-0079A3FBDD4D}</a:tableStyleId>
              </a:tblPr>
              <a:tblGrid>
                <a:gridCol w="1669725"/>
              </a:tblGrid>
              <a:tr h="107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PTR TP m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8" name="Google Shape;408;p22"/>
          <p:cNvGraphicFramePr/>
          <p:nvPr/>
        </p:nvGraphicFramePr>
        <p:xfrm>
          <a:off x="4952050" y="277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{4DA0A7D6-0998-469A-922B-0079A3FBDD4D}</a:tableStyleId>
              </a:tblPr>
              <a:tblGrid>
                <a:gridCol w="1669725"/>
              </a:tblGrid>
              <a:tr h="1078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Offset TP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09" name="Google Shape;409;p22"/>
          <p:cNvCxnSpPr/>
          <p:nvPr/>
        </p:nvCxnSpPr>
        <p:spPr>
          <a:xfrm flipH="1" rot="-5400000">
            <a:off x="747950" y="3130650"/>
            <a:ext cx="1823400" cy="518100"/>
          </a:xfrm>
          <a:prstGeom prst="bentConnector3">
            <a:avLst>
              <a:gd fmla="val 9999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0" name="Google Shape;410;p22"/>
          <p:cNvCxnSpPr/>
          <p:nvPr/>
        </p:nvCxnSpPr>
        <p:spPr>
          <a:xfrm flipH="1" rot="10800000">
            <a:off x="3638250" y="2809425"/>
            <a:ext cx="1326000" cy="155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1" name="Google Shape;411;p22"/>
          <p:cNvSpPr/>
          <p:nvPr/>
        </p:nvSpPr>
        <p:spPr>
          <a:xfrm>
            <a:off x="215475" y="2917250"/>
            <a:ext cx="837600" cy="456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PTPR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p22"/>
          <p:cNvCxnSpPr>
            <a:stCxn id="411" idx="3"/>
          </p:cNvCxnSpPr>
          <p:nvPr/>
        </p:nvCxnSpPr>
        <p:spPr>
          <a:xfrm flipH="1" rot="10800000">
            <a:off x="1053075" y="3046700"/>
            <a:ext cx="942000" cy="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3" name="Google Shape;413;p22"/>
          <p:cNvSpPr txBox="1"/>
          <p:nvPr/>
        </p:nvSpPr>
        <p:spPr>
          <a:xfrm>
            <a:off x="1331388" y="5732350"/>
            <a:ext cx="28878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Tabla de páginas global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4343000" y="5366025"/>
            <a:ext cx="28878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Tabla de páginas m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15" name="Google Shape;415;p22"/>
          <p:cNvCxnSpPr/>
          <p:nvPr/>
        </p:nvCxnSpPr>
        <p:spPr>
          <a:xfrm flipH="1" rot="10800000">
            <a:off x="6359225" y="3690900"/>
            <a:ext cx="1205400" cy="39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6" name="Google Shape;416;p22"/>
          <p:cNvSpPr txBox="1"/>
          <p:nvPr/>
        </p:nvSpPr>
        <p:spPr>
          <a:xfrm>
            <a:off x="7564625" y="3574550"/>
            <a:ext cx="12054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marco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7" name="Google Shape;417;p22"/>
          <p:cNvSpPr/>
          <p:nvPr/>
        </p:nvSpPr>
        <p:spPr>
          <a:xfrm>
            <a:off x="7908275" y="3161550"/>
            <a:ext cx="518100" cy="456300"/>
          </a:xfrm>
          <a:prstGeom prst="mathPlus">
            <a:avLst>
              <a:gd fmla="val 23520" name="adj1"/>
            </a:avLst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22"/>
          <p:cNvCxnSpPr>
            <a:endCxn id="417" idx="2"/>
          </p:cNvCxnSpPr>
          <p:nvPr/>
        </p:nvCxnSpPr>
        <p:spPr>
          <a:xfrm>
            <a:off x="6566949" y="2506200"/>
            <a:ext cx="1410000" cy="88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9" name="Google Shape;419;p22"/>
          <p:cNvSpPr/>
          <p:nvPr/>
        </p:nvSpPr>
        <p:spPr>
          <a:xfrm>
            <a:off x="7755875" y="4858663"/>
            <a:ext cx="837600" cy="6564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DF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20" name="Google Shape;420;p22"/>
          <p:cNvCxnSpPr>
            <a:stCxn id="416" idx="2"/>
            <a:endCxn id="419" idx="0"/>
          </p:cNvCxnSpPr>
          <p:nvPr/>
        </p:nvCxnSpPr>
        <p:spPr>
          <a:xfrm>
            <a:off x="8167325" y="3972950"/>
            <a:ext cx="7200" cy="88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1" name="Google Shape;421;p22"/>
          <p:cNvCxnSpPr/>
          <p:nvPr/>
        </p:nvCxnSpPr>
        <p:spPr>
          <a:xfrm>
            <a:off x="4114800" y="2464725"/>
            <a:ext cx="872700" cy="168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2" name="Google Shape;422;p22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3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3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chemeClr val="lt1"/>
                </a:solidFill>
              </a:rPr>
              <a:t>Paginación (Simple)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372950" y="1006925"/>
            <a:ext cx="362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Tabla de páginas invertida</a:t>
            </a:r>
            <a:endParaRPr b="1" i="0" sz="2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31" name="Google Shape;4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3975" y="2194138"/>
            <a:ext cx="6012125" cy="42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3"/>
          <p:cNvSpPr txBox="1"/>
          <p:nvPr/>
        </p:nvSpPr>
        <p:spPr>
          <a:xfrm>
            <a:off x="106350" y="1545725"/>
            <a:ext cx="84192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➔"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 una estructura de tabla de páginas que ocupa menos espacio que las tablas de páginas tradicionales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➔"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Hay una tabla para todo el sistema (en lugar de una tabla por proceso)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144350" y="2592575"/>
            <a:ext cx="2776200" cy="39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➔"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Está indexado por marco en lugar de por página (hay tantas entradas como marcos en la memoria física)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➔"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 valor almacenado me dice qué  página de qué proceso se encuentra en dicho marco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5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5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5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chemeClr val="lt1"/>
                </a:solidFill>
              </a:rPr>
              <a:t>Paginación (Simple)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42" name="Google Shape;442;p25"/>
          <p:cNvPicPr preferRelativeResize="0"/>
          <p:nvPr/>
        </p:nvPicPr>
        <p:blipFill rotWithShape="1">
          <a:blip r:embed="rId3">
            <a:alphaModFix/>
          </a:blip>
          <a:srcRect b="0" l="-2301" r="0" t="0"/>
          <a:stretch/>
        </p:blipFill>
        <p:spPr>
          <a:xfrm>
            <a:off x="577125" y="2110225"/>
            <a:ext cx="7483476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5"/>
          <p:cNvSpPr txBox="1"/>
          <p:nvPr/>
        </p:nvSpPr>
        <p:spPr>
          <a:xfrm>
            <a:off x="828750" y="1338450"/>
            <a:ext cx="26727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5"/>
          <p:cNvSpPr txBox="1"/>
          <p:nvPr/>
        </p:nvSpPr>
        <p:spPr>
          <a:xfrm>
            <a:off x="372950" y="1006925"/>
            <a:ext cx="663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Tabla de páginas invertida con tabla de hash</a:t>
            </a:r>
            <a:endParaRPr b="1" i="0" sz="2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4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chemeClr val="lt1"/>
                </a:solidFill>
              </a:rPr>
              <a:t>Paginación (Simple)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53" name="Google Shape;453;p24"/>
          <p:cNvSpPr txBox="1"/>
          <p:nvPr/>
        </p:nvSpPr>
        <p:spPr>
          <a:xfrm>
            <a:off x="372950" y="1006925"/>
            <a:ext cx="362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Tabla de páginas invertida</a:t>
            </a:r>
            <a:endParaRPr b="1" i="0" sz="2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4" name="Google Shape;454;p24"/>
          <p:cNvSpPr txBox="1"/>
          <p:nvPr/>
        </p:nvSpPr>
        <p:spPr>
          <a:xfrm>
            <a:off x="784730" y="2079861"/>
            <a:ext cx="3475800" cy="3026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Ventajas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➔"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Ocupa menos espacio que el resto de las estructuras de tabla de páginas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➔"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 puede mejorar el tiempo de acceso con una tabla hash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5" name="Google Shape;455;p24"/>
          <p:cNvSpPr txBox="1"/>
          <p:nvPr/>
        </p:nvSpPr>
        <p:spPr>
          <a:xfrm>
            <a:off x="4847975" y="2068198"/>
            <a:ext cx="3475800" cy="30264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Desventajas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➔"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Tengo que hacer una búsqueda lineal para encontrar el marco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➔"/>
            </a:pPr>
            <a:r>
              <a:rPr b="0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Dificil para compartir memoria</a:t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6" name="Google Shape;456;p24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6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6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6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chemeClr val="lt1"/>
                </a:solidFill>
              </a:rPr>
              <a:t>Segmentación(Simple)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64" name="Google Shape;464;p26"/>
          <p:cNvSpPr txBox="1"/>
          <p:nvPr/>
        </p:nvSpPr>
        <p:spPr>
          <a:xfrm>
            <a:off x="828750" y="1338450"/>
            <a:ext cx="26727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6"/>
          <p:cNvSpPr txBox="1"/>
          <p:nvPr/>
        </p:nvSpPr>
        <p:spPr>
          <a:xfrm>
            <a:off x="460775" y="1025550"/>
            <a:ext cx="80133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Soporta la visión que tiene el “usuario” del programa</a:t>
            </a:r>
            <a:endParaRPr b="0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➔"/>
            </a:pPr>
            <a:r>
              <a:rPr b="1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Segmento de Código (CS)</a:t>
            </a:r>
            <a:endParaRPr b="1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➔"/>
            </a:pPr>
            <a:r>
              <a:rPr b="1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Segmento de Datos (DS)</a:t>
            </a:r>
            <a:endParaRPr b="1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➔"/>
            </a:pPr>
            <a:r>
              <a:rPr b="1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Segmento de Pila (SS)</a:t>
            </a:r>
            <a:endParaRPr b="1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Los segmentos asignados con de tamaño variable, ajustándose al tamaño requerido</a:t>
            </a:r>
            <a:endParaRPr b="0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◆"/>
            </a:pPr>
            <a:r>
              <a:rPr b="0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Sufre de </a:t>
            </a:r>
            <a:r>
              <a:rPr b="1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fragmentación externa </a:t>
            </a:r>
            <a:r>
              <a:rPr b="0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pero </a:t>
            </a:r>
            <a:r>
              <a:rPr b="1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interna</a:t>
            </a:r>
            <a:endParaRPr b="1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Cada segmento se almacena en forma contigua en memoria principal</a:t>
            </a:r>
            <a:endParaRPr b="0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Cada segmento puede presentar distintos permisos (R, W , X)</a:t>
            </a:r>
            <a:endParaRPr b="0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 dirección lógica está compuesta por:</a:t>
            </a:r>
            <a:endParaRPr b="0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NRO SEGMENTO + OFFSET</a:t>
            </a:r>
            <a:endParaRPr b="1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6" name="Google Shape;466;p26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7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chemeClr val="lt1"/>
                </a:solidFill>
              </a:rPr>
              <a:t>Segmentación(Simple)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74" name="Google Shape;474;p27"/>
          <p:cNvSpPr txBox="1"/>
          <p:nvPr/>
        </p:nvSpPr>
        <p:spPr>
          <a:xfrm>
            <a:off x="828750" y="1338450"/>
            <a:ext cx="26727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7"/>
          <p:cNvSpPr txBox="1"/>
          <p:nvPr/>
        </p:nvSpPr>
        <p:spPr>
          <a:xfrm>
            <a:off x="296750" y="930725"/>
            <a:ext cx="663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Proceso de traducción</a:t>
            </a:r>
            <a:endParaRPr b="1" i="0" sz="21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76" name="Google Shape;476;p27"/>
          <p:cNvPicPr preferRelativeResize="0"/>
          <p:nvPr/>
        </p:nvPicPr>
        <p:blipFill rotWithShape="1">
          <a:blip r:embed="rId3">
            <a:alphaModFix/>
          </a:blip>
          <a:srcRect b="0" l="-1660" r="1660" t="0"/>
          <a:stretch/>
        </p:blipFill>
        <p:spPr>
          <a:xfrm>
            <a:off x="-64600" y="1587900"/>
            <a:ext cx="9144000" cy="477070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27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8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8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8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Comparación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485" name="Google Shape;485;p28"/>
          <p:cNvGraphicFramePr/>
          <p:nvPr/>
        </p:nvGraphicFramePr>
        <p:xfrm>
          <a:off x="212400" y="95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{4DA0A7D6-0998-469A-922B-0079A3FBDD4D}</a:tableStyleId>
              </a:tblPr>
              <a:tblGrid>
                <a:gridCol w="1505250"/>
                <a:gridCol w="2816900"/>
                <a:gridCol w="2161075"/>
                <a:gridCol w="2161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Técnica</a:t>
                      </a:r>
                      <a:endParaRPr b="1"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Descripción</a:t>
                      </a:r>
                      <a:endParaRPr b="1"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Ventajas</a:t>
                      </a:r>
                      <a:endParaRPr b="1"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Desventajas</a:t>
                      </a:r>
                      <a:endParaRPr b="1"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Particiones fijas</a:t>
                      </a:r>
                      <a:endParaRPr b="1"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La memoria se divide en particiones de tamaño fijo. El proceso debe ser de menor tamaño.</a:t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Simple de implementar. Poco overhead.</a:t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Fragmentación interna.</a:t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Se limita la máx cantidad de procesos activos.</a:t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Particiones dinámicas</a:t>
                      </a:r>
                      <a:endParaRPr b="1"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La partición se crea del tamaño exacto del proceso.</a:t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Se usa la memoria más eficientemente.</a:t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Fragmentación externa (necesitamos compactación)</a:t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Paginación</a:t>
                      </a:r>
                      <a:endParaRPr b="1"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La memoria se divide en frames de tamaño fijo. Los procesos se dividen en páginas de igual tamaño (igual al frame).</a:t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 hay fragmentación externa. Las páginas no están contiguas.</a:t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Fragmentación interna en la última página.</a:t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Más estructuras administrativas.</a:t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Segmentación</a:t>
                      </a:r>
                      <a:endParaRPr b="1"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El proceso se divide en segmentos de diferente tamaño.</a:t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 hay fragmentación interna. No deben estar contiguos.</a:t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Fragmentación externa.</a:t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486" name="Google Shape;486;p28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9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9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9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Segmentación paginada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94" name="Google Shape;4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850" y="1006950"/>
            <a:ext cx="8225450" cy="493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9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Memoria principal</a:t>
            </a:r>
            <a:endParaRPr b="0" sz="1800">
              <a:solidFill>
                <a:srgbClr val="FFFFFF"/>
              </a:solidFill>
            </a:endParaRPr>
          </a:p>
        </p:txBody>
      </p:sp>
      <p:sp>
        <p:nvSpPr>
          <p:cNvPr id="54" name="Google Shape;54;p3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1230900" y="4710350"/>
            <a:ext cx="1422600" cy="984900"/>
          </a:xfrm>
          <a:prstGeom prst="ellipse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EFEFE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DISCO</a:t>
            </a:r>
            <a:endParaRPr b="1" i="0" sz="2000" u="none" cap="none" strike="noStrike">
              <a:solidFill>
                <a:srgbClr val="EFEFE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2729700" y="3649250"/>
            <a:ext cx="1422600" cy="9849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RAM</a:t>
            </a:r>
            <a:endParaRPr b="1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5727300" y="1662025"/>
            <a:ext cx="2170500" cy="984900"/>
          </a:xfrm>
          <a:prstGeom prst="ellipse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REGISTROS</a:t>
            </a:r>
            <a:endParaRPr b="1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4228500" y="2588150"/>
            <a:ext cx="1422600" cy="9849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CACHE</a:t>
            </a:r>
            <a:endParaRPr b="1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1240375" y="1358425"/>
            <a:ext cx="3283234" cy="2225208"/>
          </a:xfrm>
          <a:custGeom>
            <a:rect b="b" l="l" r="r" t="t"/>
            <a:pathLst>
              <a:path extrusionOk="0" h="89699" w="106998">
                <a:moveTo>
                  <a:pt x="0" y="89699"/>
                </a:moveTo>
                <a:cubicBezTo>
                  <a:pt x="0" y="67898"/>
                  <a:pt x="23488" y="51805"/>
                  <a:pt x="40856" y="38629"/>
                </a:cubicBezTo>
                <a:cubicBezTo>
                  <a:pt x="48809" y="32595"/>
                  <a:pt x="56447" y="25688"/>
                  <a:pt x="65662" y="21848"/>
                </a:cubicBezTo>
                <a:cubicBezTo>
                  <a:pt x="73709" y="18495"/>
                  <a:pt x="81725" y="15068"/>
                  <a:pt x="89738" y="11634"/>
                </a:cubicBezTo>
                <a:cubicBezTo>
                  <a:pt x="93662" y="9952"/>
                  <a:pt x="93610" y="9705"/>
                  <a:pt x="97763" y="8716"/>
                </a:cubicBezTo>
                <a:cubicBezTo>
                  <a:pt x="101330" y="7867"/>
                  <a:pt x="102008" y="10019"/>
                  <a:pt x="105059" y="7986"/>
                </a:cubicBezTo>
                <a:cubicBezTo>
                  <a:pt x="106576" y="6975"/>
                  <a:pt x="103747" y="6663"/>
                  <a:pt x="102141" y="5798"/>
                </a:cubicBezTo>
                <a:cubicBezTo>
                  <a:pt x="96636" y="2834"/>
                  <a:pt x="90091" y="2304"/>
                  <a:pt x="83901" y="1420"/>
                </a:cubicBezTo>
                <a:cubicBezTo>
                  <a:pt x="82060" y="1157"/>
                  <a:pt x="78526" y="0"/>
                  <a:pt x="80253" y="691"/>
                </a:cubicBezTo>
                <a:cubicBezTo>
                  <a:pt x="86612" y="3234"/>
                  <a:pt x="93516" y="4187"/>
                  <a:pt x="99952" y="6527"/>
                </a:cubicBezTo>
                <a:cubicBezTo>
                  <a:pt x="102108" y="7311"/>
                  <a:pt x="105561" y="7892"/>
                  <a:pt x="105789" y="10175"/>
                </a:cubicBezTo>
                <a:cubicBezTo>
                  <a:pt x="106543" y="17712"/>
                  <a:pt x="108952" y="27433"/>
                  <a:pt x="103600" y="32792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 txBox="1"/>
          <p:nvPr/>
        </p:nvSpPr>
        <p:spPr>
          <a:xfrm rot="-1817726">
            <a:off x="741982" y="1941970"/>
            <a:ext cx="2950885" cy="398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7376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VELOCIDAD</a:t>
            </a:r>
            <a:endParaRPr b="1" i="0" sz="2400" u="none" cap="none" strike="noStrike">
              <a:solidFill>
                <a:srgbClr val="073763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501" name="Google Shape;501;p30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UTN </a:t>
            </a:r>
            <a:r>
              <a:rPr b="1" i="0" lang="en" sz="1400" u="none" cap="none" strike="noStrike">
                <a:solidFill>
                  <a:srgbClr val="E6B8AF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E6B8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0"/>
          <p:cNvSpPr/>
          <p:nvPr/>
        </p:nvSpPr>
        <p:spPr>
          <a:xfrm>
            <a:off x="777" y="527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0"/>
          <p:cNvSpPr/>
          <p:nvPr/>
        </p:nvSpPr>
        <p:spPr>
          <a:xfrm>
            <a:off x="1805237" y="527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Google Shape;504;p30"/>
          <p:cNvPicPr preferRelativeResize="0"/>
          <p:nvPr/>
        </p:nvPicPr>
        <p:blipFill rotWithShape="1">
          <a:blip r:embed="rId3">
            <a:alphaModFix/>
          </a:blip>
          <a:srcRect b="2229" l="0" r="0" t="0"/>
          <a:stretch/>
        </p:blipFill>
        <p:spPr>
          <a:xfrm>
            <a:off x="182925" y="912425"/>
            <a:ext cx="8734325" cy="56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1113900" y="1236900"/>
            <a:ext cx="77724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Debe satisfacer</a:t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" name="Google Shape;68;p4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Requerimientos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69" name="Google Shape;69;p4"/>
          <p:cNvGraphicFramePr/>
          <p:nvPr/>
        </p:nvGraphicFramePr>
        <p:xfrm>
          <a:off x="1380263" y="21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{4DA0A7D6-0998-469A-922B-0079A3FBDD4D}</a:tableStyleId>
              </a:tblPr>
              <a:tblGrid>
                <a:gridCol w="3945075"/>
              </a:tblGrid>
              <a:tr h="52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Realocación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2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Protección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2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Compartir memoria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52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Organización lógica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52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20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Organización física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70" name="Google Shape;70;p4"/>
          <p:cNvSpPr txBox="1"/>
          <p:nvPr/>
        </p:nvSpPr>
        <p:spPr>
          <a:xfrm>
            <a:off x="5943600" y="1612675"/>
            <a:ext cx="28263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Lugar fijo en memoria?</a:t>
            </a:r>
            <a:endParaRPr b="0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Realocar en cualquier momento?</a:t>
            </a:r>
            <a:endParaRPr b="0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1" name="Google Shape;71;p4"/>
          <p:cNvCxnSpPr>
            <a:endCxn id="70" idx="1"/>
          </p:cNvCxnSpPr>
          <p:nvPr/>
        </p:nvCxnSpPr>
        <p:spPr>
          <a:xfrm flipH="1" rot="10800000">
            <a:off x="5320200" y="2256925"/>
            <a:ext cx="623400" cy="27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2" name="Google Shape;72;p4"/>
          <p:cNvSpPr txBox="1"/>
          <p:nvPr/>
        </p:nvSpPr>
        <p:spPr>
          <a:xfrm>
            <a:off x="6060000" y="3240600"/>
            <a:ext cx="28263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 proceso no puede acceder al espacio de direcciones de otro sin permiso</a:t>
            </a:r>
            <a:endParaRPr b="0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3" name="Google Shape;73;p4"/>
          <p:cNvCxnSpPr>
            <a:endCxn id="72" idx="1"/>
          </p:cNvCxnSpPr>
          <p:nvPr/>
        </p:nvCxnSpPr>
        <p:spPr>
          <a:xfrm>
            <a:off x="5320200" y="3171450"/>
            <a:ext cx="739800" cy="71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4" name="Google Shape;74;p4"/>
          <p:cNvSpPr txBox="1"/>
          <p:nvPr/>
        </p:nvSpPr>
        <p:spPr>
          <a:xfrm>
            <a:off x="5320200" y="5683800"/>
            <a:ext cx="31338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Cómo se almacena realmente la memoria </a:t>
            </a:r>
            <a:endParaRPr b="0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5906250" y="4681950"/>
            <a:ext cx="31338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Cómo los procesos acceden a la memoria </a:t>
            </a:r>
            <a:endParaRPr b="0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6" name="Google Shape;76;p4"/>
          <p:cNvCxnSpPr/>
          <p:nvPr/>
        </p:nvCxnSpPr>
        <p:spPr>
          <a:xfrm>
            <a:off x="5262000" y="4294275"/>
            <a:ext cx="1243800" cy="48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" name="Google Shape;77;p4"/>
          <p:cNvCxnSpPr>
            <a:endCxn id="74" idx="1"/>
          </p:cNvCxnSpPr>
          <p:nvPr/>
        </p:nvCxnSpPr>
        <p:spPr>
          <a:xfrm>
            <a:off x="4319700" y="5364900"/>
            <a:ext cx="1000500" cy="74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8" name="Google Shape;78;p4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Reasignación de direcciones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235875" y="2696525"/>
            <a:ext cx="19146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Programa</a:t>
            </a:r>
            <a:endParaRPr b="0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581175" y="1624475"/>
            <a:ext cx="1224000" cy="837000"/>
          </a:xfrm>
          <a:prstGeom prst="doubleWave">
            <a:avLst>
              <a:gd fmla="val 625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3091900" y="1763975"/>
            <a:ext cx="921900" cy="8370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2595550" y="2696525"/>
            <a:ext cx="19146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Compilador</a:t>
            </a:r>
            <a:endParaRPr b="0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4955225" y="2696525"/>
            <a:ext cx="19146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Loader</a:t>
            </a:r>
            <a:endParaRPr b="0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5451575" y="1763975"/>
            <a:ext cx="921900" cy="837000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7519250" y="1415250"/>
            <a:ext cx="1384500" cy="1673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7204400" y="3358750"/>
            <a:ext cx="17988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Memoria principal</a:t>
            </a:r>
            <a:endParaRPr b="0" i="0" sz="16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1813300" y="2017738"/>
            <a:ext cx="1371600" cy="187950"/>
          </a:xfrm>
          <a:custGeom>
            <a:rect b="b" l="l" r="r" t="t"/>
            <a:pathLst>
              <a:path extrusionOk="0" h="7518" w="54864">
                <a:moveTo>
                  <a:pt x="0" y="6588"/>
                </a:moveTo>
                <a:cubicBezTo>
                  <a:pt x="4650" y="5503"/>
                  <a:pt x="18753" y="-77"/>
                  <a:pt x="27897" y="78"/>
                </a:cubicBezTo>
                <a:cubicBezTo>
                  <a:pt x="37041" y="233"/>
                  <a:pt x="50370" y="6278"/>
                  <a:pt x="54864" y="751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6280500" y="1948988"/>
            <a:ext cx="1371600" cy="187950"/>
          </a:xfrm>
          <a:custGeom>
            <a:rect b="b" l="l" r="r" t="t"/>
            <a:pathLst>
              <a:path extrusionOk="0" h="7518" w="54864">
                <a:moveTo>
                  <a:pt x="0" y="6588"/>
                </a:moveTo>
                <a:cubicBezTo>
                  <a:pt x="4650" y="5503"/>
                  <a:pt x="18753" y="-77"/>
                  <a:pt x="27897" y="78"/>
                </a:cubicBezTo>
                <a:cubicBezTo>
                  <a:pt x="37041" y="233"/>
                  <a:pt x="50370" y="6278"/>
                  <a:pt x="54864" y="751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4046888" y="1948988"/>
            <a:ext cx="1371600" cy="187950"/>
          </a:xfrm>
          <a:custGeom>
            <a:rect b="b" l="l" r="r" t="t"/>
            <a:pathLst>
              <a:path extrusionOk="0" h="7518" w="54864">
                <a:moveTo>
                  <a:pt x="0" y="6588"/>
                </a:moveTo>
                <a:cubicBezTo>
                  <a:pt x="4650" y="5503"/>
                  <a:pt x="18753" y="-77"/>
                  <a:pt x="27897" y="78"/>
                </a:cubicBezTo>
                <a:cubicBezTo>
                  <a:pt x="37041" y="233"/>
                  <a:pt x="50370" y="6278"/>
                  <a:pt x="54864" y="751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853350" y="1099350"/>
            <a:ext cx="1224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Direcciones simbólicas</a:t>
            </a:r>
            <a:endParaRPr b="0" i="0" sz="15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4120675" y="1080663"/>
            <a:ext cx="1224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Direcciones reubicables</a:t>
            </a:r>
            <a:endParaRPr b="0" i="0" sz="15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6278100" y="1080663"/>
            <a:ext cx="12240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Direcciones absolutas</a:t>
            </a:r>
            <a:endParaRPr b="0" i="0" sz="15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348700" y="3882075"/>
            <a:ext cx="74856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 reasignación de instrucciones y datos puede realizarse en:</a:t>
            </a:r>
            <a:endParaRPr b="0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2595550" y="4534225"/>
            <a:ext cx="4923600" cy="16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➔"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Tiempo de compilación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➔"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Tiempo de carga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attrocento Sans"/>
              <a:buChar char="➔"/>
            </a:pPr>
            <a:r>
              <a:rPr b="1" i="0" lang="en" sz="18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Tiempo de ejecución</a:t>
            </a:r>
            <a:endParaRPr b="1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235875" y="876713"/>
            <a:ext cx="74856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Generalmente..</a:t>
            </a:r>
            <a:endParaRPr b="0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Traducción de direcciones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111" name="Google Shape;111;p6"/>
          <p:cNvGraphicFramePr/>
          <p:nvPr/>
        </p:nvGraphicFramePr>
        <p:xfrm>
          <a:off x="2058825" y="4200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{4DA0A7D6-0998-469A-922B-0079A3FBDD4D}</a:tableStyleId>
              </a:tblPr>
              <a:tblGrid>
                <a:gridCol w="3078750"/>
                <a:gridCol w="1510025"/>
              </a:tblGrid>
              <a:tr h="56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En tiempo de compilación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DL == DF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6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En tiempo de carga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DL == DF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6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En tiempo de ejecución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DL != DF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12" name="Google Shape;112;p6"/>
          <p:cNvGrpSpPr/>
          <p:nvPr/>
        </p:nvGrpSpPr>
        <p:grpSpPr>
          <a:xfrm>
            <a:off x="1999275" y="990350"/>
            <a:ext cx="4260900" cy="1916588"/>
            <a:chOff x="1999275" y="990350"/>
            <a:chExt cx="4260900" cy="1916588"/>
          </a:xfrm>
        </p:grpSpPr>
        <p:sp>
          <p:nvSpPr>
            <p:cNvPr id="113" name="Google Shape;113;p6"/>
            <p:cNvSpPr/>
            <p:nvPr/>
          </p:nvSpPr>
          <p:spPr>
            <a:xfrm>
              <a:off x="3334700" y="1877338"/>
              <a:ext cx="1302000" cy="1029600"/>
            </a:xfrm>
            <a:prstGeom prst="rect">
              <a:avLst/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MMU</a:t>
              </a:r>
              <a:endParaRPr b="1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4" name="Google Shape;114;p6"/>
            <p:cNvSpPr txBox="1"/>
            <p:nvPr/>
          </p:nvSpPr>
          <p:spPr>
            <a:xfrm>
              <a:off x="1999275" y="990350"/>
              <a:ext cx="42609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Memory Management Unit</a:t>
              </a:r>
              <a:endParaRPr b="1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15" name="Google Shape;115;p6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6"/>
          <p:cNvGrpSpPr/>
          <p:nvPr/>
        </p:nvGrpSpPr>
        <p:grpSpPr>
          <a:xfrm>
            <a:off x="756825" y="1461750"/>
            <a:ext cx="2758350" cy="2101925"/>
            <a:chOff x="756825" y="1461750"/>
            <a:chExt cx="2758350" cy="2101925"/>
          </a:xfrm>
        </p:grpSpPr>
        <p:sp>
          <p:nvSpPr>
            <p:cNvPr id="117" name="Google Shape;117;p6"/>
            <p:cNvSpPr/>
            <p:nvPr/>
          </p:nvSpPr>
          <p:spPr>
            <a:xfrm>
              <a:off x="794475" y="2042975"/>
              <a:ext cx="921900" cy="837000"/>
            </a:xfrm>
            <a:prstGeom prst="ellipse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 txBox="1"/>
            <p:nvPr/>
          </p:nvSpPr>
          <p:spPr>
            <a:xfrm>
              <a:off x="1716375" y="1461750"/>
              <a:ext cx="1798800" cy="8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Direcciones Lógicas (DL)</a:t>
              </a:r>
              <a:endParaRPr b="1" i="0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" name="Google Shape;119;p6"/>
            <p:cNvSpPr txBox="1"/>
            <p:nvPr/>
          </p:nvSpPr>
          <p:spPr>
            <a:xfrm>
              <a:off x="756825" y="3165275"/>
              <a:ext cx="13020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CPU</a:t>
              </a:r>
              <a:endParaRPr b="1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1831600" y="2315660"/>
              <a:ext cx="1371600" cy="287175"/>
            </a:xfrm>
            <a:custGeom>
              <a:rect b="b" l="l" r="r" t="t"/>
              <a:pathLst>
                <a:path extrusionOk="0" h="11487" w="54864">
                  <a:moveTo>
                    <a:pt x="0" y="11487"/>
                  </a:moveTo>
                  <a:cubicBezTo>
                    <a:pt x="5322" y="9613"/>
                    <a:pt x="22785" y="1218"/>
                    <a:pt x="31929" y="244"/>
                  </a:cubicBezTo>
                  <a:cubicBezTo>
                    <a:pt x="41073" y="-730"/>
                    <a:pt x="51042" y="4742"/>
                    <a:pt x="54864" y="5641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6"/>
          <p:cNvGrpSpPr/>
          <p:nvPr/>
        </p:nvGrpSpPr>
        <p:grpSpPr>
          <a:xfrm>
            <a:off x="4580975" y="1461750"/>
            <a:ext cx="3217300" cy="2272000"/>
            <a:chOff x="4580975" y="1461750"/>
            <a:chExt cx="3217300" cy="2272000"/>
          </a:xfrm>
        </p:grpSpPr>
        <p:sp>
          <p:nvSpPr>
            <p:cNvPr id="122" name="Google Shape;122;p6"/>
            <p:cNvSpPr txBox="1"/>
            <p:nvPr/>
          </p:nvSpPr>
          <p:spPr>
            <a:xfrm>
              <a:off x="6148875" y="3335350"/>
              <a:ext cx="1649400" cy="3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Memoria Principal</a:t>
              </a:r>
              <a:endParaRPr b="1" i="0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23" name="Google Shape;123;p6"/>
            <p:cNvGrpSpPr/>
            <p:nvPr/>
          </p:nvGrpSpPr>
          <p:grpSpPr>
            <a:xfrm>
              <a:off x="4580975" y="1461750"/>
              <a:ext cx="3063550" cy="1673700"/>
              <a:chOff x="4580975" y="1461750"/>
              <a:chExt cx="3063550" cy="1673700"/>
            </a:xfrm>
          </p:grpSpPr>
          <p:sp>
            <p:nvSpPr>
              <p:cNvPr id="124" name="Google Shape;124;p6"/>
              <p:cNvSpPr/>
              <p:nvPr/>
            </p:nvSpPr>
            <p:spPr>
              <a:xfrm>
                <a:off x="6260025" y="1461750"/>
                <a:ext cx="1384500" cy="1673700"/>
              </a:xfrm>
              <a:prstGeom prst="rect">
                <a:avLst/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6"/>
              <p:cNvSpPr txBox="1"/>
              <p:nvPr/>
            </p:nvSpPr>
            <p:spPr>
              <a:xfrm>
                <a:off x="4580975" y="1461750"/>
                <a:ext cx="1798800" cy="83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700"/>
                  <a:buFont typeface="Arial"/>
                  <a:buNone/>
                </a:pPr>
                <a:r>
                  <a:rPr b="1" i="0" lang="en" sz="1700" u="none" cap="none" strike="noStrike">
                    <a:solidFill>
                      <a:srgbClr val="000000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Direcciones Físicas (DF)</a:t>
                </a:r>
                <a:endParaRPr b="1" i="0" sz="17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4788425" y="2305841"/>
                <a:ext cx="1304150" cy="240750"/>
              </a:xfrm>
              <a:custGeom>
                <a:rect b="b" l="l" r="r" t="t"/>
                <a:pathLst>
                  <a:path extrusionOk="0" h="9630" w="52166">
                    <a:moveTo>
                      <a:pt x="0" y="9630"/>
                    </a:moveTo>
                    <a:cubicBezTo>
                      <a:pt x="4347" y="8056"/>
                      <a:pt x="17389" y="937"/>
                      <a:pt x="26083" y="187"/>
                    </a:cubicBezTo>
                    <a:cubicBezTo>
                      <a:pt x="34777" y="-562"/>
                      <a:pt x="47819" y="4309"/>
                      <a:pt x="52166" y="5133"/>
                    </a:cubicBezTo>
                  </a:path>
                </a:pathLst>
              </a:cu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Asignación contigua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134" name="Google Shape;134;p7"/>
          <p:cNvGraphicFramePr/>
          <p:nvPr/>
        </p:nvGraphicFramePr>
        <p:xfrm>
          <a:off x="915025" y="87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{4DA0A7D6-0998-469A-922B-0079A3FBDD4D}</a:tableStyleId>
              </a:tblPr>
              <a:tblGrid>
                <a:gridCol w="2563950"/>
              </a:tblGrid>
              <a:tr h="169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79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55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111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2C4C9"/>
                    </a:solidFill>
                  </a:tcPr>
                </a:tc>
              </a:tr>
              <a:tr h="27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9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P3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135" name="Google Shape;135;p7"/>
          <p:cNvSpPr txBox="1"/>
          <p:nvPr/>
        </p:nvSpPr>
        <p:spPr>
          <a:xfrm>
            <a:off x="0" y="2784425"/>
            <a:ext cx="10869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P1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4128525" y="3393863"/>
            <a:ext cx="10869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Límite P1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7"/>
          <p:cNvCxnSpPr/>
          <p:nvPr/>
        </p:nvCxnSpPr>
        <p:spPr>
          <a:xfrm>
            <a:off x="3803750" y="3354250"/>
            <a:ext cx="0" cy="51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38" name="Google Shape;138;p7"/>
          <p:cNvCxnSpPr/>
          <p:nvPr/>
        </p:nvCxnSpPr>
        <p:spPr>
          <a:xfrm>
            <a:off x="3803750" y="3867250"/>
            <a:ext cx="0" cy="112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39" name="Google Shape;139;p7"/>
          <p:cNvCxnSpPr/>
          <p:nvPr/>
        </p:nvCxnSpPr>
        <p:spPr>
          <a:xfrm>
            <a:off x="3803750" y="5272475"/>
            <a:ext cx="0" cy="112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140" name="Google Shape;140;p7"/>
          <p:cNvSpPr txBox="1"/>
          <p:nvPr/>
        </p:nvSpPr>
        <p:spPr>
          <a:xfrm>
            <a:off x="4128525" y="4276488"/>
            <a:ext cx="10869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Límite P2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4151025" y="5637413"/>
            <a:ext cx="10869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Límite P3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0" y="4759988"/>
            <a:ext cx="10869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P3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0" y="4033600"/>
            <a:ext cx="10869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P2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7"/>
          <p:cNvCxnSpPr>
            <a:stCxn id="135" idx="2"/>
          </p:cNvCxnSpPr>
          <p:nvPr/>
        </p:nvCxnSpPr>
        <p:spPr>
          <a:xfrm>
            <a:off x="543450" y="3182825"/>
            <a:ext cx="43080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7"/>
          <p:cNvCxnSpPr/>
          <p:nvPr/>
        </p:nvCxnSpPr>
        <p:spPr>
          <a:xfrm flipH="1" rot="10800000">
            <a:off x="468300" y="3871212"/>
            <a:ext cx="50610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6" name="Google Shape;146;p7"/>
          <p:cNvCxnSpPr>
            <a:stCxn id="142" idx="2"/>
          </p:cNvCxnSpPr>
          <p:nvPr/>
        </p:nvCxnSpPr>
        <p:spPr>
          <a:xfrm>
            <a:off x="543450" y="5158388"/>
            <a:ext cx="393300" cy="2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p7"/>
          <p:cNvSpPr txBox="1"/>
          <p:nvPr/>
        </p:nvSpPr>
        <p:spPr>
          <a:xfrm>
            <a:off x="4114800" y="1384075"/>
            <a:ext cx="7482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DL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5818925" y="1238600"/>
            <a:ext cx="1086900" cy="65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MMU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7488375" y="1310300"/>
            <a:ext cx="1323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+ DL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5541425" y="2312875"/>
            <a:ext cx="16419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DL &lt; LIMITE?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7"/>
          <p:cNvCxnSpPr>
            <a:stCxn id="147" idx="3"/>
            <a:endCxn id="148" idx="1"/>
          </p:cNvCxnSpPr>
          <p:nvPr/>
        </p:nvCxnSpPr>
        <p:spPr>
          <a:xfrm flipH="1" rot="10800000">
            <a:off x="4863000" y="1566775"/>
            <a:ext cx="955800" cy="7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2" name="Google Shape;152;p7"/>
          <p:cNvCxnSpPr>
            <a:stCxn id="148" idx="3"/>
            <a:endCxn id="149" idx="1"/>
          </p:cNvCxnSpPr>
          <p:nvPr/>
        </p:nvCxnSpPr>
        <p:spPr>
          <a:xfrm>
            <a:off x="6905825" y="1566800"/>
            <a:ext cx="582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3" name="Google Shape;153;p7"/>
          <p:cNvSpPr txBox="1"/>
          <p:nvPr/>
        </p:nvSpPr>
        <p:spPr>
          <a:xfrm>
            <a:off x="5614850" y="4162225"/>
            <a:ext cx="3196500" cy="20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Particiones de tamaño fijo o de tamaño variable?</a:t>
            </a:r>
            <a:endParaRPr b="1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Asignación contigua - Particiones Fijas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162" name="Google Shape;162;p8"/>
          <p:cNvGraphicFramePr/>
          <p:nvPr/>
        </p:nvGraphicFramePr>
        <p:xfrm>
          <a:off x="6681300" y="95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{4DA0A7D6-0998-469A-922B-0079A3FBDD4D}</a:tableStyleId>
              </a:tblPr>
              <a:tblGrid>
                <a:gridCol w="1924575"/>
              </a:tblGrid>
              <a:tr h="16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" sz="4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SO</a:t>
                      </a:r>
                      <a:endParaRPr sz="4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Part 1</a:t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" sz="4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...</a:t>
                      </a:r>
                      <a:endParaRPr sz="4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Part N-1</a:t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5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Part N</a:t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8"/>
          <p:cNvSpPr txBox="1"/>
          <p:nvPr/>
        </p:nvSpPr>
        <p:spPr>
          <a:xfrm>
            <a:off x="621575" y="1297000"/>
            <a:ext cx="5304000" cy="27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➔"/>
            </a:pPr>
            <a:r>
              <a:rPr b="0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Inicialmente se definen N particiones de tamaño fijo</a:t>
            </a:r>
            <a:endParaRPr b="0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➔"/>
            </a:pPr>
            <a:r>
              <a:rPr b="0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 proceso no podrá ser más grande que el tamaño de la partición</a:t>
            </a:r>
            <a:endParaRPr b="0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➔"/>
            </a:pPr>
            <a:r>
              <a:rPr b="0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podrán haber en memoria física más de N procesos simultáneamente</a:t>
            </a:r>
            <a:endParaRPr b="0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➔"/>
            </a:pPr>
            <a:r>
              <a:rPr b="0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Cualquier partición liberada puede ser utilizada para cualquier otro proceso</a:t>
            </a:r>
            <a:endParaRPr b="0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6769688" y="2643750"/>
            <a:ext cx="1747800" cy="849600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PA</a:t>
            </a:r>
            <a:endParaRPr b="1" i="0" sz="17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6769700" y="4694800"/>
            <a:ext cx="1747800" cy="656400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PB</a:t>
            </a:r>
            <a:endParaRPr b="1" i="0" sz="17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1657525" y="4943550"/>
            <a:ext cx="3024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Fragmentación Interna</a:t>
            </a:r>
            <a:endParaRPr b="1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6681350" y="5351850"/>
            <a:ext cx="1924500" cy="2940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8"/>
          <p:cNvCxnSpPr>
            <a:stCxn id="167" idx="1"/>
            <a:endCxn id="166" idx="3"/>
          </p:cNvCxnSpPr>
          <p:nvPr/>
        </p:nvCxnSpPr>
        <p:spPr>
          <a:xfrm rot="10800000">
            <a:off x="4682450" y="5271750"/>
            <a:ext cx="1998900" cy="22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9" name="Google Shape;169;p8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/>
          <p:nvPr/>
        </p:nvSpPr>
        <p:spPr>
          <a:xfrm>
            <a:off x="777" y="128957"/>
            <a:ext cx="1798800" cy="656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1805237" y="128957"/>
            <a:ext cx="7350300" cy="6564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800">
                <a:solidFill>
                  <a:srgbClr val="FFFFFF"/>
                </a:solidFill>
              </a:rPr>
              <a:t>Asignación contigua - Particiones Dinámicas</a:t>
            </a:r>
            <a:endParaRPr sz="1800">
              <a:solidFill>
                <a:srgbClr val="FFFFFF"/>
              </a:solidFill>
            </a:endParaRPr>
          </a:p>
        </p:txBody>
      </p:sp>
      <p:graphicFrame>
        <p:nvGraphicFramePr>
          <p:cNvPr id="177" name="Google Shape;177;p9"/>
          <p:cNvGraphicFramePr/>
          <p:nvPr/>
        </p:nvGraphicFramePr>
        <p:xfrm>
          <a:off x="6681300" y="95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{4DA0A7D6-0998-469A-922B-0079A3FBDD4D}</a:tableStyleId>
              </a:tblPr>
              <a:tblGrid>
                <a:gridCol w="1924575"/>
              </a:tblGrid>
              <a:tr h="152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en" sz="40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SO</a:t>
                      </a:r>
                      <a:endParaRPr sz="4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t/>
                      </a:r>
                      <a:endParaRPr sz="40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6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3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8" name="Google Shape;178;p9"/>
          <p:cNvSpPr/>
          <p:nvPr/>
        </p:nvSpPr>
        <p:spPr>
          <a:xfrm>
            <a:off x="6718700" y="3247900"/>
            <a:ext cx="1924500" cy="656400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PB</a:t>
            </a:r>
            <a:endParaRPr b="1" i="0" sz="17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6693500" y="4187625"/>
            <a:ext cx="1924500" cy="949200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PA</a:t>
            </a:r>
            <a:endParaRPr b="1" i="0" sz="17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6681350" y="5497175"/>
            <a:ext cx="1924500" cy="456300"/>
          </a:xfrm>
          <a:prstGeom prst="rect">
            <a:avLst/>
          </a:prstGeom>
          <a:noFill/>
          <a:ln cap="flat" cmpd="sng" w="38100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1" i="0" sz="1700" u="none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9"/>
          <p:cNvSpPr txBox="1"/>
          <p:nvPr/>
        </p:nvSpPr>
        <p:spPr>
          <a:xfrm>
            <a:off x="621575" y="1297000"/>
            <a:ext cx="5304000" cy="27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➔"/>
            </a:pPr>
            <a:r>
              <a:rPr b="0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 tamaño de la partición es igual al tamaño requerido por el proceso, se define en el momento de carga.</a:t>
            </a:r>
            <a:endParaRPr b="0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➔"/>
            </a:pPr>
            <a:r>
              <a:rPr b="0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se limita la cantidad de procesos en memoria.</a:t>
            </a:r>
            <a:endParaRPr b="0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➔"/>
            </a:pPr>
            <a:r>
              <a:rPr b="0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Las estructuras necesarias para administrar las particiones es más complejo</a:t>
            </a:r>
            <a:endParaRPr b="0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Quattrocento Sans"/>
              <a:buChar char="➔"/>
            </a:pPr>
            <a:r>
              <a:rPr b="0" i="0" lang="en" sz="19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hay fragmentación interna</a:t>
            </a:r>
            <a:endParaRPr b="0" i="0" sz="19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3014600" y="4326188"/>
            <a:ext cx="1595400" cy="147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9"/>
          <p:cNvCxnSpPr>
            <a:endCxn id="182" idx="3"/>
          </p:cNvCxnSpPr>
          <p:nvPr/>
        </p:nvCxnSpPr>
        <p:spPr>
          <a:xfrm flipH="1">
            <a:off x="4610000" y="2946188"/>
            <a:ext cx="2069700" cy="21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9"/>
          <p:cNvCxnSpPr>
            <a:endCxn id="182" idx="3"/>
          </p:cNvCxnSpPr>
          <p:nvPr/>
        </p:nvCxnSpPr>
        <p:spPr>
          <a:xfrm flipH="1">
            <a:off x="4610000" y="4085888"/>
            <a:ext cx="2111100" cy="97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9"/>
          <p:cNvCxnSpPr>
            <a:endCxn id="182" idx="3"/>
          </p:cNvCxnSpPr>
          <p:nvPr/>
        </p:nvCxnSpPr>
        <p:spPr>
          <a:xfrm rot="10800000">
            <a:off x="4610000" y="5062988"/>
            <a:ext cx="2069700" cy="150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9"/>
          <p:cNvSpPr txBox="1"/>
          <p:nvPr/>
        </p:nvSpPr>
        <p:spPr>
          <a:xfrm>
            <a:off x="215475" y="4326200"/>
            <a:ext cx="2654100" cy="16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hay suficiente memoria contigua</a:t>
            </a:r>
            <a:endParaRPr b="0" i="0" sz="17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Fragmentación externa</a:t>
            </a:r>
            <a:endParaRPr b="1" i="0" sz="20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87" name="Google Shape;187;p9"/>
          <p:cNvCxnSpPr>
            <a:endCxn id="182" idx="3"/>
          </p:cNvCxnSpPr>
          <p:nvPr/>
        </p:nvCxnSpPr>
        <p:spPr>
          <a:xfrm rot="10800000">
            <a:off x="4610000" y="5062988"/>
            <a:ext cx="2070600" cy="33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8" name="Google Shape;188;p9"/>
          <p:cNvSpPr txBox="1"/>
          <p:nvPr/>
        </p:nvSpPr>
        <p:spPr>
          <a:xfrm>
            <a:off x="87900" y="6400787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UTN</a:t>
            </a:r>
            <a:r>
              <a:rPr b="1" i="0" lang="en" sz="1400" u="none" cap="none" strike="noStrike">
                <a:solidFill>
                  <a:srgbClr val="A61C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400" u="none" cap="none" strike="noStrike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- Sistemas Operativos</a:t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