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KDRvyWPkU29VRhcpgLzcgmASz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3B9116-D6F1-4EB7-9DAC-1C060CDB87A2}">
  <a:tblStyle styleId="{B43B9116-D6F1-4EB7-9DAC-1C060CDB87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5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7"/>
          <p:cNvSpPr/>
          <p:nvPr/>
        </p:nvSpPr>
        <p:spPr>
          <a:xfrm flipH="1">
            <a:off x="4526627" y="571349"/>
            <a:ext cx="4617373" cy="590502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" name="Google Shape;49;p27"/>
          <p:cNvSpPr/>
          <p:nvPr/>
        </p:nvSpPr>
        <p:spPr>
          <a:xfrm rot="10800000">
            <a:off x="4526627" y="1162132"/>
            <a:ext cx="4617373" cy="57109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 flipH="1" rot="10800000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/>
          <p:nvPr/>
        </p:nvSpPr>
        <p:spPr>
          <a:xfrm flipH="1">
            <a:off x="4526627" y="3820834"/>
            <a:ext cx="4617373" cy="590502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8"/>
          <p:cNvSpPr/>
          <p:nvPr/>
        </p:nvSpPr>
        <p:spPr>
          <a:xfrm rot="10800000">
            <a:off x="4526627" y="4411618"/>
            <a:ext cx="4617373" cy="57109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/>
          <p:nvPr/>
        </p:nvSpPr>
        <p:spPr>
          <a:xfrm>
            <a:off x="6676" y="76256"/>
            <a:ext cx="9134131" cy="5054792"/>
          </a:xfrm>
          <a:custGeom>
            <a:rect b="b" l="l" r="r" t="t"/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1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/>
          <p:nvPr/>
        </p:nvSpPr>
        <p:spPr>
          <a:xfrm flipH="1" rot="10800000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0" y="2393175"/>
            <a:ext cx="4617373" cy="590502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/>
          <p:nvPr/>
        </p:nvSpPr>
        <p:spPr>
          <a:xfrm flipH="1" rot="10800000">
            <a:off x="0" y="2983958"/>
            <a:ext cx="4617373" cy="57109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 txBox="1"/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/>
          <p:nvPr/>
        </p:nvSpPr>
        <p:spPr>
          <a:xfrm flipH="1">
            <a:off x="4526627" y="571349"/>
            <a:ext cx="4617373" cy="590502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/>
          <p:nvPr/>
        </p:nvSpPr>
        <p:spPr>
          <a:xfrm rot="10800000">
            <a:off x="4526627" y="1162132"/>
            <a:ext cx="4617373" cy="57109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/>
          <p:nvPr/>
        </p:nvSpPr>
        <p:spPr>
          <a:xfrm flipH="1" rot="10800000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 rot="10800000">
            <a:off x="4526627" y="1162132"/>
            <a:ext cx="4617373" cy="57109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6"/>
          <p:cNvSpPr/>
          <p:nvPr/>
        </p:nvSpPr>
        <p:spPr>
          <a:xfrm flipH="1">
            <a:off x="4526627" y="571349"/>
            <a:ext cx="4617373" cy="590502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-17575" y="2776030"/>
            <a:ext cx="1817100" cy="1971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805225" y="2776011"/>
            <a:ext cx="7350300" cy="1971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0" y="1558694"/>
            <a:ext cx="6518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Implementaciones</a:t>
            </a:r>
            <a:endParaRPr b="0" i="0" sz="6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32800" y="3014744"/>
            <a:ext cx="6518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>
                <a:solidFill>
                  <a:srgbClr val="C9DAF8"/>
                </a:solidFill>
              </a:rPr>
              <a:t>FAT</a:t>
            </a:r>
            <a:r>
              <a:rPr b="0" i="0" lang="es" sz="60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s" sz="6000">
                <a:solidFill>
                  <a:srgbClr val="C9DAF8"/>
                </a:solidFill>
              </a:rPr>
              <a:t>EXT</a:t>
            </a:r>
            <a:endParaRPr b="0" i="0" sz="60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ESTRUCTURA EXT2	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>
            <p:ph idx="4294967295" type="body"/>
          </p:nvPr>
        </p:nvSpPr>
        <p:spPr>
          <a:xfrm>
            <a:off x="1431975" y="907950"/>
            <a:ext cx="6034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s">
                <a:latin typeface="Quattrocento Sans"/>
                <a:ea typeface="Quattrocento Sans"/>
                <a:cs typeface="Quattrocento Sans"/>
                <a:sym typeface="Quattrocento Sans"/>
              </a:rPr>
              <a:t>¿Por qué se divide el FS en grupos?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269575" y="1932950"/>
            <a:ext cx="3360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grupo contiene: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</a:t>
            </a: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superbloque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</a:t>
            </a: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descriptores de grupo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bloques de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Inodos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Bitmaps de BD e inodos libres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5"/>
          <p:cNvGrpSpPr/>
          <p:nvPr/>
        </p:nvGrpSpPr>
        <p:grpSpPr>
          <a:xfrm>
            <a:off x="3629575" y="2219975"/>
            <a:ext cx="2384875" cy="857400"/>
            <a:chOff x="3629575" y="3134375"/>
            <a:chExt cx="2384875" cy="857400"/>
          </a:xfrm>
        </p:grpSpPr>
        <p:sp>
          <p:nvSpPr>
            <p:cNvPr id="186" name="Google Shape;186;p5"/>
            <p:cNvSpPr txBox="1"/>
            <p:nvPr/>
          </p:nvSpPr>
          <p:spPr>
            <a:xfrm>
              <a:off x="4230950" y="3134375"/>
              <a:ext cx="17835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un archivo se le van a asignar BDs de un grupo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5"/>
            <p:cNvCxnSpPr>
              <a:stCxn id="184" idx="3"/>
              <a:endCxn id="186" idx="1"/>
            </p:cNvCxnSpPr>
            <p:nvPr/>
          </p:nvCxnSpPr>
          <p:spPr>
            <a:xfrm flipH="1" rot="10800000">
              <a:off x="3629575" y="3563000"/>
              <a:ext cx="601500" cy="102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88" name="Google Shape;188;p5"/>
          <p:cNvGrpSpPr/>
          <p:nvPr/>
        </p:nvGrpSpPr>
        <p:grpSpPr>
          <a:xfrm>
            <a:off x="6014450" y="2296175"/>
            <a:ext cx="2267875" cy="750900"/>
            <a:chOff x="6014450" y="3210575"/>
            <a:chExt cx="2267875" cy="750900"/>
          </a:xfrm>
        </p:grpSpPr>
        <p:sp>
          <p:nvSpPr>
            <p:cNvPr id="189" name="Google Shape;189;p5"/>
            <p:cNvSpPr txBox="1"/>
            <p:nvPr/>
          </p:nvSpPr>
          <p:spPr>
            <a:xfrm>
              <a:off x="6498825" y="3210575"/>
              <a:ext cx="1783500" cy="7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Más probable que estén más cerca en disco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5"/>
            <p:cNvCxnSpPr>
              <a:stCxn id="186" idx="3"/>
              <a:endCxn id="189" idx="1"/>
            </p:cNvCxnSpPr>
            <p:nvPr/>
          </p:nvCxnSpPr>
          <p:spPr>
            <a:xfrm>
              <a:off x="6014450" y="3563075"/>
              <a:ext cx="484500" cy="228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91" name="Google Shape;191;p5"/>
          <p:cNvGrpSpPr/>
          <p:nvPr/>
        </p:nvGrpSpPr>
        <p:grpSpPr>
          <a:xfrm>
            <a:off x="3968075" y="3047075"/>
            <a:ext cx="4936200" cy="1154525"/>
            <a:chOff x="3968075" y="3961475"/>
            <a:chExt cx="4936200" cy="1154525"/>
          </a:xfrm>
        </p:grpSpPr>
        <p:sp>
          <p:nvSpPr>
            <p:cNvPr id="192" name="Google Shape;192;p5"/>
            <p:cNvSpPr txBox="1"/>
            <p:nvPr/>
          </p:nvSpPr>
          <p:spPr>
            <a:xfrm>
              <a:off x="3968075" y="4258600"/>
              <a:ext cx="49362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Minimizar movimientos del brazo del disco </a:t>
              </a:r>
              <a:r>
                <a:rPr b="0" i="0" lang="es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(menor latencia)</a:t>
              </a:r>
              <a:endPara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93" name="Google Shape;193;p5"/>
            <p:cNvCxnSpPr>
              <a:stCxn id="189" idx="2"/>
              <a:endCxn id="192" idx="0"/>
            </p:cNvCxnSpPr>
            <p:nvPr/>
          </p:nvCxnSpPr>
          <p:spPr>
            <a:xfrm flipH="1">
              <a:off x="6436275" y="3961475"/>
              <a:ext cx="954300" cy="2970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DIRECTORIOS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800700"/>
            <a:ext cx="65627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>
            <p:ph idx="4294967295" type="body"/>
          </p:nvPr>
        </p:nvSpPr>
        <p:spPr>
          <a:xfrm>
            <a:off x="0" y="1452825"/>
            <a:ext cx="32976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Listas enlazadas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Cada registro de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longitud variable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TIPOS DE ARCHIVOS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>
            <p:ph idx="4294967295" type="body"/>
          </p:nvPr>
        </p:nvSpPr>
        <p:spPr>
          <a:xfrm>
            <a:off x="812750" y="791325"/>
            <a:ext cx="37737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Regular 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Directorio 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Links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Soft/Symbolic Links 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HardLinks 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p7"/>
          <p:cNvSpPr txBox="1"/>
          <p:nvPr>
            <p:ph idx="4294967295" type="body"/>
          </p:nvPr>
        </p:nvSpPr>
        <p:spPr>
          <a:xfrm>
            <a:off x="5522700" y="2177550"/>
            <a:ext cx="37737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Entonces el hardlink sería un archivo regular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2813699" y="2571750"/>
            <a:ext cx="2531275" cy="1186850"/>
          </a:xfrm>
          <a:custGeom>
            <a:rect b="b" l="l" r="r" t="t"/>
            <a:pathLst>
              <a:path extrusionOk="0" h="47474" w="101251">
                <a:moveTo>
                  <a:pt x="1225" y="0"/>
                </a:moveTo>
                <a:cubicBezTo>
                  <a:pt x="1225" y="6795"/>
                  <a:pt x="-1388" y="14112"/>
                  <a:pt x="1225" y="20384"/>
                </a:cubicBezTo>
                <a:cubicBezTo>
                  <a:pt x="8327" y="37428"/>
                  <a:pt x="31123" y="47949"/>
                  <a:pt x="49579" y="47406"/>
                </a:cubicBezTo>
                <a:cubicBezTo>
                  <a:pt x="60887" y="47073"/>
                  <a:pt x="64973" y="30782"/>
                  <a:pt x="71860" y="21807"/>
                </a:cubicBezTo>
                <a:cubicBezTo>
                  <a:pt x="78709" y="12882"/>
                  <a:pt x="90001" y="5215"/>
                  <a:pt x="101251" y="5215"/>
                </a:cubicBezTo>
              </a:path>
            </a:pathLst>
          </a:cu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>
            <p:ph idx="4294967295" type="body"/>
          </p:nvPr>
        </p:nvSpPr>
        <p:spPr>
          <a:xfrm>
            <a:off x="812750" y="791325"/>
            <a:ext cx="37737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Regular (-)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Directorio (d)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Links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Soft/Symbolic Links (l)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s" sz="2000">
                <a:latin typeface="Quattrocento Sans"/>
                <a:ea typeface="Quattrocento Sans"/>
                <a:cs typeface="Quattrocento Sans"/>
                <a:sym typeface="Quattrocento Sans"/>
              </a:rPr>
              <a:t>HardLinks (-)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50590" r="0" t="0"/>
          <a:stretch/>
        </p:blipFill>
        <p:spPr>
          <a:xfrm>
            <a:off x="6499800" y="3030605"/>
            <a:ext cx="2087950" cy="211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8"/>
          <p:cNvGrpSpPr/>
          <p:nvPr/>
        </p:nvGrpSpPr>
        <p:grpSpPr>
          <a:xfrm>
            <a:off x="4998300" y="933238"/>
            <a:ext cx="3799050" cy="1729537"/>
            <a:chOff x="4998300" y="933238"/>
            <a:chExt cx="3799050" cy="1729537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4998300" y="2061275"/>
              <a:ext cx="1666800" cy="601500"/>
              <a:chOff x="4998300" y="2442275"/>
              <a:chExt cx="1666800" cy="6015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5358600" y="2442275"/>
                <a:ext cx="1306500" cy="6015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SL FILE LOCO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" name="Google Shape;224;p8"/>
              <p:cNvCxnSpPr>
                <a:endCxn id="223" idx="1"/>
              </p:cNvCxnSpPr>
              <p:nvPr/>
            </p:nvCxnSpPr>
            <p:spPr>
              <a:xfrm>
                <a:off x="4998300" y="2730725"/>
                <a:ext cx="360300" cy="1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25" name="Google Shape;225;p8"/>
            <p:cNvSpPr/>
            <p:nvPr/>
          </p:nvSpPr>
          <p:spPr>
            <a:xfrm>
              <a:off x="7227738" y="933238"/>
              <a:ext cx="1306500" cy="7728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/DIR LOCO/FILE LOCO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596600" y="2050200"/>
              <a:ext cx="568800" cy="60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8"/>
            <p:cNvCxnSpPr>
              <a:stCxn id="223" idx="3"/>
              <a:endCxn id="226" idx="2"/>
            </p:cNvCxnSpPr>
            <p:nvPr/>
          </p:nvCxnSpPr>
          <p:spPr>
            <a:xfrm flipH="1" rot="10800000">
              <a:off x="6665100" y="2350925"/>
              <a:ext cx="931500" cy="1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28" name="Google Shape;228;p8"/>
            <p:cNvSpPr/>
            <p:nvPr/>
          </p:nvSpPr>
          <p:spPr>
            <a:xfrm>
              <a:off x="8165600" y="1493275"/>
              <a:ext cx="631750" cy="853300"/>
            </a:xfrm>
            <a:custGeom>
              <a:rect b="b" l="l" r="r" t="t"/>
              <a:pathLst>
                <a:path extrusionOk="0" h="34132" w="25270">
                  <a:moveTo>
                    <a:pt x="0" y="34132"/>
                  </a:moveTo>
                  <a:cubicBezTo>
                    <a:pt x="8363" y="34132"/>
                    <a:pt x="18797" y="31743"/>
                    <a:pt x="23229" y="24651"/>
                  </a:cubicBezTo>
                  <a:cubicBezTo>
                    <a:pt x="26755" y="19009"/>
                    <a:pt x="25107" y="10518"/>
                    <a:pt x="21807" y="4741"/>
                  </a:cubicBezTo>
                  <a:cubicBezTo>
                    <a:pt x="20642" y="2701"/>
                    <a:pt x="17643" y="2101"/>
                    <a:pt x="16592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8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SOFTLINK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>
            <p:ph idx="4294967295" type="body"/>
          </p:nvPr>
        </p:nvSpPr>
        <p:spPr>
          <a:xfrm>
            <a:off x="105100" y="819150"/>
            <a:ext cx="45204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Análogo a “acceso directo” en Windows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Es un archivo independiente al archivo original -&gt; posee su propio inodo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Su contenido posee la ruta a otro archivo al que apunta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Puede realizarse entre distintos FSs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4625500" y="960200"/>
            <a:ext cx="1306500" cy="601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 LOCO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8"/>
          <p:cNvCxnSpPr/>
          <p:nvPr/>
        </p:nvCxnSpPr>
        <p:spPr>
          <a:xfrm>
            <a:off x="4997525" y="1561700"/>
            <a:ext cx="0" cy="17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6" name="Google Shape;236;p8"/>
          <p:cNvGrpSpPr/>
          <p:nvPr/>
        </p:nvGrpSpPr>
        <p:grpSpPr>
          <a:xfrm>
            <a:off x="4998300" y="2967000"/>
            <a:ext cx="3573625" cy="1763100"/>
            <a:chOff x="4998300" y="2967000"/>
            <a:chExt cx="3573625" cy="1763100"/>
          </a:xfrm>
        </p:grpSpPr>
        <p:sp>
          <p:nvSpPr>
            <p:cNvPr id="237" name="Google Shape;237;p8"/>
            <p:cNvSpPr/>
            <p:nvPr/>
          </p:nvSpPr>
          <p:spPr>
            <a:xfrm>
              <a:off x="5358600" y="3020675"/>
              <a:ext cx="1306500" cy="60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 LOCO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8" name="Google Shape;238;p8"/>
            <p:cNvCxnSpPr>
              <a:endCxn id="237" idx="1"/>
            </p:cNvCxnSpPr>
            <p:nvPr/>
          </p:nvCxnSpPr>
          <p:spPr>
            <a:xfrm flipH="1" rot="10800000">
              <a:off x="4998300" y="3321425"/>
              <a:ext cx="360300" cy="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9" name="Google Shape;239;p8"/>
            <p:cNvSpPr/>
            <p:nvPr/>
          </p:nvSpPr>
          <p:spPr>
            <a:xfrm>
              <a:off x="7227750" y="3872700"/>
              <a:ext cx="1306500" cy="8574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LALALLALALALLALALALLALLALAL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8"/>
            <p:cNvCxnSpPr>
              <a:stCxn id="237" idx="3"/>
              <a:endCxn id="241" idx="2"/>
            </p:cNvCxnSpPr>
            <p:nvPr/>
          </p:nvCxnSpPr>
          <p:spPr>
            <a:xfrm flipH="1" rot="10800000">
              <a:off x="6665100" y="3267725"/>
              <a:ext cx="931500" cy="5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1" name="Google Shape;241;p8"/>
            <p:cNvSpPr/>
            <p:nvPr/>
          </p:nvSpPr>
          <p:spPr>
            <a:xfrm>
              <a:off x="7596600" y="2967000"/>
              <a:ext cx="568800" cy="60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165600" y="3235425"/>
              <a:ext cx="406325" cy="628125"/>
            </a:xfrm>
            <a:custGeom>
              <a:rect b="b" l="l" r="r" t="t"/>
              <a:pathLst>
                <a:path extrusionOk="0" h="25125" w="16253">
                  <a:moveTo>
                    <a:pt x="0" y="0"/>
                  </a:moveTo>
                  <a:cubicBezTo>
                    <a:pt x="5458" y="0"/>
                    <a:pt x="12729" y="1281"/>
                    <a:pt x="15170" y="6163"/>
                  </a:cubicBezTo>
                  <a:cubicBezTo>
                    <a:pt x="18165" y="12153"/>
                    <a:pt x="14523" y="22130"/>
                    <a:pt x="8533" y="25125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8269" y="734772"/>
            <a:ext cx="1483657" cy="11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HARDLINKS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>
            <p:ph idx="4294967295" type="body"/>
          </p:nvPr>
        </p:nvSpPr>
        <p:spPr>
          <a:xfrm>
            <a:off x="105100" y="742950"/>
            <a:ext cx="45204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Es una nueva referencia a un archivo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Existe un </a:t>
            </a:r>
            <a:r>
              <a:rPr b="1"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único </a:t>
            </a: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archivo con </a:t>
            </a:r>
            <a:r>
              <a:rPr b="1"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uno o más </a:t>
            </a: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hardlinks (counter)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La referencia apunta al </a:t>
            </a:r>
            <a:r>
              <a:rPr b="1"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mismo inodo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s" sz="1800">
                <a:latin typeface="Quattrocento Sans"/>
                <a:ea typeface="Quattrocento Sans"/>
                <a:cs typeface="Quattrocento Sans"/>
                <a:sym typeface="Quattrocento Sans"/>
              </a:rPr>
              <a:t>No puede realizarse entre distintos FSs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4625500" y="884000"/>
            <a:ext cx="1306500" cy="601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 LOCO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5358600" y="2944475"/>
            <a:ext cx="1306500" cy="601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LOCO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7445725" y="3745725"/>
            <a:ext cx="1306500" cy="857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LALALLALALALLALALALLALLALAL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>
            <a:off x="4997525" y="1485500"/>
            <a:ext cx="0" cy="17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7" name="Google Shape;257;p9"/>
          <p:cNvGrpSpPr/>
          <p:nvPr/>
        </p:nvGrpSpPr>
        <p:grpSpPr>
          <a:xfrm>
            <a:off x="4998300" y="1985075"/>
            <a:ext cx="1666800" cy="601500"/>
            <a:chOff x="4998300" y="2442275"/>
            <a:chExt cx="1666800" cy="601500"/>
          </a:xfrm>
        </p:grpSpPr>
        <p:sp>
          <p:nvSpPr>
            <p:cNvPr id="258" name="Google Shape;258;p9"/>
            <p:cNvSpPr/>
            <p:nvPr/>
          </p:nvSpPr>
          <p:spPr>
            <a:xfrm>
              <a:off x="5358600" y="2442275"/>
              <a:ext cx="1306500" cy="601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HL FILE LOCO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9"/>
            <p:cNvCxnSpPr>
              <a:endCxn id="258" idx="1"/>
            </p:cNvCxnSpPr>
            <p:nvPr/>
          </p:nvCxnSpPr>
          <p:spPr>
            <a:xfrm>
              <a:off x="4998300" y="2730725"/>
              <a:ext cx="360300" cy="1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60" name="Google Shape;260;p9"/>
          <p:cNvCxnSpPr>
            <a:endCxn id="254" idx="1"/>
          </p:cNvCxnSpPr>
          <p:nvPr/>
        </p:nvCxnSpPr>
        <p:spPr>
          <a:xfrm flipH="1" rot="10800000">
            <a:off x="4998300" y="3245225"/>
            <a:ext cx="3603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9"/>
          <p:cNvCxnSpPr>
            <a:stCxn id="258" idx="3"/>
          </p:cNvCxnSpPr>
          <p:nvPr/>
        </p:nvCxnSpPr>
        <p:spPr>
          <a:xfrm>
            <a:off x="6665100" y="2285825"/>
            <a:ext cx="1062000" cy="38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2" name="Google Shape;262;p9"/>
          <p:cNvCxnSpPr/>
          <p:nvPr/>
        </p:nvCxnSpPr>
        <p:spPr>
          <a:xfrm flipH="1" rot="10800000">
            <a:off x="6725725" y="3057725"/>
            <a:ext cx="1025100" cy="1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7900" y="1866619"/>
            <a:ext cx="601500" cy="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/>
          <p:nvPr/>
        </p:nvSpPr>
        <p:spPr>
          <a:xfrm>
            <a:off x="7667850" y="2512500"/>
            <a:ext cx="651900" cy="6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9"/>
          <p:cNvCxnSpPr>
            <a:stCxn id="264" idx="4"/>
            <a:endCxn id="255" idx="0"/>
          </p:cNvCxnSpPr>
          <p:nvPr/>
        </p:nvCxnSpPr>
        <p:spPr>
          <a:xfrm>
            <a:off x="7993800" y="3188100"/>
            <a:ext cx="105300" cy="55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CREACIÓN DE LINKS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1030225" y="1063425"/>
            <a:ext cx="2945100" cy="705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ln </a:t>
            </a:r>
            <a:r>
              <a:rPr b="0" i="0" lang="e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fileloco hl_fileloco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4915800" y="1063425"/>
            <a:ext cx="3414900" cy="705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ln -s </a:t>
            </a:r>
            <a:r>
              <a:rPr b="0" i="0" lang="es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fileloco sl_fileloco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76200" y="595850"/>
            <a:ext cx="9144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</a:t>
            </a:r>
            <a:r>
              <a:rPr b="1" i="0" lang="e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HardLink	   		                             SoftLink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1030225" y="2100425"/>
            <a:ext cx="8067900" cy="20325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ls - li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7777 </a:t>
            </a:r>
            <a:r>
              <a:rPr b="0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 rwx rwx rwx </a:t>
            </a:r>
            <a:r>
              <a:rPr b="1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b="0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sisop sisop  4 2014-11-01 18:59 sl_fileloco-&gt; fileloco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7775 </a:t>
            </a:r>
            <a:r>
              <a:rPr b="0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rw- r-- r--    </a:t>
            </a:r>
            <a:r>
              <a:rPr b="1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b="0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sisop sisop  0 2014-11-01 18:58 hl_fileloco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7775 </a:t>
            </a:r>
            <a:r>
              <a:rPr b="0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rw- r-- r--    </a:t>
            </a:r>
            <a:r>
              <a:rPr b="1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b="0" i="0" lang="e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sisop sisop  0 2014-11-01 18:58 fileloco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8" name="Google Shape;278;p10"/>
          <p:cNvGrpSpPr/>
          <p:nvPr/>
        </p:nvGrpSpPr>
        <p:grpSpPr>
          <a:xfrm>
            <a:off x="24300" y="2232050"/>
            <a:ext cx="1607424" cy="1811625"/>
            <a:chOff x="-51900" y="2841650"/>
            <a:chExt cx="1607424" cy="1811625"/>
          </a:xfrm>
        </p:grpSpPr>
        <p:sp>
          <p:nvSpPr>
            <p:cNvPr id="279" name="Google Shape;279;p10"/>
            <p:cNvSpPr/>
            <p:nvPr/>
          </p:nvSpPr>
          <p:spPr>
            <a:xfrm>
              <a:off x="954025" y="3491225"/>
              <a:ext cx="601499" cy="913118"/>
            </a:xfrm>
            <a:custGeom>
              <a:rect b="b" l="l" r="r" t="t"/>
              <a:pathLst>
                <a:path extrusionOk="0" h="24050" w="25517">
                  <a:moveTo>
                    <a:pt x="12003" y="536"/>
                  </a:moveTo>
                  <a:cubicBezTo>
                    <a:pt x="8270" y="536"/>
                    <a:pt x="8112" y="-537"/>
                    <a:pt x="4536" y="536"/>
                  </a:cubicBezTo>
                  <a:cubicBezTo>
                    <a:pt x="-2635" y="2687"/>
                    <a:pt x="-272" y="19163"/>
                    <a:pt x="6195" y="22935"/>
                  </a:cubicBezTo>
                  <a:cubicBezTo>
                    <a:pt x="12888" y="26839"/>
                    <a:pt x="26237" y="17350"/>
                    <a:pt x="25276" y="9662"/>
                  </a:cubicBezTo>
                  <a:cubicBezTo>
                    <a:pt x="24478" y="3280"/>
                    <a:pt x="14287" y="1366"/>
                    <a:pt x="7855" y="1366"/>
                  </a:cubicBezTo>
                </a:path>
              </a:pathLst>
            </a:custGeom>
            <a:noFill/>
            <a:ln cap="flat" cmpd="sng" w="2857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0" y="3947975"/>
              <a:ext cx="8502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741B47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Igual inodo</a:t>
              </a:r>
              <a:endParaRPr b="1" i="0" sz="1800" u="none" cap="none" strike="noStrike">
                <a:solidFill>
                  <a:srgbClr val="741B47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-51900" y="2841650"/>
              <a:ext cx="12132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741B47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Nodo distinto</a:t>
              </a:r>
              <a:endParaRPr b="1" i="0" sz="1800" u="none" cap="none" strike="noStrike">
                <a:solidFill>
                  <a:srgbClr val="741B47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39250" y="3937343"/>
              <a:ext cx="414775" cy="224450"/>
            </a:xfrm>
            <a:custGeom>
              <a:rect b="b" l="l" r="r" t="t"/>
              <a:pathLst>
                <a:path extrusionOk="0" h="8978" w="16591">
                  <a:moveTo>
                    <a:pt x="16591" y="682"/>
                  </a:moveTo>
                  <a:cubicBezTo>
                    <a:pt x="12710" y="682"/>
                    <a:pt x="7721" y="-1233"/>
                    <a:pt x="4977" y="1512"/>
                  </a:cubicBezTo>
                  <a:cubicBezTo>
                    <a:pt x="2863" y="3628"/>
                    <a:pt x="2676" y="7641"/>
                    <a:pt x="0" y="897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959039" y="3111300"/>
              <a:ext cx="521900" cy="395225"/>
            </a:xfrm>
            <a:custGeom>
              <a:rect b="b" l="l" r="r" t="t"/>
              <a:pathLst>
                <a:path extrusionOk="0" h="15809" w="20876">
                  <a:moveTo>
                    <a:pt x="14732" y="2903"/>
                  </a:moveTo>
                  <a:cubicBezTo>
                    <a:pt x="10321" y="2564"/>
                    <a:pt x="4587" y="-225"/>
                    <a:pt x="1459" y="2903"/>
                  </a:cubicBezTo>
                  <a:cubicBezTo>
                    <a:pt x="-792" y="5154"/>
                    <a:pt x="-143" y="9980"/>
                    <a:pt x="1873" y="12444"/>
                  </a:cubicBezTo>
                  <a:cubicBezTo>
                    <a:pt x="5729" y="17158"/>
                    <a:pt x="16897" y="16778"/>
                    <a:pt x="20125" y="11614"/>
                  </a:cubicBezTo>
                  <a:cubicBezTo>
                    <a:pt x="22453" y="7890"/>
                    <a:pt x="18164" y="1066"/>
                    <a:pt x="13903" y="0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663675" y="3187238"/>
              <a:ext cx="311100" cy="10150"/>
            </a:xfrm>
            <a:custGeom>
              <a:rect b="b" l="l" r="r" t="t"/>
              <a:pathLst>
                <a:path extrusionOk="0" h="406" w="12444">
                  <a:moveTo>
                    <a:pt x="12444" y="406"/>
                  </a:moveTo>
                  <a:cubicBezTo>
                    <a:pt x="8376" y="-407"/>
                    <a:pt x="4148" y="406"/>
                    <a:pt x="0" y="406"/>
                  </a:cubicBezTo>
                </a:path>
              </a:pathLst>
            </a:custGeom>
            <a:noFill/>
            <a:ln cap="flat" cmpd="sng" w="1905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0"/>
          <p:cNvGrpSpPr/>
          <p:nvPr/>
        </p:nvGrpSpPr>
        <p:grpSpPr>
          <a:xfrm>
            <a:off x="3022547" y="2538770"/>
            <a:ext cx="1902078" cy="1943280"/>
            <a:chOff x="3022547" y="2538770"/>
            <a:chExt cx="1902078" cy="1943280"/>
          </a:xfrm>
        </p:grpSpPr>
        <p:sp>
          <p:nvSpPr>
            <p:cNvPr id="286" name="Google Shape;286;p10"/>
            <p:cNvSpPr/>
            <p:nvPr/>
          </p:nvSpPr>
          <p:spPr>
            <a:xfrm>
              <a:off x="3022547" y="2980313"/>
              <a:ext cx="199200" cy="715775"/>
            </a:xfrm>
            <a:custGeom>
              <a:rect b="b" l="l" r="r" t="t"/>
              <a:pathLst>
                <a:path extrusionOk="0" h="28631" w="7968">
                  <a:moveTo>
                    <a:pt x="7968" y="8081"/>
                  </a:moveTo>
                  <a:cubicBezTo>
                    <a:pt x="7626" y="5347"/>
                    <a:pt x="7943" y="1433"/>
                    <a:pt x="5479" y="200"/>
                  </a:cubicBezTo>
                  <a:cubicBezTo>
                    <a:pt x="3970" y="-555"/>
                    <a:pt x="1924" y="1523"/>
                    <a:pt x="1331" y="3103"/>
                  </a:cubicBezTo>
                  <a:cubicBezTo>
                    <a:pt x="-710" y="8542"/>
                    <a:pt x="11" y="14787"/>
                    <a:pt x="917" y="20525"/>
                  </a:cubicBezTo>
                  <a:cubicBezTo>
                    <a:pt x="1383" y="23479"/>
                    <a:pt x="4656" y="30714"/>
                    <a:pt x="5894" y="27991"/>
                  </a:cubicBezTo>
                  <a:cubicBezTo>
                    <a:pt x="8536" y="22179"/>
                    <a:pt x="7553" y="15294"/>
                    <a:pt x="7553" y="8910"/>
                  </a:cubicBezTo>
                </a:path>
              </a:pathLst>
            </a:custGeom>
            <a:noFill/>
            <a:ln cap="flat" cmpd="sng" w="2857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069942" y="2538770"/>
              <a:ext cx="134475" cy="267375"/>
            </a:xfrm>
            <a:custGeom>
              <a:rect b="b" l="l" r="r" t="t"/>
              <a:pathLst>
                <a:path extrusionOk="0" h="10695" w="5379">
                  <a:moveTo>
                    <a:pt x="4828" y="440"/>
                  </a:moveTo>
                  <a:cubicBezTo>
                    <a:pt x="3584" y="440"/>
                    <a:pt x="1974" y="-440"/>
                    <a:pt x="1095" y="440"/>
                  </a:cubicBezTo>
                  <a:cubicBezTo>
                    <a:pt x="-1322" y="2860"/>
                    <a:pt x="912" y="8258"/>
                    <a:pt x="3583" y="10395"/>
                  </a:cubicBezTo>
                  <a:cubicBezTo>
                    <a:pt x="5785" y="12157"/>
                    <a:pt x="5243" y="4919"/>
                    <a:pt x="5243" y="2099"/>
                  </a:cubicBezTo>
                </a:path>
              </a:pathLst>
            </a:custGeom>
            <a:noFill/>
            <a:ln cap="flat" cmpd="sng" w="28575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3280625" y="3776750"/>
              <a:ext cx="16440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274E1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Contador de referencias</a:t>
              </a:r>
              <a:endParaRPr b="1" i="0" sz="1800" u="none" cap="none" strike="noStrike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3070641" y="3655900"/>
              <a:ext cx="251350" cy="518500"/>
            </a:xfrm>
            <a:custGeom>
              <a:rect b="b" l="l" r="r" t="t"/>
              <a:pathLst>
                <a:path extrusionOk="0" h="20740" w="10054">
                  <a:moveTo>
                    <a:pt x="928" y="0"/>
                  </a:moveTo>
                  <a:cubicBezTo>
                    <a:pt x="928" y="4995"/>
                    <a:pt x="-1728" y="11813"/>
                    <a:pt x="2173" y="14933"/>
                  </a:cubicBezTo>
                  <a:cubicBezTo>
                    <a:pt x="4721" y="16971"/>
                    <a:pt x="10054" y="17477"/>
                    <a:pt x="10054" y="20740"/>
                  </a:cubicBezTo>
                </a:path>
              </a:pathLst>
            </a:cu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218300" y="2764100"/>
              <a:ext cx="989000" cy="1151080"/>
            </a:xfrm>
            <a:custGeom>
              <a:rect b="b" l="l" r="r" t="t"/>
              <a:pathLst>
                <a:path extrusionOk="0" h="55168" w="39560">
                  <a:moveTo>
                    <a:pt x="0" y="0"/>
                  </a:moveTo>
                  <a:cubicBezTo>
                    <a:pt x="11689" y="3340"/>
                    <a:pt x="25174" y="4146"/>
                    <a:pt x="34428" y="12029"/>
                  </a:cubicBezTo>
                  <a:cubicBezTo>
                    <a:pt x="45376" y="21356"/>
                    <a:pt x="35258" y="40786"/>
                    <a:pt x="35258" y="55168"/>
                  </a:cubicBezTo>
                </a:path>
              </a:pathLst>
            </a:cu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1051450" y="1681075"/>
            <a:ext cx="3918975" cy="2718325"/>
            <a:chOff x="1051450" y="2366875"/>
            <a:chExt cx="3918975" cy="2718325"/>
          </a:xfrm>
        </p:grpSpPr>
        <p:sp>
          <p:nvSpPr>
            <p:cNvPr id="292" name="Google Shape;292;p10"/>
            <p:cNvSpPr/>
            <p:nvPr/>
          </p:nvSpPr>
          <p:spPr>
            <a:xfrm>
              <a:off x="1545275" y="3601825"/>
              <a:ext cx="231832" cy="705271"/>
            </a:xfrm>
            <a:custGeom>
              <a:rect b="b" l="l" r="r" t="t"/>
              <a:pathLst>
                <a:path extrusionOk="0" h="24282" w="9079">
                  <a:moveTo>
                    <a:pt x="5613" y="0"/>
                  </a:moveTo>
                  <a:cubicBezTo>
                    <a:pt x="-2327" y="1135"/>
                    <a:pt x="-1217" y="19245"/>
                    <a:pt x="5198" y="24059"/>
                  </a:cubicBezTo>
                  <a:cubicBezTo>
                    <a:pt x="5794" y="24506"/>
                    <a:pt x="6859" y="23849"/>
                    <a:pt x="7272" y="23229"/>
                  </a:cubicBezTo>
                  <a:cubicBezTo>
                    <a:pt x="11569" y="16782"/>
                    <a:pt x="6443" y="7748"/>
                    <a:pt x="6443" y="0"/>
                  </a:cubicBezTo>
                </a:path>
              </a:pathLst>
            </a:custGeom>
            <a:noFill/>
            <a:ln cap="flat" cmpd="sng" w="2857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1566228" y="3180275"/>
              <a:ext cx="171950" cy="293850"/>
            </a:xfrm>
            <a:custGeom>
              <a:rect b="b" l="l" r="r" t="t"/>
              <a:pathLst>
                <a:path extrusionOk="0" h="11754" w="6878">
                  <a:moveTo>
                    <a:pt x="262" y="0"/>
                  </a:moveTo>
                  <a:cubicBezTo>
                    <a:pt x="-407" y="4011"/>
                    <a:pt x="85" y="12730"/>
                    <a:pt x="3995" y="11614"/>
                  </a:cubicBezTo>
                  <a:cubicBezTo>
                    <a:pt x="6392" y="10930"/>
                    <a:pt x="7272" y="6927"/>
                    <a:pt x="6484" y="4563"/>
                  </a:cubicBezTo>
                  <a:cubicBezTo>
                    <a:pt x="5792" y="2489"/>
                    <a:pt x="2448" y="2489"/>
                    <a:pt x="262" y="2489"/>
                  </a:cubicBezTo>
                </a:path>
              </a:pathLst>
            </a:custGeom>
            <a:noFill/>
            <a:ln cap="flat" cmpd="sng" w="2857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1051450" y="4379900"/>
              <a:ext cx="14757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783F04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Archivo regular</a:t>
              </a:r>
              <a:endParaRPr b="1" i="0" sz="1800" u="none" cap="none" strike="noStrike">
                <a:solidFill>
                  <a:srgbClr val="783F04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10"/>
            <p:cNvSpPr txBox="1"/>
            <p:nvPr/>
          </p:nvSpPr>
          <p:spPr>
            <a:xfrm>
              <a:off x="1555525" y="2366875"/>
              <a:ext cx="34149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783F04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Archivo tipo symbolic link</a:t>
              </a:r>
              <a:endParaRPr b="1" i="0" sz="1800" u="none" cap="none" strike="noStrike">
                <a:solidFill>
                  <a:srgbClr val="783F04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1607350" y="2741125"/>
              <a:ext cx="290350" cy="456275"/>
            </a:xfrm>
            <a:custGeom>
              <a:rect b="b" l="l" r="r" t="t"/>
              <a:pathLst>
                <a:path extrusionOk="0" h="18251" w="11614">
                  <a:moveTo>
                    <a:pt x="0" y="18251"/>
                  </a:moveTo>
                  <a:cubicBezTo>
                    <a:pt x="647" y="14208"/>
                    <a:pt x="-250" y="9266"/>
                    <a:pt x="2489" y="6222"/>
                  </a:cubicBezTo>
                  <a:cubicBezTo>
                    <a:pt x="4952" y="3486"/>
                    <a:pt x="9012" y="2605"/>
                    <a:pt x="11614" y="0"/>
                  </a:cubicBez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431050" y="4296625"/>
              <a:ext cx="155550" cy="259250"/>
            </a:xfrm>
            <a:custGeom>
              <a:rect b="b" l="l" r="r" t="t"/>
              <a:pathLst>
                <a:path extrusionOk="0" h="10370" w="6222">
                  <a:moveTo>
                    <a:pt x="6222" y="0"/>
                  </a:moveTo>
                  <a:cubicBezTo>
                    <a:pt x="3226" y="2697"/>
                    <a:pt x="0" y="6339"/>
                    <a:pt x="0" y="10370"/>
                  </a:cubicBez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FAT 32" id="70" name="Google Shape;70;p11"/>
          <p:cNvPicPr preferRelativeResize="0"/>
          <p:nvPr/>
        </p:nvPicPr>
        <p:blipFill rotWithShape="1">
          <a:blip r:embed="rId3">
            <a:alphaModFix/>
          </a:blip>
          <a:srcRect b="0" l="4897" r="0" t="0"/>
          <a:stretch/>
        </p:blipFill>
        <p:spPr>
          <a:xfrm>
            <a:off x="1675" y="2770475"/>
            <a:ext cx="3330951" cy="19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3188400" y="2454525"/>
            <a:ext cx="5955600" cy="1971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432800" y="3014744"/>
            <a:ext cx="6518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FAT </a:t>
            </a:r>
            <a:endParaRPr b="0" i="0" sz="60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FUNCIONAMIENTO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5189675" y="646000"/>
            <a:ext cx="3769500" cy="4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Char char="➔"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Variación de asignación encadenada: </a:t>
            </a:r>
            <a:r>
              <a:rPr lang="e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FAT se guarda al inicio del File System y se copia a memoria para un acceso más veloz. </a:t>
            </a:r>
            <a:br>
              <a:rPr lang="e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Dada su importancia, se guarda una copia.</a:t>
            </a:r>
            <a:endParaRPr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Char char="➔"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Permite acceso directo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Char char="➔"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Hay una entrada por bloque (</a:t>
            </a:r>
            <a:r>
              <a:rPr b="1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</a:t>
            </a: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de disco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Char char="➔"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entrada indica el bloque que le sigue (al bloque de dicho índice)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Char char="➔"/>
            </a:pPr>
            <a:r>
              <a:rPr lang="e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usa FCB. La info administrativa de los archivos se guarda en las entradas de directorio.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Char char="➔"/>
            </a:pPr>
            <a:r>
              <a:rPr lang="e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obtener un bloque libre se recorre la tabla.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http://clinuxpro.com/wp-content/uploads/2011/11/File-Allocation-Table-FAT.gif"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75" y="646000"/>
            <a:ext cx="4939800" cy="4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VOLUMEN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3"/>
          <p:cNvGraphicFramePr/>
          <p:nvPr/>
        </p:nvGraphicFramePr>
        <p:xfrm>
          <a:off x="876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{B43B9116-D6F1-4EB7-9DAC-1C060CDB87A2}</a:tableStyleId>
              </a:tblPr>
              <a:tblGrid>
                <a:gridCol w="1180375"/>
                <a:gridCol w="1421900"/>
                <a:gridCol w="1819525"/>
                <a:gridCol w="2817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Sector de arranque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FAT + copia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Directorio raíz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Datos (Archivos + subdirectorios)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/>
          <p:nvPr/>
        </p:nvSpPr>
        <p:spPr>
          <a:xfrm>
            <a:off x="3059850" y="2564025"/>
            <a:ext cx="2896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Cantidad de entradas fijas de tamaño fijo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4" name="Google Shape;94;p13"/>
          <p:cNvCxnSpPr>
            <a:endCxn id="93" idx="0"/>
          </p:cNvCxnSpPr>
          <p:nvPr/>
        </p:nvCxnSpPr>
        <p:spPr>
          <a:xfrm>
            <a:off x="4377150" y="1895625"/>
            <a:ext cx="130800" cy="6684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" name="Google Shape;95;p13"/>
          <p:cNvSpPr txBox="1"/>
          <p:nvPr/>
        </p:nvSpPr>
        <p:spPr>
          <a:xfrm>
            <a:off x="6634125" y="2583400"/>
            <a:ext cx="2092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los directorios se almacenan los atributos de los archivos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13"/>
          <p:cNvCxnSpPr>
            <a:stCxn id="93" idx="3"/>
            <a:endCxn id="95" idx="1"/>
          </p:cNvCxnSpPr>
          <p:nvPr/>
        </p:nvCxnSpPr>
        <p:spPr>
          <a:xfrm>
            <a:off x="5956050" y="2912775"/>
            <a:ext cx="678000" cy="1404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TAMAÑO ENTRADA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35375" y="812075"/>
            <a:ext cx="48819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FAT 12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Entradas de 12 bits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Puede direccionar hasta 2^12 entradas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FAT 16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Entradas de 16 bits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Puede direccionar hasta 2^16 entradas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FAT 32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b="0" i="0" lang="es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Entradas de 32 bits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b="0" i="0" lang="es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Puede direccionar hasta 2^28 entradas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◆"/>
            </a:pPr>
            <a:r>
              <a:rPr lang="e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tamaño máximo de los archivos está limitado por la entrada de directorio (4GB máximo).</a:t>
            </a:r>
            <a:endParaRPr sz="1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478875" y="1373875"/>
            <a:ext cx="3419100" cy="71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 FAT = can entradas * tam entrada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479175" y="2173025"/>
            <a:ext cx="3419100" cy="71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 máx teórico Arch/FS = 2^tam entrada * tam cluster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PREGUNTAS???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8790" l="0" r="0" t="0"/>
          <a:stretch/>
        </p:blipFill>
        <p:spPr>
          <a:xfrm>
            <a:off x="3139750" y="793238"/>
            <a:ext cx="4214675" cy="4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-17575" y="2776030"/>
            <a:ext cx="1817100" cy="1971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805225" y="2776011"/>
            <a:ext cx="7350300" cy="1971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2432800" y="3014744"/>
            <a:ext cx="6518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EXT </a:t>
            </a:r>
            <a:endParaRPr b="0" i="0" sz="60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9425"/>
            <a:ext cx="4647401" cy="15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INODOS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3015" l="2232" r="3560" t="3899"/>
          <a:stretch/>
        </p:blipFill>
        <p:spPr>
          <a:xfrm>
            <a:off x="304800" y="877300"/>
            <a:ext cx="4897051" cy="39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5143500" y="1094850"/>
            <a:ext cx="35829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Almacenan la información del archivo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Guardan punteros directos e indirectos 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 un esquema indexado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 bloques de índice a su vez se indexan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○"/>
            </a:pPr>
            <a:r>
              <a:rPr b="0" i="0" lang="e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 esquema mixto (con punteros directos a bloques)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777" y="96717"/>
            <a:ext cx="1798800" cy="492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805237" y="96717"/>
            <a:ext cx="7350300" cy="49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>
            <p:ph type="ctrTitle"/>
          </p:nvPr>
        </p:nvSpPr>
        <p:spPr>
          <a:xfrm>
            <a:off x="1216850" y="246786"/>
            <a:ext cx="7772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800">
                <a:solidFill>
                  <a:srgbClr val="FFFFFF"/>
                </a:solidFill>
              </a:rPr>
              <a:t>ESTRUCTURA EXT2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87900" y="4800590"/>
            <a:ext cx="8968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s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 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435550" y="1856150"/>
            <a:ext cx="82296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007250" y="1856150"/>
            <a:ext cx="11271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BITMAP BLOQUES DATOS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4147975" y="1856150"/>
            <a:ext cx="9606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BITMAP INODOS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5108500" y="1856150"/>
            <a:ext cx="18696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INODOS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435550" y="1856150"/>
            <a:ext cx="10506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 BLOQUE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978100" y="1856150"/>
            <a:ext cx="16833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BLOQUES DE DATOS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435550" y="682125"/>
            <a:ext cx="8254500" cy="1189375"/>
            <a:chOff x="435550" y="1215525"/>
            <a:chExt cx="8254500" cy="1189375"/>
          </a:xfrm>
        </p:grpSpPr>
        <p:sp>
          <p:nvSpPr>
            <p:cNvPr id="151" name="Google Shape;151;p4"/>
            <p:cNvSpPr/>
            <p:nvPr/>
          </p:nvSpPr>
          <p:spPr>
            <a:xfrm>
              <a:off x="435550" y="1215525"/>
              <a:ext cx="8130000" cy="857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	</a:t>
              </a:r>
              <a:endParaRPr b="1" i="0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35550" y="1215525"/>
              <a:ext cx="1050600" cy="857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SECTOR DE PARTIDA</a:t>
              </a:r>
              <a:endParaRPr b="1" i="0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483700" y="1215525"/>
              <a:ext cx="1592100" cy="857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GRUPO DE BLOQUES 0 </a:t>
              </a:r>
              <a:endParaRPr b="1" i="0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075850" y="1215525"/>
              <a:ext cx="1714200" cy="857400"/>
            </a:xfrm>
            <a:prstGeom prst="rect">
              <a:avLst/>
            </a:prstGeom>
            <a:solidFill>
              <a:srgbClr val="07376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rgbClr val="CCCCCC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GRUPO DE BLOQUES 1 </a:t>
              </a:r>
              <a:endParaRPr b="1" i="0" sz="1500" u="none" cap="none" strike="noStrike">
                <a:solidFill>
                  <a:srgbClr val="CCCCCC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822700" y="1215525"/>
              <a:ext cx="1838700" cy="857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GRUPO DE BLOQUES N-1 </a:t>
              </a:r>
              <a:endParaRPr b="1" i="0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413575" y="1638450"/>
              <a:ext cx="103800" cy="103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604075" y="1638450"/>
              <a:ext cx="103800" cy="103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794575" y="1638450"/>
              <a:ext cx="103800" cy="103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4"/>
            <p:cNvCxnSpPr/>
            <p:nvPr/>
          </p:nvCxnSpPr>
          <p:spPr>
            <a:xfrm flipH="1">
              <a:off x="435550" y="2074000"/>
              <a:ext cx="2654700" cy="2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811650" y="2074000"/>
              <a:ext cx="3878400" cy="33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p4"/>
          <p:cNvSpPr txBox="1"/>
          <p:nvPr/>
        </p:nvSpPr>
        <p:spPr>
          <a:xfrm>
            <a:off x="414800" y="2770550"/>
            <a:ext cx="82752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1 Bloque       N Bloques                   1 Bloque      1 Bloque           i Bloques                       m Bloques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>
            <a:off x="203943" y="2473900"/>
            <a:ext cx="1683257" cy="2591950"/>
            <a:chOff x="203943" y="3007300"/>
            <a:chExt cx="1683257" cy="2591950"/>
          </a:xfrm>
        </p:grpSpPr>
        <p:sp>
          <p:nvSpPr>
            <p:cNvPr id="163" name="Google Shape;163;p4"/>
            <p:cNvSpPr txBox="1"/>
            <p:nvPr/>
          </p:nvSpPr>
          <p:spPr>
            <a:xfrm>
              <a:off x="414800" y="3729050"/>
              <a:ext cx="1472400" cy="18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Total inodos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Total bloques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Total b libres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Total i libres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Tamaño bloque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Tamaño inodo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02500" y="3735800"/>
              <a:ext cx="1472400" cy="1414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03943" y="3007300"/>
              <a:ext cx="231600" cy="829575"/>
            </a:xfrm>
            <a:custGeom>
              <a:rect b="b" l="l" r="r" t="t"/>
              <a:pathLst>
                <a:path extrusionOk="0" h="33183" w="9264">
                  <a:moveTo>
                    <a:pt x="9264" y="0"/>
                  </a:moveTo>
                  <a:cubicBezTo>
                    <a:pt x="7743" y="2904"/>
                    <a:pt x="691" y="11891"/>
                    <a:pt x="138" y="17421"/>
                  </a:cubicBezTo>
                  <a:cubicBezTo>
                    <a:pt x="-415" y="22952"/>
                    <a:pt x="4977" y="30556"/>
                    <a:pt x="5945" y="33183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4"/>
          <p:cNvGrpSpPr/>
          <p:nvPr/>
        </p:nvGrpSpPr>
        <p:grpSpPr>
          <a:xfrm>
            <a:off x="1933225" y="2852175"/>
            <a:ext cx="2603700" cy="1835400"/>
            <a:chOff x="2136775" y="3380600"/>
            <a:chExt cx="2603700" cy="1835400"/>
          </a:xfrm>
        </p:grpSpPr>
        <p:sp>
          <p:nvSpPr>
            <p:cNvPr id="167" name="Google Shape;167;p4"/>
            <p:cNvSpPr txBox="1"/>
            <p:nvPr/>
          </p:nvSpPr>
          <p:spPr>
            <a:xfrm>
              <a:off x="2212975" y="3888200"/>
              <a:ext cx="2527500" cy="13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Bloque de bitmap de datos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Bloque de bitmap de inodos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Bloques libres en grupo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Inodos libres en grupo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136775" y="3858800"/>
              <a:ext cx="2527500" cy="1089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4"/>
            <p:cNvCxnSpPr/>
            <p:nvPr/>
          </p:nvCxnSpPr>
          <p:spPr>
            <a:xfrm>
              <a:off x="2882850" y="3380600"/>
              <a:ext cx="0" cy="497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70" name="Google Shape;170;p4"/>
          <p:cNvGrpSpPr/>
          <p:nvPr/>
        </p:nvGrpSpPr>
        <p:grpSpPr>
          <a:xfrm>
            <a:off x="5066250" y="2888675"/>
            <a:ext cx="1592150" cy="1721475"/>
            <a:chOff x="5066250" y="3422075"/>
            <a:chExt cx="1592150" cy="1721475"/>
          </a:xfrm>
        </p:grpSpPr>
        <p:sp>
          <p:nvSpPr>
            <p:cNvPr id="171" name="Google Shape;171;p4"/>
            <p:cNvSpPr txBox="1"/>
            <p:nvPr/>
          </p:nvSpPr>
          <p:spPr>
            <a:xfrm>
              <a:off x="5167150" y="3729050"/>
              <a:ext cx="1472400" cy="11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Tipo - Dueño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Tamaño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TIMESTAMPS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NRo bloques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PTRs a BD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PTRS a BP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066250" y="3815750"/>
              <a:ext cx="1383900" cy="1327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450125" y="3422075"/>
              <a:ext cx="208275" cy="725900"/>
            </a:xfrm>
            <a:custGeom>
              <a:rect b="b" l="l" r="r" t="t"/>
              <a:pathLst>
                <a:path extrusionOk="0" h="29036" w="8331">
                  <a:moveTo>
                    <a:pt x="0" y="0"/>
                  </a:moveTo>
                  <a:cubicBezTo>
                    <a:pt x="1383" y="2489"/>
                    <a:pt x="8158" y="10094"/>
                    <a:pt x="8296" y="14933"/>
                  </a:cubicBezTo>
                  <a:cubicBezTo>
                    <a:pt x="8434" y="19772"/>
                    <a:pt x="2074" y="26686"/>
                    <a:pt x="829" y="29036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"/>
          <p:cNvSpPr/>
          <p:nvPr/>
        </p:nvSpPr>
        <p:spPr>
          <a:xfrm>
            <a:off x="1415150" y="1856150"/>
            <a:ext cx="1592100" cy="1016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DESCRIPTORES DE GRUPO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