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8"/>
  </p:notesMasterIdLst>
  <p:sldIdLst>
    <p:sldId id="316" r:id="rId2"/>
    <p:sldId id="317" r:id="rId3"/>
    <p:sldId id="318" r:id="rId4"/>
    <p:sldId id="319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32" r:id="rId27"/>
    <p:sldId id="333" r:id="rId28"/>
    <p:sldId id="328" r:id="rId29"/>
    <p:sldId id="329" r:id="rId30"/>
    <p:sldId id="330" r:id="rId31"/>
    <p:sldId id="331" r:id="rId32"/>
    <p:sldId id="299" r:id="rId33"/>
    <p:sldId id="334" r:id="rId34"/>
    <p:sldId id="304" r:id="rId35"/>
    <p:sldId id="335" r:id="rId36"/>
    <p:sldId id="336" r:id="rId37"/>
    <p:sldId id="307" r:id="rId38"/>
    <p:sldId id="308" r:id="rId39"/>
    <p:sldId id="309" r:id="rId40"/>
    <p:sldId id="310" r:id="rId41"/>
    <p:sldId id="337" r:id="rId42"/>
    <p:sldId id="312" r:id="rId43"/>
    <p:sldId id="338" r:id="rId44"/>
    <p:sldId id="314" r:id="rId45"/>
    <p:sldId id="315" r:id="rId46"/>
    <p:sldId id="274" r:id="rId47"/>
  </p:sldIdLst>
  <p:sldSz cx="9144000" cy="6858000" type="screen4x3"/>
  <p:notesSz cx="6858000" cy="9144000"/>
  <p:embeddedFontLst>
    <p:embeddedFont>
      <p:font typeface="Questrial" panose="020B0604020202020204" charset="0"/>
      <p:regular r:id="rId49"/>
    </p:embeddedFont>
    <p:embeddedFont>
      <p:font typeface="ＭＳ Ｐゴシック" panose="020B0600070205080204" pitchFamily="34" charset="-128"/>
      <p:regular r:id="rId50"/>
    </p:embeddedFon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Kaushan Script" panose="020B0604020202020204" charset="0"/>
      <p:regular r:id="rId55"/>
    </p:embeddedFont>
    <p:embeddedFont>
      <p:font typeface="Verdana" panose="020B0604030504040204" pitchFamily="34" charset="0"/>
      <p:regular r:id="rId56"/>
      <p:bold r:id="rId57"/>
      <p:italic r:id="rId58"/>
      <p:boldItalic r:id="rId59"/>
    </p:embeddedFont>
    <p:embeddedFont>
      <p:font typeface="Tahoma" panose="020B0604030504040204" pitchFamily="34" charset="0"/>
      <p:regular r:id="rId60"/>
      <p:bold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D0473EA-1843-4410-828A-249E976469AB}">
  <a:tblStyle styleId="{CD0473EA-1843-4410-828A-249E976469AB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6EBF4"/>
          </a:solidFill>
        </a:fill>
      </a:tcStyle>
    </a:wholeTbl>
    <a:band1H>
      <a:tcStyle>
        <a:tcBdr/>
        <a:fill>
          <a:solidFill>
            <a:srgbClr val="CAD4E8"/>
          </a:solidFill>
        </a:fill>
      </a:tcStyle>
    </a:band1H>
    <a:band1V>
      <a:tcStyle>
        <a:tcBdr/>
        <a:fill>
          <a:solidFill>
            <a:srgbClr val="CAD4E8"/>
          </a:solidFill>
        </a:fill>
      </a:tcStyle>
    </a:band1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57871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2532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6377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138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9258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8871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3595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3073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9" name="Shape 149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4605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AAA0BF-091D-4E57-A1FA-5D40FDEDE3CD}" type="slidenum">
              <a:rPr kumimoji="0" lang="es-ES" altLang="es-MX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kumimoji="0" lang="es-ES" altLang="es-MX" smtClean="0">
              <a:latin typeface="Tahoma" panose="020B0604030504040204" pitchFamily="34" charset="0"/>
            </a:endParaRPr>
          </a:p>
        </p:txBody>
      </p:sp>
      <p:sp>
        <p:nvSpPr>
          <p:cNvPr id="4198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MX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2552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8148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5249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2854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7" name="Shape 167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261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058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0" name="Shape 18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5278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072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671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5856E6-D502-4BCF-B488-90E376427890}" type="slidenum">
              <a:rPr kumimoji="0" lang="es-ES" altLang="es-MX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es-ES" altLang="es-MX" smtClean="0">
              <a:latin typeface="Tahoma" panose="020B0604030504040204" pitchFamily="34" charset="0"/>
            </a:endParaRPr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MX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670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817E3C4-2ACA-43D8-A541-CDDA30C6C3FE}" type="slidenum">
              <a:rPr kumimoji="0" lang="es-ES" altLang="es-MX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kumimoji="0" lang="es-ES" altLang="es-MX" smtClean="0">
              <a:latin typeface="Tahoma" panose="020B0604030504040204" pitchFamily="34" charset="0"/>
            </a:endParaRPr>
          </a:p>
        </p:txBody>
      </p:sp>
      <p:sp>
        <p:nvSpPr>
          <p:cNvPr id="2457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MX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7642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7CF4D6-9804-408B-9950-DBD633081468}" type="slidenum">
              <a:rPr kumimoji="0" lang="es-ES" altLang="es-MX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14</a:t>
            </a:fld>
            <a:endParaRPr kumimoji="0" lang="es-ES" altLang="es-MX" smtClean="0">
              <a:latin typeface="Tahoma" panose="020B0604030504040204" pitchFamily="34" charset="0"/>
            </a:endParaRPr>
          </a:p>
        </p:txBody>
      </p:sp>
      <p:sp>
        <p:nvSpPr>
          <p:cNvPr id="28675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MX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5539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84D4DF-E1E1-46ED-B02D-B9C03944300F}" type="slidenum">
              <a:rPr kumimoji="0" lang="es-ES" altLang="es-MX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15</a:t>
            </a:fld>
            <a:endParaRPr kumimoji="0" lang="es-ES" altLang="es-MX" smtClean="0">
              <a:latin typeface="Tahoma" panose="020B0604030504040204" pitchFamily="34" charset="0"/>
            </a:endParaRPr>
          </a:p>
        </p:txBody>
      </p:sp>
      <p:sp>
        <p:nvSpPr>
          <p:cNvPr id="30723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MX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941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205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262626"/>
              </a:buClr>
              <a:buFont typeface="Questrial"/>
              <a:buNone/>
              <a:defRPr sz="3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286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742950" marR="0" lvl="1" indent="-1841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6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143000" marR="0" lvl="2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4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600200" marR="0" lvl="3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057400" marR="0" lvl="4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514600" marR="0" lvl="5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971800" marR="0" lvl="6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429000" marR="0" lvl="7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886200" marR="0" lvl="8" indent="-1524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sz="12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1942415" y="6135808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59" name="Shape 59"/>
          <p:cNvSpPr/>
          <p:nvPr/>
        </p:nvSpPr>
        <p:spPr>
          <a:xfrm rot="10800000" flipH="1">
            <a:off x="57" y="711299"/>
            <a:ext cx="1358400" cy="5079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511227" y="787783"/>
            <a:ext cx="584999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2000" b="0" i="0" u="none" strike="noStrike" cap="non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  <a:endParaRPr lang="es-AR" sz="2000" b="0" i="0" u="none" strike="noStrike" cap="none">
              <a:solidFill>
                <a:srgbClr val="FEFFF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76800" y="914400"/>
            <a:ext cx="41148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366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s-AR"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s-AR" sz="1000">
                <a:solidFill>
                  <a:schemeClr val="dk2"/>
                </a:solidFill>
              </a:rPr>
              <a:t>‹#›</a:t>
            </a:fld>
            <a:endParaRPr lang="es-AR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jpeg"/><Relationship Id="rId4" Type="http://schemas.openxmlformats.org/officeDocument/2006/relationships/hyperlink" Target="http://www.frba.utn.edu.ar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 txBox="1">
            <a:spLocks noChangeArrowheads="1"/>
          </p:cNvSpPr>
          <p:nvPr/>
        </p:nvSpPr>
        <p:spPr>
          <a:xfrm>
            <a:off x="1446662" y="633287"/>
            <a:ext cx="3387380" cy="633971"/>
          </a:xfrm>
          <a:prstGeom prst="rect">
            <a:avLst/>
          </a:prstGeom>
          <a:noFill/>
          <a:ln>
            <a:noFill/>
          </a:ln>
        </p:spPr>
        <p:txBody>
          <a:bodyPr wrap="square" lIns="36000" tIns="39600" rIns="36000" bIns="396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Questrial"/>
              <a:buNone/>
              <a:defRPr sz="3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pPr algn="ctr"/>
            <a:r>
              <a:rPr lang="es-ES" altLang="es-MX" smtClean="0">
                <a:solidFill>
                  <a:srgbClr val="FF0000"/>
                </a:solidFill>
              </a:rPr>
              <a:t>Sincronización</a:t>
            </a:r>
            <a:endParaRPr lang="es-PE" altLang="es-MX" dirty="0" smtClean="0">
              <a:solidFill>
                <a:srgbClr val="FF0000"/>
              </a:solidFill>
            </a:endParaRPr>
          </a:p>
        </p:txBody>
      </p:sp>
      <p:pic>
        <p:nvPicPr>
          <p:cNvPr id="6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662" y="1801505"/>
            <a:ext cx="7028596" cy="4858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4" descr="http://www.tedxutn.org/wp-content/uploads/2012/01/photo1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749" y="313203"/>
            <a:ext cx="1274137" cy="127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436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415" y="583167"/>
            <a:ext cx="4114406" cy="754314"/>
          </a:xfrm>
        </p:spPr>
        <p:txBody>
          <a:bodyPr/>
          <a:lstStyle/>
          <a:p>
            <a:pPr algn="ctr" eaLnBrk="1" hangingPunct="1"/>
            <a:r>
              <a:rPr lang="es-ES_tradnl" altLang="es-MX" smtClean="0"/>
              <a:t>Atomicidad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7190" y="1669577"/>
            <a:ext cx="8112786" cy="4608394"/>
          </a:xfrm>
        </p:spPr>
        <p:txBody>
          <a:bodyPr/>
          <a:lstStyle/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Una operación se dice que es atómica (en un sistema </a:t>
            </a:r>
            <a:r>
              <a:rPr lang="es-ES_tradnl" altLang="es-MX" dirty="0" err="1" smtClean="0">
                <a:solidFill>
                  <a:schemeClr val="tx1"/>
                </a:solidFill>
              </a:rPr>
              <a:t>uniprocesador</a:t>
            </a:r>
            <a:r>
              <a:rPr lang="es-ES_tradnl" altLang="es-MX" dirty="0" smtClean="0">
                <a:solidFill>
                  <a:schemeClr val="tx1"/>
                </a:solidFill>
              </a:rPr>
              <a:t>) cuando se ejecuta con las interrupciones deshabilitadas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Las referencias y las asignaciones son atómicas en la mayoría de los sistemas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Esto no es siempre cierto para matrices, estructuras o números en coma flotante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Típicamente la arquitectura proporciona operaciones específicas para lograr la atomicidad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Si el hardware no proporciona operaciones atómicas, éstas no pueden construirse por software</a:t>
            </a:r>
          </a:p>
        </p:txBody>
      </p:sp>
    </p:spTree>
    <p:extLst>
      <p:ext uri="{BB962C8B-B14F-4D97-AF65-F5344CB8AC3E}">
        <p14:creationId xmlns:p14="http://schemas.microsoft.com/office/powerpoint/2010/main" val="38991897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1772" y="424005"/>
            <a:ext cx="5787291" cy="1112553"/>
          </a:xfrm>
        </p:spPr>
        <p:txBody>
          <a:bodyPr/>
          <a:lstStyle/>
          <a:p>
            <a:pPr algn="ctr" eaLnBrk="1" hangingPunct="1"/>
            <a:r>
              <a:rPr lang="es-ES" altLang="es-MX" dirty="0" smtClean="0">
                <a:ea typeface="ＭＳ Ｐゴシック" panose="020B0600070205080204" pitchFamily="34" charset="-128"/>
              </a:rPr>
              <a:t>Recursos compartidos</a:t>
            </a:r>
            <a:br>
              <a:rPr lang="es-ES" altLang="es-MX" dirty="0" smtClean="0">
                <a:ea typeface="ＭＳ Ｐゴシック" panose="020B0600070205080204" pitchFamily="34" charset="-128"/>
              </a:rPr>
            </a:br>
            <a:r>
              <a:rPr lang="es-ES" altLang="es-MX" sz="2800" dirty="0" smtClean="0">
                <a:ea typeface="ＭＳ Ｐゴシック" panose="020B0600070205080204" pitchFamily="34" charset="-128"/>
              </a:rPr>
              <a:t>Condiciones de carrera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3653" y="4139418"/>
            <a:ext cx="4895850" cy="1441450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lang="es-ES" altLang="es-MX" sz="1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R &lt;- cuenta;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s-ES" altLang="es-MX" sz="1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buffer[R] &lt;- elemento;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s-ES" altLang="es-MX" sz="1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R &lt;- R+1;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s-ES" altLang="es-MX" sz="1800" dirty="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cuenta &lt;- R;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200364" y="1700213"/>
            <a:ext cx="7146165" cy="157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Char char="•"/>
            </a:pPr>
            <a:r>
              <a:rPr lang="es-ES" altLang="es-MX" i="1" dirty="0">
                <a:solidFill>
                  <a:schemeClr val="tx1"/>
                </a:solidFill>
                <a:latin typeface="Verdana" panose="020B0604030504040204" pitchFamily="34" charset="0"/>
              </a:rPr>
              <a:t>Condición de carrera</a:t>
            </a:r>
          </a:p>
          <a:p>
            <a:pPr lvl="1" eaLnBrk="1" hangingPunct="1">
              <a:buClrTx/>
              <a:buSzTx/>
              <a:buFontTx/>
              <a:buChar char="–"/>
            </a:pPr>
            <a:r>
              <a:rPr lang="es-ES" altLang="es-MX" sz="2000" dirty="0">
                <a:solidFill>
                  <a:schemeClr val="tx1"/>
                </a:solidFill>
                <a:latin typeface="Verdana" panose="020B0604030504040204" pitchFamily="34" charset="0"/>
              </a:rPr>
              <a:t>Ambos procesos almacenan su elemento en la misma posición del buffer</a:t>
            </a:r>
          </a:p>
        </p:txBody>
      </p:sp>
      <p:sp>
        <p:nvSpPr>
          <p:cNvPr id="23557" name="Oval 5"/>
          <p:cNvSpPr>
            <a:spLocks noChangeArrowheads="1"/>
          </p:cNvSpPr>
          <p:nvPr/>
        </p:nvSpPr>
        <p:spPr bwMode="auto">
          <a:xfrm>
            <a:off x="1420053" y="3852080"/>
            <a:ext cx="1439862" cy="1439863"/>
          </a:xfrm>
          <a:prstGeom prst="ellipse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MX" sz="2000">
                <a:solidFill>
                  <a:schemeClr val="tx1"/>
                </a:solidFill>
                <a:latin typeface="Verdana" panose="020B0604030504040204" pitchFamily="34" charset="0"/>
              </a:rPr>
              <a:t>P1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MX" sz="200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MX" sz="20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1707390" y="4717268"/>
            <a:ext cx="863600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MX" sz="1800" b="1">
                <a:solidFill>
                  <a:schemeClr val="tx1"/>
                </a:solidFill>
                <a:latin typeface="Courier New" panose="02070309020205020404" pitchFamily="49" charset="0"/>
              </a:rPr>
              <a:t>R=7</a:t>
            </a:r>
          </a:p>
        </p:txBody>
      </p:sp>
      <p:sp>
        <p:nvSpPr>
          <p:cNvPr id="256007" name="Line 7"/>
          <p:cNvSpPr>
            <a:spLocks noChangeShapeType="1"/>
          </p:cNvSpPr>
          <p:nvPr/>
        </p:nvSpPr>
        <p:spPr bwMode="auto">
          <a:xfrm>
            <a:off x="2572578" y="4715680"/>
            <a:ext cx="574675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3560" name="Oval 8"/>
          <p:cNvSpPr>
            <a:spLocks noChangeArrowheads="1"/>
          </p:cNvSpPr>
          <p:nvPr/>
        </p:nvSpPr>
        <p:spPr bwMode="auto">
          <a:xfrm>
            <a:off x="6606415" y="3852080"/>
            <a:ext cx="1439863" cy="1439863"/>
          </a:xfrm>
          <a:prstGeom prst="ellipse">
            <a:avLst/>
          </a:prstGeom>
          <a:solidFill>
            <a:srgbClr val="FFCC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MX" sz="2000">
                <a:solidFill>
                  <a:schemeClr val="tx1"/>
                </a:solidFill>
                <a:latin typeface="Verdana" panose="020B0604030504040204" pitchFamily="34" charset="0"/>
              </a:rPr>
              <a:t>P2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MX" sz="200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MX" sz="20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6893753" y="4717268"/>
            <a:ext cx="863600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MX" sz="1800" b="1">
                <a:solidFill>
                  <a:schemeClr val="tx1"/>
                </a:solidFill>
                <a:latin typeface="Courier New" panose="02070309020205020404" pitchFamily="49" charset="0"/>
              </a:rPr>
              <a:t>R=7</a:t>
            </a:r>
          </a:p>
        </p:txBody>
      </p:sp>
      <p:sp>
        <p:nvSpPr>
          <p:cNvPr id="256010" name="Line 10"/>
          <p:cNvSpPr>
            <a:spLocks noChangeShapeType="1"/>
          </p:cNvSpPr>
          <p:nvPr/>
        </p:nvSpPr>
        <p:spPr bwMode="auto">
          <a:xfrm flipH="1">
            <a:off x="6317490" y="4715680"/>
            <a:ext cx="574675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631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7" grpId="0" animBg="1"/>
      <p:bldP spid="2560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620000" cy="976313"/>
          </a:xfrm>
        </p:spPr>
        <p:txBody>
          <a:bodyPr/>
          <a:lstStyle/>
          <a:p>
            <a:pPr algn="ctr" eaLnBrk="1" hangingPunct="1"/>
            <a:r>
              <a:rPr lang="es-ES_tradnl" altLang="es-MX" smtClean="0"/>
              <a:t>Ejemplo en Sincronización</a:t>
            </a:r>
            <a:br>
              <a:rPr lang="es-ES_tradnl" altLang="es-MX" smtClean="0"/>
            </a:br>
            <a:r>
              <a:rPr lang="es-ES_tradnl" altLang="es-MX" i="1" smtClean="0"/>
              <a:t>es verano y hace calor ….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049338"/>
            <a:ext cx="4106863" cy="5969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s-ES_tradnl" altLang="es-MX" sz="2000" b="1" smtClean="0"/>
              <a:t>Persona A	</a:t>
            </a:r>
            <a:endParaRPr lang="es-ES_tradnl" altLang="es-MX" sz="2000" smtClean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89500" y="1049338"/>
            <a:ext cx="4106863" cy="5969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MX" sz="1800" b="1" smtClean="0"/>
              <a:t>Persona B	</a:t>
            </a:r>
          </a:p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MX" sz="1800" smtClean="0"/>
              <a:t>	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762000" y="1752600"/>
            <a:ext cx="3954463" cy="3270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>
                <a:solidFill>
                  <a:schemeClr val="tx1"/>
                </a:solidFill>
              </a:rPr>
              <a:t>3:00 Mira en la heladera. No hay jugo</a:t>
            </a:r>
            <a:endParaRPr lang="en-GB" altLang="es-MX" sz="1800" i="1">
              <a:solidFill>
                <a:schemeClr val="accent1"/>
              </a:solidFill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62000" y="2374900"/>
            <a:ext cx="3886200" cy="3270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>
                <a:solidFill>
                  <a:schemeClr val="tx1"/>
                </a:solidFill>
              </a:rPr>
              <a:t>3:05 Va a la tienda</a:t>
            </a:r>
            <a:endParaRPr lang="en-GB" altLang="es-MX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762000" y="2997200"/>
            <a:ext cx="3886200" cy="3270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MX" sz="1800">
                <a:solidFill>
                  <a:schemeClr val="tx1"/>
                </a:solidFill>
              </a:rPr>
              <a:t>3:10 Llega a la tienda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762000" y="3619500"/>
            <a:ext cx="3886200" cy="3270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>
                <a:solidFill>
                  <a:schemeClr val="tx1"/>
                </a:solidFill>
              </a:rPr>
              <a:t>3:15 Deja la tienda</a:t>
            </a:r>
            <a:endParaRPr lang="en-GB" altLang="es-MX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762000" y="4241800"/>
            <a:ext cx="3886200" cy="3270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>
                <a:solidFill>
                  <a:schemeClr val="tx1"/>
                </a:solidFill>
              </a:rPr>
              <a:t>3:20 Llega a casa y guarda el jugo</a:t>
            </a:r>
            <a:endParaRPr lang="en-GB" altLang="es-MX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762000" y="4864100"/>
            <a:ext cx="3886200" cy="3270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>
                <a:solidFill>
                  <a:schemeClr val="tx1"/>
                </a:solidFill>
              </a:rPr>
              <a:t>3:25</a:t>
            </a:r>
            <a:endParaRPr lang="en-GB" altLang="es-MX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62000" y="5486400"/>
            <a:ext cx="3886200" cy="32702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>
                <a:solidFill>
                  <a:schemeClr val="tx1"/>
                </a:solidFill>
              </a:rPr>
              <a:t>3:30</a:t>
            </a:r>
            <a:endParaRPr lang="en-GB" altLang="es-MX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4857750" y="2997200"/>
            <a:ext cx="3524250" cy="3270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>
                <a:solidFill>
                  <a:schemeClr val="bg1"/>
                </a:solidFill>
              </a:rPr>
              <a:t>Mira en la heladera. No hay jugo</a:t>
            </a:r>
            <a:endParaRPr lang="en-GB" altLang="es-MX" sz="1800" i="1">
              <a:solidFill>
                <a:schemeClr val="bg1"/>
              </a:solidFill>
            </a:endParaRPr>
          </a:p>
        </p:txBody>
      </p:sp>
      <p:sp>
        <p:nvSpPr>
          <p:cNvPr id="25613" name="Rectangle 13"/>
          <p:cNvSpPr>
            <a:spLocks noChangeArrowheads="1"/>
          </p:cNvSpPr>
          <p:nvPr/>
        </p:nvSpPr>
        <p:spPr bwMode="auto">
          <a:xfrm>
            <a:off x="4857750" y="3619500"/>
            <a:ext cx="3524250" cy="3270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>
                <a:solidFill>
                  <a:schemeClr val="bg1"/>
                </a:solidFill>
              </a:rPr>
              <a:t>Va a la tienda</a:t>
            </a:r>
            <a:endParaRPr lang="en-GB" altLang="es-MX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4857750" y="4241800"/>
            <a:ext cx="3524250" cy="3270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GB" altLang="es-MX" sz="1800">
                <a:solidFill>
                  <a:schemeClr val="bg1"/>
                </a:solidFill>
              </a:rPr>
              <a:t>Llega a la tienda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4857750" y="4864100"/>
            <a:ext cx="3524250" cy="3270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>
                <a:solidFill>
                  <a:schemeClr val="bg1"/>
                </a:solidFill>
              </a:rPr>
              <a:t>Deja la tienda</a:t>
            </a:r>
            <a:endParaRPr lang="en-GB" altLang="es-MX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4857750" y="5486400"/>
            <a:ext cx="3524250" cy="3270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>
                <a:solidFill>
                  <a:schemeClr val="bg1"/>
                </a:solidFill>
              </a:rPr>
              <a:t>Llega a casa y ...</a:t>
            </a:r>
            <a:endParaRPr lang="en-GB" altLang="es-MX" sz="18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1569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412937" y="569519"/>
            <a:ext cx="7012196" cy="890791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¿Cuál es el problema planteado?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2936" y="1683224"/>
            <a:ext cx="7294335" cy="3543869"/>
          </a:xfrm>
        </p:spPr>
        <p:txBody>
          <a:bodyPr/>
          <a:lstStyle/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Alguien necesita jugo, pero no </a:t>
            </a:r>
            <a:r>
              <a:rPr lang="es-ES_tradnl" altLang="es-MX" dirty="0" smtClean="0">
                <a:solidFill>
                  <a:schemeClr val="tx1"/>
                </a:solidFill>
              </a:rPr>
              <a:t>tanto …</a:t>
            </a:r>
            <a:endParaRPr lang="es-ES_tradnl" altLang="es-MX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Definiciones:</a:t>
            </a:r>
          </a:p>
          <a:p>
            <a:pPr lvl="1" eaLnBrk="1" hangingPunct="1"/>
            <a:r>
              <a:rPr lang="es-ES_tradnl" altLang="es-MX" b="1" dirty="0" smtClean="0">
                <a:solidFill>
                  <a:schemeClr val="tx1"/>
                </a:solidFill>
              </a:rPr>
              <a:t>Exclusión mutua</a:t>
            </a:r>
            <a:r>
              <a:rPr lang="es-ES_tradnl" altLang="es-MX" dirty="0" smtClean="0">
                <a:solidFill>
                  <a:schemeClr val="tx1"/>
                </a:solidFill>
              </a:rPr>
              <a:t>: es el mecanismo que asegura que sólo una persona o proceso está haciendo algo en un instante determinado (los otros están excluidos)</a:t>
            </a:r>
          </a:p>
          <a:p>
            <a:pPr lvl="1" eaLnBrk="1" hangingPunct="1"/>
            <a:r>
              <a:rPr lang="es-ES_tradnl" altLang="es-MX" b="1" dirty="0" smtClean="0">
                <a:solidFill>
                  <a:schemeClr val="tx1"/>
                </a:solidFill>
              </a:rPr>
              <a:t>Sección crítica</a:t>
            </a:r>
            <a:r>
              <a:rPr lang="es-ES_tradnl" altLang="es-MX" dirty="0" smtClean="0">
                <a:solidFill>
                  <a:schemeClr val="tx1"/>
                </a:solidFill>
              </a:rPr>
              <a:t>: es la sección de código, o colección de operaciones, en el que se actualizan variables comunes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</a:rPr>
              <a:t>	Cuando un proceso está ejecutando código de su sección crítica, ningún otro proceso puede estar en esa misma sección crítica</a:t>
            </a:r>
          </a:p>
        </p:txBody>
      </p:sp>
    </p:spTree>
    <p:extLst>
      <p:ext uri="{BB962C8B-B14F-4D97-AF65-F5344CB8AC3E}">
        <p14:creationId xmlns:p14="http://schemas.microsoft.com/office/powerpoint/2010/main" val="324849614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726835" y="665053"/>
            <a:ext cx="4537487" cy="672427"/>
          </a:xfrm>
        </p:spPr>
        <p:txBody>
          <a:bodyPr/>
          <a:lstStyle/>
          <a:p>
            <a:pPr algn="ctr" eaLnBrk="1" hangingPunct="1"/>
            <a:r>
              <a:rPr lang="es-ES" altLang="es-MX" dirty="0" smtClean="0">
                <a:ea typeface="ＭＳ Ｐゴシック" panose="020B0600070205080204" pitchFamily="34" charset="-128"/>
              </a:rPr>
              <a:t>Secciones críticas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150843" y="1737815"/>
            <a:ext cx="7267669" cy="4390030"/>
          </a:xfrm>
        </p:spPr>
        <p:txBody>
          <a:bodyPr/>
          <a:lstStyle/>
          <a:p>
            <a:pPr eaLnBrk="1" hangingPunct="1"/>
            <a:r>
              <a:rPr lang="es-ES" altLang="es-MX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En el acceso concurrente a recursos compartidos, las condiciones de carrera conducen a comportamientos incorrectos.</a:t>
            </a:r>
          </a:p>
          <a:p>
            <a:pPr eaLnBrk="1" hangingPunct="1"/>
            <a:r>
              <a:rPr lang="es-ES" altLang="es-MX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¿Cómo evitar condiciones de carrera?</a:t>
            </a:r>
          </a:p>
          <a:p>
            <a:pPr lvl="1" eaLnBrk="1" hangingPunct="1"/>
            <a:r>
              <a:rPr lang="es-ES" altLang="es-MX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El trozo de código que controla el acceso a recursos compartidos es una </a:t>
            </a:r>
            <a:r>
              <a:rPr lang="es-ES" altLang="es-MX" i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sección crítica</a:t>
            </a:r>
            <a:r>
              <a:rPr lang="es-ES" altLang="es-MX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de código.</a:t>
            </a:r>
          </a:p>
          <a:p>
            <a:pPr lvl="1" eaLnBrk="1" hangingPunct="1"/>
            <a:r>
              <a:rPr lang="es-ES" altLang="es-MX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Hay que proporcionar </a:t>
            </a:r>
            <a:r>
              <a:rPr lang="es-ES" altLang="es-MX" i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acceso exclusivo</a:t>
            </a:r>
            <a:r>
              <a:rPr lang="es-ES" altLang="es-MX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a las secciones críticas.</a:t>
            </a:r>
          </a:p>
        </p:txBody>
      </p:sp>
    </p:spTree>
    <p:extLst>
      <p:ext uri="{BB962C8B-B14F-4D97-AF65-F5344CB8AC3E}">
        <p14:creationId xmlns:p14="http://schemas.microsoft.com/office/powerpoint/2010/main" val="361614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65476" y="403226"/>
            <a:ext cx="7473807" cy="1439862"/>
          </a:xfrm>
        </p:spPr>
        <p:txBody>
          <a:bodyPr/>
          <a:lstStyle/>
          <a:p>
            <a:pPr algn="ctr" eaLnBrk="1" hangingPunct="1"/>
            <a:r>
              <a:rPr lang="es-ES" altLang="es-MX" dirty="0" smtClean="0">
                <a:ea typeface="ＭＳ Ｐゴシック" panose="020B0600070205080204" pitchFamily="34" charset="-128"/>
              </a:rPr>
              <a:t>Acceso exclusivo a secciones críticas de código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613" y="2708275"/>
            <a:ext cx="4895850" cy="1871663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s-ES" altLang="es-MX" sz="1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Entrar_SC</a:t>
            </a:r>
            <a:r>
              <a:rPr lang="es-ES" altLang="es-MX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(SC_buf);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s-ES" altLang="es-MX" sz="180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 &lt;- cuenta;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s-ES" altLang="es-MX" sz="180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buffer[R] &lt;- elemento;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s-ES" altLang="es-MX" sz="180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R &lt;- R+1;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s-ES" altLang="es-MX" sz="1800" smtClean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cuenta &lt;- R;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s-ES" altLang="es-MX" sz="1800" b="1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Dejar_SC</a:t>
            </a:r>
            <a:r>
              <a:rPr lang="es-ES" altLang="es-MX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(SC_buf);</a:t>
            </a:r>
          </a:p>
        </p:txBody>
      </p:sp>
      <p:sp>
        <p:nvSpPr>
          <p:cNvPr id="29700" name="Oval 4"/>
          <p:cNvSpPr>
            <a:spLocks noChangeArrowheads="1"/>
          </p:cNvSpPr>
          <p:nvPr/>
        </p:nvSpPr>
        <p:spPr bwMode="auto">
          <a:xfrm>
            <a:off x="1116013" y="2708275"/>
            <a:ext cx="1439862" cy="1439863"/>
          </a:xfrm>
          <a:prstGeom prst="ellipse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MX" sz="2000">
                <a:solidFill>
                  <a:schemeClr val="tx1"/>
                </a:solidFill>
                <a:latin typeface="Verdana" panose="020B0604030504040204" pitchFamily="34" charset="0"/>
              </a:rPr>
              <a:t>P1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MX" sz="200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MX" sz="20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47141" name="Line 5"/>
          <p:cNvSpPr>
            <a:spLocks noChangeShapeType="1"/>
          </p:cNvSpPr>
          <p:nvPr/>
        </p:nvSpPr>
        <p:spPr bwMode="auto">
          <a:xfrm>
            <a:off x="2268538" y="3571875"/>
            <a:ext cx="574675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6302375" y="2708275"/>
            <a:ext cx="1439863" cy="1439863"/>
          </a:xfrm>
          <a:prstGeom prst="ellipse">
            <a:avLst/>
          </a:prstGeom>
          <a:solidFill>
            <a:srgbClr val="FFCC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MX" sz="2000">
                <a:solidFill>
                  <a:schemeClr val="tx1"/>
                </a:solidFill>
                <a:latin typeface="Verdana" panose="020B0604030504040204" pitchFamily="34" charset="0"/>
              </a:rPr>
              <a:t>P2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MX" sz="200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MX" sz="20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347143" name="Line 7"/>
          <p:cNvSpPr>
            <a:spLocks noChangeShapeType="1"/>
          </p:cNvSpPr>
          <p:nvPr/>
        </p:nvSpPr>
        <p:spPr bwMode="auto">
          <a:xfrm flipH="1">
            <a:off x="5580063" y="2852738"/>
            <a:ext cx="1296987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7144" name="Line 8"/>
          <p:cNvSpPr>
            <a:spLocks noChangeShapeType="1"/>
          </p:cNvSpPr>
          <p:nvPr/>
        </p:nvSpPr>
        <p:spPr bwMode="auto">
          <a:xfrm>
            <a:off x="2268537" y="4778257"/>
            <a:ext cx="574675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47145" name="Line 9"/>
          <p:cNvSpPr>
            <a:spLocks noChangeShapeType="1"/>
          </p:cNvSpPr>
          <p:nvPr/>
        </p:nvSpPr>
        <p:spPr bwMode="auto">
          <a:xfrm flipH="1">
            <a:off x="5580063" y="3284538"/>
            <a:ext cx="1008062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57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1" grpId="0" animBg="1"/>
      <p:bldP spid="347141" grpId="1" animBg="1"/>
      <p:bldP spid="347143" grpId="0" animBg="1"/>
      <p:bldP spid="347143" grpId="1" animBg="1"/>
      <p:bldP spid="347144" grpId="0" animBg="1"/>
      <p:bldP spid="347144" grpId="1" animBg="1"/>
      <p:bldP spid="34714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1670" y="724193"/>
            <a:ext cx="6625594" cy="672427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Problema de la sección crítica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3549" y="1464860"/>
            <a:ext cx="7501836" cy="5393140"/>
          </a:xfrm>
        </p:spPr>
        <p:txBody>
          <a:bodyPr/>
          <a:lstStyle/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Toda solución debe cumplir tres condiciones</a:t>
            </a:r>
          </a:p>
          <a:p>
            <a:pPr lvl="1" eaLnBrk="1" hangingPunct="1"/>
            <a:r>
              <a:rPr lang="es-ES_tradnl" altLang="es-MX" dirty="0" smtClean="0">
                <a:solidFill>
                  <a:schemeClr val="tx1"/>
                </a:solidFill>
              </a:rPr>
              <a:t>Exclusión mutua</a:t>
            </a:r>
          </a:p>
          <a:p>
            <a:pPr lvl="1" eaLnBrk="1" hangingPunct="1"/>
            <a:r>
              <a:rPr lang="es-ES_tradnl" altLang="es-MX" dirty="0" smtClean="0">
                <a:solidFill>
                  <a:schemeClr val="tx1"/>
                </a:solidFill>
              </a:rPr>
              <a:t>Progreso</a:t>
            </a:r>
          </a:p>
          <a:p>
            <a:pPr lvl="1" eaLnBrk="1" hangingPunct="1"/>
            <a:r>
              <a:rPr lang="es-ES_tradnl" altLang="es-MX" dirty="0" smtClean="0">
                <a:solidFill>
                  <a:schemeClr val="tx1"/>
                </a:solidFill>
              </a:rPr>
              <a:t>Espera limitada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Solución </a:t>
            </a:r>
            <a:r>
              <a:rPr lang="es-ES_tradnl" altLang="es-MX" dirty="0" smtClean="0">
                <a:solidFill>
                  <a:schemeClr val="tx1"/>
                </a:solidFill>
              </a:rPr>
              <a:t>general: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s-ES_tradnl" altLang="es-MX" sz="1800" dirty="0" smtClean="0">
                <a:solidFill>
                  <a:schemeClr val="tx1"/>
                </a:solidFill>
                <a:latin typeface="Bitstream Vera Sans Mono" pitchFamily="49" charset="0"/>
              </a:rPr>
              <a:t>do 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s-ES_tradnl" altLang="es-MX" sz="1800" dirty="0" smtClean="0">
                <a:solidFill>
                  <a:schemeClr val="tx1"/>
                </a:solidFill>
                <a:latin typeface="Bitstream Vera Sans Mono" pitchFamily="49" charset="0"/>
              </a:rPr>
              <a:t>{</a:t>
            </a:r>
            <a:endParaRPr lang="es-ES_tradnl" altLang="es-MX" sz="1800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s-ES_tradnl" altLang="es-MX" sz="1800" dirty="0" smtClean="0">
                <a:solidFill>
                  <a:schemeClr val="tx1"/>
                </a:solidFill>
                <a:latin typeface="Bitstream Vera Sans Mono" pitchFamily="49" charset="0"/>
              </a:rPr>
              <a:t>protocolo de entrada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s-ES_tradnl" altLang="es-MX" sz="1800" dirty="0" smtClean="0">
                <a:solidFill>
                  <a:schemeClr val="tx1"/>
                </a:solidFill>
                <a:latin typeface="Bitstream Vera Sans Mono" pitchFamily="49" charset="0"/>
              </a:rPr>
              <a:t>     sección crítica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s-ES_tradnl" altLang="es-MX" sz="1800" dirty="0" smtClean="0">
                <a:solidFill>
                  <a:schemeClr val="tx1"/>
                </a:solidFill>
                <a:latin typeface="Bitstream Vera Sans Mono" pitchFamily="49" charset="0"/>
              </a:rPr>
              <a:t>protocolo de salida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s-ES_tradnl" altLang="es-MX" sz="1800" dirty="0" smtClean="0">
                <a:solidFill>
                  <a:schemeClr val="tx1"/>
                </a:solidFill>
                <a:latin typeface="Bitstream Vera Sans Mono" pitchFamily="49" charset="0"/>
              </a:rPr>
              <a:t>     resto de la sección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s-ES_tradnl" altLang="es-MX" sz="1800" dirty="0" smtClean="0">
                <a:solidFill>
                  <a:schemeClr val="tx1"/>
                </a:solidFill>
                <a:latin typeface="Bitstream Vera Sans Mono" pitchFamily="49" charset="0"/>
              </a:rPr>
              <a:t>} </a:t>
            </a:r>
            <a:r>
              <a:rPr lang="es-ES_tradnl" altLang="es-MX" sz="1800" dirty="0" err="1" smtClean="0">
                <a:solidFill>
                  <a:schemeClr val="tx1"/>
                </a:solidFill>
                <a:latin typeface="Bitstream Vera Sans Mono" pitchFamily="49" charset="0"/>
              </a:rPr>
              <a:t>while</a:t>
            </a:r>
            <a:r>
              <a:rPr lang="es-ES_tradnl" altLang="es-MX" sz="1800" dirty="0" smtClean="0">
                <a:solidFill>
                  <a:schemeClr val="tx1"/>
                </a:solidFill>
                <a:latin typeface="Bitstream Vera Sans Mono" pitchFamily="49" charset="0"/>
              </a:rPr>
              <a:t> (TRUE);</a:t>
            </a:r>
          </a:p>
        </p:txBody>
      </p:sp>
    </p:spTree>
    <p:extLst>
      <p:ext uri="{BB962C8B-B14F-4D97-AF65-F5344CB8AC3E}">
        <p14:creationId xmlns:p14="http://schemas.microsoft.com/office/powerpoint/2010/main" val="33179929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1177" y="637758"/>
            <a:ext cx="4510191" cy="713371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Tipos de soluciones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1177" y="1587690"/>
            <a:ext cx="7226095" cy="4103426"/>
          </a:xfrm>
        </p:spPr>
        <p:txBody>
          <a:bodyPr/>
          <a:lstStyle/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Suposiciones:</a:t>
            </a:r>
          </a:p>
          <a:p>
            <a:pPr lvl="1" eaLnBrk="1" hangingPunct="1"/>
            <a:r>
              <a:rPr lang="es-ES_tradnl" altLang="es-MX" dirty="0" smtClean="0">
                <a:solidFill>
                  <a:schemeClr val="tx1"/>
                </a:solidFill>
              </a:rPr>
              <a:t>Todos los procesos se ejecutan a una velocidad distinta de cero</a:t>
            </a:r>
            <a:endParaRPr lang="es-ES_tradnl" altLang="es-MX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1" eaLnBrk="1" hangingPunct="1"/>
            <a:r>
              <a:rPr lang="es-ES_tradnl" altLang="es-MX" dirty="0" smtClean="0">
                <a:solidFill>
                  <a:schemeClr val="tx1"/>
                </a:solidFill>
              </a:rPr>
              <a:t>Su velocidad relativa no influye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Soluciones basadas en variables de control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Soluciones basadas en instrucciones máquina específicas (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test_and_set</a:t>
            </a:r>
            <a:r>
              <a:rPr lang="es-ES_tradnl" altLang="es-MX" dirty="0" smtClean="0">
                <a:solidFill>
                  <a:schemeClr val="tx1"/>
                </a:solidFill>
              </a:rPr>
              <a:t> o 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swap</a:t>
            </a:r>
            <a:r>
              <a:rPr lang="es-ES_tradnl" altLang="es-MX" dirty="0" smtClean="0">
                <a:solidFill>
                  <a:schemeClr val="tx1"/>
                </a:solidFill>
              </a:rPr>
              <a:t>)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Soluciones basadas en primitivas del sistema operativo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Soluciones proporcionadas por el lenguaje, regiones críticas y monitores</a:t>
            </a:r>
          </a:p>
        </p:txBody>
      </p:sp>
    </p:spTree>
    <p:extLst>
      <p:ext uri="{BB962C8B-B14F-4D97-AF65-F5344CB8AC3E}">
        <p14:creationId xmlns:p14="http://schemas.microsoft.com/office/powerpoint/2010/main" val="27281750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s-AR" sz="3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Primer intento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5061203" y="1646901"/>
            <a:ext cx="2907900" cy="32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Proceso 1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while (true)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{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while (turno != 1);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lang="es-AR"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SECCIÓN CRÍTICA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turno = 0;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SECCIÓN RESTANTE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4" name="Shape 104"/>
          <p:cNvSpPr txBox="1"/>
          <p:nvPr/>
        </p:nvSpPr>
        <p:spPr>
          <a:xfrm>
            <a:off x="1588008" y="1646901"/>
            <a:ext cx="2907791" cy="32163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Proceso 0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while (true)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{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while (turno != 0);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lang="es-AR"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SECCIÓN CRÍTICA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turno = 1;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SECCIÓN RESTANTE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1588008" y="4897692"/>
            <a:ext cx="6380988" cy="15031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Arial"/>
              <a:buChar char="●"/>
            </a:pPr>
            <a:r>
              <a:rPr lang="es-AR"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Satisface la exclusión mutua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ct val="90000"/>
              <a:buFont typeface="Arial"/>
              <a:buChar char="●"/>
            </a:pPr>
            <a:r>
              <a:rPr lang="es-AR"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No cumple la condición de progreso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ct val="90000"/>
              <a:buFont typeface="Arial"/>
              <a:buChar char="●"/>
            </a:pPr>
            <a:r>
              <a:rPr lang="es-AR"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Requiere una alternancia estricta de los procesos en la ejecución de la sección crítica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07076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s-AR" sz="3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Segundo intento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5061203" y="1646901"/>
            <a:ext cx="2907900" cy="32162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Proceso 1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while (true)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{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interesado[1] = TRUE;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while (interesado[0]);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lang="es-AR" sz="1665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SECCIÓN CRÍTICA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interesado[1] = FALSE;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SECCIÓN RESTANTE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1588008" y="1646901"/>
            <a:ext cx="2907791" cy="321637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Proceso 0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while (true)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{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interesado[0] = TRUE;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while (interesado[1]);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lang="es-AR" sz="1665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SECCIÓN CRÍTICA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interesado[0] = FALSE;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SECCIÓN RESTANTE</a:t>
            </a:r>
          </a:p>
          <a:p>
            <a:pPr marL="342900" marR="0" lvl="0" indent="-3429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665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3" name="Shape 113"/>
          <p:cNvSpPr txBox="1"/>
          <p:nvPr/>
        </p:nvSpPr>
        <p:spPr>
          <a:xfrm>
            <a:off x="1588008" y="4897692"/>
            <a:ext cx="6380988" cy="150310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Arial"/>
              <a:buChar char="●"/>
            </a:pPr>
            <a:r>
              <a:rPr lang="es-AR"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Satisface la exclusión mutua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ct val="90000"/>
              <a:buFont typeface="Arial"/>
              <a:buChar char="●"/>
            </a:pPr>
            <a:r>
              <a:rPr lang="es-AR"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No cumple la condición de progreso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ct val="90000"/>
              <a:buFont typeface="Arial"/>
              <a:buChar char="●"/>
            </a:pPr>
            <a:r>
              <a:rPr lang="es-AR"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Los dos procesos pueden quedarse bloqueados en ciclos infinitos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61428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9106" y="605210"/>
            <a:ext cx="5025787" cy="661900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Tipos de procesos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1" y="1419367"/>
            <a:ext cx="3657600" cy="53181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2000" b="1" dirty="0" smtClean="0"/>
              <a:t>Independientes</a:t>
            </a:r>
            <a:endParaRPr lang="es-ES_tradnl" altLang="es-MX" sz="2000" dirty="0" smtClean="0"/>
          </a:p>
          <a:p>
            <a:pPr eaLnBrk="1" hangingPunct="1"/>
            <a:endParaRPr lang="es-ES_tradnl" altLang="es-MX" sz="2000" dirty="0" smtClean="0"/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4876800" y="1425547"/>
            <a:ext cx="3733800" cy="53181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ES_tradnl" altLang="es-MX" sz="2000" b="1" dirty="0" smtClean="0"/>
              <a:t>Cooperantes</a:t>
            </a:r>
            <a:endParaRPr lang="es-ES_tradnl" altLang="es-MX" sz="2000" dirty="0" smtClean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62000" y="1989280"/>
            <a:ext cx="3505200" cy="2730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 dirty="0">
                <a:solidFill>
                  <a:schemeClr val="tx1"/>
                </a:solidFill>
              </a:rPr>
              <a:t>Su estado no es compartido</a:t>
            </a:r>
            <a:endParaRPr lang="en-GB" altLang="es-MX" sz="1800" dirty="0">
              <a:solidFill>
                <a:schemeClr val="tx1"/>
              </a:solidFill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4876800" y="1989280"/>
            <a:ext cx="3733800" cy="273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>
                <a:solidFill>
                  <a:schemeClr val="bg1"/>
                </a:solidFill>
              </a:rPr>
              <a:t>Su estado es compartido</a:t>
            </a:r>
            <a:endParaRPr lang="en-GB" altLang="es-MX" sz="1800">
              <a:solidFill>
                <a:schemeClr val="bg1"/>
              </a:solidFill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762000" y="2675080"/>
            <a:ext cx="3505200" cy="2730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>
                <a:solidFill>
                  <a:schemeClr val="tx1"/>
                </a:solidFill>
              </a:rPr>
              <a:t>Son deterministas</a:t>
            </a:r>
            <a:endParaRPr lang="en-GB" altLang="es-MX" sz="1800">
              <a:solidFill>
                <a:schemeClr val="tx1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876800" y="2675080"/>
            <a:ext cx="3733800" cy="50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 dirty="0">
                <a:solidFill>
                  <a:schemeClr val="bg1"/>
                </a:solidFill>
              </a:rPr>
              <a:t>Su funcionamiento no es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 dirty="0">
                <a:solidFill>
                  <a:schemeClr val="bg1"/>
                </a:solidFill>
              </a:rPr>
              <a:t>determinista</a:t>
            </a:r>
            <a:endParaRPr lang="en-GB" altLang="es-MX" sz="1800" dirty="0">
              <a:solidFill>
                <a:schemeClr val="bg1"/>
              </a:solidFill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762000" y="3284680"/>
            <a:ext cx="3505200" cy="27305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>
                <a:solidFill>
                  <a:schemeClr val="tx1"/>
                </a:solidFill>
              </a:rPr>
              <a:t>Son reproducibles</a:t>
            </a:r>
            <a:endParaRPr lang="en-GB" altLang="es-MX" sz="1800">
              <a:solidFill>
                <a:schemeClr val="tx1"/>
              </a:solidFill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876800" y="3284680"/>
            <a:ext cx="3733800" cy="508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 dirty="0">
                <a:solidFill>
                  <a:schemeClr val="bg1"/>
                </a:solidFill>
              </a:rPr>
              <a:t>Su funcionamiento puede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 dirty="0">
                <a:solidFill>
                  <a:schemeClr val="bg1"/>
                </a:solidFill>
              </a:rPr>
              <a:t>ser irreproducible</a:t>
            </a:r>
            <a:endParaRPr lang="en-GB" altLang="es-MX" sz="1800" dirty="0">
              <a:solidFill>
                <a:schemeClr val="bg1"/>
              </a:solidFill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762000" y="3894280"/>
            <a:ext cx="3505200" cy="8382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>
                <a:solidFill>
                  <a:schemeClr val="tx1"/>
                </a:solidFill>
              </a:rPr>
              <a:t>Pueden ser detenidos 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>
                <a:solidFill>
                  <a:schemeClr val="tx1"/>
                </a:solidFill>
              </a:rPr>
              <a:t>rearrancados sin ningún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>
                <a:solidFill>
                  <a:schemeClr val="tx1"/>
                </a:solidFill>
              </a:rPr>
              <a:t>efecto negativo</a:t>
            </a:r>
            <a:endParaRPr lang="en-GB" altLang="es-MX" sz="1800">
              <a:solidFill>
                <a:schemeClr val="tx1"/>
              </a:solidFill>
            </a:endParaRP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762000" y="4961080"/>
            <a:ext cx="3505200" cy="9144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>
                <a:solidFill>
                  <a:schemeClr val="tx1"/>
                </a:solidFill>
              </a:rPr>
              <a:t>Ejemplo: un programa que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>
                <a:solidFill>
                  <a:schemeClr val="tx1"/>
                </a:solidFill>
              </a:rPr>
              <a:t>calcula 1000 cifras decimales 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4876800" y="3894280"/>
            <a:ext cx="3733800" cy="838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 dirty="0">
                <a:solidFill>
                  <a:schemeClr val="bg1"/>
                </a:solidFill>
              </a:rPr>
              <a:t>Si son detenidos y posteriormente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 dirty="0" err="1">
                <a:solidFill>
                  <a:schemeClr val="bg1"/>
                </a:solidFill>
              </a:rPr>
              <a:t>rearrancados</a:t>
            </a:r>
            <a:r>
              <a:rPr lang="es-ES_tradnl" altLang="es-MX" sz="1800" dirty="0">
                <a:solidFill>
                  <a:schemeClr val="bg1"/>
                </a:solidFill>
              </a:rPr>
              <a:t> puede que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 dirty="0">
                <a:solidFill>
                  <a:schemeClr val="bg1"/>
                </a:solidFill>
              </a:rPr>
              <a:t>se produzcan efectos negativos</a:t>
            </a:r>
            <a:endParaRPr lang="en-GB" altLang="es-MX" sz="1800" dirty="0">
              <a:solidFill>
                <a:schemeClr val="bg1"/>
              </a:solidFill>
            </a:endParaRP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4876800" y="4961080"/>
            <a:ext cx="3733800" cy="9144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 dirty="0">
                <a:solidFill>
                  <a:schemeClr val="bg1"/>
                </a:solidFill>
              </a:rPr>
              <a:t>Ejemplo: un proceso que escribe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 dirty="0">
                <a:solidFill>
                  <a:schemeClr val="bg1"/>
                </a:solidFill>
              </a:rPr>
              <a:t>en el terminal la cadena “</a:t>
            </a:r>
            <a:r>
              <a:rPr lang="es-ES_tradnl" altLang="es-MX" sz="1800" dirty="0" err="1">
                <a:solidFill>
                  <a:schemeClr val="bg1"/>
                </a:solidFill>
              </a:rPr>
              <a:t>abc</a:t>
            </a:r>
            <a:r>
              <a:rPr lang="es-ES_tradnl" altLang="es-MX" sz="1800" dirty="0">
                <a:solidFill>
                  <a:schemeClr val="bg1"/>
                </a:solidFill>
              </a:rPr>
              <a:t>” 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s-ES_tradnl" altLang="es-MX" sz="1800" dirty="0">
                <a:solidFill>
                  <a:schemeClr val="bg1"/>
                </a:solidFill>
              </a:rPr>
              <a:t>otro la cadena “</a:t>
            </a:r>
            <a:r>
              <a:rPr lang="es-ES_tradnl" altLang="es-MX" sz="1800" dirty="0" err="1">
                <a:solidFill>
                  <a:schemeClr val="bg1"/>
                </a:solidFill>
              </a:rPr>
              <a:t>cba</a:t>
            </a:r>
            <a:r>
              <a:rPr lang="es-ES_tradnl" altLang="es-MX" sz="1800" dirty="0">
                <a:solidFill>
                  <a:schemeClr val="bg1"/>
                </a:solidFill>
              </a:rPr>
              <a:t>”</a:t>
            </a:r>
            <a:endParaRPr lang="en-GB" altLang="es-MX" sz="1800" dirty="0">
              <a:solidFill>
                <a:schemeClr val="bg1"/>
              </a:solidFill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0" y="6027737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MX" sz="1600" b="1" dirty="0">
                <a:solidFill>
                  <a:schemeClr val="tx1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Si hubiera más de un proceso que solicite un recurso, el SO, deberá gestionar que proceso lo accede, y los demás quedan ralentizados, o bloqueados a la espera de que se libere.</a:t>
            </a:r>
            <a:endParaRPr lang="es-ES" altLang="es-MX" sz="1600" dirty="0">
              <a:solidFill>
                <a:schemeClr val="tx1"/>
              </a:solidFill>
              <a:ea typeface="Times New Roman" panose="020206030504050203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32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s-AR" sz="3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Solución de Peterson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1588008" y="1752600"/>
            <a:ext cx="6380988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Asume que las instrucciones de carga y almacenamiento (LOAD y STORE) son atómicas; no pueden ser interrumpidas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Los dos procesos comparten dos variables: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 turno</a:t>
            </a:r>
          </a:p>
          <a:p>
            <a:pPr marL="742950" marR="0" lvl="1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boolean interesado[2]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 variable turno indica a quién le toca entrar en la sección crítica 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interesado se usa para indicar si un proceso está listo para entrar en la sección crítica.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interesado[i] = TRUE implica que el proceso P</a:t>
            </a:r>
            <a:r>
              <a:rPr lang="es-AR" sz="1800" b="0" i="0" u="none" strike="noStrike" cap="none" baseline="-25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i</a:t>
            </a: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está listo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6283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s-AR" sz="3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Solución de Peterson</a:t>
            </a:r>
          </a:p>
        </p:txBody>
      </p:sp>
      <p:sp>
        <p:nvSpPr>
          <p:cNvPr id="125" name="Shape 125"/>
          <p:cNvSpPr txBox="1"/>
          <p:nvPr/>
        </p:nvSpPr>
        <p:spPr>
          <a:xfrm>
            <a:off x="608950" y="1646900"/>
            <a:ext cx="3887100" cy="345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Proceso 0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while (true)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{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interesado[0] = TRUE;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turno = 1;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while (interesado[1] &amp;&amp; turno == 1);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lang="es-AR" sz="1665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SECCIÓN CRÍTICA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interesado[0] = FALSE;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SECCIÓN RESTANTE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1588008" y="5334000"/>
            <a:ext cx="6380988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0000"/>
              <a:buFont typeface="Arial"/>
              <a:buChar char="●"/>
            </a:pPr>
            <a:r>
              <a:rPr lang="es-AR"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Satisface la exclusión mutua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ct val="90000"/>
              <a:buFont typeface="Arial"/>
              <a:buChar char="●"/>
            </a:pPr>
            <a:r>
              <a:rPr lang="es-AR"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Cumple la condición de progreso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ct val="90000"/>
              <a:buFont typeface="Arial"/>
              <a:buChar char="●"/>
            </a:pPr>
            <a:r>
              <a:rPr lang="es-AR"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Cumple el requisito de espera limitada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4496050" y="1646900"/>
            <a:ext cx="4319400" cy="345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Proceso 1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while (true)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{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interesado[1] = TRUE;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turno = 0;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while (interesado[0] &amp;&amp; turno == 0);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</a:t>
            </a:r>
            <a:r>
              <a:rPr lang="es-AR" sz="1665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SECCIÓN CRÍTICA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interesado[1] = FALSE;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SECCIÓN RESTANTE</a:t>
            </a:r>
          </a:p>
          <a:p>
            <a:pPr marL="342900" marR="0" lvl="0" indent="-342900" algn="l" rtl="0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665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5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s-AR" sz="3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Hardware de sincronización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588008" y="1433625"/>
            <a:ext cx="6380999" cy="4648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Muchos sistemas proveen soporte hardware para resolver el problema de la exclusión mutua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Una solución en máquinas con un solo procesador es deshabilitar las interrupciones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El código que se está ejecutando no puede ser retirado de la CPU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No es buena solución porque el SO pierde el control temporalmente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20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En sistemas multiprocesadores no es eficiente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Las máquinas actuales proveen instrucciones atómicas especiales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2000" b="0" i="0" u="none" strike="noStrike" cap="none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  <a:t>Atómica = no interrumpible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Test &amp; Set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Swap and Exchange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3609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s-AR" sz="3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Test and Set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1588008" y="1447800"/>
            <a:ext cx="6380988" cy="495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boolean TestAndSet (boolean *target) {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boolean rv = *target;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*target = TRUE;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return rv: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 comparte una variable booleana lock inicializada en false. Se usa asi: 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while ( TestAndSet (&amp;lock ));   // nada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//    sección crítica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lock = FALSE;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//    sección restante</a:t>
            </a:r>
          </a:p>
        </p:txBody>
      </p:sp>
    </p:spTree>
    <p:extLst>
      <p:ext uri="{BB962C8B-B14F-4D97-AF65-F5344CB8AC3E}">
        <p14:creationId xmlns:p14="http://schemas.microsoft.com/office/powerpoint/2010/main" val="30435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s-AR" sz="3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Semáforos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1588008" y="1752600"/>
            <a:ext cx="6380988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Herramienta de sincronización que no requiere espera activa (pero </a:t>
            </a:r>
            <a:r>
              <a:rPr lang="es-AR"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puede</a:t>
            </a: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usarla)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Semáforo </a:t>
            </a:r>
            <a:r>
              <a:rPr lang="es-AR" sz="1800" b="0" i="1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</a:t>
            </a: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– variable entera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Dos operaciones estándar modifican S: wait() y signal(). Además se lo inicializa.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Llamadas originalmente por Dijkstra P() y</a:t>
            </a:r>
            <a:r>
              <a:rPr lang="es-AR" sz="1800" b="0" i="1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V()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Sólo puede accederse al semáforo a través de las dos operaciones atómicas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0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wait (S) {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</a:t>
            </a: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while (S &lt;= 0); // no-op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S--;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46" name="Shape 146"/>
          <p:cNvSpPr/>
          <p:nvPr/>
        </p:nvSpPr>
        <p:spPr>
          <a:xfrm>
            <a:off x="5029289" y="4989075"/>
            <a:ext cx="2939700" cy="1179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s-AR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signal (S) { 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25000"/>
              <a:buNone/>
            </a:pPr>
            <a:r>
              <a:rPr lang="es-AR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S++;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buSzPct val="25000"/>
              <a:buNone/>
            </a:pPr>
            <a:r>
              <a:rPr lang="es-AR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425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s-AR" sz="3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Semáforos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588008" y="1752600"/>
            <a:ext cx="6380988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Semáforo de contador – el valor entero puede variar en un dominio no acotado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Semáforo binario – el valor entero puede variar sólo entre 0 y 1, o bien entre dos estados (libre – ocupado)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Semáforo mutex – garantiza mutua exclusión. Es un caso particular del binario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Uso de semáforo para exclusión mutua</a:t>
            </a:r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Semaphore S = 1;    //  inicializado a 1</a:t>
            </a:r>
          </a:p>
          <a:p>
            <a:pPr marL="457200" marR="0" lvl="1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wait (S);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</a:t>
            </a:r>
            <a:r>
              <a:rPr lang="es-AR"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Sección Crítica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signal (S);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269049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37731" y="624110"/>
            <a:ext cx="6896669" cy="686075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Características de los semáforos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7198" y="1478506"/>
            <a:ext cx="7397202" cy="4362735"/>
          </a:xfrm>
        </p:spPr>
        <p:txBody>
          <a:bodyPr/>
          <a:lstStyle/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Son independientes de la máquina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Son simples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Pueden trabajar con varios procesos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Pueden permitir que varios procesos entren en la sección crítica al mismo tiempo en caso de necesitarse esta posibilidad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Doble uso de los semáforos:</a:t>
            </a:r>
          </a:p>
          <a:p>
            <a:pPr lvl="1" eaLnBrk="1" hangingPunct="1"/>
            <a:r>
              <a:rPr lang="es-ES_tradnl" altLang="es-MX" dirty="0" smtClean="0">
                <a:solidFill>
                  <a:schemeClr val="tx1"/>
                </a:solidFill>
              </a:rPr>
              <a:t>Exclusión mutua</a:t>
            </a:r>
          </a:p>
          <a:p>
            <a:pPr lvl="1" eaLnBrk="1" hangingPunct="1"/>
            <a:r>
              <a:rPr lang="es-ES_tradnl" altLang="es-MX" dirty="0" smtClean="0">
                <a:solidFill>
                  <a:schemeClr val="tx1"/>
                </a:solidFill>
              </a:rPr>
              <a:t>Sincronización</a:t>
            </a:r>
          </a:p>
        </p:txBody>
      </p:sp>
    </p:spTree>
    <p:extLst>
      <p:ext uri="{BB962C8B-B14F-4D97-AF65-F5344CB8AC3E}">
        <p14:creationId xmlns:p14="http://schemas.microsoft.com/office/powerpoint/2010/main" val="11290225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445755"/>
            <a:ext cx="8316912" cy="1205623"/>
          </a:xfrm>
        </p:spPr>
        <p:txBody>
          <a:bodyPr/>
          <a:lstStyle/>
          <a:p>
            <a:pPr algn="ctr" eaLnBrk="1" hangingPunct="1"/>
            <a:r>
              <a:rPr lang="es-ES" altLang="es-MX" dirty="0" smtClean="0">
                <a:ea typeface="ＭＳ Ｐゴシック" panose="020B0600070205080204" pitchFamily="34" charset="-128"/>
              </a:rPr>
              <a:t>Mecanismos de sincronización</a:t>
            </a:r>
            <a:br>
              <a:rPr lang="es-ES" altLang="es-MX" dirty="0" smtClean="0">
                <a:ea typeface="ＭＳ Ｐゴシック" panose="020B0600070205080204" pitchFamily="34" charset="-128"/>
              </a:rPr>
            </a:br>
            <a:r>
              <a:rPr lang="es-ES" altLang="es-MX" dirty="0" smtClean="0">
                <a:ea typeface="ＭＳ Ｐゴシック" panose="020B0600070205080204" pitchFamily="34" charset="-128"/>
              </a:rPr>
              <a:t>Espera por bloqueado: semáforos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820578"/>
            <a:ext cx="7852888" cy="4907767"/>
          </a:xfrm>
        </p:spPr>
        <p:txBody>
          <a:bodyPr/>
          <a:lstStyle/>
          <a:p>
            <a:pPr eaLnBrk="1" hangingPunct="1"/>
            <a:r>
              <a:rPr lang="es-ES" altLang="es-MX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La inicialización del semáforo determina su utilización.</a:t>
            </a:r>
          </a:p>
          <a:p>
            <a:pPr eaLnBrk="1" hangingPunct="1"/>
            <a:r>
              <a:rPr lang="es-ES" altLang="es-MX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Para controlar el acceso a una sección crítica se usa un semáforo inicializado a 1:</a:t>
            </a:r>
          </a:p>
          <a:p>
            <a:pPr lvl="2" eaLnBrk="1" hangingPunct="1">
              <a:buFontTx/>
              <a:buNone/>
            </a:pPr>
            <a:r>
              <a:rPr lang="es-ES" altLang="es-MX" sz="1800" b="1" dirty="0" smtClean="0">
                <a:ea typeface="ＭＳ Ｐゴシック" panose="020B0600070205080204" pitchFamily="34" charset="-128"/>
              </a:rPr>
              <a:t>bajar</a:t>
            </a:r>
            <a:r>
              <a:rPr lang="es-ES" altLang="es-MX" sz="1800" dirty="0" smtClean="0">
                <a:ea typeface="ＭＳ Ｐゴシック" panose="020B0600070205080204" pitchFamily="34" charset="-128"/>
              </a:rPr>
              <a:t>(</a:t>
            </a:r>
            <a:r>
              <a:rPr lang="es-ES" altLang="es-MX" sz="1800" dirty="0" err="1" smtClean="0">
                <a:ea typeface="ＭＳ Ｐゴシック" panose="020B0600070205080204" pitchFamily="34" charset="-128"/>
              </a:rPr>
              <a:t>sem</a:t>
            </a:r>
            <a:r>
              <a:rPr lang="es-ES" altLang="es-MX" sz="1800" dirty="0" smtClean="0">
                <a:ea typeface="ＭＳ Ｐゴシック" panose="020B0600070205080204" pitchFamily="34" charset="-128"/>
              </a:rPr>
              <a:t>);</a:t>
            </a:r>
            <a:endParaRPr lang="es-ES" altLang="es-MX" sz="1800" i="1" dirty="0" smtClean="0">
              <a:ea typeface="ＭＳ Ｐゴシック" panose="020B0600070205080204" pitchFamily="34" charset="-128"/>
            </a:endParaRPr>
          </a:p>
          <a:p>
            <a:pPr lvl="2" eaLnBrk="1" hangingPunct="1">
              <a:buFontTx/>
              <a:buNone/>
            </a:pPr>
            <a:r>
              <a:rPr lang="es-ES" altLang="es-MX" sz="1800" i="1" dirty="0" smtClean="0">
                <a:ea typeface="ＭＳ Ｐゴシック" panose="020B0600070205080204" pitchFamily="34" charset="-128"/>
              </a:rPr>
              <a:t>	/* Sección crítica */</a:t>
            </a:r>
            <a:endParaRPr lang="es-ES" altLang="es-MX" sz="1800" dirty="0" smtClean="0">
              <a:ea typeface="ＭＳ Ｐゴシック" panose="020B0600070205080204" pitchFamily="34" charset="-128"/>
            </a:endParaRPr>
          </a:p>
          <a:p>
            <a:pPr lvl="2" eaLnBrk="1" hangingPunct="1">
              <a:buFontTx/>
              <a:buNone/>
            </a:pPr>
            <a:r>
              <a:rPr lang="es-ES" altLang="es-MX" sz="1800" b="1" dirty="0" smtClean="0">
                <a:ea typeface="ＭＳ Ｐゴシック" panose="020B0600070205080204" pitchFamily="34" charset="-128"/>
              </a:rPr>
              <a:t>subir</a:t>
            </a:r>
            <a:r>
              <a:rPr lang="es-ES" altLang="es-MX" sz="1800" dirty="0" smtClean="0">
                <a:ea typeface="ＭＳ Ｐゴシック" panose="020B0600070205080204" pitchFamily="34" charset="-128"/>
              </a:rPr>
              <a:t>(</a:t>
            </a:r>
            <a:r>
              <a:rPr lang="es-ES" altLang="es-MX" sz="1800" dirty="0" err="1" smtClean="0">
                <a:ea typeface="ＭＳ Ｐゴシック" panose="020B0600070205080204" pitchFamily="34" charset="-128"/>
              </a:rPr>
              <a:t>sem</a:t>
            </a:r>
            <a:r>
              <a:rPr lang="es-ES" altLang="es-MX" sz="1800" dirty="0" smtClean="0">
                <a:ea typeface="ＭＳ Ｐゴシック" panose="020B0600070205080204" pitchFamily="34" charset="-128"/>
              </a:rPr>
              <a:t>); </a:t>
            </a:r>
          </a:p>
          <a:p>
            <a:pPr eaLnBrk="1" hangingPunct="1"/>
            <a:r>
              <a:rPr lang="es-ES" altLang="es-MX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Si el semáforo se inicializa a </a:t>
            </a:r>
            <a:r>
              <a:rPr lang="es-ES" altLang="es-MX" i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n</a:t>
            </a:r>
            <a:r>
              <a:rPr lang="es-ES" altLang="es-MX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, permite gestionar el uso simultáneo de </a:t>
            </a:r>
            <a:r>
              <a:rPr lang="es-ES" altLang="es-MX" i="1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n</a:t>
            </a:r>
            <a:r>
              <a:rPr lang="es-ES" altLang="es-MX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 recursos.</a:t>
            </a:r>
          </a:p>
          <a:p>
            <a:pPr eaLnBrk="1" hangingPunct="1"/>
            <a:r>
              <a:rPr lang="es-ES" altLang="es-MX" dirty="0" smtClean="0">
                <a:solidFill>
                  <a:schemeClr val="tx1"/>
                </a:solidFill>
                <a:ea typeface="ＭＳ Ｐゴシック" panose="020B0600070205080204" pitchFamily="34" charset="-128"/>
              </a:rPr>
              <a:t>Si se inicializa a 0, puede utilizarse como evento sobre el que espera una notificación.</a:t>
            </a:r>
          </a:p>
        </p:txBody>
      </p:sp>
    </p:spTree>
    <p:extLst>
      <p:ext uri="{BB962C8B-B14F-4D97-AF65-F5344CB8AC3E}">
        <p14:creationId xmlns:p14="http://schemas.microsoft.com/office/powerpoint/2010/main" val="33806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s-AR" sz="3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Implementación</a:t>
            </a:r>
            <a:r>
              <a:rPr lang="es-AR" sz="20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 (con espera activa)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588008" y="1752600"/>
            <a:ext cx="6380988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 debe garantizar que dos procesos no ejecuten wait y signal sobre el mismo semáforo al mismo tiempo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 operación wait puede implementarse con </a:t>
            </a:r>
            <a:r>
              <a:rPr lang="es-AR" sz="18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espera activa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Si la sección crítica es corta la espera activa también lo será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Las aplicaciones pueden pasar mucho tiempo en secciones críticas y por tanto, no es una buena solución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Se desaprovecha la CPU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410681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s-AR" sz="3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Implementación</a:t>
            </a:r>
            <a:r>
              <a:rPr lang="es-AR" sz="20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 (sin espera activa)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1588008" y="1752600"/>
            <a:ext cx="6380988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Con cada semáforo hay una cola de espera asociada. Con cada semáforo hay asociados dos elementos: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 valor (de tipo entero)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un puntero al primer proceso de la cola de espera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Dos operaciones: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block – coloca el proceso que la solicita  en la cola de espera apropiada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wakeup – saca un proceso de la cola de espera y lo coloca en la cola de listos</a:t>
            </a:r>
          </a:p>
          <a:p>
            <a:pPr marL="1143000" marR="0" lvl="2" indent="-22860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Debe identificar al proceso que despierta  ➔ wakeup(id)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68894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9106" y="605210"/>
            <a:ext cx="5025787" cy="661900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CONCURRENCIA</a:t>
            </a:r>
            <a:endParaRPr lang="es-ES_tradnl" altLang="es-MX" dirty="0" smtClean="0"/>
          </a:p>
        </p:txBody>
      </p:sp>
      <p:sp>
        <p:nvSpPr>
          <p:cNvPr id="2" name="Rectangle 1"/>
          <p:cNvSpPr/>
          <p:nvPr/>
        </p:nvSpPr>
        <p:spPr>
          <a:xfrm>
            <a:off x="322427" y="1402392"/>
            <a:ext cx="849914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Font typeface="Arial" panose="020B0604020202020204" pitchFamily="34" charset="0"/>
              <a:buChar char="•"/>
            </a:pPr>
            <a:r>
              <a:rPr lang="es-AR" sz="1800" dirty="0" smtClean="0"/>
              <a:t> Dos </a:t>
            </a:r>
            <a:r>
              <a:rPr lang="es-AR" sz="1800" dirty="0"/>
              <a:t>o más procesos </a:t>
            </a:r>
            <a:r>
              <a:rPr lang="es-AR" sz="1800" dirty="0" smtClean="0"/>
              <a:t>son </a:t>
            </a:r>
            <a:r>
              <a:rPr lang="es-AR" sz="1800" dirty="0"/>
              <a:t>concurrentes, paralelos, o que se ejecutan concurrentemente, cuando son procesados </a:t>
            </a:r>
            <a:r>
              <a:rPr lang="es-AR" sz="1800" dirty="0" smtClean="0"/>
              <a:t>al mismo </a:t>
            </a:r>
            <a:r>
              <a:rPr lang="es-AR" sz="1800" dirty="0"/>
              <a:t>tiempo, es decir, que para ejecutar uno de ellos, no hace falta que se haya ejecutado otro. </a:t>
            </a:r>
          </a:p>
          <a:p>
            <a:pPr>
              <a:buFont typeface="Arial" panose="020B0604020202020204" pitchFamily="34" charset="0"/>
              <a:buChar char="•"/>
            </a:pPr>
            <a:endParaRPr lang="es-A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800" dirty="0"/>
              <a:t> </a:t>
            </a:r>
            <a:r>
              <a:rPr lang="es-AR" sz="1800" dirty="0" smtClean="0"/>
              <a:t>En sistemas </a:t>
            </a:r>
            <a:r>
              <a:rPr lang="es-AR" sz="1800" dirty="0" err="1" smtClean="0"/>
              <a:t>uni</a:t>
            </a:r>
            <a:r>
              <a:rPr lang="es-AR" sz="1800" dirty="0" smtClean="0"/>
              <a:t>-procesador </a:t>
            </a:r>
            <a:r>
              <a:rPr lang="es-AR" sz="1800" dirty="0"/>
              <a:t>se producirá un intercalado </a:t>
            </a:r>
            <a:r>
              <a:rPr lang="es-AR" sz="1800" dirty="0" smtClean="0"/>
              <a:t>de las </a:t>
            </a:r>
            <a:r>
              <a:rPr lang="es-AR" sz="1800" dirty="0"/>
              <a:t>instrucciones de ambos procesos, de tal </a:t>
            </a:r>
            <a:r>
              <a:rPr lang="es-AR" sz="1800" dirty="0" smtClean="0"/>
              <a:t>manera que genera la </a:t>
            </a:r>
            <a:r>
              <a:rPr lang="es-AR" sz="1800" dirty="0"/>
              <a:t>sensación de que hay un paralelismo en el </a:t>
            </a:r>
            <a:r>
              <a:rPr lang="es-AR" sz="1800" dirty="0" smtClean="0"/>
              <a:t>sistema (generando la multitarea).</a:t>
            </a:r>
          </a:p>
          <a:p>
            <a:endParaRPr lang="es-A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800" dirty="0" smtClean="0"/>
              <a:t> En </a:t>
            </a:r>
            <a:r>
              <a:rPr lang="es-AR" sz="1800" dirty="0"/>
              <a:t>sistemas multiprocesador, esta ejecución simultánea podría conseguirse </a:t>
            </a:r>
            <a:r>
              <a:rPr lang="es-AR" sz="1800" dirty="0" smtClean="0"/>
              <a:t>completamente (y de que dependería???).</a:t>
            </a:r>
          </a:p>
          <a:p>
            <a:endParaRPr lang="es-A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s-AR" sz="1800" dirty="0" smtClean="0"/>
              <a:t> Si tenemos en </a:t>
            </a:r>
            <a:r>
              <a:rPr lang="es-AR" sz="1800" dirty="0"/>
              <a:t>cuenta que mientras un proceso está escribiendo </a:t>
            </a:r>
            <a:r>
              <a:rPr lang="es-AR" sz="1800" dirty="0" smtClean="0"/>
              <a:t>un valor </a:t>
            </a:r>
            <a:r>
              <a:rPr lang="es-AR" sz="1800" dirty="0"/>
              <a:t>en una variable determinada, puede darse el caso que otro proceso que es concurrente al primero vaya </a:t>
            </a:r>
            <a:r>
              <a:rPr lang="es-AR" sz="1800" dirty="0" smtClean="0"/>
              <a:t>a leer </a:t>
            </a:r>
            <a:r>
              <a:rPr lang="es-AR" sz="1800" dirty="0"/>
              <a:t>o escribir en esa misma variable, entonces </a:t>
            </a:r>
            <a:r>
              <a:rPr lang="es-AR" sz="1800" dirty="0" smtClean="0"/>
              <a:t>habrá que </a:t>
            </a:r>
            <a:r>
              <a:rPr lang="es-AR" sz="1800" dirty="0"/>
              <a:t>estudiar el caso en el que un proceso haga </a:t>
            </a:r>
            <a:r>
              <a:rPr lang="es-AR" sz="1800" dirty="0" smtClean="0"/>
              <a:t>una operación </a:t>
            </a:r>
            <a:r>
              <a:rPr lang="es-AR" sz="1800" dirty="0"/>
              <a:t>sobre una variable (o recurso en general) </a:t>
            </a:r>
            <a:r>
              <a:rPr lang="es-AR" sz="1800" dirty="0" smtClean="0"/>
              <a:t>y otro </a:t>
            </a:r>
            <a:r>
              <a:rPr lang="es-AR" sz="1800" dirty="0"/>
              <a:t>proceso concurrente a él realice otra operación </a:t>
            </a:r>
            <a:r>
              <a:rPr lang="es-AR" sz="1800" dirty="0" smtClean="0"/>
              <a:t>de tal </a:t>
            </a:r>
            <a:r>
              <a:rPr lang="es-AR" sz="1800" dirty="0"/>
              <a:t>forma que no se realice correctamente. </a:t>
            </a:r>
            <a:r>
              <a:rPr lang="es-AR" sz="1800" dirty="0" smtClean="0"/>
              <a:t>¿Cómo lo podemos chequear?</a:t>
            </a:r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38093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s-AR" sz="3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Semáforos </a:t>
            </a:r>
            <a:r>
              <a:rPr lang="es-AR" sz="20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(sin espera activa)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1588008" y="1752600"/>
            <a:ext cx="3212591" cy="327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wait (S) {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valor--;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if (valor </a:t>
            </a:r>
            <a:r>
              <a:rPr lang="es-AR" sz="2000" b="0" i="1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 </a:t>
            </a:r>
            <a:r>
              <a:rPr lang="es-AR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0) {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      block(); 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}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71" name="Shape 171"/>
          <p:cNvSpPr txBox="1"/>
          <p:nvPr/>
        </p:nvSpPr>
        <p:spPr>
          <a:xfrm>
            <a:off x="4800600" y="1752600"/>
            <a:ext cx="3212591" cy="3276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signal (S) {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valor++;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if (valor </a:t>
            </a:r>
            <a:r>
              <a:rPr lang="es-AR" sz="2000" b="0" i="1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&lt;</a:t>
            </a:r>
            <a:r>
              <a:rPr lang="es-AR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= 0) {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2000" b="0" i="1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	     </a:t>
            </a:r>
            <a:r>
              <a:rPr lang="es-AR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wakeup(pid); 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 }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s-AR" sz="20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}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14220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 txBox="1">
            <a:spLocks noGrp="1"/>
          </p:cNvSpPr>
          <p:nvPr>
            <p:ph type="title"/>
          </p:nvPr>
        </p:nvSpPr>
        <p:spPr>
          <a:xfrm>
            <a:off x="1945200" y="624110"/>
            <a:ext cx="6589199" cy="128088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rgbClr val="262626"/>
              </a:buClr>
              <a:buSzPct val="25000"/>
              <a:buFont typeface="Questrial"/>
              <a:buNone/>
            </a:pPr>
            <a:r>
              <a:rPr lang="es-AR" sz="3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rPr>
              <a:t>Problemas clásicos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1588008" y="1752600"/>
            <a:ext cx="6380988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Sincronizar orden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Sincronizar cantidades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Mutua exclusión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Productor – Consumidor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  <p:extLst>
      <p:ext uri="{BB962C8B-B14F-4D97-AF65-F5344CB8AC3E}">
        <p14:creationId xmlns:p14="http://schemas.microsoft.com/office/powerpoint/2010/main" val="385374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7079" y="651405"/>
            <a:ext cx="6589200" cy="658780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Productor-consumidor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2120" y="1614984"/>
            <a:ext cx="7256090" cy="4744872"/>
          </a:xfrm>
        </p:spPr>
        <p:txBody>
          <a:bodyPr/>
          <a:lstStyle/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Restricciones:</a:t>
            </a:r>
          </a:p>
          <a:p>
            <a:pPr lvl="1" eaLnBrk="1" hangingPunct="1"/>
            <a:r>
              <a:rPr lang="es-ES_tradnl" altLang="es-MX" dirty="0" smtClean="0">
                <a:solidFill>
                  <a:schemeClr val="tx1"/>
                </a:solidFill>
              </a:rPr>
              <a:t>El consumidor espera a que haya datos en el </a:t>
            </a:r>
            <a:r>
              <a:rPr lang="es-ES_tradnl" altLang="es-MX" i="1" dirty="0" smtClean="0">
                <a:solidFill>
                  <a:schemeClr val="tx1"/>
                </a:solidFill>
              </a:rPr>
              <a:t>buffer</a:t>
            </a:r>
            <a:endParaRPr lang="es-ES_tradnl" altLang="es-MX" dirty="0" smtClean="0">
              <a:solidFill>
                <a:schemeClr val="tx1"/>
              </a:solidFill>
            </a:endParaRPr>
          </a:p>
          <a:p>
            <a:pPr lvl="1" eaLnBrk="1" hangingPunct="1"/>
            <a:r>
              <a:rPr lang="es-ES_tradnl" altLang="es-MX" dirty="0" smtClean="0">
                <a:solidFill>
                  <a:schemeClr val="tx1"/>
                </a:solidFill>
              </a:rPr>
              <a:t>El productor espera a que haya </a:t>
            </a:r>
            <a:r>
              <a:rPr lang="es-ES_tradnl" altLang="es-MX" i="1" dirty="0" smtClean="0">
                <a:solidFill>
                  <a:schemeClr val="tx1"/>
                </a:solidFill>
              </a:rPr>
              <a:t>buffers</a:t>
            </a:r>
            <a:r>
              <a:rPr lang="es-ES_tradnl" altLang="es-MX" dirty="0" smtClean="0">
                <a:solidFill>
                  <a:schemeClr val="tx1"/>
                </a:solidFill>
              </a:rPr>
              <a:t> vacíos</a:t>
            </a:r>
          </a:p>
          <a:p>
            <a:pPr lvl="1" eaLnBrk="1" hangingPunct="1"/>
            <a:r>
              <a:rPr lang="es-ES_tradnl" altLang="es-MX" dirty="0" smtClean="0">
                <a:solidFill>
                  <a:schemeClr val="tx1"/>
                </a:solidFill>
              </a:rPr>
              <a:t>Sólo un único proceso puede manipular el </a:t>
            </a:r>
            <a:r>
              <a:rPr lang="es-ES_tradnl" altLang="es-MX" i="1" dirty="0" smtClean="0">
                <a:solidFill>
                  <a:schemeClr val="tx1"/>
                </a:solidFill>
              </a:rPr>
              <a:t>buffer</a:t>
            </a:r>
            <a:r>
              <a:rPr lang="es-ES_tradnl" altLang="es-MX" dirty="0" smtClean="0">
                <a:solidFill>
                  <a:schemeClr val="tx1"/>
                </a:solidFill>
              </a:rPr>
              <a:t> a la vez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Semáforos: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16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s-ES_tradnl" altLang="es-MX" sz="2000" b="1" dirty="0" err="1" smtClean="0">
                <a:solidFill>
                  <a:schemeClr val="tx1"/>
                </a:solidFill>
                <a:latin typeface="Bitstream Vera Sans Mono" pitchFamily="49" charset="0"/>
              </a:rPr>
              <a:t>smf_llenos</a:t>
            </a:r>
            <a:r>
              <a:rPr lang="es-ES_tradnl" altLang="es-MX" sz="2000" b="1" dirty="0" smtClean="0">
                <a:solidFill>
                  <a:schemeClr val="tx1"/>
                </a:solidFill>
                <a:latin typeface="Bitstream Vera Sans Mono" pitchFamily="49" charset="0"/>
              </a:rPr>
              <a:t>, </a:t>
            </a:r>
            <a:r>
              <a:rPr lang="es-ES_tradnl" altLang="es-MX" sz="2000" b="1" dirty="0" err="1" smtClean="0">
                <a:solidFill>
                  <a:schemeClr val="tx1"/>
                </a:solidFill>
                <a:latin typeface="Bitstream Vera Sans Mono" pitchFamily="49" charset="0"/>
              </a:rPr>
              <a:t>smf_vacíos</a:t>
            </a:r>
            <a:r>
              <a:rPr lang="es-ES_tradnl" altLang="es-MX" sz="2000" b="1" dirty="0" smtClean="0">
                <a:solidFill>
                  <a:schemeClr val="tx1"/>
                </a:solidFill>
                <a:latin typeface="Bitstream Vera Sans Mono" pitchFamily="49" charset="0"/>
              </a:rPr>
              <a:t> y </a:t>
            </a:r>
            <a:r>
              <a:rPr lang="es-ES_tradnl" altLang="es-MX" sz="2000" b="1" dirty="0" err="1" smtClean="0">
                <a:solidFill>
                  <a:schemeClr val="tx1"/>
                </a:solidFill>
                <a:latin typeface="Bitstream Vera Sans Mono" pitchFamily="49" charset="0"/>
              </a:rPr>
              <a:t>mutex</a:t>
            </a:r>
            <a:endParaRPr lang="es-ES_tradnl" altLang="es-MX" sz="2000" b="1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Valores iniciales: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16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  <a:r>
              <a:rPr lang="es-ES_tradnl" altLang="es-MX" sz="2000" b="1" dirty="0" err="1" smtClean="0">
                <a:solidFill>
                  <a:schemeClr val="tx1"/>
                </a:solidFill>
                <a:latin typeface="Bitstream Vera Sans Mono" pitchFamily="49" charset="0"/>
              </a:rPr>
              <a:t>smf_llenos</a:t>
            </a:r>
            <a:r>
              <a:rPr lang="es-ES_tradnl" altLang="es-MX" sz="2000" b="1" dirty="0" smtClean="0">
                <a:solidFill>
                  <a:schemeClr val="tx1"/>
                </a:solidFill>
                <a:latin typeface="Bitstream Vera Sans Mono" pitchFamily="49" charset="0"/>
              </a:rPr>
              <a:t> = 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2000" b="1" dirty="0" smtClean="0">
                <a:solidFill>
                  <a:schemeClr val="tx1"/>
                </a:solidFill>
                <a:latin typeface="Bitstream Vera Sans Mono" pitchFamily="49" charset="0"/>
              </a:rPr>
              <a:t>		</a:t>
            </a:r>
            <a:r>
              <a:rPr lang="es-ES_tradnl" altLang="es-MX" sz="2000" b="1" dirty="0" err="1" smtClean="0">
                <a:solidFill>
                  <a:schemeClr val="tx1"/>
                </a:solidFill>
                <a:latin typeface="Bitstream Vera Sans Mono" pitchFamily="49" charset="0"/>
              </a:rPr>
              <a:t>smf_vacíos</a:t>
            </a:r>
            <a:r>
              <a:rPr lang="es-ES_tradnl" altLang="es-MX" sz="2000" b="1" dirty="0" smtClean="0">
                <a:solidFill>
                  <a:schemeClr val="tx1"/>
                </a:solidFill>
                <a:latin typeface="Bitstream Vera Sans Mono" pitchFamily="49" charset="0"/>
              </a:rPr>
              <a:t> = </a:t>
            </a:r>
            <a:r>
              <a:rPr lang="es-ES_tradnl" altLang="es-MX" sz="2000" b="1" dirty="0" err="1" smtClean="0">
                <a:solidFill>
                  <a:schemeClr val="tx1"/>
                </a:solidFill>
                <a:latin typeface="Bitstream Vera Sans Mono" pitchFamily="49" charset="0"/>
              </a:rPr>
              <a:t>número_de_buffers</a:t>
            </a:r>
            <a:endParaRPr lang="es-ES_tradnl" altLang="es-MX" sz="2000" b="1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2000" b="1" dirty="0" smtClean="0">
                <a:solidFill>
                  <a:schemeClr val="tx1"/>
                </a:solidFill>
                <a:latin typeface="Bitstream Vera Sans Mono" pitchFamily="49" charset="0"/>
              </a:rPr>
              <a:t>		</a:t>
            </a:r>
            <a:r>
              <a:rPr lang="es-ES_tradnl" altLang="es-MX" sz="2000" b="1" dirty="0" err="1" smtClean="0">
                <a:solidFill>
                  <a:schemeClr val="tx1"/>
                </a:solidFill>
                <a:latin typeface="Bitstream Vera Sans Mono" pitchFamily="49" charset="0"/>
              </a:rPr>
              <a:t>mutex</a:t>
            </a:r>
            <a:r>
              <a:rPr lang="es-ES_tradnl" altLang="es-MX" sz="2000" b="1" dirty="0" smtClean="0">
                <a:solidFill>
                  <a:schemeClr val="tx1"/>
                </a:solidFill>
                <a:latin typeface="Bitstream Vera Sans Mono" pitchFamily="49" charset="0"/>
              </a:rPr>
              <a:t> = 1</a:t>
            </a:r>
            <a:endParaRPr lang="es-ES_tradnl" altLang="es-MX" sz="1600" b="1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 eaLnBrk="1" hangingPunct="1"/>
            <a:endParaRPr lang="es-ES_tradnl" altLang="es-MX" dirty="0" smtClean="0">
              <a:latin typeface="Bitstream Vera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8731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7079" y="651405"/>
            <a:ext cx="6589200" cy="658780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Productor-consumidor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78735" y="1427352"/>
            <a:ext cx="7685888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Questrial"/>
              <a:buNone/>
              <a:defRPr sz="3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s-ES_tradnl" altLang="es-MX" dirty="0" smtClean="0"/>
              <a:t>Productor			  Consumidor</a:t>
            </a:r>
            <a:endParaRPr lang="es-ES_tradnl" altLang="es-MX" dirty="0" smtClean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9371" y="2215486"/>
            <a:ext cx="3375546" cy="2492991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1900" dirty="0" smtClean="0">
                <a:solidFill>
                  <a:schemeClr val="tx1"/>
                </a:solidFill>
                <a:latin typeface="Bitstream Vera Sans Mono" pitchFamily="49" charset="0"/>
              </a:rPr>
              <a:t>P (</a:t>
            </a:r>
            <a:r>
              <a:rPr lang="es-ES_tradnl" altLang="es-MX" sz="1900" dirty="0" err="1" smtClean="0">
                <a:solidFill>
                  <a:schemeClr val="tx1"/>
                </a:solidFill>
                <a:latin typeface="Bitstream Vera Sans Mono" pitchFamily="49" charset="0"/>
              </a:rPr>
              <a:t>smf_vacíos</a:t>
            </a:r>
            <a:r>
              <a:rPr lang="es-ES_tradnl" altLang="es-MX" sz="1900" dirty="0" smtClean="0">
                <a:solidFill>
                  <a:schemeClr val="tx1"/>
                </a:solidFill>
                <a:latin typeface="Bitstream Vera Sans Mono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1900" dirty="0" smtClean="0">
                <a:solidFill>
                  <a:schemeClr val="tx1"/>
                </a:solidFill>
                <a:latin typeface="Bitstream Vera Sans Mono" pitchFamily="49" charset="0"/>
              </a:rPr>
              <a:t>P </a:t>
            </a:r>
            <a:r>
              <a:rPr lang="es-ES_tradnl" altLang="es-MX" sz="1900" dirty="0" smtClean="0">
                <a:solidFill>
                  <a:schemeClr val="tx1"/>
                </a:solidFill>
                <a:latin typeface="Bitstream Vera Sans Mono" pitchFamily="49" charset="0"/>
              </a:rPr>
              <a:t>(</a:t>
            </a:r>
            <a:r>
              <a:rPr lang="es-ES_tradnl" altLang="es-MX" sz="1900" dirty="0" err="1" smtClean="0">
                <a:solidFill>
                  <a:schemeClr val="tx1"/>
                </a:solidFill>
                <a:latin typeface="Bitstream Vera Sans Mono" pitchFamily="49" charset="0"/>
              </a:rPr>
              <a:t>mutex</a:t>
            </a:r>
            <a:r>
              <a:rPr lang="es-ES_tradnl" altLang="es-MX" sz="1900" dirty="0" smtClean="0">
                <a:solidFill>
                  <a:schemeClr val="tx1"/>
                </a:solidFill>
                <a:latin typeface="Bitstream Vera Sans Mono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1900" i="1" dirty="0" smtClean="0">
                <a:solidFill>
                  <a:schemeClr val="tx1"/>
                </a:solidFill>
                <a:latin typeface="Bitstream Vera Sans Mono" pitchFamily="49" charset="0"/>
              </a:rPr>
              <a:t>    Produce un dato</a:t>
            </a:r>
            <a:r>
              <a:rPr lang="es-ES_tradnl" altLang="es-MX" sz="1900" dirty="0" smtClean="0">
                <a:solidFill>
                  <a:schemeClr val="tx1"/>
                </a:solidFill>
                <a:latin typeface="Bitstream Vera Sans Mono" pitchFamily="49" charset="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1900" dirty="0" smtClean="0">
                <a:solidFill>
                  <a:schemeClr val="tx1"/>
                </a:solidFill>
                <a:latin typeface="Bitstream Vera Sans Mono" pitchFamily="49" charset="0"/>
              </a:rPr>
              <a:t>V (</a:t>
            </a:r>
            <a:r>
              <a:rPr lang="es-ES_tradnl" altLang="es-MX" sz="1900" dirty="0" err="1" smtClean="0">
                <a:solidFill>
                  <a:schemeClr val="tx1"/>
                </a:solidFill>
                <a:latin typeface="Bitstream Vera Sans Mono" pitchFamily="49" charset="0"/>
              </a:rPr>
              <a:t>mutex</a:t>
            </a:r>
            <a:r>
              <a:rPr lang="es-ES_tradnl" altLang="es-MX" sz="1900" dirty="0" smtClean="0">
                <a:solidFill>
                  <a:schemeClr val="tx1"/>
                </a:solidFill>
                <a:latin typeface="Bitstream Vera Sans Mono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1900" dirty="0" smtClean="0">
                <a:solidFill>
                  <a:schemeClr val="tx1"/>
                </a:solidFill>
                <a:latin typeface="Bitstream Vera Sans Mono" pitchFamily="49" charset="0"/>
              </a:rPr>
              <a:t>V (</a:t>
            </a:r>
            <a:r>
              <a:rPr lang="es-ES_tradnl" altLang="es-MX" sz="1900" dirty="0" err="1" smtClean="0">
                <a:solidFill>
                  <a:schemeClr val="tx1"/>
                </a:solidFill>
                <a:latin typeface="Bitstream Vera Sans Mono" pitchFamily="49" charset="0"/>
              </a:rPr>
              <a:t>smf_llenos</a:t>
            </a:r>
            <a:r>
              <a:rPr lang="es-ES_tradnl" altLang="es-MX" sz="1900" dirty="0" smtClean="0">
                <a:solidFill>
                  <a:schemeClr val="tx1"/>
                </a:solidFill>
                <a:latin typeface="Bitstream Vera Sans Mono" pitchFamily="49" charset="0"/>
              </a:rPr>
              <a:t>);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>
          <a:xfrm>
            <a:off x="5471591" y="2215486"/>
            <a:ext cx="3372158" cy="2492991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2286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ES_tradnl" altLang="es-MX" sz="19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P (</a:t>
            </a:r>
            <a:r>
              <a:rPr lang="es-ES_tradnl" altLang="es-MX" sz="1900" dirty="0" err="1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smf_llenos</a:t>
            </a:r>
            <a:r>
              <a:rPr lang="es-ES_tradnl" altLang="es-MX" sz="19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);</a:t>
            </a:r>
          </a:p>
          <a:p>
            <a:pPr marL="342900" indent="-2286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ES_tradnl" altLang="es-MX" sz="19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P (</a:t>
            </a:r>
            <a:r>
              <a:rPr lang="es-ES_tradnl" altLang="es-MX" sz="1900" dirty="0" err="1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mutex</a:t>
            </a:r>
            <a:r>
              <a:rPr lang="es-ES_tradnl" altLang="es-MX" sz="19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);</a:t>
            </a:r>
          </a:p>
          <a:p>
            <a:pPr marL="342900" indent="-2286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ES_tradnl" altLang="es-MX" sz="19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    Consume el dato;</a:t>
            </a:r>
          </a:p>
          <a:p>
            <a:pPr marL="342900" indent="-2286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ES_tradnl" altLang="es-MX" sz="19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V (</a:t>
            </a:r>
            <a:r>
              <a:rPr lang="es-ES_tradnl" altLang="es-MX" sz="1900" dirty="0" err="1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mutex</a:t>
            </a:r>
            <a:r>
              <a:rPr lang="es-ES_tradnl" altLang="es-MX" sz="19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);</a:t>
            </a:r>
          </a:p>
          <a:p>
            <a:pPr marL="342900" indent="-22860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ES_tradnl" altLang="es-MX" sz="19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V (</a:t>
            </a:r>
            <a:r>
              <a:rPr lang="es-ES_tradnl" altLang="es-MX" sz="1900" dirty="0" err="1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smf_vacíos</a:t>
            </a:r>
            <a:r>
              <a:rPr lang="es-ES_tradnl" altLang="es-MX" sz="19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);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04716" y="4692167"/>
            <a:ext cx="8939284" cy="209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s-ES_tradnl" altLang="es-MX" dirty="0">
                <a:solidFill>
                  <a:schemeClr val="tx1"/>
                </a:solidFill>
              </a:rPr>
              <a:t>¿Por qué el productor hace </a:t>
            </a:r>
            <a:r>
              <a:rPr lang="es-ES_tradnl" altLang="es-MX" dirty="0">
                <a:solidFill>
                  <a:schemeClr val="tx1"/>
                </a:solidFill>
                <a:latin typeface="Bitstream Vera Sans Mono" pitchFamily="49" charset="0"/>
              </a:rPr>
              <a:t>P(</a:t>
            </a:r>
            <a:r>
              <a:rPr lang="es-ES_tradnl" altLang="es-MX" dirty="0" err="1">
                <a:solidFill>
                  <a:schemeClr val="tx1"/>
                </a:solidFill>
                <a:latin typeface="Bitstream Vera Sans Mono" pitchFamily="49" charset="0"/>
              </a:rPr>
              <a:t>smf_vacíos</a:t>
            </a:r>
            <a:r>
              <a:rPr lang="es-ES_tradnl" altLang="es-MX" dirty="0">
                <a:solidFill>
                  <a:schemeClr val="tx1"/>
                </a:solidFill>
                <a:latin typeface="Bitstream Vera Sans Mono" pitchFamily="49" charset="0"/>
              </a:rPr>
              <a:t>)</a:t>
            </a:r>
            <a:r>
              <a:rPr lang="es-ES_tradnl" altLang="es-MX" dirty="0">
                <a:solidFill>
                  <a:schemeClr val="tx1"/>
                </a:solidFill>
              </a:rPr>
              <a:t> y </a:t>
            </a:r>
            <a:r>
              <a:rPr lang="es-ES_tradnl" altLang="es-MX" dirty="0">
                <a:solidFill>
                  <a:schemeClr val="tx1"/>
                </a:solidFill>
                <a:latin typeface="Bitstream Vera Sans Mono" pitchFamily="49" charset="0"/>
              </a:rPr>
              <a:t>V(</a:t>
            </a:r>
            <a:r>
              <a:rPr lang="es-ES_tradnl" altLang="es-MX" dirty="0" err="1">
                <a:solidFill>
                  <a:schemeClr val="tx1"/>
                </a:solidFill>
                <a:latin typeface="Bitstream Vera Sans Mono" pitchFamily="49" charset="0"/>
              </a:rPr>
              <a:t>smf_llenos</a:t>
            </a:r>
            <a:r>
              <a:rPr lang="es-ES_tradnl" altLang="es-MX" dirty="0">
                <a:solidFill>
                  <a:schemeClr val="tx1"/>
                </a:solidFill>
                <a:latin typeface="Bitstream Vera Sans Mono" pitchFamily="49" charset="0"/>
              </a:rPr>
              <a:t>)</a:t>
            </a:r>
            <a:r>
              <a:rPr lang="es-ES_tradnl" altLang="es-MX" dirty="0">
                <a:solidFill>
                  <a:schemeClr val="tx1"/>
                </a:solidFill>
              </a:rPr>
              <a:t>?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s-ES_tradnl" altLang="es-MX" dirty="0">
                <a:solidFill>
                  <a:schemeClr val="tx1"/>
                </a:solidFill>
              </a:rPr>
              <a:t>¿Es importante el orden en que se ejecutan las primitivas P y V?</a:t>
            </a:r>
          </a:p>
          <a:p>
            <a:pPr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s-ES_tradnl" altLang="es-MX" dirty="0">
                <a:solidFill>
                  <a:schemeClr val="tx1"/>
                </a:solidFill>
              </a:rPr>
              <a:t>¿Cómo podemos extender el problema si hay dos consumidores?</a:t>
            </a:r>
            <a:endParaRPr lang="es-ES_tradnl" altLang="es-MX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96990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335" y="665054"/>
            <a:ext cx="6591985" cy="754314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Problema del puente estrecho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1454" y="1419368"/>
            <a:ext cx="8047746" cy="5213444"/>
          </a:xfrm>
        </p:spPr>
        <p:txBody>
          <a:bodyPr/>
          <a:lstStyle/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Por un puente sólo pueden pasar o coches que suben o coches que bajan.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Solución: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Variables compartidas: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z="2000" dirty="0" err="1" smtClean="0">
                <a:solidFill>
                  <a:schemeClr val="tx1"/>
                </a:solidFill>
                <a:latin typeface="Bitstream Vera Sans Mono" pitchFamily="49" charset="0"/>
              </a:rPr>
              <a:t>int</a:t>
            </a:r>
            <a:r>
              <a:rPr lang="es-ES_tradnl" altLang="es-MX" sz="2000" dirty="0" smtClean="0">
                <a:solidFill>
                  <a:schemeClr val="tx1"/>
                </a:solidFill>
                <a:latin typeface="Bitstream Vera Sans Mono" pitchFamily="49" charset="0"/>
              </a:rPr>
              <a:t> </a:t>
            </a:r>
            <a:r>
              <a:rPr lang="es-ES_tradnl" altLang="es-MX" sz="2000" dirty="0" err="1" smtClean="0">
                <a:solidFill>
                  <a:schemeClr val="tx1"/>
                </a:solidFill>
                <a:latin typeface="Bitstream Vera Sans Mono" pitchFamily="49" charset="0"/>
              </a:rPr>
              <a:t>contadorsubida</a:t>
            </a:r>
            <a:r>
              <a:rPr lang="es-ES_tradnl" altLang="es-MX" sz="2000" dirty="0" smtClean="0">
                <a:solidFill>
                  <a:schemeClr val="tx1"/>
                </a:solidFill>
                <a:latin typeface="Bitstream Vera Sans Mono" pitchFamily="49" charset="0"/>
              </a:rPr>
              <a:t> = 0;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z="2000" dirty="0" err="1" smtClean="0">
                <a:solidFill>
                  <a:schemeClr val="tx1"/>
                </a:solidFill>
                <a:latin typeface="Bitstream Vera Sans Mono" pitchFamily="49" charset="0"/>
              </a:rPr>
              <a:t>int</a:t>
            </a:r>
            <a:r>
              <a:rPr lang="es-ES_tradnl" altLang="es-MX" sz="2000" dirty="0" smtClean="0">
                <a:solidFill>
                  <a:schemeClr val="tx1"/>
                </a:solidFill>
                <a:latin typeface="Bitstream Vera Sans Mono" pitchFamily="49" charset="0"/>
              </a:rPr>
              <a:t> </a:t>
            </a:r>
            <a:r>
              <a:rPr lang="es-ES_tradnl" altLang="es-MX" sz="2000" dirty="0" err="1" smtClean="0">
                <a:solidFill>
                  <a:schemeClr val="tx1"/>
                </a:solidFill>
                <a:latin typeface="Bitstream Vera Sans Mono" pitchFamily="49" charset="0"/>
              </a:rPr>
              <a:t>contadorbajada</a:t>
            </a:r>
            <a:r>
              <a:rPr lang="es-ES_tradnl" altLang="es-MX" sz="2000" dirty="0" smtClean="0">
                <a:solidFill>
                  <a:schemeClr val="tx1"/>
                </a:solidFill>
                <a:latin typeface="Bitstream Vera Sans Mono" pitchFamily="49" charset="0"/>
              </a:rPr>
              <a:t> = 0;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Semáforos: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z="2000" dirty="0" err="1" smtClean="0">
                <a:solidFill>
                  <a:schemeClr val="tx1"/>
                </a:solidFill>
                <a:latin typeface="Bitstream Vera Sans Mono" pitchFamily="49" charset="0"/>
              </a:rPr>
              <a:t>semaforo</a:t>
            </a:r>
            <a:r>
              <a:rPr lang="es-ES_tradnl" altLang="es-MX" sz="2000" dirty="0" smtClean="0">
                <a:solidFill>
                  <a:schemeClr val="tx1"/>
                </a:solidFill>
                <a:latin typeface="Bitstream Vera Sans Mono" pitchFamily="49" charset="0"/>
              </a:rPr>
              <a:t> </a:t>
            </a:r>
            <a:r>
              <a:rPr lang="es-ES_tradnl" altLang="es-MX" sz="2000" dirty="0" err="1" smtClean="0">
                <a:solidFill>
                  <a:schemeClr val="tx1"/>
                </a:solidFill>
                <a:latin typeface="Bitstream Vera Sans Mono" pitchFamily="49" charset="0"/>
              </a:rPr>
              <a:t>exmut_s</a:t>
            </a:r>
            <a:r>
              <a:rPr lang="es-ES_tradnl" altLang="es-MX" sz="2000" dirty="0" smtClean="0">
                <a:solidFill>
                  <a:schemeClr val="tx1"/>
                </a:solidFill>
                <a:latin typeface="Bitstream Vera Sans Mono" pitchFamily="49" charset="0"/>
              </a:rPr>
              <a:t>, </a:t>
            </a:r>
            <a:r>
              <a:rPr lang="es-ES_tradnl" altLang="es-MX" sz="2000" dirty="0" err="1" smtClean="0">
                <a:solidFill>
                  <a:schemeClr val="tx1"/>
                </a:solidFill>
                <a:latin typeface="Bitstream Vera Sans Mono" pitchFamily="49" charset="0"/>
              </a:rPr>
              <a:t>exmut_b</a:t>
            </a:r>
            <a:r>
              <a:rPr lang="es-ES_tradnl" altLang="es-MX" sz="2000" dirty="0" smtClean="0">
                <a:solidFill>
                  <a:schemeClr val="tx1"/>
                </a:solidFill>
                <a:latin typeface="Bitstream Vera Sans Mono" pitchFamily="49" charset="0"/>
              </a:rPr>
              <a:t>, puente;</a:t>
            </a:r>
            <a:endParaRPr lang="es-ES_tradnl" altLang="es-MX" sz="1800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Valores iniciales:</a:t>
            </a:r>
          </a:p>
          <a:p>
            <a:pPr lvl="1" eaLnBrk="1" hangingPunct="1"/>
            <a:r>
              <a:rPr lang="es-ES_tradnl" altLang="es-MX" dirty="0" smtClean="0">
                <a:solidFill>
                  <a:schemeClr val="tx1"/>
                </a:solidFill>
              </a:rPr>
              <a:t>Los semáforos inicialmente deben valer 1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No se tratan los problemas de inanición</a:t>
            </a:r>
          </a:p>
        </p:txBody>
      </p:sp>
    </p:spTree>
    <p:extLst>
      <p:ext uri="{BB962C8B-B14F-4D97-AF65-F5344CB8AC3E}">
        <p14:creationId xmlns:p14="http://schemas.microsoft.com/office/powerpoint/2010/main" val="263544394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335" y="665054"/>
            <a:ext cx="6591985" cy="754314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Problema del puente estrecho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5348" y="1419368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Questrial"/>
              <a:buNone/>
              <a:defRPr sz="3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s-ES_tradnl" altLang="es-MX" sz="2400" dirty="0"/>
              <a:t> </a:t>
            </a:r>
            <a:r>
              <a:rPr lang="es-ES_tradnl" altLang="es-MX" sz="2400" dirty="0" smtClean="0"/>
              <a:t>  Código subida			   Código bajada</a:t>
            </a:r>
            <a:endParaRPr lang="es-ES_tradnl" altLang="es-MX" sz="2400" dirty="0" smtClean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5348" y="2173682"/>
            <a:ext cx="3304956" cy="4436296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P(</a:t>
            </a:r>
            <a:r>
              <a:rPr lang="es-ES_tradnl" altLang="es-MX" sz="1200" dirty="0" err="1" smtClean="0">
                <a:solidFill>
                  <a:schemeClr val="tx1"/>
                </a:solidFill>
                <a:latin typeface="Bitstream Vera Sans Mono" pitchFamily="49" charset="0"/>
              </a:rPr>
              <a:t>exmut_s</a:t>
            </a: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  </a:t>
            </a:r>
            <a:r>
              <a:rPr lang="es-ES_tradnl" altLang="es-MX" sz="1200" dirty="0" err="1" smtClean="0">
                <a:solidFill>
                  <a:schemeClr val="tx1"/>
                </a:solidFill>
                <a:latin typeface="Bitstream Vera Sans Mono" pitchFamily="49" charset="0"/>
              </a:rPr>
              <a:t>contadorsubida</a:t>
            </a: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++;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  </a:t>
            </a:r>
            <a:r>
              <a:rPr lang="es-ES_tradnl" altLang="es-MX" sz="1200" dirty="0" err="1" smtClean="0">
                <a:solidFill>
                  <a:schemeClr val="tx1"/>
                </a:solidFill>
                <a:latin typeface="Bitstream Vera Sans Mono" pitchFamily="49" charset="0"/>
              </a:rPr>
              <a:t>if</a:t>
            </a: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 (</a:t>
            </a:r>
            <a:r>
              <a:rPr lang="es-ES_tradnl" altLang="es-MX" sz="1200" dirty="0" err="1" smtClean="0">
                <a:solidFill>
                  <a:schemeClr val="tx1"/>
                </a:solidFill>
                <a:latin typeface="Bitstream Vera Sans Mono" pitchFamily="49" charset="0"/>
              </a:rPr>
              <a:t>contadorsubida</a:t>
            </a: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 == 1)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  P(puente);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V(</a:t>
            </a:r>
            <a:r>
              <a:rPr lang="es-ES_tradnl" altLang="es-MX" sz="1200" dirty="0" err="1" smtClean="0">
                <a:solidFill>
                  <a:schemeClr val="tx1"/>
                </a:solidFill>
                <a:latin typeface="Bitstream Vera Sans Mono" pitchFamily="49" charset="0"/>
              </a:rPr>
              <a:t>exmut_s</a:t>
            </a: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_tradnl" altLang="es-MX" sz="1200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... Se sube el puente ...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_tradnl" altLang="es-MX" sz="1200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P(</a:t>
            </a:r>
            <a:r>
              <a:rPr lang="es-ES_tradnl" altLang="es-MX" sz="1200" dirty="0" err="1" smtClean="0">
                <a:solidFill>
                  <a:schemeClr val="tx1"/>
                </a:solidFill>
                <a:latin typeface="Bitstream Vera Sans Mono" pitchFamily="49" charset="0"/>
              </a:rPr>
              <a:t>exmut_s</a:t>
            </a: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  </a:t>
            </a:r>
            <a:r>
              <a:rPr lang="es-ES_tradnl" altLang="es-MX" sz="1200" dirty="0" err="1" smtClean="0">
                <a:solidFill>
                  <a:schemeClr val="tx1"/>
                </a:solidFill>
                <a:latin typeface="Bitstream Vera Sans Mono" pitchFamily="49" charset="0"/>
              </a:rPr>
              <a:t>contadorsubida</a:t>
            </a: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--;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  </a:t>
            </a:r>
            <a:r>
              <a:rPr lang="es-ES_tradnl" altLang="es-MX" sz="1200" dirty="0" err="1" smtClean="0">
                <a:solidFill>
                  <a:schemeClr val="tx1"/>
                </a:solidFill>
                <a:latin typeface="Bitstream Vera Sans Mono" pitchFamily="49" charset="0"/>
              </a:rPr>
              <a:t>if</a:t>
            </a: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 (</a:t>
            </a:r>
            <a:r>
              <a:rPr lang="es-ES_tradnl" altLang="es-MX" sz="1200" dirty="0" err="1" smtClean="0">
                <a:solidFill>
                  <a:schemeClr val="tx1"/>
                </a:solidFill>
                <a:latin typeface="Bitstream Vera Sans Mono" pitchFamily="49" charset="0"/>
              </a:rPr>
              <a:t>contadorsubida</a:t>
            </a: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 == 0)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  V(puente);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V(</a:t>
            </a:r>
            <a:r>
              <a:rPr lang="es-ES_tradnl" altLang="es-MX" sz="1200" dirty="0" err="1" smtClean="0">
                <a:solidFill>
                  <a:schemeClr val="tx1"/>
                </a:solidFill>
                <a:latin typeface="Bitstream Vera Sans Mono" pitchFamily="49" charset="0"/>
              </a:rPr>
              <a:t>exmut_s</a:t>
            </a: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);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997298" y="2173682"/>
            <a:ext cx="3114022" cy="429904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P(</a:t>
            </a:r>
            <a:r>
              <a:rPr lang="es-ES_tradnl" altLang="es-MX" sz="1200" dirty="0" err="1" smtClean="0">
                <a:solidFill>
                  <a:schemeClr val="tx1"/>
                </a:solidFill>
                <a:latin typeface="Bitstream Vera Sans Mono" pitchFamily="49" charset="0"/>
              </a:rPr>
              <a:t>exmut_b</a:t>
            </a: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s-MX" sz="1200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  </a:t>
            </a:r>
            <a:r>
              <a:rPr lang="es-ES_tradnl" altLang="es-MX" sz="1200" dirty="0" err="1" smtClean="0">
                <a:solidFill>
                  <a:schemeClr val="tx1"/>
                </a:solidFill>
                <a:latin typeface="Bitstream Vera Sans Mono" pitchFamily="49" charset="0"/>
              </a:rPr>
              <a:t>contadorbajada</a:t>
            </a: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++;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s-MX" sz="1200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  </a:t>
            </a:r>
            <a:r>
              <a:rPr lang="es-ES_tradnl" altLang="es-MX" sz="1200" dirty="0" err="1" smtClean="0">
                <a:solidFill>
                  <a:schemeClr val="tx1"/>
                </a:solidFill>
                <a:latin typeface="Bitstream Vera Sans Mono" pitchFamily="49" charset="0"/>
              </a:rPr>
              <a:t>if</a:t>
            </a: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 (</a:t>
            </a:r>
            <a:r>
              <a:rPr lang="es-ES_tradnl" altLang="es-MX" sz="1200" dirty="0" err="1" smtClean="0">
                <a:solidFill>
                  <a:schemeClr val="tx1"/>
                </a:solidFill>
                <a:latin typeface="Bitstream Vera Sans Mono" pitchFamily="49" charset="0"/>
              </a:rPr>
              <a:t>contadorbajada</a:t>
            </a: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 == 1)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s-MX" sz="1200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  P(puente);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s-MX" sz="1200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V(</a:t>
            </a:r>
            <a:r>
              <a:rPr lang="es-ES_tradnl" altLang="es-MX" sz="1200" dirty="0" err="1" smtClean="0">
                <a:solidFill>
                  <a:schemeClr val="tx1"/>
                </a:solidFill>
                <a:latin typeface="Bitstream Vera Sans Mono" pitchFamily="49" charset="0"/>
              </a:rPr>
              <a:t>exmut_b</a:t>
            </a: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s-MX" sz="1200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s-ES_tradnl" altLang="es-MX" sz="1200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... Se baja el puente ...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s-MX" sz="1200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s-ES_tradnl" altLang="es-MX" sz="1200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P(</a:t>
            </a:r>
            <a:r>
              <a:rPr lang="es-ES_tradnl" altLang="es-MX" sz="1200" dirty="0" err="1" smtClean="0">
                <a:solidFill>
                  <a:schemeClr val="tx1"/>
                </a:solidFill>
                <a:latin typeface="Bitstream Vera Sans Mono" pitchFamily="49" charset="0"/>
              </a:rPr>
              <a:t>exmut_b</a:t>
            </a: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s-MX" sz="1200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  </a:t>
            </a:r>
            <a:r>
              <a:rPr lang="es-ES_tradnl" altLang="es-MX" sz="1200" dirty="0" err="1" smtClean="0">
                <a:solidFill>
                  <a:schemeClr val="tx1"/>
                </a:solidFill>
                <a:latin typeface="Bitstream Vera Sans Mono" pitchFamily="49" charset="0"/>
              </a:rPr>
              <a:t>contadorbajada</a:t>
            </a: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--;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s-MX" sz="1200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  </a:t>
            </a:r>
            <a:r>
              <a:rPr lang="es-ES_tradnl" altLang="es-MX" sz="1200" dirty="0" err="1" smtClean="0">
                <a:solidFill>
                  <a:schemeClr val="tx1"/>
                </a:solidFill>
                <a:latin typeface="Bitstream Vera Sans Mono" pitchFamily="49" charset="0"/>
              </a:rPr>
              <a:t>if</a:t>
            </a: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 (</a:t>
            </a:r>
            <a:r>
              <a:rPr lang="es-ES_tradnl" altLang="es-MX" sz="1200" dirty="0" err="1" smtClean="0">
                <a:solidFill>
                  <a:schemeClr val="tx1"/>
                </a:solidFill>
                <a:latin typeface="Bitstream Vera Sans Mono" pitchFamily="49" charset="0"/>
              </a:rPr>
              <a:t>contadorbajada</a:t>
            </a: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 == 0)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s-MX" sz="1200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  V(puente);</a:t>
            </a:r>
          </a:p>
          <a:p>
            <a:pPr>
              <a:buFont typeface="Wingdings" panose="05000000000000000000" pitchFamily="2" charset="2"/>
              <a:buNone/>
            </a:pPr>
            <a:endParaRPr lang="es-ES_tradnl" altLang="es-MX" sz="1200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V(</a:t>
            </a:r>
            <a:r>
              <a:rPr lang="es-ES_tradnl" altLang="es-MX" sz="1200" dirty="0" err="1" smtClean="0">
                <a:solidFill>
                  <a:schemeClr val="tx1"/>
                </a:solidFill>
                <a:latin typeface="Bitstream Vera Sans Mono" pitchFamily="49" charset="0"/>
              </a:rPr>
              <a:t>exmut_b</a:t>
            </a:r>
            <a:r>
              <a:rPr lang="es-ES_tradnl" altLang="es-MX" sz="1200" dirty="0" smtClean="0">
                <a:solidFill>
                  <a:schemeClr val="tx1"/>
                </a:solidFill>
                <a:latin typeface="Bitstream Vera Sans Mono" pitchFamily="49" charset="0"/>
              </a:rPr>
              <a:t>);</a:t>
            </a:r>
            <a:endParaRPr lang="es-ES_tradnl" altLang="es-MX" sz="1200" dirty="0" smtClean="0">
              <a:solidFill>
                <a:schemeClr val="tx1"/>
              </a:solidFill>
              <a:latin typeface="Bitstream Vera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3611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19335" y="665054"/>
            <a:ext cx="6591985" cy="754314"/>
          </a:xfrm>
        </p:spPr>
        <p:txBody>
          <a:bodyPr/>
          <a:lstStyle/>
          <a:p>
            <a:pPr algn="ctr" eaLnBrk="1" hangingPunct="1"/>
            <a:r>
              <a:rPr lang="es-ES_tradnl" altLang="es-MX" dirty="0"/>
              <a:t>Problema de los filósofos</a:t>
            </a:r>
            <a:endParaRPr lang="es-ES_tradnl" altLang="es-MX" dirty="0" smtClean="0"/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2971800" y="2685199"/>
            <a:ext cx="3200400" cy="32004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s-MX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4114800" y="2837599"/>
            <a:ext cx="762000" cy="762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s-MX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3124200" y="3599599"/>
            <a:ext cx="762000" cy="762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s-MX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5257800" y="3523399"/>
            <a:ext cx="762000" cy="762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s-MX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800600" y="4742599"/>
            <a:ext cx="762000" cy="762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s-MX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3505200" y="4742599"/>
            <a:ext cx="762000" cy="7620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s-MX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V="1">
            <a:off x="3200400" y="4437799"/>
            <a:ext cx="762000" cy="2286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3657600" y="3142399"/>
            <a:ext cx="457200" cy="6096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V="1">
            <a:off x="4953000" y="3066199"/>
            <a:ext cx="381000" cy="6096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5181600" y="4437799"/>
            <a:ext cx="685800" cy="2286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V="1">
            <a:off x="4495800" y="4971199"/>
            <a:ext cx="0" cy="762000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AR"/>
          </a:p>
        </p:txBody>
      </p: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267200" y="1770799"/>
            <a:ext cx="457200" cy="838200"/>
            <a:chOff x="4272" y="2256"/>
            <a:chExt cx="288" cy="528"/>
          </a:xfrm>
        </p:grpSpPr>
        <p:sp>
          <p:nvSpPr>
            <p:cNvPr id="20" name="Oval 15"/>
            <p:cNvSpPr>
              <a:spLocks noChangeArrowheads="1"/>
            </p:cNvSpPr>
            <p:nvPr/>
          </p:nvSpPr>
          <p:spPr bwMode="auto">
            <a:xfrm>
              <a:off x="4320" y="2256"/>
              <a:ext cx="192" cy="1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folHlink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rgbClr val="3399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rgbClr val="0033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MX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416" y="240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4320" y="2592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4416" y="2592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4272" y="24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2133600" y="3370999"/>
            <a:ext cx="457200" cy="838200"/>
            <a:chOff x="4272" y="2256"/>
            <a:chExt cx="288" cy="528"/>
          </a:xfrm>
        </p:grpSpPr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4320" y="2256"/>
              <a:ext cx="192" cy="1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folHlink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rgbClr val="3399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rgbClr val="0033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MX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4416" y="240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4320" y="2592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4416" y="2592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4272" y="24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2895600" y="5580799"/>
            <a:ext cx="457200" cy="838200"/>
            <a:chOff x="4272" y="2256"/>
            <a:chExt cx="288" cy="528"/>
          </a:xfrm>
        </p:grpSpPr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320" y="2256"/>
              <a:ext cx="192" cy="1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folHlink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rgbClr val="3399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rgbClr val="0033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MX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416" y="240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 flipH="1">
              <a:off x="4320" y="2592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4416" y="2592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272" y="24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6400800" y="3370999"/>
            <a:ext cx="457200" cy="838200"/>
            <a:chOff x="4272" y="2256"/>
            <a:chExt cx="288" cy="528"/>
          </a:xfrm>
        </p:grpSpPr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4320" y="2256"/>
              <a:ext cx="192" cy="1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folHlink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rgbClr val="3399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rgbClr val="0033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MX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4416" y="240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 flipH="1">
              <a:off x="4320" y="2592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4416" y="2592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4272" y="24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  <p:grpSp>
        <p:nvGrpSpPr>
          <p:cNvPr id="43" name="Group 42"/>
          <p:cNvGrpSpPr>
            <a:grpSpLocks/>
          </p:cNvGrpSpPr>
          <p:nvPr/>
        </p:nvGrpSpPr>
        <p:grpSpPr bwMode="auto">
          <a:xfrm>
            <a:off x="5715000" y="5580799"/>
            <a:ext cx="457200" cy="838200"/>
            <a:chOff x="4272" y="2256"/>
            <a:chExt cx="288" cy="528"/>
          </a:xfrm>
        </p:grpSpPr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4320" y="2256"/>
              <a:ext cx="192" cy="1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folHlink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rgbClr val="3399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rgbClr val="0033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MX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4416" y="240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 flipH="1">
              <a:off x="4320" y="2592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4416" y="2592"/>
              <a:ext cx="9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4272" y="244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35593769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>
          <a:xfrm>
            <a:off x="1453881" y="637758"/>
            <a:ext cx="6589200" cy="699722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Problema de los filósofos</a:t>
            </a:r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300969" y="1587689"/>
            <a:ext cx="7324415" cy="5113362"/>
          </a:xfrm>
        </p:spPr>
        <p:txBody>
          <a:bodyPr/>
          <a:lstStyle/>
          <a:p>
            <a:pPr eaLnBrk="1" hangingPunct="1"/>
            <a:r>
              <a:rPr lang="es-ES_tradnl" altLang="es-MX" smtClean="0">
                <a:solidFill>
                  <a:schemeClr val="tx1"/>
                </a:solidFill>
              </a:rPr>
              <a:t>Variables compartidas: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mtClean="0">
                <a:solidFill>
                  <a:schemeClr val="tx1"/>
                </a:solidFill>
                <a:latin typeface="Bitstream Vera Sans Mono" pitchFamily="49" charset="0"/>
              </a:rPr>
              <a:t>exmut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mtClean="0">
                <a:solidFill>
                  <a:schemeClr val="tx1"/>
                </a:solidFill>
                <a:latin typeface="Bitstream Vera Sans Mono" pitchFamily="49" charset="0"/>
              </a:rPr>
              <a:t>semaforo[N]</a:t>
            </a:r>
          </a:p>
          <a:p>
            <a:pPr eaLnBrk="1" hangingPunct="1"/>
            <a:r>
              <a:rPr lang="es-ES_tradnl" altLang="es-MX" smtClean="0">
                <a:solidFill>
                  <a:schemeClr val="tx1"/>
                </a:solidFill>
              </a:rPr>
              <a:t>Código de cada filósofo: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mtClean="0">
                <a:solidFill>
                  <a:schemeClr val="tx1"/>
                </a:solidFill>
                <a:latin typeface="Bitstream Vera Sans Mono" pitchFamily="49" charset="0"/>
              </a:rPr>
              <a:t>void filosofo (int i)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mtClean="0">
                <a:solidFill>
                  <a:schemeClr val="tx1"/>
                </a:solidFill>
                <a:latin typeface="Bitstream Vera Sans Mono" pitchFamily="49" charset="0"/>
              </a:rPr>
              <a:t>    while (TRUE)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mtClean="0">
                <a:solidFill>
                  <a:schemeClr val="tx1"/>
                </a:solidFill>
                <a:latin typeface="Bitstream Vera Sans Mono" pitchFamily="49" charset="0"/>
              </a:rPr>
              <a:t>        piensa();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mtClean="0">
                <a:solidFill>
                  <a:schemeClr val="tx1"/>
                </a:solidFill>
                <a:latin typeface="Bitstream Vera Sans Mono" pitchFamily="49" charset="0"/>
              </a:rPr>
              <a:t>        toma_tenedores(i);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mtClean="0">
                <a:solidFill>
                  <a:schemeClr val="tx1"/>
                </a:solidFill>
                <a:latin typeface="Bitstream Vera Sans Mono" pitchFamily="49" charset="0"/>
              </a:rPr>
              <a:t>        come();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mtClean="0">
                <a:solidFill>
                  <a:schemeClr val="tx1"/>
                </a:solidFill>
                <a:latin typeface="Bitstream Vera Sans Mono" pitchFamily="49" charset="0"/>
              </a:rPr>
              <a:t>        pon_tenedores(i);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mtClean="0">
                <a:solidFill>
                  <a:schemeClr val="tx1"/>
                </a:solidFill>
                <a:latin typeface="Bitstream Vera Sans Mono" pitchFamily="49" charset="0"/>
              </a:rPr>
              <a:t>    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mtClean="0">
                <a:solidFill>
                  <a:schemeClr val="tx1"/>
                </a:solidFill>
                <a:latin typeface="Bitstream Vera Sans Mono" pitchFamily="49" charset="0"/>
              </a:rPr>
              <a:t>} /* Fin de filosofo */</a:t>
            </a:r>
          </a:p>
        </p:txBody>
      </p:sp>
    </p:spTree>
    <p:extLst>
      <p:ext uri="{BB962C8B-B14F-4D97-AF65-F5344CB8AC3E}">
        <p14:creationId xmlns:p14="http://schemas.microsoft.com/office/powerpoint/2010/main" val="16477932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5767" y="665053"/>
            <a:ext cx="6589200" cy="754314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Problema de los filósofos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870" y="1533099"/>
            <a:ext cx="7146994" cy="4867702"/>
          </a:xfrm>
        </p:spPr>
        <p:txBody>
          <a:bodyPr/>
          <a:lstStyle/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void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toma_tenedores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(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int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i) {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P(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exmut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);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estado[i] = HAMBRIENTO;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comprueba(i);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V(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exmut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);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P(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semaforo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[i]);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} /* Fin de 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toma_tenedores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*/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endParaRPr lang="es-ES_tradnl" altLang="es-MX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void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pon_tenedores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(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int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i) {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P(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exmut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);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estado[i] = PENSANDO;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comprueba((i-1)%N);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comprueba((i+1)%N);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V(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exmut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);</a:t>
            </a:r>
          </a:p>
          <a:p>
            <a:pPr lvl="1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} /* Fin de 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pon_tenedores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401913027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35767" y="637758"/>
            <a:ext cx="5929558" cy="645132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Problema de los filósofos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4596" y="1282890"/>
            <a:ext cx="6591900" cy="2916072"/>
          </a:xfrm>
        </p:spPr>
        <p:txBody>
          <a:bodyPr/>
          <a:lstStyle/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void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comprueba(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int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i)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if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(estado[i] == HAMBRIENTO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 &amp;&amp; estado[(i-1)%N] != COMIENDO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 &amp;&amp; estado[(i+1)%N] != COMIENDO)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{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    estado[i] = COMIENDO;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    V(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semaforo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[i]);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}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} /* Fin de comprueba */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s-ES_tradnl" altLang="es-MX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 marL="0" eaLnBrk="1" hangingPunct="1">
              <a:spcBef>
                <a:spcPts val="0"/>
              </a:spcBef>
            </a:pPr>
            <a:r>
              <a:rPr lang="es-ES_tradnl" altLang="es-MX" sz="2800" dirty="0" smtClean="0">
                <a:solidFill>
                  <a:schemeClr val="tx1"/>
                </a:solidFill>
              </a:rPr>
              <a:t>¿A qué valores se deben iniciar los </a:t>
            </a:r>
            <a:r>
              <a:rPr lang="es-ES_tradnl" altLang="es-MX" sz="2800" dirty="0" smtClean="0">
                <a:solidFill>
                  <a:schemeClr val="tx1"/>
                </a:solidFill>
              </a:rPr>
              <a:t>semáforos</a:t>
            </a:r>
            <a:r>
              <a:rPr lang="es-ES_tradnl" altLang="es-MX" sz="2800" dirty="0" smtClean="0">
                <a:solidFill>
                  <a:schemeClr val="tx1"/>
                </a:solidFill>
              </a:rPr>
              <a:t>?</a:t>
            </a:r>
          </a:p>
          <a:p>
            <a:pPr marL="0" eaLnBrk="1" hangingPunct="1">
              <a:spcBef>
                <a:spcPts val="0"/>
              </a:spcBef>
            </a:pPr>
            <a:r>
              <a:rPr lang="es-ES_tradnl" altLang="es-MX" sz="2800" dirty="0" smtClean="0">
                <a:solidFill>
                  <a:schemeClr val="tx1"/>
                </a:solidFill>
              </a:rPr>
              <a:t>¿Por qué la función comprueba siempre se invoca desde una sección crítica?</a:t>
            </a:r>
          </a:p>
        </p:txBody>
      </p:sp>
    </p:spTree>
    <p:extLst>
      <p:ext uri="{BB962C8B-B14F-4D97-AF65-F5344CB8AC3E}">
        <p14:creationId xmlns:p14="http://schemas.microsoft.com/office/powerpoint/2010/main" val="16883333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1567294" y="661605"/>
            <a:ext cx="5925327" cy="648580"/>
          </a:xfrm>
        </p:spPr>
        <p:txBody>
          <a:bodyPr/>
          <a:lstStyle/>
          <a:p>
            <a:pPr algn="ctr" eaLnBrk="1" hangingPunct="1"/>
            <a:r>
              <a:rPr lang="es-AR" dirty="0">
                <a:sym typeface="Questrial"/>
              </a:rPr>
              <a:t>Condiciones de </a:t>
            </a:r>
            <a:r>
              <a:rPr lang="es-AR" dirty="0" err="1">
                <a:sym typeface="Questrial"/>
              </a:rPr>
              <a:t>Bernstein</a:t>
            </a:r>
            <a:endParaRPr lang="es-ES_tradnl" altLang="es-MX" dirty="0"/>
          </a:p>
        </p:txBody>
      </p:sp>
      <p:sp>
        <p:nvSpPr>
          <p:cNvPr id="3" name="Shape 85"/>
          <p:cNvSpPr txBox="1"/>
          <p:nvPr/>
        </p:nvSpPr>
        <p:spPr>
          <a:xfrm>
            <a:off x="571758" y="1465937"/>
            <a:ext cx="7916398" cy="366562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Vamos a distinguir entre 3 tipos de procesos: Independientes, Cooperativos y Competitivos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Determinan si dos procesos se pueden ejecutar concurrentemente.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Dados dos procesos A y B, sus conjuntos de lectura se definen como R y sus conjuntos de escritura como W.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Dos procesos se pueden ejecutar de forma concurrente, sin preocuparnos por sincronizarlos, si: </a:t>
            </a:r>
          </a:p>
          <a:p>
            <a:pPr marL="742950" marR="0" lvl="1" indent="-285750" algn="ctr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Wa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∩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Wb = { }</a:t>
            </a:r>
          </a:p>
          <a:p>
            <a:pPr marL="742950" marR="0" lvl="1" indent="-285750" algn="ctr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 dirty="0" err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Wa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∩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Rb = { }</a:t>
            </a:r>
          </a:p>
          <a:p>
            <a:pPr marL="742950" marR="0" lvl="1" indent="-285750" algn="ctr" rtl="0">
              <a:spcBef>
                <a:spcPts val="1000"/>
              </a:spcBef>
              <a:spcAft>
                <a:spcPts val="0"/>
              </a:spcAft>
              <a:buSzPct val="100000"/>
              <a:buFont typeface="Noto Sans Symbols"/>
              <a:buChar char="●"/>
            </a:pPr>
            <a:r>
              <a:rPr lang="es-A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Ra </a:t>
            </a:r>
            <a:r>
              <a:rPr lang="es-AR" sz="1800" b="0" i="0" u="none" strike="noStrike" cap="none" dirty="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∩</a:t>
            </a:r>
            <a:r>
              <a:rPr lang="es-AR" sz="1800" b="0" i="0" u="none" strike="noStrike" cap="none" dirty="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Wb = { }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-42043" y="5467532"/>
            <a:ext cx="91440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MX" sz="1600" b="1" dirty="0" smtClean="0">
                <a:solidFill>
                  <a:schemeClr val="tx1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Recordar las instrucciones para crear procesos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MX" sz="1600" b="1" i="1" dirty="0">
              <a:solidFill>
                <a:schemeClr val="tx1"/>
              </a:solidFill>
              <a:latin typeface="Tahoma" panose="020B0604030504040204" pitchFamily="34" charset="0"/>
              <a:ea typeface="Times New Roman" panose="02020603050405020304" pitchFamily="18" charset="0"/>
              <a:cs typeface="Tahom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MX" sz="1600" b="1" i="1" dirty="0" err="1" smtClean="0">
                <a:solidFill>
                  <a:schemeClr val="tx1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Fork</a:t>
            </a:r>
            <a:r>
              <a:rPr lang="es-ES" altLang="es-MX" sz="1600" b="1" dirty="0" smtClean="0">
                <a:solidFill>
                  <a:schemeClr val="tx1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s-ES" altLang="es-MX" sz="1600" b="1" dirty="0" smtClean="0">
                <a:solidFill>
                  <a:schemeClr val="tx1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  <a:sym typeface="Wingdings" panose="05000000000000000000" pitchFamily="2" charset="2"/>
              </a:rPr>
              <a:t> genera 2 ejecuciones concurrentes en un programa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MX" sz="1600" b="1" i="1" dirty="0" err="1" smtClean="0">
                <a:solidFill>
                  <a:schemeClr val="tx1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  <a:sym typeface="Wingdings" panose="05000000000000000000" pitchFamily="2" charset="2"/>
              </a:rPr>
              <a:t>Join</a:t>
            </a:r>
            <a:r>
              <a:rPr lang="es-ES" altLang="es-MX" sz="1600" b="1" dirty="0" smtClean="0">
                <a:solidFill>
                  <a:schemeClr val="tx1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ahoma" panose="020B0604030504040204" pitchFamily="34" charset="0"/>
                <a:sym typeface="Wingdings" panose="05000000000000000000" pitchFamily="2" charset="2"/>
              </a:rPr>
              <a:t>  Hace lo contrario, recombinando 2 ejecuciones concurrentes en una sola</a:t>
            </a:r>
            <a:endParaRPr lang="es-ES" altLang="es-MX" sz="1600" dirty="0">
              <a:solidFill>
                <a:schemeClr val="tx1"/>
              </a:solidFill>
              <a:ea typeface="Times New Roman" panose="02020603050405020304" pitchFamily="18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9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301" y="665052"/>
            <a:ext cx="6589200" cy="808905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Problema del barbero dormilón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216" y="1637731"/>
            <a:ext cx="7597370" cy="4967785"/>
          </a:xfrm>
        </p:spPr>
        <p:txBody>
          <a:bodyPr/>
          <a:lstStyle/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Problema: 1 barbero y N sillas de espera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Si un cliente entra y no hay sillas, se va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Semáforos:</a:t>
            </a:r>
          </a:p>
          <a:p>
            <a:pPr lvl="1" eaLnBrk="1" hangingPunct="1"/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clientes</a:t>
            </a:r>
            <a:r>
              <a:rPr lang="es-ES_tradnl" altLang="es-MX" dirty="0" smtClean="0">
                <a:solidFill>
                  <a:schemeClr val="tx1"/>
                </a:solidFill>
              </a:rPr>
              <a:t>: número de clientes en espera sin contar el que está en la silla del peluquero</a:t>
            </a:r>
          </a:p>
          <a:p>
            <a:pPr lvl="1" eaLnBrk="1" hangingPunct="1"/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barberos</a:t>
            </a:r>
            <a:r>
              <a:rPr lang="es-ES_tradnl" altLang="es-MX" dirty="0" smtClean="0">
                <a:solidFill>
                  <a:schemeClr val="tx1"/>
                </a:solidFill>
              </a:rPr>
              <a:t>: número de barberos inactivos</a:t>
            </a:r>
          </a:p>
          <a:p>
            <a:pPr lvl="1" eaLnBrk="1" hangingPunct="1"/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mutex</a:t>
            </a:r>
            <a:r>
              <a:rPr lang="es-ES_tradnl" altLang="es-MX" dirty="0" smtClean="0">
                <a:solidFill>
                  <a:schemeClr val="tx1"/>
                </a:solidFill>
              </a:rPr>
              <a:t>: exclusión mutua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Variable compartida:</a:t>
            </a:r>
          </a:p>
          <a:p>
            <a:pPr lvl="1" eaLnBrk="1" hangingPunct="1"/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esperando</a:t>
            </a:r>
            <a:r>
              <a:rPr lang="es-ES_tradnl" altLang="es-MX" dirty="0" smtClean="0">
                <a:solidFill>
                  <a:schemeClr val="tx1"/>
                </a:solidFill>
              </a:rPr>
              <a:t>: número de clientes esperando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Inicialmente: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z="2000" dirty="0" smtClean="0">
                <a:solidFill>
                  <a:schemeClr val="tx1"/>
                </a:solidFill>
                <a:latin typeface="Bitstream Vera Sans Mono" pitchFamily="49" charset="0"/>
              </a:rPr>
              <a:t>clientes=0  barberos=0  </a:t>
            </a:r>
            <a:r>
              <a:rPr lang="es-ES_tradnl" altLang="es-MX" sz="2000" dirty="0" err="1" smtClean="0">
                <a:solidFill>
                  <a:schemeClr val="tx1"/>
                </a:solidFill>
                <a:latin typeface="Bitstream Vera Sans Mono" pitchFamily="49" charset="0"/>
              </a:rPr>
              <a:t>mutex</a:t>
            </a:r>
            <a:r>
              <a:rPr lang="es-ES_tradnl" altLang="es-MX" sz="2000" dirty="0" smtClean="0">
                <a:solidFill>
                  <a:schemeClr val="tx1"/>
                </a:solidFill>
                <a:latin typeface="Bitstream Vera Sans Mono" pitchFamily="49" charset="0"/>
              </a:rPr>
              <a:t>=1  esperando=0</a:t>
            </a:r>
          </a:p>
        </p:txBody>
      </p:sp>
    </p:spTree>
    <p:extLst>
      <p:ext uri="{BB962C8B-B14F-4D97-AF65-F5344CB8AC3E}">
        <p14:creationId xmlns:p14="http://schemas.microsoft.com/office/powerpoint/2010/main" val="37325237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301" y="665052"/>
            <a:ext cx="6589200" cy="808905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Problema del barbero dormilón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31301" y="1460308"/>
            <a:ext cx="6567712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Questrial"/>
              <a:buNone/>
              <a:defRPr sz="3600" b="0" i="0" u="none" strike="noStrike" cap="non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0" marR="0" lvl="1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r>
              <a:rPr lang="es-ES_tradnl" altLang="es-MX" sz="3200" dirty="0" smtClean="0"/>
              <a:t>Barbero</a:t>
            </a:r>
            <a:r>
              <a:rPr lang="es-ES_tradnl" altLang="es-MX" sz="3200" b="1" dirty="0" smtClean="0"/>
              <a:t> 			  </a:t>
            </a:r>
            <a:r>
              <a:rPr lang="es-ES_tradnl" altLang="es-MX" sz="3200" dirty="0" smtClean="0"/>
              <a:t>Cliente</a:t>
            </a:r>
            <a:endParaRPr lang="es-ES_tradnl" altLang="es-MX" sz="3200" dirty="0" smtClean="0">
              <a:latin typeface="Courier New" panose="02070309020205020404" pitchFamily="49" charset="0"/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718782" y="2236680"/>
            <a:ext cx="3798627" cy="3754688"/>
          </a:xfrm>
        </p:spPr>
        <p:txBody>
          <a:bodyPr/>
          <a:lstStyle/>
          <a:p>
            <a:pPr marL="0"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do </a:t>
            </a:r>
          </a:p>
          <a:p>
            <a:pPr marL="0"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{</a:t>
            </a:r>
          </a:p>
          <a:p>
            <a:pPr marL="0"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P(clientes);</a:t>
            </a:r>
          </a:p>
          <a:p>
            <a:pPr marL="0"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P(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exmut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);</a:t>
            </a:r>
          </a:p>
          <a:p>
            <a:pPr marL="0"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esperando=esperando-1;</a:t>
            </a:r>
          </a:p>
          <a:p>
            <a:pPr marL="0"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V(barberos);</a:t>
            </a:r>
          </a:p>
          <a:p>
            <a:pPr marL="0"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V(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exmut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);</a:t>
            </a:r>
          </a:p>
          <a:p>
            <a:pPr marL="0"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</a:t>
            </a:r>
          </a:p>
          <a:p>
            <a:pPr marL="0"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/* Corta el pelo */   </a:t>
            </a:r>
          </a:p>
          <a:p>
            <a:pPr marL="0"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</a:t>
            </a:r>
          </a:p>
          <a:p>
            <a:pPr marL="0" algn="just" eaLnBrk="1" hangingPunct="1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} 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while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(TRUE);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817660" y="2223808"/>
            <a:ext cx="4162567" cy="42050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228600" algn="just">
              <a:lnSpc>
                <a:spcPct val="115000"/>
              </a:lnSpc>
              <a:buClr>
                <a:schemeClr val="accent1"/>
              </a:buClr>
              <a:buSzPct val="100000"/>
            </a:pPr>
            <a:r>
              <a:rPr lang="es-ES_tradnl" altLang="es-MX" sz="18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do </a:t>
            </a:r>
          </a:p>
          <a:p>
            <a:pPr indent="-228600" algn="just">
              <a:lnSpc>
                <a:spcPct val="115000"/>
              </a:lnSpc>
              <a:buClr>
                <a:schemeClr val="accent1"/>
              </a:buClr>
              <a:buSzPct val="100000"/>
            </a:pPr>
            <a:r>
              <a:rPr lang="es-ES_tradnl" altLang="es-MX" sz="18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{</a:t>
            </a:r>
          </a:p>
          <a:p>
            <a:pPr indent="-228600" algn="just">
              <a:lnSpc>
                <a:spcPct val="115000"/>
              </a:lnSpc>
              <a:buClr>
                <a:schemeClr val="accent1"/>
              </a:buClr>
              <a:buSzPct val="100000"/>
            </a:pPr>
            <a:r>
              <a:rPr lang="es-ES_tradnl" altLang="es-MX" sz="18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   P(</a:t>
            </a:r>
            <a:r>
              <a:rPr lang="es-ES_tradnl" altLang="es-MX" sz="1800" dirty="0" err="1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exmut</a:t>
            </a:r>
            <a:r>
              <a:rPr lang="es-ES_tradnl" altLang="es-MX" sz="18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);</a:t>
            </a:r>
          </a:p>
          <a:p>
            <a:pPr indent="-228600" algn="just">
              <a:lnSpc>
                <a:spcPct val="115000"/>
              </a:lnSpc>
              <a:buClr>
                <a:schemeClr val="accent1"/>
              </a:buClr>
              <a:buSzPct val="100000"/>
            </a:pPr>
            <a:r>
              <a:rPr lang="es-ES_tradnl" altLang="es-MX" sz="18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   </a:t>
            </a:r>
            <a:r>
              <a:rPr lang="es-ES_tradnl" altLang="es-MX" sz="1800" dirty="0" err="1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if</a:t>
            </a:r>
            <a:r>
              <a:rPr lang="es-ES_tradnl" altLang="es-MX" sz="18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 (esperando &lt; SILLAS) {</a:t>
            </a:r>
          </a:p>
          <a:p>
            <a:pPr indent="-228600" algn="just">
              <a:lnSpc>
                <a:spcPct val="115000"/>
              </a:lnSpc>
              <a:buClr>
                <a:schemeClr val="accent1"/>
              </a:buClr>
              <a:buSzPct val="100000"/>
            </a:pPr>
            <a:r>
              <a:rPr lang="es-ES_tradnl" altLang="es-MX" sz="18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      esperando++;</a:t>
            </a:r>
          </a:p>
          <a:p>
            <a:pPr indent="-228600" algn="just">
              <a:lnSpc>
                <a:spcPct val="115000"/>
              </a:lnSpc>
              <a:buClr>
                <a:schemeClr val="accent1"/>
              </a:buClr>
              <a:buSzPct val="100000"/>
            </a:pPr>
            <a:r>
              <a:rPr lang="es-ES_tradnl" altLang="es-MX" sz="18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      V(clientes);</a:t>
            </a:r>
          </a:p>
          <a:p>
            <a:pPr indent="-228600" algn="just">
              <a:lnSpc>
                <a:spcPct val="115000"/>
              </a:lnSpc>
              <a:buClr>
                <a:schemeClr val="accent1"/>
              </a:buClr>
              <a:buSzPct val="100000"/>
            </a:pPr>
            <a:r>
              <a:rPr lang="es-ES_tradnl" altLang="es-MX" sz="18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      V(</a:t>
            </a:r>
            <a:r>
              <a:rPr lang="es-ES_tradnl" altLang="es-MX" sz="1800" dirty="0" err="1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exmut</a:t>
            </a:r>
            <a:r>
              <a:rPr lang="es-ES_tradnl" altLang="es-MX" sz="18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);</a:t>
            </a:r>
          </a:p>
          <a:p>
            <a:pPr indent="-228600" algn="just">
              <a:lnSpc>
                <a:spcPct val="115000"/>
              </a:lnSpc>
              <a:buClr>
                <a:schemeClr val="accent1"/>
              </a:buClr>
              <a:buSzPct val="100000"/>
            </a:pPr>
            <a:r>
              <a:rPr lang="es-ES_tradnl" altLang="es-MX" sz="18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      P(barberos);</a:t>
            </a:r>
          </a:p>
          <a:p>
            <a:pPr indent="-228600" algn="just">
              <a:lnSpc>
                <a:spcPct val="115000"/>
              </a:lnSpc>
              <a:buClr>
                <a:schemeClr val="accent1"/>
              </a:buClr>
              <a:buSzPct val="100000"/>
            </a:pPr>
            <a:r>
              <a:rPr lang="es-ES_tradnl" altLang="es-MX" sz="18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      /* Se corta el pelo */</a:t>
            </a:r>
          </a:p>
          <a:p>
            <a:pPr indent="-228600" algn="just">
              <a:lnSpc>
                <a:spcPct val="115000"/>
              </a:lnSpc>
              <a:buClr>
                <a:schemeClr val="accent1"/>
              </a:buClr>
              <a:buSzPct val="100000"/>
            </a:pPr>
            <a:r>
              <a:rPr lang="es-ES_tradnl" altLang="es-MX" sz="18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   } </a:t>
            </a:r>
            <a:r>
              <a:rPr lang="es-ES_tradnl" altLang="es-MX" sz="1800" dirty="0" err="1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else</a:t>
            </a:r>
            <a:r>
              <a:rPr lang="es-ES_tradnl" altLang="es-MX" sz="18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 {</a:t>
            </a:r>
          </a:p>
          <a:p>
            <a:pPr indent="-228600" algn="just">
              <a:lnSpc>
                <a:spcPct val="115000"/>
              </a:lnSpc>
              <a:buClr>
                <a:schemeClr val="accent1"/>
              </a:buClr>
              <a:buSzPct val="100000"/>
            </a:pPr>
            <a:r>
              <a:rPr lang="es-ES_tradnl" altLang="es-MX" sz="18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      V(</a:t>
            </a:r>
            <a:r>
              <a:rPr lang="es-ES_tradnl" altLang="es-MX" sz="1800" dirty="0" err="1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exmut</a:t>
            </a:r>
            <a:r>
              <a:rPr lang="es-ES_tradnl" altLang="es-MX" sz="18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);  </a:t>
            </a:r>
          </a:p>
          <a:p>
            <a:pPr indent="-228600" algn="just">
              <a:lnSpc>
                <a:spcPct val="115000"/>
              </a:lnSpc>
              <a:buClr>
                <a:schemeClr val="accent1"/>
              </a:buClr>
              <a:buSzPct val="100000"/>
            </a:pPr>
            <a:r>
              <a:rPr lang="es-ES_tradnl" altLang="es-MX" sz="18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   } </a:t>
            </a:r>
          </a:p>
          <a:p>
            <a:pPr indent="-228600" algn="just">
              <a:lnSpc>
                <a:spcPct val="115000"/>
              </a:lnSpc>
              <a:buClr>
                <a:schemeClr val="accent1"/>
              </a:buClr>
              <a:buSzPct val="100000"/>
            </a:pPr>
            <a:r>
              <a:rPr lang="es-ES_tradnl" altLang="es-MX" sz="18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} </a:t>
            </a:r>
            <a:r>
              <a:rPr lang="es-ES_tradnl" altLang="es-MX" sz="1800" dirty="0" err="1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while</a:t>
            </a:r>
            <a:r>
              <a:rPr lang="es-ES_tradnl" altLang="es-MX" sz="18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 (PELOLARGO); </a:t>
            </a:r>
          </a:p>
        </p:txBody>
      </p:sp>
    </p:spTree>
    <p:extLst>
      <p:ext uri="{BB962C8B-B14F-4D97-AF65-F5344CB8AC3E}">
        <p14:creationId xmlns:p14="http://schemas.microsoft.com/office/powerpoint/2010/main" val="29180234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9255" y="583166"/>
            <a:ext cx="6690676" cy="699723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Comunicación con mensajes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4493" y="1519450"/>
            <a:ext cx="7720200" cy="501782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MX" sz="1600" dirty="0" smtClean="0">
                <a:solidFill>
                  <a:schemeClr val="tx1"/>
                </a:solidFill>
              </a:rPr>
              <a:t>Válido para comunicación </a:t>
            </a:r>
            <a:r>
              <a:rPr lang="es-ES_tradnl" altLang="es-MX" sz="1600" dirty="0" err="1" smtClean="0">
                <a:solidFill>
                  <a:schemeClr val="tx1"/>
                </a:solidFill>
              </a:rPr>
              <a:t>intermáquina</a:t>
            </a:r>
            <a:endParaRPr lang="es-ES_tradnl" altLang="es-MX" sz="16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s-ES_tradnl" altLang="es-MX" sz="1600" dirty="0" smtClean="0">
                <a:solidFill>
                  <a:schemeClr val="tx1"/>
                </a:solidFill>
              </a:rPr>
              <a:t>Definición: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dirty="0" smtClean="0">
                <a:solidFill>
                  <a:schemeClr val="tx1"/>
                </a:solidFill>
              </a:rPr>
              <a:t>Mensaje: parte de información que es pasada de un proceso a otro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dirty="0" smtClean="0">
                <a:solidFill>
                  <a:schemeClr val="tx1"/>
                </a:solidFill>
              </a:rPr>
              <a:t>Buzón: lugar donde se depositan los mensajes desde el envío a la recepción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MX" sz="1600" dirty="0" smtClean="0">
                <a:solidFill>
                  <a:schemeClr val="tx1"/>
                </a:solidFill>
              </a:rPr>
              <a:t>Operaciones sobre mensajes: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dirty="0" smtClean="0">
                <a:solidFill>
                  <a:schemeClr val="tx1"/>
                </a:solidFill>
              </a:rPr>
              <a:t>Enviar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dirty="0" smtClean="0">
                <a:solidFill>
                  <a:schemeClr val="tx1"/>
                </a:solidFill>
              </a:rPr>
              <a:t>Recibir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MX" sz="1600" dirty="0" smtClean="0">
                <a:solidFill>
                  <a:schemeClr val="tx1"/>
                </a:solidFill>
              </a:rPr>
              <a:t>Métodos de comunicación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dirty="0" smtClean="0">
                <a:solidFill>
                  <a:schemeClr val="tx1"/>
                </a:solidFill>
              </a:rPr>
              <a:t>Comunicación en un único sentido: los mensajes fluyen en un único sentido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altLang="es-MX" sz="1600" dirty="0" smtClean="0">
                <a:solidFill>
                  <a:schemeClr val="tx1"/>
                </a:solidFill>
              </a:rPr>
              <a:t>Ejemplos: Tuberías de UNIX, productor-consumidor y </a:t>
            </a:r>
            <a:r>
              <a:rPr lang="es-ES_tradnl" altLang="es-MX" sz="1600" i="1" dirty="0" err="1" smtClean="0">
                <a:solidFill>
                  <a:schemeClr val="tx1"/>
                </a:solidFill>
              </a:rPr>
              <a:t>streams</a:t>
            </a:r>
            <a:endParaRPr lang="es-ES_tradnl" altLang="es-MX" sz="16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s-ES_tradnl" altLang="es-MX" dirty="0" smtClean="0">
                <a:solidFill>
                  <a:schemeClr val="tx1"/>
                </a:solidFill>
              </a:rPr>
              <a:t>Comunicación bidireccional: los mensajes fluyen en ambos sentidos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altLang="es-MX" sz="1600" dirty="0" smtClean="0">
                <a:solidFill>
                  <a:schemeClr val="tx1"/>
                </a:solidFill>
              </a:rPr>
              <a:t>Ejemplos: Llamadas a procedimientos remotos (</a:t>
            </a:r>
            <a:r>
              <a:rPr lang="es-ES_tradnl" altLang="es-MX" sz="1600" dirty="0" err="1" smtClean="0">
                <a:solidFill>
                  <a:schemeClr val="tx1"/>
                </a:solidFill>
              </a:rPr>
              <a:t>RPC´s</a:t>
            </a:r>
            <a:r>
              <a:rPr lang="es-ES_tradnl" altLang="es-MX" sz="1600" dirty="0" smtClean="0">
                <a:solidFill>
                  <a:schemeClr val="tx1"/>
                </a:solidFill>
              </a:rPr>
              <a:t>) o el modelo cliente-servidor</a:t>
            </a:r>
          </a:p>
        </p:txBody>
      </p:sp>
    </p:spTree>
    <p:extLst>
      <p:ext uri="{BB962C8B-B14F-4D97-AF65-F5344CB8AC3E}">
        <p14:creationId xmlns:p14="http://schemas.microsoft.com/office/powerpoint/2010/main" val="15344473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9255" y="583166"/>
            <a:ext cx="6690676" cy="699723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Comunicación con mensajes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32178" y="1332930"/>
            <a:ext cx="4139821" cy="4958687"/>
          </a:xfrm>
        </p:spPr>
        <p:txBody>
          <a:bodyPr/>
          <a:lstStyle/>
          <a:p>
            <a:pPr eaLnBrk="1" hangingPunct="1"/>
            <a:r>
              <a:rPr lang="es-ES_tradnl" altLang="es-MX" sz="2000" dirty="0" smtClean="0">
                <a:solidFill>
                  <a:schemeClr val="tx1"/>
                </a:solidFill>
              </a:rPr>
              <a:t>Productor: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z="1600" dirty="0" err="1" smtClean="0">
                <a:solidFill>
                  <a:schemeClr val="tx1"/>
                </a:solidFill>
                <a:latin typeface="Bitstream Vera Sans Mono" pitchFamily="49" charset="0"/>
              </a:rPr>
              <a:t>int</a:t>
            </a:r>
            <a:r>
              <a:rPr lang="es-ES_tradnl" altLang="es-MX" sz="1600" dirty="0" smtClean="0">
                <a:solidFill>
                  <a:schemeClr val="tx1"/>
                </a:solidFill>
                <a:latin typeface="Bitstream Vera Sans Mono" pitchFamily="49" charset="0"/>
              </a:rPr>
              <a:t> mensaje1[1000];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z="1600" dirty="0" err="1" smtClean="0">
                <a:solidFill>
                  <a:schemeClr val="tx1"/>
                </a:solidFill>
                <a:latin typeface="Bitstream Vera Sans Mono" pitchFamily="49" charset="0"/>
              </a:rPr>
              <a:t>while</a:t>
            </a:r>
            <a:r>
              <a:rPr lang="es-ES_tradnl" altLang="es-MX" sz="1600" dirty="0" smtClean="0">
                <a:solidFill>
                  <a:schemeClr val="tx1"/>
                </a:solidFill>
                <a:latin typeface="Bitstream Vera Sans Mono" pitchFamily="49" charset="0"/>
              </a:rPr>
              <a:t> (1)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z="1600" dirty="0" smtClean="0">
                <a:solidFill>
                  <a:schemeClr val="tx1"/>
                </a:solidFill>
                <a:latin typeface="Bitstream Vera Sans Mono" pitchFamily="49" charset="0"/>
              </a:rPr>
              <a:t>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z="1600" dirty="0" smtClean="0">
                <a:solidFill>
                  <a:schemeClr val="tx1"/>
                </a:solidFill>
                <a:latin typeface="Bitstream Vera Sans Mono" pitchFamily="49" charset="0"/>
              </a:rPr>
              <a:t>  --Preparamos el mensaje1--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z="1600" dirty="0" smtClean="0">
                <a:solidFill>
                  <a:schemeClr val="tx1"/>
                </a:solidFill>
                <a:latin typeface="Bitstream Vera Sans Mono" pitchFamily="49" charset="0"/>
              </a:rPr>
              <a:t>  enviar (mensaje1, buzón);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z="1600" dirty="0" smtClean="0">
                <a:solidFill>
                  <a:schemeClr val="tx1"/>
                </a:solidFill>
                <a:latin typeface="Bitstream Vera Sans Mono" pitchFamily="49" charset="0"/>
              </a:rPr>
              <a:t>}</a:t>
            </a:r>
          </a:p>
          <a:p>
            <a:pPr eaLnBrk="1" hangingPunct="1"/>
            <a:r>
              <a:rPr lang="es-ES_tradnl" altLang="es-MX" sz="2000" dirty="0" smtClean="0">
                <a:solidFill>
                  <a:schemeClr val="tx1"/>
                </a:solidFill>
              </a:rPr>
              <a:t>Cliente: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z="1600" dirty="0" err="1" smtClean="0">
                <a:solidFill>
                  <a:schemeClr val="tx1"/>
                </a:solidFill>
                <a:latin typeface="Bitstream Vera Sans Mono" pitchFamily="49" charset="0"/>
              </a:rPr>
              <a:t>char</a:t>
            </a:r>
            <a:r>
              <a:rPr lang="es-ES_tradnl" altLang="es-MX" sz="1600" dirty="0" smtClean="0">
                <a:solidFill>
                  <a:schemeClr val="tx1"/>
                </a:solidFill>
                <a:latin typeface="Bitstream Vera Sans Mono" pitchFamily="49" charset="0"/>
              </a:rPr>
              <a:t> </a:t>
            </a:r>
            <a:r>
              <a:rPr lang="es-ES_tradnl" altLang="es-MX" sz="1600" dirty="0" err="1" smtClean="0">
                <a:solidFill>
                  <a:schemeClr val="tx1"/>
                </a:solidFill>
                <a:latin typeface="Bitstream Vera Sans Mono" pitchFamily="49" charset="0"/>
              </a:rPr>
              <a:t>resp</a:t>
            </a:r>
            <a:r>
              <a:rPr lang="es-ES_tradnl" altLang="es-MX" sz="1600" dirty="0" smtClean="0">
                <a:solidFill>
                  <a:schemeClr val="tx1"/>
                </a:solidFill>
                <a:latin typeface="Bitstream Vera Sans Mono" pitchFamily="49" charset="0"/>
              </a:rPr>
              <a:t>[1000];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z="1600" dirty="0" err="1" smtClean="0">
                <a:solidFill>
                  <a:schemeClr val="tx1"/>
                </a:solidFill>
                <a:latin typeface="Bitstream Vera Sans Mono" pitchFamily="49" charset="0"/>
              </a:rPr>
              <a:t>envia</a:t>
            </a:r>
            <a:r>
              <a:rPr lang="es-ES_tradnl" altLang="es-MX" sz="1600" dirty="0" smtClean="0">
                <a:solidFill>
                  <a:schemeClr val="tx1"/>
                </a:solidFill>
                <a:latin typeface="Bitstream Vera Sans Mono" pitchFamily="49" charset="0"/>
              </a:rPr>
              <a:t>(“leer </a:t>
            </a:r>
            <a:r>
              <a:rPr lang="es-ES_tradnl" altLang="es-MX" sz="1600" dirty="0" err="1" smtClean="0">
                <a:solidFill>
                  <a:schemeClr val="tx1"/>
                </a:solidFill>
                <a:latin typeface="Bitstream Vera Sans Mono" pitchFamily="49" charset="0"/>
              </a:rPr>
              <a:t>vax</a:t>
            </a:r>
            <a:r>
              <a:rPr lang="es-ES_tradnl" altLang="es-MX" sz="1600" dirty="0" smtClean="0">
                <a:solidFill>
                  <a:schemeClr val="tx1"/>
                </a:solidFill>
                <a:latin typeface="Bitstream Vera Sans Mono" pitchFamily="49" charset="0"/>
              </a:rPr>
              <a:t>”, buzon1);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MX" sz="1600" dirty="0" smtClean="0">
                <a:solidFill>
                  <a:schemeClr val="tx1"/>
                </a:solidFill>
                <a:latin typeface="Bitstream Vera Sans Mono" pitchFamily="49" charset="0"/>
              </a:rPr>
              <a:t>recibir (</a:t>
            </a:r>
            <a:r>
              <a:rPr lang="es-ES_tradnl" altLang="es-MX" sz="1600" dirty="0" err="1" smtClean="0">
                <a:solidFill>
                  <a:schemeClr val="tx1"/>
                </a:solidFill>
                <a:latin typeface="Bitstream Vera Sans Mono" pitchFamily="49" charset="0"/>
              </a:rPr>
              <a:t>resp</a:t>
            </a:r>
            <a:r>
              <a:rPr lang="es-ES_tradnl" altLang="es-MX" sz="1600" dirty="0" smtClean="0">
                <a:solidFill>
                  <a:schemeClr val="tx1"/>
                </a:solidFill>
                <a:latin typeface="Bitstream Vera Sans Mono" pitchFamily="49" charset="0"/>
              </a:rPr>
              <a:t>, buzon2);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5122460" y="1332930"/>
            <a:ext cx="3885061" cy="552506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altLang="es-MX" sz="2000" dirty="0" smtClean="0">
                <a:solidFill>
                  <a:schemeClr val="tx1"/>
                </a:solidFill>
              </a:rPr>
              <a:t>Consumidor:</a:t>
            </a:r>
          </a:p>
          <a:p>
            <a:pPr marL="742950" lvl="1" indent="-18415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ES_tradnl" altLang="es-MX" sz="1600" dirty="0" err="1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</a:rPr>
              <a:t>int</a:t>
            </a:r>
            <a:r>
              <a:rPr lang="es-ES_tradnl" altLang="es-MX" sz="16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</a:rPr>
              <a:t> mensaje2[1000];</a:t>
            </a:r>
          </a:p>
          <a:p>
            <a:pPr marL="742950" lvl="1" indent="-18415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ES_tradnl" altLang="es-MX" sz="1600" dirty="0" err="1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</a:rPr>
              <a:t>while</a:t>
            </a:r>
            <a:r>
              <a:rPr lang="es-ES_tradnl" altLang="es-MX" sz="16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</a:rPr>
              <a:t> (1) </a:t>
            </a:r>
          </a:p>
          <a:p>
            <a:pPr marL="742950" lvl="1" indent="-18415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ES_tradnl" altLang="es-MX" sz="16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</a:rPr>
              <a:t>{</a:t>
            </a:r>
          </a:p>
          <a:p>
            <a:pPr marL="742950" lvl="1" indent="-18415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ES_tradnl" altLang="es-MX" sz="16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</a:rPr>
              <a:t>  recibir (mensaje2, buzón);</a:t>
            </a:r>
          </a:p>
          <a:p>
            <a:pPr marL="742950" lvl="1" indent="-18415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ES_tradnl" altLang="es-MX" sz="16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</a:rPr>
              <a:t>  --Procesamos el mensaje2--</a:t>
            </a:r>
          </a:p>
          <a:p>
            <a:pPr marL="742950" lvl="1" indent="-18415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ES_tradnl" altLang="es-MX" sz="16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</a:rPr>
              <a:t>}</a:t>
            </a:r>
          </a:p>
          <a:p>
            <a:pPr lvl="1">
              <a:buFont typeface="Wingdings" panose="05000000000000000000" pitchFamily="2" charset="2"/>
              <a:buNone/>
            </a:pPr>
            <a:endParaRPr lang="es-ES_tradnl" altLang="es-MX" sz="1600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r>
              <a:rPr lang="es-ES_tradnl" altLang="es-MX" sz="2000" dirty="0" smtClean="0">
                <a:solidFill>
                  <a:schemeClr val="tx1"/>
                </a:solidFill>
              </a:rPr>
              <a:t>Servidor:</a:t>
            </a:r>
          </a:p>
          <a:p>
            <a:pPr marL="742950" lvl="1" indent="-18415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ES_tradnl" altLang="es-MX" sz="1600" dirty="0" err="1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char</a:t>
            </a:r>
            <a:r>
              <a:rPr lang="es-ES_tradnl" altLang="es-MX" sz="16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 orden[100];</a:t>
            </a:r>
          </a:p>
          <a:p>
            <a:pPr marL="742950" lvl="1" indent="-18415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ES_tradnl" altLang="es-MX" sz="1600" dirty="0" err="1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char</a:t>
            </a:r>
            <a:r>
              <a:rPr lang="es-ES_tradnl" altLang="es-MX" sz="16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 </a:t>
            </a:r>
            <a:r>
              <a:rPr lang="es-ES_tradnl" altLang="es-MX" sz="1600" dirty="0" err="1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resp</a:t>
            </a:r>
            <a:r>
              <a:rPr lang="es-ES_tradnl" altLang="es-MX" sz="16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[1000];</a:t>
            </a:r>
          </a:p>
          <a:p>
            <a:pPr marL="742950" lvl="1" indent="-18415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ES_tradnl" altLang="es-MX" sz="16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recibir (orden, buzon1);</a:t>
            </a:r>
          </a:p>
          <a:p>
            <a:pPr marL="742950" lvl="1" indent="-18415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ES_tradnl" altLang="es-MX" sz="16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enviar (</a:t>
            </a:r>
            <a:r>
              <a:rPr lang="es-ES_tradnl" altLang="es-MX" sz="1600" dirty="0" err="1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resp</a:t>
            </a:r>
            <a:r>
              <a:rPr lang="es-ES_tradnl" altLang="es-MX" sz="1600" dirty="0">
                <a:solidFill>
                  <a:schemeClr val="tx1"/>
                </a:solidFill>
                <a:latin typeface="Bitstream Vera Sans Mono" pitchFamily="49" charset="0"/>
                <a:ea typeface="Questrial"/>
                <a:cs typeface="Questrial"/>
                <a:sym typeface="Questrial"/>
              </a:rPr>
              <a:t>, buzon2);</a:t>
            </a:r>
          </a:p>
        </p:txBody>
      </p:sp>
    </p:spTree>
    <p:extLst>
      <p:ext uri="{BB962C8B-B14F-4D97-AF65-F5344CB8AC3E}">
        <p14:creationId xmlns:p14="http://schemas.microsoft.com/office/powerpoint/2010/main" val="23251052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31301" y="610462"/>
            <a:ext cx="6270752" cy="699723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¿Por qué utilizar mensajes?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4285" y="1587690"/>
            <a:ext cx="7304783" cy="3816824"/>
          </a:xfrm>
        </p:spPr>
        <p:txBody>
          <a:bodyPr/>
          <a:lstStyle/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Muchas aplicaciones responden a este esquema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Las partes que se comunican pueden ser completamente independientes.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Ventajas:</a:t>
            </a:r>
          </a:p>
          <a:p>
            <a:pPr lvl="1" eaLnBrk="1" hangingPunct="1"/>
            <a:r>
              <a:rPr lang="es-ES_tradnl" altLang="es-MX" dirty="0" smtClean="0">
                <a:solidFill>
                  <a:schemeClr val="tx1"/>
                </a:solidFill>
              </a:rPr>
              <a:t>Es más difícil que se produzcan errores</a:t>
            </a:r>
          </a:p>
          <a:p>
            <a:pPr lvl="1" eaLnBrk="1" hangingPunct="1"/>
            <a:r>
              <a:rPr lang="es-ES_tradnl" altLang="es-MX" dirty="0" smtClean="0">
                <a:solidFill>
                  <a:schemeClr val="tx1"/>
                </a:solidFill>
              </a:rPr>
              <a:t>Permite que los procesos no confíen entre sí</a:t>
            </a:r>
          </a:p>
          <a:p>
            <a:pPr lvl="1" eaLnBrk="1" hangingPunct="1"/>
            <a:r>
              <a:rPr lang="es-ES_tradnl" altLang="es-MX" dirty="0" smtClean="0">
                <a:solidFill>
                  <a:schemeClr val="tx1"/>
                </a:solidFill>
              </a:rPr>
              <a:t>Las aplicaciones pueden ser escritas por programadores y en tiempos diferentes</a:t>
            </a:r>
          </a:p>
          <a:p>
            <a:pPr lvl="1" eaLnBrk="1" hangingPunct="1"/>
            <a:r>
              <a:rPr lang="es-ES_tradnl" altLang="es-MX" dirty="0" smtClean="0">
                <a:solidFill>
                  <a:schemeClr val="tx1"/>
                </a:solidFill>
              </a:rPr>
              <a:t>Los procesos pueden correr en diferentes procesadores, conectados a través de una red</a:t>
            </a:r>
          </a:p>
        </p:txBody>
      </p:sp>
    </p:spTree>
    <p:extLst>
      <p:ext uri="{BB962C8B-B14F-4D97-AF65-F5344CB8AC3E}">
        <p14:creationId xmlns:p14="http://schemas.microsoft.com/office/powerpoint/2010/main" val="25732371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6579" y="624110"/>
            <a:ext cx="7033146" cy="672427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Implementación de los mensajes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071" y="1419367"/>
            <a:ext cx="8466162" cy="522709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_tradnl" altLang="es-MX" sz="1600" dirty="0" smtClean="0">
                <a:solidFill>
                  <a:schemeClr val="tx1"/>
                </a:solidFill>
                <a:latin typeface="+mj-lt"/>
              </a:rPr>
              <a:t>Nombres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dirty="0" smtClean="0">
                <a:solidFill>
                  <a:schemeClr val="tx1"/>
                </a:solidFill>
                <a:latin typeface="+mj-lt"/>
              </a:rPr>
              <a:t>Comunicación simétrica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dirty="0" smtClean="0">
                <a:solidFill>
                  <a:schemeClr val="tx1"/>
                </a:solidFill>
                <a:latin typeface="+mj-lt"/>
              </a:rPr>
              <a:t>Comunicación asimétrica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MX" sz="1600" dirty="0" smtClean="0">
                <a:solidFill>
                  <a:schemeClr val="tx1"/>
                </a:solidFill>
                <a:latin typeface="+mj-lt"/>
              </a:rPr>
              <a:t>Copiado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dirty="0" smtClean="0">
                <a:solidFill>
                  <a:schemeClr val="tx1"/>
                </a:solidFill>
                <a:latin typeface="+mj-lt"/>
              </a:rPr>
              <a:t>Paso por valor: es lento y obligatorio en sistemas sin memoria compartida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dirty="0" smtClean="0">
                <a:solidFill>
                  <a:schemeClr val="tx1"/>
                </a:solidFill>
                <a:latin typeface="+mj-lt"/>
              </a:rPr>
              <a:t>Paso por referencia: es rápido pero hay problemas con su modificación 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dirty="0" smtClean="0">
                <a:solidFill>
                  <a:schemeClr val="tx1"/>
                </a:solidFill>
                <a:latin typeface="+mj-lt"/>
              </a:rPr>
              <a:t>Híbrido: </a:t>
            </a:r>
            <a:r>
              <a:rPr lang="es-ES_tradnl" altLang="es-MX" dirty="0" err="1" smtClean="0">
                <a:solidFill>
                  <a:schemeClr val="tx1"/>
                </a:solidFill>
                <a:latin typeface="+mj-lt"/>
              </a:rPr>
              <a:t>copy_on_write</a:t>
            </a:r>
            <a:r>
              <a:rPr lang="es-ES_tradnl" altLang="es-MX" dirty="0" smtClean="0">
                <a:solidFill>
                  <a:schemeClr val="tx1"/>
                </a:solidFill>
                <a:latin typeface="+mj-lt"/>
              </a:rPr>
              <a:t> (COW)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MX" sz="1600" dirty="0" smtClean="0">
                <a:solidFill>
                  <a:schemeClr val="tx1"/>
                </a:solidFill>
                <a:latin typeface="+mj-lt"/>
              </a:rPr>
              <a:t>Bloqueo versus no bloqueo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dirty="0" smtClean="0">
                <a:solidFill>
                  <a:schemeClr val="tx1"/>
                </a:solidFill>
                <a:latin typeface="+mj-lt"/>
              </a:rPr>
              <a:t>Enviar y recibir pueden ser bloqueantes o no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dirty="0" smtClean="0">
                <a:solidFill>
                  <a:schemeClr val="tx1"/>
                </a:solidFill>
                <a:latin typeface="+mj-lt"/>
              </a:rPr>
              <a:t>Formas de espera en un buzón: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altLang="es-MX" sz="1600" dirty="0" smtClean="0">
                <a:solidFill>
                  <a:schemeClr val="tx1"/>
                </a:solidFill>
                <a:latin typeface="+mj-lt"/>
              </a:rPr>
              <a:t>Varios procesos pueden esperar en un buzón</a:t>
            </a:r>
          </a:p>
          <a:p>
            <a:pPr lvl="2" eaLnBrk="1" hangingPunct="1">
              <a:lnSpc>
                <a:spcPct val="90000"/>
              </a:lnSpc>
            </a:pPr>
            <a:r>
              <a:rPr lang="es-ES_tradnl" altLang="es-MX" sz="1600" dirty="0" smtClean="0">
                <a:solidFill>
                  <a:schemeClr val="tx1"/>
                </a:solidFill>
                <a:latin typeface="+mj-lt"/>
              </a:rPr>
              <a:t>Un proceso puede esperar en varios buzones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MX" sz="1600" dirty="0" smtClean="0">
                <a:solidFill>
                  <a:schemeClr val="tx1"/>
                </a:solidFill>
                <a:latin typeface="+mj-lt"/>
              </a:rPr>
              <a:t>Longitud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dirty="0" smtClean="0">
                <a:solidFill>
                  <a:schemeClr val="tx1"/>
                </a:solidFill>
                <a:latin typeface="+mj-lt"/>
              </a:rPr>
              <a:t>Mensajes de longitud fija</a:t>
            </a:r>
          </a:p>
          <a:p>
            <a:pPr lvl="1" eaLnBrk="1" hangingPunct="1">
              <a:lnSpc>
                <a:spcPct val="90000"/>
              </a:lnSpc>
            </a:pPr>
            <a:r>
              <a:rPr lang="es-ES_tradnl" altLang="es-MX" dirty="0" smtClean="0">
                <a:solidFill>
                  <a:schemeClr val="tx1"/>
                </a:solidFill>
                <a:latin typeface="+mj-lt"/>
              </a:rPr>
              <a:t>Mensajes de longitud variable</a:t>
            </a:r>
          </a:p>
        </p:txBody>
      </p:sp>
    </p:spTree>
    <p:extLst>
      <p:ext uri="{BB962C8B-B14F-4D97-AF65-F5344CB8AC3E}">
        <p14:creationId xmlns:p14="http://schemas.microsoft.com/office/powerpoint/2010/main" val="18313802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1204634" y="168322"/>
            <a:ext cx="6813498" cy="15696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9600" b="0" i="0" u="none" strike="noStrike" cap="none" dirty="0">
                <a:solidFill>
                  <a:srgbClr val="00B050"/>
                </a:solidFill>
                <a:latin typeface="Kaushan Script"/>
                <a:ea typeface="Kaushan Script"/>
                <a:cs typeface="Kaushan Script"/>
                <a:sym typeface="Kaushan Script"/>
              </a:rPr>
              <a:t>¿DUDAS ?</a:t>
            </a: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5284" y="1874460"/>
            <a:ext cx="6172199" cy="4610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15042" y="375481"/>
            <a:ext cx="6026519" cy="1120775"/>
          </a:xfrm>
        </p:spPr>
        <p:txBody>
          <a:bodyPr/>
          <a:lstStyle/>
          <a:p>
            <a:pPr algn="ctr" eaLnBrk="1" hangingPunct="1"/>
            <a:r>
              <a:rPr lang="es-ES" altLang="es-MX" dirty="0" smtClean="0">
                <a:ea typeface="ＭＳ Ｐゴシック" panose="020B0600070205080204" pitchFamily="34" charset="-128"/>
              </a:rPr>
              <a:t>Recursos compartidos</a:t>
            </a:r>
            <a:br>
              <a:rPr lang="es-ES" altLang="es-MX" dirty="0" smtClean="0">
                <a:ea typeface="ＭＳ Ｐゴシック" panose="020B0600070205080204" pitchFamily="34" charset="-128"/>
              </a:rPr>
            </a:br>
            <a:r>
              <a:rPr lang="es-ES" altLang="es-MX" sz="2800" dirty="0" smtClean="0">
                <a:ea typeface="ＭＳ Ｐゴシック" panose="020B0600070205080204" pitchFamily="34" charset="-128"/>
              </a:rPr>
              <a:t>Acceso concurrente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8936" y="4426026"/>
            <a:ext cx="4895850" cy="1441450"/>
          </a:xfrm>
        </p:spPr>
        <p:txBody>
          <a:bodyPr/>
          <a:lstStyle/>
          <a:p>
            <a:pPr lvl="2" eaLnBrk="1" hangingPunct="1">
              <a:buFontTx/>
              <a:buNone/>
            </a:pPr>
            <a:r>
              <a:rPr lang="es-ES" altLang="es-MX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R &lt;- cuenta;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s-ES" altLang="es-MX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buffer[R] &lt;- elemento;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s-ES" altLang="es-MX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R &lt;- R+1;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s-ES" altLang="es-MX" sz="1800" smtClean="0">
                <a:latin typeface="Courier New" panose="02070309020205020404" pitchFamily="49" charset="0"/>
                <a:ea typeface="ＭＳ Ｐゴシック" panose="020B0600070205080204" pitchFamily="34" charset="-128"/>
              </a:rPr>
              <a:t>cuenta &lt;- R;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838305" y="1640719"/>
            <a:ext cx="7377112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SzTx/>
              <a:buFontTx/>
              <a:buChar char="•"/>
            </a:pPr>
            <a:r>
              <a:rPr lang="es-ES" altLang="es-MX" dirty="0">
                <a:solidFill>
                  <a:schemeClr val="tx1"/>
                </a:solidFill>
                <a:latin typeface="Verdana" panose="020B0604030504040204" pitchFamily="34" charset="0"/>
              </a:rPr>
              <a:t>Ejemplo de ejecución:</a:t>
            </a:r>
          </a:p>
          <a:p>
            <a:pPr lvl="1" eaLnBrk="1" hangingPunct="1">
              <a:buClrTx/>
              <a:buSzTx/>
              <a:buFontTx/>
              <a:buChar char="–"/>
            </a:pPr>
            <a:r>
              <a:rPr lang="es-ES" altLang="es-MX" sz="2000" dirty="0">
                <a:solidFill>
                  <a:schemeClr val="tx1"/>
                </a:solidFill>
                <a:latin typeface="Verdana" panose="020B0604030504040204" pitchFamily="34" charset="0"/>
              </a:rPr>
              <a:t>Dos procesos, P1 y P2, ejecutan concurrentemente el código de acceso al buffer compartido</a:t>
            </a:r>
          </a:p>
          <a:p>
            <a:pPr lvl="2" eaLnBrk="1" hangingPunct="1">
              <a:buClrTx/>
              <a:buSzTx/>
              <a:buFontTx/>
              <a:buChar char="•"/>
            </a:pPr>
            <a:r>
              <a:rPr lang="es-ES" altLang="es-MX" sz="1800" dirty="0">
                <a:solidFill>
                  <a:schemeClr val="tx1"/>
                </a:solidFill>
                <a:latin typeface="Verdana" panose="020B0604030504040204" pitchFamily="34" charset="0"/>
              </a:rPr>
              <a:t>Inicialmente, </a:t>
            </a:r>
            <a:r>
              <a:rPr lang="es-ES" altLang="es-MX" sz="1800" dirty="0">
                <a:solidFill>
                  <a:schemeClr val="tx1"/>
                </a:solidFill>
                <a:latin typeface="Courier New" panose="02070309020205020404" pitchFamily="49" charset="0"/>
              </a:rPr>
              <a:t>cuenta=7</a:t>
            </a:r>
          </a:p>
        </p:txBody>
      </p:sp>
      <p:sp>
        <p:nvSpPr>
          <p:cNvPr id="251914" name="Oval 10"/>
          <p:cNvSpPr>
            <a:spLocks noChangeArrowheads="1"/>
          </p:cNvSpPr>
          <p:nvPr/>
        </p:nvSpPr>
        <p:spPr bwMode="auto">
          <a:xfrm>
            <a:off x="1215336" y="4138688"/>
            <a:ext cx="1439862" cy="1439863"/>
          </a:xfrm>
          <a:prstGeom prst="ellipse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MX" sz="2000">
                <a:solidFill>
                  <a:schemeClr val="tx1"/>
                </a:solidFill>
                <a:latin typeface="Verdana" panose="020B0604030504040204" pitchFamily="34" charset="0"/>
              </a:rPr>
              <a:t>P1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MX" sz="200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MX" sz="20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51916" name="Rectangle 12"/>
          <p:cNvSpPr>
            <a:spLocks noChangeArrowheads="1"/>
          </p:cNvSpPr>
          <p:nvPr/>
        </p:nvSpPr>
        <p:spPr bwMode="auto">
          <a:xfrm>
            <a:off x="1502673" y="5003876"/>
            <a:ext cx="863600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MX" sz="1800" b="1">
                <a:solidFill>
                  <a:schemeClr val="tx1"/>
                </a:solidFill>
                <a:latin typeface="Courier New" panose="02070309020205020404" pitchFamily="49" charset="0"/>
              </a:rPr>
              <a:t>R=7</a:t>
            </a:r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2367861" y="4714951"/>
            <a:ext cx="574675" cy="0"/>
          </a:xfrm>
          <a:prstGeom prst="line">
            <a:avLst/>
          </a:prstGeom>
          <a:noFill/>
          <a:ln w="38100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51919" name="Oval 15"/>
          <p:cNvSpPr>
            <a:spLocks noChangeArrowheads="1"/>
          </p:cNvSpPr>
          <p:nvPr/>
        </p:nvSpPr>
        <p:spPr bwMode="auto">
          <a:xfrm>
            <a:off x="6401698" y="4138688"/>
            <a:ext cx="1439863" cy="1439863"/>
          </a:xfrm>
          <a:prstGeom prst="ellipse">
            <a:avLst/>
          </a:prstGeom>
          <a:solidFill>
            <a:srgbClr val="FFCC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MX" sz="2000">
                <a:solidFill>
                  <a:schemeClr val="tx1"/>
                </a:solidFill>
                <a:latin typeface="Verdana" panose="020B0604030504040204" pitchFamily="34" charset="0"/>
              </a:rPr>
              <a:t>P2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MX" sz="200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MX" sz="20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51920" name="Rectangle 16"/>
          <p:cNvSpPr>
            <a:spLocks noChangeArrowheads="1"/>
          </p:cNvSpPr>
          <p:nvPr/>
        </p:nvSpPr>
        <p:spPr bwMode="auto">
          <a:xfrm>
            <a:off x="6689036" y="5003876"/>
            <a:ext cx="863600" cy="2873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MX" sz="1800" b="1">
                <a:solidFill>
                  <a:schemeClr val="tx1"/>
                </a:solidFill>
                <a:latin typeface="Courier New" panose="02070309020205020404" pitchFamily="49" charset="0"/>
              </a:rPr>
              <a:t>R=7</a:t>
            </a:r>
          </a:p>
        </p:txBody>
      </p:sp>
      <p:sp>
        <p:nvSpPr>
          <p:cNvPr id="251921" name="Line 17"/>
          <p:cNvSpPr>
            <a:spLocks noChangeShapeType="1"/>
          </p:cNvSpPr>
          <p:nvPr/>
        </p:nvSpPr>
        <p:spPr bwMode="auto">
          <a:xfrm flipH="1">
            <a:off x="5536511" y="4714951"/>
            <a:ext cx="1150937" cy="0"/>
          </a:xfrm>
          <a:prstGeom prst="line">
            <a:avLst/>
          </a:prstGeom>
          <a:noFill/>
          <a:ln w="38100">
            <a:solidFill>
              <a:srgbClr val="FF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994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14" grpId="0" animBg="1"/>
      <p:bldP spid="251916" grpId="0" animBg="1"/>
      <p:bldP spid="251918" grpId="0" animBg="1"/>
      <p:bldP spid="251919" grpId="0" animBg="1"/>
      <p:bldP spid="251920" grpId="0" animBg="1"/>
      <p:bldP spid="2519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6293" y="572373"/>
            <a:ext cx="6393582" cy="699960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Productor-consumidor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331" y="1555845"/>
            <a:ext cx="7810984" cy="4355355"/>
          </a:xfrm>
        </p:spPr>
        <p:txBody>
          <a:bodyPr/>
          <a:lstStyle/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Un proceso produce datos que son posteriormente procesados por otro proceso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i.e.: el manejador de teclado y el programa que recoge los caracteres de un </a:t>
            </a:r>
            <a:r>
              <a:rPr lang="es-ES_tradnl" altLang="es-MX" i="1" dirty="0" smtClean="0">
                <a:solidFill>
                  <a:schemeClr val="tx1"/>
                </a:solidFill>
              </a:rPr>
              <a:t>buffer</a:t>
            </a:r>
            <a:endParaRPr lang="es-ES_tradnl" altLang="es-MX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Lo más cómodo es emplear un </a:t>
            </a:r>
            <a:r>
              <a:rPr lang="es-ES_tradnl" altLang="es-MX" i="1" dirty="0" smtClean="0">
                <a:solidFill>
                  <a:schemeClr val="tx1"/>
                </a:solidFill>
              </a:rPr>
              <a:t>buffer</a:t>
            </a:r>
            <a:r>
              <a:rPr lang="es-ES_tradnl" altLang="es-MX" dirty="0" smtClean="0">
                <a:solidFill>
                  <a:schemeClr val="tx1"/>
                </a:solidFill>
              </a:rPr>
              <a:t> circular</a:t>
            </a:r>
          </a:p>
        </p:txBody>
      </p:sp>
      <p:sp>
        <p:nvSpPr>
          <p:cNvPr id="18436" name="Oval 4"/>
          <p:cNvSpPr>
            <a:spLocks noChangeArrowheads="1"/>
          </p:cNvSpPr>
          <p:nvPr/>
        </p:nvSpPr>
        <p:spPr bwMode="auto">
          <a:xfrm>
            <a:off x="1557338" y="4443413"/>
            <a:ext cx="808037" cy="795337"/>
          </a:xfrm>
          <a:prstGeom prst="ellipse">
            <a:avLst/>
          </a:prstGeom>
          <a:gradFill rotWithShape="0">
            <a:gsLst>
              <a:gs pos="0">
                <a:srgbClr val="99CCFF"/>
              </a:gs>
              <a:gs pos="100000">
                <a:srgbClr val="475E76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s-MX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363525" name="Oval 5"/>
          <p:cNvSpPr>
            <a:spLocks noChangeArrowheads="1"/>
          </p:cNvSpPr>
          <p:nvPr/>
        </p:nvSpPr>
        <p:spPr bwMode="auto">
          <a:xfrm>
            <a:off x="6732588" y="4443413"/>
            <a:ext cx="808037" cy="795337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46275"/>
                  <a:invGamma/>
                </a:schemeClr>
              </a:gs>
            </a:gsLst>
            <a:lin ang="2700000" scaled="1"/>
          </a:gradFill>
          <a:ln w="9525">
            <a:noFill/>
            <a:round/>
            <a:headEnd/>
            <a:tailEnd type="none" w="lg" len="lg"/>
          </a:ln>
          <a:effectLst/>
        </p:spPr>
        <p:txBody>
          <a:bodyPr wrap="none" lIns="92075" tIns="46038" rIns="92075" bIns="46038" anchor="ctr"/>
          <a:lstStyle/>
          <a:p>
            <a:pPr eaLnBrk="1" hangingPunct="1">
              <a:defRPr/>
            </a:pPr>
            <a:endParaRPr lang="es-AR"/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436688" y="5238750"/>
            <a:ext cx="1075615" cy="314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s-ES" altLang="es-MX" sz="1600">
                <a:solidFill>
                  <a:schemeClr val="tx1"/>
                </a:solidFill>
              </a:rPr>
              <a:t>Productor</a:t>
            </a:r>
            <a:endParaRPr lang="es-ES" altLang="es-MX" sz="1600" i="1">
              <a:solidFill>
                <a:schemeClr val="tx1"/>
              </a:solidFill>
            </a:endParaRPr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6611938" y="5238750"/>
            <a:ext cx="1277937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s-ES" altLang="es-MX" sz="1600">
                <a:solidFill>
                  <a:srgbClr val="FF3300"/>
                </a:solidFill>
              </a:rPr>
              <a:t>Consumidor</a:t>
            </a:r>
            <a:endParaRPr lang="es-ES" altLang="es-MX" sz="1600" i="1">
              <a:solidFill>
                <a:schemeClr val="accent1"/>
              </a:solidFill>
            </a:endParaRPr>
          </a:p>
        </p:txBody>
      </p:sp>
      <p:cxnSp>
        <p:nvCxnSpPr>
          <p:cNvPr id="18440" name="AutoShape 8"/>
          <p:cNvCxnSpPr>
            <a:cxnSpLocks noChangeShapeType="1"/>
            <a:stCxn id="18436" idx="6"/>
            <a:endCxn id="18455" idx="1"/>
          </p:cNvCxnSpPr>
          <p:nvPr/>
        </p:nvCxnSpPr>
        <p:spPr bwMode="auto">
          <a:xfrm flipV="1">
            <a:off x="2365375" y="3862388"/>
            <a:ext cx="1476375" cy="979487"/>
          </a:xfrm>
          <a:prstGeom prst="curvedConnector4">
            <a:avLst>
              <a:gd name="adj1" fmla="val 49569"/>
              <a:gd name="adj2" fmla="val 124472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8441" name="Group 9"/>
          <p:cNvGrpSpPr>
            <a:grpSpLocks/>
          </p:cNvGrpSpPr>
          <p:nvPr/>
        </p:nvGrpSpPr>
        <p:grpSpPr bwMode="auto">
          <a:xfrm>
            <a:off x="3328988" y="3660775"/>
            <a:ext cx="2506662" cy="2506663"/>
            <a:chOff x="2097" y="1421"/>
            <a:chExt cx="1579" cy="1579"/>
          </a:xfrm>
        </p:grpSpPr>
        <p:sp>
          <p:nvSpPr>
            <p:cNvPr id="18445" name="Oval 10"/>
            <p:cNvSpPr>
              <a:spLocks noChangeArrowheads="1"/>
            </p:cNvSpPr>
            <p:nvPr/>
          </p:nvSpPr>
          <p:spPr bwMode="auto">
            <a:xfrm>
              <a:off x="2097" y="1421"/>
              <a:ext cx="1579" cy="1579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folHlink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rgbClr val="3399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rgbClr val="0033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MX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46" name="Line 11"/>
            <p:cNvSpPr>
              <a:spLocks noChangeShapeType="1"/>
            </p:cNvSpPr>
            <p:nvPr/>
          </p:nvSpPr>
          <p:spPr bwMode="auto">
            <a:xfrm>
              <a:off x="2893" y="1421"/>
              <a:ext cx="1" cy="15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s-AR"/>
            </a:p>
          </p:txBody>
        </p:sp>
        <p:sp>
          <p:nvSpPr>
            <p:cNvPr id="18447" name="Line 12"/>
            <p:cNvSpPr>
              <a:spLocks noChangeShapeType="1"/>
            </p:cNvSpPr>
            <p:nvPr/>
          </p:nvSpPr>
          <p:spPr bwMode="auto">
            <a:xfrm rot="-5400000">
              <a:off x="2886" y="1423"/>
              <a:ext cx="1" cy="15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s-AR"/>
            </a:p>
          </p:txBody>
        </p:sp>
        <p:sp>
          <p:nvSpPr>
            <p:cNvPr id="18448" name="Line 13"/>
            <p:cNvSpPr>
              <a:spLocks noChangeShapeType="1"/>
            </p:cNvSpPr>
            <p:nvPr/>
          </p:nvSpPr>
          <p:spPr bwMode="auto">
            <a:xfrm rot="2728871">
              <a:off x="2886" y="1423"/>
              <a:ext cx="1" cy="15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s-AR"/>
            </a:p>
          </p:txBody>
        </p:sp>
        <p:sp>
          <p:nvSpPr>
            <p:cNvPr id="18449" name="Line 14"/>
            <p:cNvSpPr>
              <a:spLocks noChangeShapeType="1"/>
            </p:cNvSpPr>
            <p:nvPr/>
          </p:nvSpPr>
          <p:spPr bwMode="auto">
            <a:xfrm rot="-2714098">
              <a:off x="2886" y="1424"/>
              <a:ext cx="1" cy="15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s-AR"/>
            </a:p>
          </p:txBody>
        </p:sp>
        <p:sp>
          <p:nvSpPr>
            <p:cNvPr id="18450" name="Line 15"/>
            <p:cNvSpPr>
              <a:spLocks noChangeShapeType="1"/>
            </p:cNvSpPr>
            <p:nvPr/>
          </p:nvSpPr>
          <p:spPr bwMode="auto">
            <a:xfrm rot="-1422256">
              <a:off x="2892" y="1421"/>
              <a:ext cx="1" cy="15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s-AR"/>
            </a:p>
          </p:txBody>
        </p:sp>
        <p:sp>
          <p:nvSpPr>
            <p:cNvPr id="18451" name="Line 16"/>
            <p:cNvSpPr>
              <a:spLocks noChangeShapeType="1"/>
            </p:cNvSpPr>
            <p:nvPr/>
          </p:nvSpPr>
          <p:spPr bwMode="auto">
            <a:xfrm rot="1319707">
              <a:off x="2891" y="1421"/>
              <a:ext cx="1" cy="15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s-AR"/>
            </a:p>
          </p:txBody>
        </p:sp>
        <p:sp>
          <p:nvSpPr>
            <p:cNvPr id="18452" name="Line 17"/>
            <p:cNvSpPr>
              <a:spLocks noChangeShapeType="1"/>
            </p:cNvSpPr>
            <p:nvPr/>
          </p:nvSpPr>
          <p:spPr bwMode="auto">
            <a:xfrm rot="-4013682">
              <a:off x="2886" y="1425"/>
              <a:ext cx="1" cy="15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s-AR"/>
            </a:p>
          </p:txBody>
        </p:sp>
        <p:sp>
          <p:nvSpPr>
            <p:cNvPr id="18453" name="Line 18"/>
            <p:cNvSpPr>
              <a:spLocks noChangeShapeType="1"/>
            </p:cNvSpPr>
            <p:nvPr/>
          </p:nvSpPr>
          <p:spPr bwMode="auto">
            <a:xfrm rot="4167147">
              <a:off x="2886" y="1426"/>
              <a:ext cx="1" cy="15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es-AR"/>
            </a:p>
          </p:txBody>
        </p:sp>
        <p:sp>
          <p:nvSpPr>
            <p:cNvPr id="18454" name="Oval 19"/>
            <p:cNvSpPr>
              <a:spLocks noChangeArrowheads="1"/>
            </p:cNvSpPr>
            <p:nvPr/>
          </p:nvSpPr>
          <p:spPr bwMode="auto">
            <a:xfrm>
              <a:off x="2566" y="1914"/>
              <a:ext cx="643" cy="633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folHlink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rgbClr val="3399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rgbClr val="0033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MX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55" name="Oval 20"/>
            <p:cNvSpPr>
              <a:spLocks noChangeArrowheads="1"/>
            </p:cNvSpPr>
            <p:nvPr/>
          </p:nvSpPr>
          <p:spPr bwMode="auto">
            <a:xfrm>
              <a:off x="2413" y="1541"/>
              <a:ext cx="47" cy="47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folHlink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rgbClr val="3399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rgbClr val="0033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MX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456" name="Oval 21"/>
            <p:cNvSpPr>
              <a:spLocks noChangeArrowheads="1"/>
            </p:cNvSpPr>
            <p:nvPr/>
          </p:nvSpPr>
          <p:spPr bwMode="auto">
            <a:xfrm>
              <a:off x="3629" y="2042"/>
              <a:ext cx="47" cy="47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lg" len="lg"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200">
                  <a:solidFill>
                    <a:schemeClr val="folHlink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rgbClr val="339966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rgbClr val="003300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s-AR" altLang="es-MX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cxnSp>
        <p:nvCxnSpPr>
          <p:cNvPr id="18442" name="AutoShape 22"/>
          <p:cNvCxnSpPr>
            <a:cxnSpLocks noChangeShapeType="1"/>
            <a:stCxn id="18456" idx="6"/>
            <a:endCxn id="363525" idx="0"/>
          </p:cNvCxnSpPr>
          <p:nvPr/>
        </p:nvCxnSpPr>
        <p:spPr bwMode="auto">
          <a:xfrm flipV="1">
            <a:off x="5835650" y="4443413"/>
            <a:ext cx="1301750" cy="241300"/>
          </a:xfrm>
          <a:prstGeom prst="curvedConnector4">
            <a:avLst>
              <a:gd name="adj1" fmla="val 41218"/>
              <a:gd name="adj2" fmla="val 194736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Text Box 23"/>
          <p:cNvSpPr txBox="1">
            <a:spLocks noChangeArrowheads="1"/>
          </p:cNvSpPr>
          <p:nvPr/>
        </p:nvSpPr>
        <p:spPr bwMode="auto">
          <a:xfrm>
            <a:off x="2284513" y="3888581"/>
            <a:ext cx="7762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s-ES" altLang="es-MX" sz="1400" dirty="0">
                <a:solidFill>
                  <a:schemeClr val="tx1"/>
                </a:solidFill>
              </a:rPr>
              <a:t>Escribe</a:t>
            </a:r>
            <a:endParaRPr lang="es-ES" altLang="es-MX" sz="1600" i="1" dirty="0">
              <a:solidFill>
                <a:schemeClr val="tx1"/>
              </a:solidFill>
            </a:endParaRPr>
          </a:p>
        </p:txBody>
      </p:sp>
      <p:sp>
        <p:nvSpPr>
          <p:cNvPr id="18444" name="Text Box 24"/>
          <p:cNvSpPr txBox="1">
            <a:spLocks noChangeArrowheads="1"/>
          </p:cNvSpPr>
          <p:nvPr/>
        </p:nvSpPr>
        <p:spPr bwMode="auto">
          <a:xfrm>
            <a:off x="6253163" y="3851275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200">
                <a:solidFill>
                  <a:schemeClr val="folHlink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rgbClr val="339966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rgbClr val="003300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spcAft>
                <a:spcPts val="600"/>
              </a:spcAft>
              <a:buClr>
                <a:schemeClr val="hlink"/>
              </a:buClr>
              <a:buSzPct val="75000"/>
              <a:buFont typeface="Monotype Sorts" pitchFamily="2" charset="2"/>
              <a:buNone/>
            </a:pPr>
            <a:r>
              <a:rPr lang="es-ES" altLang="es-MX" sz="1400">
                <a:solidFill>
                  <a:srgbClr val="FF3300"/>
                </a:solidFill>
              </a:rPr>
              <a:t>Lee</a:t>
            </a:r>
            <a:endParaRPr lang="es-ES" altLang="es-MX" sz="1600" i="1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45808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005" y="596814"/>
            <a:ext cx="5929558" cy="713370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Código del productor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661" y="1437564"/>
            <a:ext cx="6914897" cy="5222543"/>
          </a:xfrm>
        </p:spPr>
        <p:txBody>
          <a:bodyPr/>
          <a:lstStyle/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El productor no puede escribir en el </a:t>
            </a:r>
            <a:r>
              <a:rPr lang="es-ES_tradnl" altLang="es-MX" i="1" dirty="0" smtClean="0">
                <a:solidFill>
                  <a:schemeClr val="tx1"/>
                </a:solidFill>
              </a:rPr>
              <a:t>buffer</a:t>
            </a:r>
            <a:r>
              <a:rPr lang="es-ES_tradnl" altLang="es-MX" dirty="0" smtClean="0">
                <a:solidFill>
                  <a:schemeClr val="tx1"/>
                </a:solidFill>
              </a:rPr>
              <a:t> si está lleno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Comparte con el consumidor: el </a:t>
            </a:r>
            <a:r>
              <a:rPr lang="es-ES_tradnl" altLang="es-MX" i="1" dirty="0" smtClean="0">
                <a:solidFill>
                  <a:schemeClr val="tx1"/>
                </a:solidFill>
              </a:rPr>
              <a:t>buffer</a:t>
            </a:r>
            <a:r>
              <a:rPr lang="es-ES_tradnl" altLang="es-MX" dirty="0" smtClean="0">
                <a:solidFill>
                  <a:schemeClr val="tx1"/>
                </a:solidFill>
              </a:rPr>
              <a:t> y el 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contador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s-ES_tradnl" altLang="es-MX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do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...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produce un nuevo elemento (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elemento_p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...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while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(contador == MAX_ELEMENTOS) 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haz_nada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buffer[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indice_p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] = 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elemento_p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indice_p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= (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indice_p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+ 1) % MAX_ELEMENTOS;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contador = contador + 1;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} 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while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(TRUE);</a:t>
            </a:r>
          </a:p>
        </p:txBody>
      </p:sp>
    </p:spTree>
    <p:extLst>
      <p:ext uri="{BB962C8B-B14F-4D97-AF65-F5344CB8AC3E}">
        <p14:creationId xmlns:p14="http://schemas.microsoft.com/office/powerpoint/2010/main" val="154158546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49665" y="596814"/>
            <a:ext cx="5315409" cy="713371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Código del consumidor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3053" y="1446663"/>
            <a:ext cx="7332079" cy="5140657"/>
          </a:xfrm>
        </p:spPr>
        <p:txBody>
          <a:bodyPr/>
          <a:lstStyle/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El </a:t>
            </a:r>
            <a:r>
              <a:rPr lang="es-ES_tradnl" altLang="es-MX" dirty="0" smtClean="0">
                <a:solidFill>
                  <a:schemeClr val="tx1"/>
                </a:solidFill>
              </a:rPr>
              <a:t>consumidor no </a:t>
            </a:r>
            <a:r>
              <a:rPr lang="es-ES_tradnl" altLang="es-MX" dirty="0" smtClean="0">
                <a:solidFill>
                  <a:schemeClr val="tx1"/>
                </a:solidFill>
              </a:rPr>
              <a:t>puede leer del </a:t>
            </a:r>
            <a:r>
              <a:rPr lang="es-ES_tradnl" altLang="es-MX" i="1" dirty="0" smtClean="0">
                <a:solidFill>
                  <a:schemeClr val="tx1"/>
                </a:solidFill>
              </a:rPr>
              <a:t>buffer</a:t>
            </a:r>
            <a:r>
              <a:rPr lang="es-ES_tradnl" altLang="es-MX" dirty="0" smtClean="0">
                <a:solidFill>
                  <a:schemeClr val="tx1"/>
                </a:solidFill>
              </a:rPr>
              <a:t> si está vacío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Comparte con el productor: el </a:t>
            </a:r>
            <a:r>
              <a:rPr lang="es-ES_tradnl" altLang="es-MX" i="1" dirty="0" smtClean="0">
                <a:solidFill>
                  <a:schemeClr val="tx1"/>
                </a:solidFill>
              </a:rPr>
              <a:t>buffer</a:t>
            </a:r>
            <a:r>
              <a:rPr lang="es-ES_tradnl" altLang="es-MX" dirty="0" smtClean="0">
                <a:solidFill>
                  <a:schemeClr val="tx1"/>
                </a:solidFill>
              </a:rPr>
              <a:t> y el 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contador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s-ES_tradnl" altLang="es-MX" dirty="0" smtClean="0">
              <a:solidFill>
                <a:schemeClr val="tx1"/>
              </a:solidFill>
              <a:latin typeface="Bitstream Vera Sans Mono" pitchFamily="49" charset="0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do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while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(contador == 0) 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haz_nada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elemento_c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= buffer[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indice_c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];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indice_c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= (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indice_c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+ 1) % MAX_ELEMENTOS;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   contador = contador - 1;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...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consume el elemento (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elemento_c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)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...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} </a:t>
            </a:r>
            <a:r>
              <a:rPr lang="es-ES_tradnl" altLang="es-MX" dirty="0" err="1" smtClean="0">
                <a:solidFill>
                  <a:schemeClr val="tx1"/>
                </a:solidFill>
                <a:latin typeface="Bitstream Vera Sans Mono" pitchFamily="49" charset="0"/>
              </a:rPr>
              <a:t>while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 (TRUE);</a:t>
            </a:r>
          </a:p>
          <a:p>
            <a:pPr eaLnBrk="1" hangingPunct="1"/>
            <a:endParaRPr lang="es-ES_tradnl" altLang="es-MX" dirty="0" smtClean="0">
              <a:latin typeface="Bitstream Vera Sans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445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3062" y="637757"/>
            <a:ext cx="5547421" cy="754314"/>
          </a:xfrm>
        </p:spPr>
        <p:txBody>
          <a:bodyPr/>
          <a:lstStyle/>
          <a:p>
            <a:pPr algn="ctr" eaLnBrk="1" hangingPunct="1"/>
            <a:r>
              <a:rPr lang="es-ES_tradnl" altLang="es-MX" dirty="0" smtClean="0"/>
              <a:t>Condiciones de carrera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2229" y="1601338"/>
            <a:ext cx="7856678" cy="4935940"/>
          </a:xfrm>
        </p:spPr>
        <p:txBody>
          <a:bodyPr/>
          <a:lstStyle/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El código anterior no funciona por existir condiciones de carrera al actualizar el 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contador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Veamos qué ocurre al ejecutar la sentencia: 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contador = contador + 1;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En lenguaje ensamblador: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dirty="0" smtClean="0">
                <a:solidFill>
                  <a:schemeClr val="tx1"/>
                </a:solidFill>
              </a:rPr>
              <a:t>	</a:t>
            </a:r>
            <a:r>
              <a:rPr lang="es-ES_tradnl" altLang="es-MX" sz="1800" b="1" dirty="0" smtClean="0">
                <a:solidFill>
                  <a:schemeClr val="tx1"/>
                </a:solidFill>
              </a:rPr>
              <a:t>Productor</a:t>
            </a:r>
            <a:r>
              <a:rPr lang="es-ES_tradnl" altLang="es-MX" sz="18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			</a:t>
            </a:r>
            <a:r>
              <a:rPr lang="es-ES_tradnl" altLang="es-MX" sz="1800" b="1" dirty="0" smtClean="0">
                <a:solidFill>
                  <a:schemeClr val="tx1"/>
                </a:solidFill>
              </a:rPr>
              <a:t>Consumidor</a:t>
            </a:r>
            <a:endParaRPr lang="es-ES_tradnl" altLang="es-MX" sz="18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1800" dirty="0" smtClean="0">
                <a:solidFill>
                  <a:schemeClr val="tx1"/>
                </a:solidFill>
                <a:latin typeface="Bitstream Vera Sans Mono" pitchFamily="49" charset="0"/>
              </a:rPr>
              <a:t>	load  r0, contador	load  r0, contador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1800" dirty="0" smtClean="0">
                <a:solidFill>
                  <a:schemeClr val="tx1"/>
                </a:solidFill>
                <a:latin typeface="Bitstream Vera Sans Mono" pitchFamily="49" charset="0"/>
              </a:rPr>
              <a:t>	</a:t>
            </a:r>
            <a:r>
              <a:rPr lang="es-ES_tradnl" altLang="es-MX" sz="1800" dirty="0" err="1" smtClean="0">
                <a:solidFill>
                  <a:schemeClr val="tx1"/>
                </a:solidFill>
                <a:latin typeface="Bitstream Vera Sans Mono" pitchFamily="49" charset="0"/>
              </a:rPr>
              <a:t>add</a:t>
            </a:r>
            <a:r>
              <a:rPr lang="es-ES_tradnl" altLang="es-MX" sz="1800" dirty="0" smtClean="0">
                <a:solidFill>
                  <a:schemeClr val="tx1"/>
                </a:solidFill>
                <a:latin typeface="Bitstream Vera Sans Mono" pitchFamily="49" charset="0"/>
              </a:rPr>
              <a:t>   r0, 1 		sub   r0, 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_tradnl" altLang="es-MX" sz="1800" dirty="0" smtClean="0">
                <a:solidFill>
                  <a:schemeClr val="tx1"/>
                </a:solidFill>
                <a:latin typeface="Bitstream Vera Sans Mono" pitchFamily="49" charset="0"/>
              </a:rPr>
              <a:t>	store contador, r0	store contador, r0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Problema: la modificación del </a:t>
            </a:r>
            <a:r>
              <a:rPr lang="es-ES_tradnl" altLang="es-MX" dirty="0" smtClean="0">
                <a:solidFill>
                  <a:schemeClr val="tx1"/>
                </a:solidFill>
                <a:latin typeface="Bitstream Vera Sans Mono" pitchFamily="49" charset="0"/>
              </a:rPr>
              <a:t>contador</a:t>
            </a:r>
            <a:r>
              <a:rPr lang="es-ES_tradnl" altLang="es-MX" dirty="0" smtClean="0">
                <a:solidFill>
                  <a:schemeClr val="tx1"/>
                </a:solidFill>
              </a:rPr>
              <a:t> no es atómica</a:t>
            </a:r>
          </a:p>
          <a:p>
            <a:pPr eaLnBrk="1" hangingPunct="1"/>
            <a:r>
              <a:rPr lang="es-ES_tradnl" altLang="es-MX" dirty="0" smtClean="0">
                <a:solidFill>
                  <a:schemeClr val="tx1"/>
                </a:solidFill>
              </a:rPr>
              <a:t>Dependiendo de la ejecución relativa de las instrucciones se puede llegar a diferentes resultados</a:t>
            </a:r>
          </a:p>
        </p:txBody>
      </p:sp>
    </p:spTree>
    <p:extLst>
      <p:ext uri="{BB962C8B-B14F-4D97-AF65-F5344CB8AC3E}">
        <p14:creationId xmlns:p14="http://schemas.microsoft.com/office/powerpoint/2010/main" val="4611265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2797</Words>
  <Application>Microsoft Office PowerPoint</Application>
  <PresentationFormat>On-screen Show (4:3)</PresentationFormat>
  <Paragraphs>571</Paragraphs>
  <Slides>46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1" baseType="lpstr">
      <vt:lpstr>Questrial</vt:lpstr>
      <vt:lpstr>Bitstream Vera Sans Mono</vt:lpstr>
      <vt:lpstr>Symbol</vt:lpstr>
      <vt:lpstr>Monotype Sorts</vt:lpstr>
      <vt:lpstr>Noto Sans Symbols</vt:lpstr>
      <vt:lpstr>ＭＳ Ｐゴシック</vt:lpstr>
      <vt:lpstr>Calibri</vt:lpstr>
      <vt:lpstr>Kaushan Script</vt:lpstr>
      <vt:lpstr>Times New Roman</vt:lpstr>
      <vt:lpstr>Courier New</vt:lpstr>
      <vt:lpstr>Verdana</vt:lpstr>
      <vt:lpstr>Arial</vt:lpstr>
      <vt:lpstr>Tahoma</vt:lpstr>
      <vt:lpstr>Wingdings</vt:lpstr>
      <vt:lpstr>simple-light-2</vt:lpstr>
      <vt:lpstr>PowerPoint Presentation</vt:lpstr>
      <vt:lpstr>Tipos de procesos</vt:lpstr>
      <vt:lpstr>CONCURRENCIA</vt:lpstr>
      <vt:lpstr>Condiciones de Bernstein</vt:lpstr>
      <vt:lpstr>Recursos compartidos Acceso concurrente</vt:lpstr>
      <vt:lpstr>Productor-consumidor</vt:lpstr>
      <vt:lpstr>Código del productor</vt:lpstr>
      <vt:lpstr>Código del consumidor</vt:lpstr>
      <vt:lpstr>Condiciones de carrera</vt:lpstr>
      <vt:lpstr>Atomicidad</vt:lpstr>
      <vt:lpstr>Recursos compartidos Condiciones de carrera</vt:lpstr>
      <vt:lpstr>Ejemplo en Sincronización es verano y hace calor ….</vt:lpstr>
      <vt:lpstr>¿Cuál es el problema planteado?</vt:lpstr>
      <vt:lpstr>Secciones críticas</vt:lpstr>
      <vt:lpstr>Acceso exclusivo a secciones críticas de código</vt:lpstr>
      <vt:lpstr>Problema de la sección crítica</vt:lpstr>
      <vt:lpstr>Tipos de soluciones</vt:lpstr>
      <vt:lpstr>Primer intento</vt:lpstr>
      <vt:lpstr>Segundo intento</vt:lpstr>
      <vt:lpstr>Solución de Peterson</vt:lpstr>
      <vt:lpstr>Solución de Peterson</vt:lpstr>
      <vt:lpstr>Hardware de sincronización</vt:lpstr>
      <vt:lpstr>Test and Set</vt:lpstr>
      <vt:lpstr>Semáforos</vt:lpstr>
      <vt:lpstr>Semáforos</vt:lpstr>
      <vt:lpstr>Características de los semáforos</vt:lpstr>
      <vt:lpstr>Mecanismos de sincronización Espera por bloqueado: semáforos</vt:lpstr>
      <vt:lpstr>Implementación (con espera activa)</vt:lpstr>
      <vt:lpstr>Implementación (sin espera activa)</vt:lpstr>
      <vt:lpstr>Semáforos (sin espera activa)</vt:lpstr>
      <vt:lpstr>Problemas clásicos</vt:lpstr>
      <vt:lpstr>Productor-consumidor</vt:lpstr>
      <vt:lpstr>Productor-consumidor</vt:lpstr>
      <vt:lpstr>Problema del puente estrecho</vt:lpstr>
      <vt:lpstr>Problema del puente estrecho</vt:lpstr>
      <vt:lpstr>Problema de los filósofos</vt:lpstr>
      <vt:lpstr>Problema de los filósofos</vt:lpstr>
      <vt:lpstr>Problema de los filósofos</vt:lpstr>
      <vt:lpstr>Problema de los filósofos</vt:lpstr>
      <vt:lpstr>Problema del barbero dormilón</vt:lpstr>
      <vt:lpstr>Problema del barbero dormilón</vt:lpstr>
      <vt:lpstr>Comunicación con mensajes</vt:lpstr>
      <vt:lpstr>Comunicación con mensajes</vt:lpstr>
      <vt:lpstr>¿Por qué utilizar mensajes?</vt:lpstr>
      <vt:lpstr>Implementación de los mensajes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Sincronización</dc:title>
  <dc:creator>Esquivel, Nestor (Tech Data)</dc:creator>
  <cp:lastModifiedBy>Esquivel, Nestor (Tech Data)</cp:lastModifiedBy>
  <cp:revision>12</cp:revision>
  <dcterms:modified xsi:type="dcterms:W3CDTF">2017-09-11T18:32:57Z</dcterms:modified>
</cp:coreProperties>
</file>