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269" r:id="rId5"/>
    <p:sldId id="259" r:id="rId6"/>
    <p:sldId id="267" r:id="rId7"/>
    <p:sldId id="271" r:id="rId8"/>
    <p:sldId id="268" r:id="rId9"/>
    <p:sldId id="261" r:id="rId10"/>
    <p:sldId id="260" r:id="rId11"/>
    <p:sldId id="262" r:id="rId12"/>
    <p:sldId id="263" r:id="rId13"/>
    <p:sldId id="264" r:id="rId14"/>
    <p:sldId id="265" r:id="rId15"/>
    <p:sldId id="270" r:id="rId16"/>
    <p:sldId id="276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ctor Nogueiras" initials="HN" lastIdx="1" clrIdx="0">
    <p:extLst>
      <p:ext uri="{19B8F6BF-5375-455C-9EA6-DF929625EA0E}">
        <p15:presenceInfo xmlns:p15="http://schemas.microsoft.com/office/powerpoint/2012/main" userId="4a3c6dec82e98c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280" autoAdjust="0"/>
  </p:normalViewPr>
  <p:slideViewPr>
    <p:cSldViewPr snapToGrid="0">
      <p:cViewPr varScale="1">
        <p:scale>
          <a:sx n="65" d="100"/>
          <a:sy n="65" d="100"/>
        </p:scale>
        <p:origin x="8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162AD-9AD9-4AF0-A198-DD135B3FB3A6}" type="datetimeFigureOut">
              <a:rPr lang="es-AR" smtClean="0"/>
              <a:t>20/3/2017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5C4D3-68EE-4D4E-90DF-A0F9A16F0D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18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21AA7-E6EE-417F-B317-7431FBED1865}" type="datetimeFigureOut">
              <a:rPr lang="es-AR" smtClean="0"/>
              <a:t>20/3/2017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B869D-909E-41DB-889E-CD191DA3DE3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9612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Present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619250"/>
            <a:ext cx="7416800" cy="253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42753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AR" dirty="0"/>
              <a:t>https://www.utn.so/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C894076-DBDA-4E33-8BC8-AB3CF909FC1C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0018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1768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AR" dirty="0"/>
              <a:t>https://www.utn.so/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C894076-DBDA-4E33-8BC8-AB3CF909FC1C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0077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733425"/>
            <a:ext cx="2628900" cy="54435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33425"/>
            <a:ext cx="7734300" cy="54435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423025"/>
            <a:ext cx="2743200" cy="365125"/>
          </a:xfrm>
        </p:spPr>
        <p:txBody>
          <a:bodyPr/>
          <a:lstStyle/>
          <a:p>
            <a:r>
              <a:rPr lang="es-AR"/>
              <a:t>Twitter: @sisoputnfrba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423025"/>
            <a:ext cx="4114800" cy="365125"/>
          </a:xfrm>
        </p:spPr>
        <p:txBody>
          <a:bodyPr/>
          <a:lstStyle/>
          <a:p>
            <a:r>
              <a:rPr lang="es-AR"/>
              <a:t>https://www.utn.so/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423025"/>
            <a:ext cx="2743200" cy="365125"/>
          </a:xfrm>
        </p:spPr>
        <p:txBody>
          <a:bodyPr/>
          <a:lstStyle/>
          <a:p>
            <a:fld id="{BC894076-DBDA-4E33-8BC8-AB3CF909FC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678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117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42302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AR" altLang="es-AR"/>
              <a:t>Twitter: @sisoputnfrba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42302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AR" altLang="es-AR"/>
              <a:t>https://www.utn.so/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42302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B454298-144C-46DC-9553-5666B48FEF44}" type="slidenum">
              <a:rPr lang="es-AR" altLang="es-AR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72280372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parador de Tem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AR" dirty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 dirty="0"/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2"/>
          </p:nvPr>
        </p:nvSpPr>
        <p:spPr>
          <a:xfrm>
            <a:off x="97155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AR" dirty="0"/>
              <a:t>https://www.utn.so/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20125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C894076-DBDA-4E33-8BC8-AB3CF909FC1C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1817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AR" dirty="0"/>
              <a:t>https://www.utn.so/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C894076-DBDA-4E33-8BC8-AB3CF909FC1C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76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AR" dirty="0"/>
              <a:t>https://www.utn.so/</a:t>
            </a:r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C894076-DBDA-4E33-8BC8-AB3CF909FC1C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76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673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880919"/>
            <a:ext cx="5157787" cy="581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880919"/>
            <a:ext cx="5183188" cy="581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AR" dirty="0"/>
              <a:t>https://www.utn.so/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C894076-DBDA-4E33-8BC8-AB3CF909FC1C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3133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AR" dirty="0"/>
              <a:t>https://www.utn.so/</a:t>
            </a:r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C894076-DBDA-4E33-8BC8-AB3CF909FC1C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087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AR" dirty="0"/>
              <a:t>https://www.utn.so/</a:t>
            </a: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C894076-DBDA-4E33-8BC8-AB3CF909FC1C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6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508957"/>
            <a:ext cx="3932237" cy="19323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518913"/>
            <a:ext cx="3932237" cy="33500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AR" dirty="0"/>
              <a:t>https://www.utn.so/</a:t>
            </a:r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C894076-DBDA-4E33-8BC8-AB3CF909FC1C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79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500332"/>
            <a:ext cx="3932237" cy="19409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527540"/>
            <a:ext cx="3932237" cy="33414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AR" dirty="0"/>
              <a:t>https://www.utn.so/</a:t>
            </a:r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C894076-DBDA-4E33-8BC8-AB3CF909FC1C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991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117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984075"/>
            <a:ext cx="10515600" cy="4192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AR" dirty="0"/>
              <a:t>https://www.utn.so/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C894076-DBDA-4E33-8BC8-AB3CF909FC1C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759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small" baseline="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itchFamily="2" charset="0"/>
          <a:ea typeface="Roboto" pitchFamily="2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ira Mono" panose="020B0509050000020004" pitchFamily="49" charset="0"/>
          <a:ea typeface="Fira Mono" panose="020B0509050000020004" pitchFamily="49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Sistemas </a:t>
            </a:r>
            <a:br>
              <a:rPr lang="es-AR" dirty="0"/>
            </a:br>
            <a:r>
              <a:rPr lang="es-AR" dirty="0"/>
              <a:t>Operativos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PROCESOS – Primera </a:t>
            </a:r>
            <a:r>
              <a:rPr lang="es-AR" b="1" dirty="0"/>
              <a:t>Parte </a:t>
            </a:r>
          </a:p>
          <a:p>
            <a:r>
              <a:rPr lang="es-AR" b="1" dirty="0"/>
              <a:t>Estados y demás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5093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6731"/>
            <a:ext cx="10515600" cy="1020522"/>
          </a:xfrm>
        </p:spPr>
        <p:txBody>
          <a:bodyPr/>
          <a:lstStyle/>
          <a:p>
            <a:r>
              <a:rPr lang="es-AR" dirty="0"/>
              <a:t>Procesos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537253"/>
            <a:ext cx="5157787" cy="581025"/>
          </a:xfrm>
        </p:spPr>
        <p:txBody>
          <a:bodyPr/>
          <a:lstStyle/>
          <a:p>
            <a:pPr algn="ctr"/>
            <a:r>
              <a:rPr lang="es-AR" dirty="0"/>
              <a:t>Modelo de 2 Estados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625073"/>
            <a:ext cx="5157787" cy="1563672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537252"/>
            <a:ext cx="5183188" cy="581025"/>
          </a:xfrm>
        </p:spPr>
        <p:txBody>
          <a:bodyPr/>
          <a:lstStyle/>
          <a:p>
            <a:pPr algn="ctr"/>
            <a:r>
              <a:rPr lang="es-AR" dirty="0"/>
              <a:t>Diagrama de Colas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10</a:t>
            </a:fld>
            <a:endParaRPr lang="es-AR" dirty="0"/>
          </a:p>
        </p:txBody>
      </p:sp>
      <p:pic>
        <p:nvPicPr>
          <p:cNvPr id="14" name="Marcador de contenido 1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90085"/>
            <a:ext cx="5183188" cy="1433648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838200" y="4695540"/>
            <a:ext cx="10611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latin typeface="Fira Sans Light" panose="020B0403050000020004" pitchFamily="34" charset="0"/>
              </a:rPr>
              <a:t>La activación de un proceso (asignación del Procesador) es realizada por el </a:t>
            </a:r>
            <a:r>
              <a:rPr lang="es-AR" sz="2800" b="1" dirty="0" err="1">
                <a:latin typeface="Fira Sans" panose="020B0503050000020004" pitchFamily="34" charset="0"/>
              </a:rPr>
              <a:t>Dispatcher</a:t>
            </a:r>
            <a:endParaRPr lang="es-AR" sz="2800" b="1" dirty="0">
              <a:latin typeface="Fira Sans" panose="020B05030500000200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latin typeface="Fira Sans Light" panose="020B0403050000020004" pitchFamily="34" charset="0"/>
              </a:rPr>
              <a:t>La detención ocurrirá por </a:t>
            </a:r>
            <a:r>
              <a:rPr lang="es-AR" sz="2800" i="1" dirty="0">
                <a:latin typeface="Fira Sans Light" panose="020B0403050000020004" pitchFamily="34" charset="0"/>
              </a:rPr>
              <a:t>Time </a:t>
            </a:r>
            <a:r>
              <a:rPr lang="es-AR" sz="2800" i="1" dirty="0" err="1">
                <a:latin typeface="Fira Sans Light" panose="020B0403050000020004" pitchFamily="34" charset="0"/>
              </a:rPr>
              <a:t>Out</a:t>
            </a:r>
            <a:r>
              <a:rPr lang="es-AR" sz="2800" dirty="0">
                <a:latin typeface="Fira Sans Light" panose="020B0403050000020004" pitchFamily="34" charset="0"/>
              </a:rPr>
              <a:t>, interrupción o finalización</a:t>
            </a:r>
          </a:p>
        </p:txBody>
      </p:sp>
    </p:spTree>
    <p:extLst>
      <p:ext uri="{BB962C8B-B14F-4D97-AF65-F5344CB8AC3E}">
        <p14:creationId xmlns:p14="http://schemas.microsoft.com/office/powerpoint/2010/main" val="122329687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1813483"/>
            <a:ext cx="8271164" cy="31004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5511"/>
            <a:ext cx="10515600" cy="1020522"/>
          </a:xfrm>
        </p:spPr>
        <p:txBody>
          <a:bodyPr/>
          <a:lstStyle/>
          <a:p>
            <a:r>
              <a:rPr lang="es-AR" dirty="0"/>
              <a:t>Procesos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278639"/>
            <a:ext cx="5157787" cy="581025"/>
          </a:xfrm>
        </p:spPr>
        <p:txBody>
          <a:bodyPr>
            <a:normAutofit/>
          </a:bodyPr>
          <a:lstStyle/>
          <a:p>
            <a:r>
              <a:rPr lang="es-AR" sz="2800" dirty="0"/>
              <a:t>Modelo de 5 Estados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151417" y="2889411"/>
            <a:ext cx="54979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Lato" panose="020F0502020204030203"/>
              </a:rPr>
              <a:t>Tres estados más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s-AR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Nuevo</a:t>
            </a:r>
            <a:r>
              <a:rPr lang="es-A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AR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(New): </a:t>
            </a:r>
            <a:r>
              <a:rPr lang="es-AR" sz="2000" dirty="0">
                <a:latin typeface="Fira Mono"/>
                <a:ea typeface="Roboto" panose="02000000000000000000" pitchFamily="2" charset="0"/>
                <a:cs typeface="Roboto" panose="02000000000000000000" pitchFamily="2" charset="0"/>
              </a:rPr>
              <a:t>Proceso en Memoria Principal creado pero no admitido para ejecución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s-AR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Saliente </a:t>
            </a:r>
            <a:r>
              <a:rPr lang="es-AR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s-AR" sz="24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Exit</a:t>
            </a:r>
            <a:r>
              <a:rPr lang="es-AR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 </a:t>
            </a:r>
            <a:r>
              <a:rPr lang="es-AR" sz="2000" dirty="0">
                <a:latin typeface="Fira Mono"/>
                <a:ea typeface="Open Sans" panose="020B0606030504020204" pitchFamily="34" charset="0"/>
                <a:cs typeface="Open Sans" panose="020B0606030504020204" pitchFamily="34" charset="0"/>
              </a:rPr>
              <a:t>Proceso terminado (correcto o por error)</a:t>
            </a:r>
            <a:endParaRPr lang="es-A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s-AR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Bloqueado </a:t>
            </a:r>
            <a:r>
              <a:rPr lang="es-AR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s-AR" sz="24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Blocked</a:t>
            </a:r>
            <a:r>
              <a:rPr lang="es-AR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 </a:t>
            </a:r>
            <a:r>
              <a:rPr lang="es-AR" sz="2000" dirty="0">
                <a:latin typeface="Fira Mono"/>
                <a:ea typeface="Open Sans" panose="020B0606030504020204" pitchFamily="34" charset="0"/>
                <a:cs typeface="Open Sans" panose="020B0606030504020204" pitchFamily="34" charset="0"/>
              </a:rPr>
              <a:t>Proceso en Memoria Principal a la espera de un evento</a:t>
            </a:r>
          </a:p>
        </p:txBody>
      </p:sp>
      <p:sp>
        <p:nvSpPr>
          <p:cNvPr id="19" name="Bocadillo: rectángulo con esquinas redondeadas 18"/>
          <p:cNvSpPr/>
          <p:nvPr/>
        </p:nvSpPr>
        <p:spPr>
          <a:xfrm>
            <a:off x="318052" y="4227443"/>
            <a:ext cx="2597426" cy="1285461"/>
          </a:xfrm>
          <a:prstGeom prst="wedgeRoundRectCallout">
            <a:avLst>
              <a:gd name="adj1" fmla="val 72236"/>
              <a:gd name="adj2" fmla="val -151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En el modelo de 5 Estados “No Ejecutando” pasa a llamarse “Listo” </a:t>
            </a:r>
            <a:r>
              <a:rPr lang="es-AR" i="1" dirty="0"/>
              <a:t>(</a:t>
            </a:r>
            <a:r>
              <a:rPr lang="es-AR" i="1" dirty="0" err="1"/>
              <a:t>Ready</a:t>
            </a:r>
            <a:r>
              <a:rPr lang="es-AR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599396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6731"/>
            <a:ext cx="10515600" cy="1020522"/>
          </a:xfrm>
        </p:spPr>
        <p:txBody>
          <a:bodyPr/>
          <a:lstStyle/>
          <a:p>
            <a:r>
              <a:rPr lang="es-AR" dirty="0"/>
              <a:t>Procesos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54129"/>
            <a:ext cx="5157787" cy="858694"/>
          </a:xfrm>
        </p:spPr>
        <p:txBody>
          <a:bodyPr>
            <a:normAutofit lnSpcReduction="10000"/>
          </a:bodyPr>
          <a:lstStyle/>
          <a:p>
            <a:pPr algn="ctr"/>
            <a:r>
              <a:rPr lang="es-AR" dirty="0"/>
              <a:t>Diagrama de Colas </a:t>
            </a:r>
          </a:p>
          <a:p>
            <a:pPr algn="ctr"/>
            <a:r>
              <a:rPr lang="es-AR" dirty="0"/>
              <a:t>(única cola de bloqueo)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454128"/>
            <a:ext cx="5183188" cy="858695"/>
          </a:xfrm>
        </p:spPr>
        <p:txBody>
          <a:bodyPr>
            <a:normAutofit lnSpcReduction="10000"/>
          </a:bodyPr>
          <a:lstStyle/>
          <a:p>
            <a:pPr algn="ctr"/>
            <a:r>
              <a:rPr lang="es-AR" dirty="0"/>
              <a:t>Diagrama de Colas</a:t>
            </a:r>
          </a:p>
          <a:p>
            <a:pPr algn="ctr"/>
            <a:r>
              <a:rPr lang="es-AR" dirty="0"/>
              <a:t>(Múltiples colas de bloqueo)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12</a:t>
            </a:fld>
            <a:endParaRPr lang="es-AR" dirty="0"/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8213" y="2565572"/>
            <a:ext cx="5157787" cy="1760790"/>
          </a:xfrm>
          <a:prstGeom prst="rect">
            <a:avLst/>
          </a:prstGeom>
        </p:spPr>
      </p:pic>
      <p:pic>
        <p:nvPicPr>
          <p:cNvPr id="16" name="Marcador de contenido 1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1201" y="2421951"/>
            <a:ext cx="5025185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4065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ítulo 1"/>
          <p:cNvSpPr>
            <a:spLocks noGrp="1" noChangeArrowheads="1"/>
          </p:cNvSpPr>
          <p:nvPr>
            <p:ph type="title"/>
          </p:nvPr>
        </p:nvSpPr>
        <p:spPr>
          <a:xfrm>
            <a:off x="839788" y="500962"/>
            <a:ext cx="3932237" cy="815975"/>
          </a:xfrm>
          <a:ln/>
        </p:spPr>
        <p:txBody>
          <a:bodyPr anchor="b"/>
          <a:lstStyle/>
          <a:p>
            <a:r>
              <a:rPr lang="es-AR" altLang="es-AR" dirty="0"/>
              <a:t>Procesos</a:t>
            </a:r>
          </a:p>
        </p:txBody>
      </p:sp>
      <p:sp>
        <p:nvSpPr>
          <p:cNvPr id="11266" name="Marcador de texto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41375" y="3303916"/>
            <a:ext cx="10103716" cy="27173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Char char=""/>
            </a:pPr>
            <a:endParaRPr lang="es-AR" altLang="es-AR" dirty="0">
              <a:latin typeface="Fira Sans Light" panose="020B0403050000020004" pitchFamily="34" charset="0"/>
            </a:endParaRPr>
          </a:p>
          <a:p>
            <a:pPr marL="0" indent="0">
              <a:buFont typeface="Wingdings" panose="05000000000000000000" pitchFamily="2" charset="2"/>
              <a:buChar char=""/>
            </a:pPr>
            <a:r>
              <a:rPr lang="es-AR" altLang="es-AR" dirty="0">
                <a:latin typeface="Fira Sans Light" panose="020B0403050000020004" pitchFamily="34" charset="0"/>
              </a:rPr>
              <a:t>Suspender es mover un proceso a </a:t>
            </a:r>
            <a:r>
              <a:rPr lang="es-AR" altLang="es-AR" b="1" dirty="0">
                <a:latin typeface="Fira Sans Light" panose="020B0403050000020004" pitchFamily="34" charset="0"/>
              </a:rPr>
              <a:t>Memoria Virtual </a:t>
            </a:r>
            <a:r>
              <a:rPr lang="es-AR" altLang="es-AR" b="1" i="1" dirty="0">
                <a:latin typeface="Fira Sans Light" panose="020B0403050000020004" pitchFamily="34" charset="0"/>
              </a:rPr>
              <a:t>(Swap)</a:t>
            </a:r>
            <a:r>
              <a:rPr lang="es-AR" altLang="es-AR" dirty="0">
                <a:latin typeface="Fira Sans Light" panose="020B0403050000020004" pitchFamily="34" charset="0"/>
              </a:rPr>
              <a:t>.</a:t>
            </a:r>
          </a:p>
          <a:p>
            <a:pPr marL="0" indent="0">
              <a:buFontTx/>
              <a:buNone/>
            </a:pPr>
            <a:r>
              <a:rPr lang="es-AR" altLang="es-AR" sz="1800" dirty="0">
                <a:latin typeface="Fira Mono" panose="020B0509050000020004" pitchFamily="49" charset="0"/>
                <a:ea typeface="Fira Mono" panose="020B0509050000020004" pitchFamily="49" charset="0"/>
              </a:rPr>
              <a:t>Memoria </a:t>
            </a:r>
            <a:r>
              <a:rPr lang="es-AR" altLang="es-AR" sz="1800" b="1" dirty="0">
                <a:latin typeface="Fira Mono" panose="020B0509050000020004" pitchFamily="49" charset="0"/>
                <a:ea typeface="Fira Mono" panose="020B0509050000020004" pitchFamily="49" charset="0"/>
              </a:rPr>
              <a:t>Principal  </a:t>
            </a:r>
            <a:r>
              <a:rPr lang="es-AR" altLang="es-AR" sz="1800" dirty="0">
                <a:latin typeface="Fira Mono" panose="020B0509050000020004" pitchFamily="49" charset="0"/>
                <a:ea typeface="Fira Mono" panose="020B0509050000020004" pitchFamily="49" charset="0"/>
              </a:rPr>
              <a:t>= RAM</a:t>
            </a:r>
          </a:p>
          <a:p>
            <a:pPr marL="0" indent="0">
              <a:buNone/>
            </a:pPr>
            <a:r>
              <a:rPr lang="es-AR" altLang="es-AR" sz="1800" dirty="0">
                <a:latin typeface="Fira Mono" panose="020B0509050000020004" pitchFamily="49" charset="0"/>
                <a:ea typeface="Fira Mono" panose="020B0509050000020004" pitchFamily="49" charset="0"/>
              </a:rPr>
              <a:t>Memoria </a:t>
            </a:r>
            <a:r>
              <a:rPr lang="es-AR" altLang="es-AR" sz="1800" b="1" dirty="0">
                <a:latin typeface="Fira Mono" panose="020B0509050000020004" pitchFamily="49" charset="0"/>
                <a:ea typeface="Fira Mono" panose="020B0509050000020004" pitchFamily="49" charset="0"/>
              </a:rPr>
              <a:t>Secundaria </a:t>
            </a:r>
            <a:r>
              <a:rPr lang="es-AR" altLang="es-AR" sz="1800" dirty="0">
                <a:latin typeface="Fira Mono" panose="020B0509050000020004" pitchFamily="49" charset="0"/>
                <a:ea typeface="Fira Mono" panose="020B0509050000020004" pitchFamily="49" charset="0"/>
              </a:rPr>
              <a:t>= Disco/</a:t>
            </a:r>
            <a:r>
              <a:rPr lang="es-AR" altLang="es-AR" sz="1800" b="1" dirty="0">
                <a:latin typeface="Fira Mono" panose="020B0509050000020004" pitchFamily="49" charset="0"/>
                <a:ea typeface="Fira Mono" panose="020B0509050000020004" pitchFamily="49" charset="0"/>
              </a:rPr>
              <a:t>Memoria Virtual (MV)</a:t>
            </a:r>
          </a:p>
          <a:p>
            <a:pPr marL="0" indent="0">
              <a:buFont typeface="Wingdings" panose="05000000000000000000" pitchFamily="2" charset="2"/>
              <a:buChar char=""/>
            </a:pPr>
            <a:r>
              <a:rPr lang="es-AR" altLang="es-AR" dirty="0">
                <a:latin typeface="Fira Sans Light" panose="020B0403050000020004" pitchFamily="34" charset="0"/>
              </a:rPr>
              <a:t>La suspensión de un proceso permite traer otro nuevo a </a:t>
            </a:r>
            <a:r>
              <a:rPr lang="es-AR" altLang="es-AR" b="1" dirty="0">
                <a:latin typeface="Fira Sans" panose="020B0503050000020004" pitchFamily="34" charset="0"/>
              </a:rPr>
              <a:t>MP</a:t>
            </a:r>
          </a:p>
          <a:p>
            <a:pPr marL="0" indent="0">
              <a:buFont typeface="Wingdings" panose="05000000000000000000" pitchFamily="2" charset="2"/>
              <a:buChar char=""/>
            </a:pPr>
            <a:r>
              <a:rPr lang="es-AR" altLang="es-AR" dirty="0">
                <a:latin typeface="Fira Sans Light" panose="020B0403050000020004" pitchFamily="34" charset="0"/>
              </a:rPr>
              <a:t>Un nuevo estado se genera: </a:t>
            </a:r>
            <a:r>
              <a:rPr lang="es-AR" altLang="es-AR" b="1" dirty="0">
                <a:latin typeface="Fira Sans Light" panose="020B0403050000020004" pitchFamily="34" charset="0"/>
              </a:rPr>
              <a:t>«Suspendido»</a:t>
            </a:r>
          </a:p>
        </p:txBody>
      </p:sp>
      <p:sp>
        <p:nvSpPr>
          <p:cNvPr id="11267" name="Marcador de fecha 4"/>
          <p:cNvSpPr>
            <a:spLocks noChangeArrowheads="1"/>
          </p:cNvSpPr>
          <p:nvPr/>
        </p:nvSpPr>
        <p:spPr bwMode="auto">
          <a:xfrm>
            <a:off x="838200" y="6423025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sz="1200">
                <a:solidFill>
                  <a:schemeClr val="bg1"/>
                </a:solidFill>
                <a:latin typeface="Lato" panose="020F0502020204030203" pitchFamily="34" charset="0"/>
              </a:rPr>
              <a:t>Twitter: @sisoputnfrba</a:t>
            </a:r>
          </a:p>
        </p:txBody>
      </p:sp>
      <p:sp>
        <p:nvSpPr>
          <p:cNvPr id="11268" name="Marcador de pie de página 5"/>
          <p:cNvSpPr>
            <a:spLocks noChangeArrowheads="1"/>
          </p:cNvSpPr>
          <p:nvPr/>
        </p:nvSpPr>
        <p:spPr bwMode="auto">
          <a:xfrm>
            <a:off x="4038600" y="6423025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sz="1200">
                <a:solidFill>
                  <a:schemeClr val="bg1"/>
                </a:solidFill>
                <a:latin typeface="Arial" panose="020B0604020202020204" pitchFamily="34" charset="0"/>
              </a:rPr>
              <a:t>https://www.utn.so/</a:t>
            </a:r>
          </a:p>
        </p:txBody>
      </p:sp>
      <p:sp>
        <p:nvSpPr>
          <p:cNvPr id="11269" name="Marcador de número de diapositiva 6"/>
          <p:cNvSpPr>
            <a:spLocks noChangeArrowheads="1"/>
          </p:cNvSpPr>
          <p:nvPr/>
        </p:nvSpPr>
        <p:spPr bwMode="auto">
          <a:xfrm>
            <a:off x="8610600" y="6423025"/>
            <a:ext cx="2743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772B6B30-9DF3-4EBC-B295-7DA8276179C6}" type="slidenum">
              <a:rPr lang="es-AR" altLang="es-AR" sz="1200">
                <a:solidFill>
                  <a:schemeClr val="bg1"/>
                </a:solidFill>
                <a:latin typeface="Lato" panose="020F0502020204030203" pitchFamily="34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s-AR" altLang="es-AR" sz="120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11270" name="Imagen1" descr="/home/hvn/Imágenes/Captura de pantalla de 2017-03-18 20-07-19.png"/>
          <p:cNvPicPr>
            <a:picLocks noRot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643" y="1013484"/>
            <a:ext cx="8142287" cy="279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888522" y="1830118"/>
            <a:ext cx="2260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A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Suspensión</a:t>
            </a:r>
          </a:p>
        </p:txBody>
      </p:sp>
    </p:spTree>
    <p:extLst>
      <p:ext uri="{BB962C8B-B14F-4D97-AF65-F5344CB8AC3E}">
        <p14:creationId xmlns:p14="http://schemas.microsoft.com/office/powerpoint/2010/main" val="378530190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838200" y="1420603"/>
            <a:ext cx="7377952" cy="4377158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600700" y="2124075"/>
            <a:ext cx="6019799" cy="3986318"/>
          </a:xfrm>
        </p:spPr>
        <p:txBody>
          <a:bodyPr>
            <a:normAutofit fontScale="92500" lnSpcReduction="20000"/>
          </a:bodyPr>
          <a:lstStyle/>
          <a:p>
            <a:r>
              <a:rPr lang="es-AR" sz="2800" b="1" dirty="0"/>
              <a:t>Suspensión en más de un estado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800" dirty="0">
                <a:latin typeface="Fira Sans Light" panose="020B0403050000020004" pitchFamily="34" charset="0"/>
              </a:rPr>
              <a:t>La suspensión se separa en 2 estados nuevos:</a:t>
            </a:r>
          </a:p>
          <a:p>
            <a:endParaRPr lang="es-AR" sz="2800" b="1" dirty="0">
              <a:latin typeface="Fira Sans Light" panose="020B0403050000020004" pitchFamily="34" charset="0"/>
            </a:endParaRPr>
          </a:p>
          <a:p>
            <a:endParaRPr lang="es-AR" sz="2800" b="1" dirty="0">
              <a:latin typeface="Fira Sans Light" panose="020B0403050000020004" pitchFamily="34" charset="0"/>
            </a:endParaRPr>
          </a:p>
          <a:p>
            <a:pPr marL="457200" indent="-45720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s-AR" altLang="es-AR" sz="2800" b="1" dirty="0">
                <a:latin typeface="Fira Sans" panose="020B0503050000020004" pitchFamily="34" charset="0"/>
              </a:rPr>
              <a:t>«</a:t>
            </a:r>
            <a:r>
              <a:rPr lang="es-AR" sz="2800" b="1" dirty="0">
                <a:latin typeface="Fira Sans" panose="020B0503050000020004" pitchFamily="34" charset="0"/>
              </a:rPr>
              <a:t>Bloqueado Suspendido</a:t>
            </a:r>
            <a:r>
              <a:rPr lang="es-AR" altLang="es-AR" sz="2800" b="1" dirty="0">
                <a:latin typeface="Fira Sans" panose="020B0503050000020004" pitchFamily="34" charset="0"/>
              </a:rPr>
              <a:t>»</a:t>
            </a:r>
            <a:endParaRPr lang="es-AR" altLang="es-AR" sz="2800" b="1" dirty="0">
              <a:latin typeface="Fira Sans Light" panose="020B0403050000020004" pitchFamily="34" charset="0"/>
            </a:endParaRPr>
          </a:p>
          <a:p>
            <a:pPr>
              <a:spcBef>
                <a:spcPts val="600"/>
              </a:spcBef>
            </a:pPr>
            <a:r>
              <a:rPr lang="es-AR" sz="1900" dirty="0">
                <a:latin typeface="Fira Mono" panose="020B0509050000020004" pitchFamily="49" charset="0"/>
                <a:ea typeface="Fira Mono" panose="020B0509050000020004" pitchFamily="49" charset="0"/>
              </a:rPr>
              <a:t>	Ayuda a suspender procesos con 	largas esperas por eventos</a:t>
            </a:r>
          </a:p>
          <a:p>
            <a:pPr marL="457200" indent="-457200">
              <a:spcBef>
                <a:spcPts val="1200"/>
              </a:spcBef>
              <a:buFont typeface="Symbol" panose="05050102010706020507" pitchFamily="18" charset="2"/>
              <a:buChar char="Þ"/>
            </a:pPr>
            <a:r>
              <a:rPr lang="es-AR" altLang="es-AR" sz="2800" b="1" dirty="0">
                <a:latin typeface="Fira Sans" panose="020B0503050000020004" pitchFamily="34" charset="0"/>
              </a:rPr>
              <a:t>«</a:t>
            </a:r>
            <a:r>
              <a:rPr lang="es-AR" sz="2800" b="1" dirty="0">
                <a:latin typeface="Fira Sans" panose="020B0503050000020004" pitchFamily="34" charset="0"/>
              </a:rPr>
              <a:t>Listo Suspendido</a:t>
            </a:r>
            <a:r>
              <a:rPr lang="es-AR" altLang="es-AR" sz="2800" b="1" dirty="0">
                <a:latin typeface="Fira Sans" panose="020B0503050000020004" pitchFamily="34" charset="0"/>
              </a:rPr>
              <a:t>»</a:t>
            </a:r>
            <a:endParaRPr lang="es-AR" sz="2800" b="1" dirty="0">
              <a:latin typeface="Fira Sans" panose="020B0503050000020004" pitchFamily="34" charset="0"/>
            </a:endParaRPr>
          </a:p>
          <a:p>
            <a:pPr>
              <a:spcBef>
                <a:spcPts val="600"/>
              </a:spcBef>
            </a:pPr>
            <a:r>
              <a:rPr lang="es-AR" sz="2800" b="1" dirty="0">
                <a:latin typeface="Fira Sans" panose="020B0503050000020004" pitchFamily="34" charset="0"/>
                <a:ea typeface="Fira Mono" panose="020B0509050000020004" pitchFamily="49" charset="0"/>
              </a:rPr>
              <a:t>	</a:t>
            </a:r>
            <a:r>
              <a:rPr lang="es-AR" sz="1900" dirty="0">
                <a:latin typeface="Fira Mono" panose="020B0509050000020004" pitchFamily="49" charset="0"/>
                <a:ea typeface="Fira Mono" panose="020B0509050000020004" pitchFamily="49" charset="0"/>
              </a:rPr>
              <a:t>Deja listos los procesos cuyos 	eventos esperados han ocurrido, para 	ser traídos a MP en cuanto sean 	requeridos</a:t>
            </a:r>
            <a:endParaRPr lang="es-AR" sz="1900" b="1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14</a:t>
            </a:fld>
            <a:endParaRPr lang="es-AR" dirty="0"/>
          </a:p>
        </p:txBody>
      </p:sp>
      <p:sp>
        <p:nvSpPr>
          <p:cNvPr id="10" name="Título 1"/>
          <p:cNvSpPr txBox="1">
            <a:spLocks noChangeArrowheads="1"/>
          </p:cNvSpPr>
          <p:nvPr/>
        </p:nvSpPr>
        <p:spPr>
          <a:xfrm>
            <a:off x="839788" y="500962"/>
            <a:ext cx="3932237" cy="815975"/>
          </a:xfrm>
          <a:prstGeom prst="rect">
            <a:avLst/>
          </a:prstGeom>
          <a:ln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small" baseline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AR" altLang="es-AR" sz="3600" dirty="0"/>
              <a:t>Procesos</a:t>
            </a:r>
          </a:p>
        </p:txBody>
      </p:sp>
    </p:spTree>
    <p:extLst>
      <p:ext uri="{BB962C8B-B14F-4D97-AF65-F5344CB8AC3E}">
        <p14:creationId xmlns:p14="http://schemas.microsoft.com/office/powerpoint/2010/main" val="120100029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510537"/>
            <a:ext cx="3932237" cy="811232"/>
          </a:xfrm>
        </p:spPr>
        <p:txBody>
          <a:bodyPr>
            <a:normAutofit/>
          </a:bodyPr>
          <a:lstStyle/>
          <a:p>
            <a:r>
              <a:rPr lang="es-AR" sz="3600" dirty="0"/>
              <a:t>Procesos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15</a:t>
            </a:fld>
            <a:endParaRPr lang="es-AR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29" y="750668"/>
            <a:ext cx="7173326" cy="4934639"/>
          </a:xfrm>
          <a:prstGeom prst="rect">
            <a:avLst/>
          </a:prstGeom>
        </p:spPr>
      </p:pic>
      <p:sp>
        <p:nvSpPr>
          <p:cNvPr id="14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514965"/>
            <a:ext cx="5157787" cy="422296"/>
          </a:xfrm>
        </p:spPr>
        <p:txBody>
          <a:bodyPr>
            <a:normAutofit fontScale="92500" lnSpcReduction="20000"/>
          </a:bodyPr>
          <a:lstStyle/>
          <a:p>
            <a:r>
              <a:rPr lang="es-AR" b="1" dirty="0"/>
              <a:t>Diagrama de 9 Estados</a:t>
            </a:r>
          </a:p>
        </p:txBody>
      </p:sp>
      <p:sp>
        <p:nvSpPr>
          <p:cNvPr id="15" name="Marcador de texto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423" y="2138290"/>
            <a:ext cx="3933602" cy="41672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altLang="es-AR" dirty="0">
                <a:latin typeface="Fira Sans Light" panose="020B0403050000020004" pitchFamily="34" charset="0"/>
              </a:rPr>
              <a:t>El diagrama de 9 estados es un ejemplo de cómo UNIX SVR4 administra las conductas de sus procesos.</a:t>
            </a:r>
          </a:p>
          <a:p>
            <a:pPr marL="0" indent="0">
              <a:buNone/>
            </a:pPr>
            <a:endParaRPr lang="es-AR" altLang="es-AR" sz="2400" dirty="0">
              <a:latin typeface="Fira Sans Light" panose="020B0403050000020004" pitchFamily="34" charset="0"/>
            </a:endParaRPr>
          </a:p>
          <a:p>
            <a:pPr marL="0" indent="0">
              <a:buNone/>
            </a:pPr>
            <a:r>
              <a:rPr lang="es-AR" altLang="es-AR" sz="2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Light" panose="020B0403050000020004" pitchFamily="34" charset="0"/>
              </a:rPr>
              <a:t>NO TODOS LOS SISTEMAS OPERATIVOS GESTIONAN LOS PROCESOS CON LOS MISMOS ESTADOS</a:t>
            </a:r>
          </a:p>
        </p:txBody>
      </p:sp>
    </p:spTree>
    <p:extLst>
      <p:ext uri="{BB962C8B-B14F-4D97-AF65-F5344CB8AC3E}">
        <p14:creationId xmlns:p14="http://schemas.microsoft.com/office/powerpoint/2010/main" val="199926336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/>
          <a:lstStyle/>
          <a:p>
            <a:r>
              <a:rPr lang="es-AR" dirty="0"/>
              <a:t>Proceso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86752"/>
            <a:ext cx="9144000" cy="2965475"/>
          </a:xfrm>
        </p:spPr>
        <p:txBody>
          <a:bodyPr>
            <a:normAutofit/>
          </a:bodyPr>
          <a:lstStyle/>
          <a:p>
            <a:pPr algn="l"/>
            <a:endParaRPr lang="es-AR" b="1" i="1" dirty="0">
              <a:latin typeface="Fira Sans Light" panose="020B0403050000020004" pitchFamily="34" charset="0"/>
            </a:endParaRP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s-AR" dirty="0">
                <a:latin typeface="Fira Sans Light" panose="020B0403050000020004" pitchFamily="34" charset="0"/>
              </a:rPr>
              <a:t>Creación de Procesos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s-AR" dirty="0">
                <a:latin typeface="Fira Sans Light" panose="020B0403050000020004" pitchFamily="34" charset="0"/>
              </a:rPr>
              <a:t>Cambio de Procesos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s-AR" dirty="0">
                <a:latin typeface="Fira Sans Light" panose="020B0403050000020004" pitchFamily="34" charset="0"/>
              </a:rPr>
              <a:t>Diferencias entre cambios de procesos y contextos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16</a:t>
            </a:fld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1524000" y="237476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Operaciones más comunes con procesos</a:t>
            </a:r>
          </a:p>
        </p:txBody>
      </p:sp>
    </p:spTree>
    <p:extLst>
      <p:ext uri="{BB962C8B-B14F-4D97-AF65-F5344CB8AC3E}">
        <p14:creationId xmlns:p14="http://schemas.microsoft.com/office/powerpoint/2010/main" val="320865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5691"/>
            <a:ext cx="10515600" cy="957390"/>
          </a:xfrm>
        </p:spPr>
        <p:txBody>
          <a:bodyPr/>
          <a:lstStyle/>
          <a:p>
            <a:r>
              <a:rPr lang="es-AR" dirty="0"/>
              <a:t>Procesos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329250"/>
            <a:ext cx="5157787" cy="581025"/>
          </a:xfrm>
        </p:spPr>
        <p:txBody>
          <a:bodyPr/>
          <a:lstStyle/>
          <a:p>
            <a:r>
              <a:rPr lang="es-AR" dirty="0"/>
              <a:t>Creación de un Proceso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035277"/>
            <a:ext cx="5157787" cy="41543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Un proceso es creado…</a:t>
            </a:r>
          </a:p>
          <a:p>
            <a:r>
              <a:rPr lang="es-AR" dirty="0">
                <a:latin typeface="Fira Sans Light"/>
                <a:ea typeface="Roboto" panose="02000000000000000000" pitchFamily="2" charset="0"/>
                <a:cs typeface="Roboto" panose="02000000000000000000" pitchFamily="2" charset="0"/>
              </a:rPr>
              <a:t>Asignando un ID de proceso </a:t>
            </a:r>
            <a:r>
              <a:rPr lang="es-AR" b="1" dirty="0">
                <a:latin typeface="Fira Sans Light"/>
                <a:ea typeface="Roboto" panose="02000000000000000000" pitchFamily="2" charset="0"/>
                <a:cs typeface="Roboto" panose="02000000000000000000" pitchFamily="2" charset="0"/>
              </a:rPr>
              <a:t>único</a:t>
            </a:r>
            <a:endParaRPr lang="es-AR" dirty="0">
              <a:latin typeface="Fira Sans Ligh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s-AR" dirty="0">
                <a:latin typeface="Fira Sans Light"/>
                <a:ea typeface="Roboto" panose="02000000000000000000" pitchFamily="2" charset="0"/>
                <a:cs typeface="Roboto" panose="02000000000000000000" pitchFamily="2" charset="0"/>
              </a:rPr>
              <a:t>Reservando espacio (para la imagen)</a:t>
            </a:r>
          </a:p>
          <a:p>
            <a:r>
              <a:rPr lang="es-AR" dirty="0">
                <a:latin typeface="Fira Sans Light"/>
                <a:ea typeface="Roboto" panose="02000000000000000000" pitchFamily="2" charset="0"/>
                <a:cs typeface="Roboto" panose="02000000000000000000" pitchFamily="2" charset="0"/>
              </a:rPr>
              <a:t>Inicializando el PCB</a:t>
            </a:r>
          </a:p>
          <a:p>
            <a:r>
              <a:rPr lang="es-AR" dirty="0">
                <a:latin typeface="Fira Sans Light"/>
                <a:ea typeface="Roboto" panose="02000000000000000000" pitchFamily="2" charset="0"/>
                <a:cs typeface="Roboto" panose="02000000000000000000" pitchFamily="2" charset="0"/>
              </a:rPr>
              <a:t>Estableciendo enlaces</a:t>
            </a:r>
          </a:p>
          <a:p>
            <a:r>
              <a:rPr lang="es-AR" dirty="0">
                <a:latin typeface="Fira Sans Light"/>
                <a:ea typeface="Roboto" panose="02000000000000000000" pitchFamily="2" charset="0"/>
                <a:cs typeface="Roboto" panose="02000000000000000000" pitchFamily="2" charset="0"/>
              </a:rPr>
              <a:t>Ajustando las estructuras de datos y de control del SO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0612" y="1329249"/>
            <a:ext cx="5183188" cy="581025"/>
          </a:xfrm>
        </p:spPr>
        <p:txBody>
          <a:bodyPr/>
          <a:lstStyle/>
          <a:p>
            <a:r>
              <a:rPr lang="es-AR" dirty="0"/>
              <a:t>Cambio de Procesos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035277"/>
            <a:ext cx="5183188" cy="41543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Intercambiar procesos implica…</a:t>
            </a:r>
          </a:p>
          <a:p>
            <a:r>
              <a:rPr lang="es-AR" dirty="0">
                <a:latin typeface="Fira Sans Light" panose="020B0403050000020004"/>
              </a:rPr>
              <a:t>Interrupción del proceso actual (por temporización, </a:t>
            </a:r>
            <a:r>
              <a:rPr lang="es-AR" dirty="0" err="1">
                <a:latin typeface="Fira Sans Light" panose="020B0403050000020004"/>
              </a:rPr>
              <a:t>trap</a:t>
            </a:r>
            <a:r>
              <a:rPr lang="es-AR" dirty="0">
                <a:latin typeface="Fira Sans Light" panose="020B0403050000020004"/>
              </a:rPr>
              <a:t>, o llamada al sistema)</a:t>
            </a:r>
          </a:p>
          <a:p>
            <a:r>
              <a:rPr lang="es-AR" dirty="0">
                <a:latin typeface="Fira Sans Light" panose="020B0403050000020004"/>
              </a:rPr>
              <a:t>Cambio de modo (</a:t>
            </a:r>
            <a:r>
              <a:rPr lang="es-AR" dirty="0" err="1">
                <a:latin typeface="Fira Sans Light" panose="020B0403050000020004"/>
              </a:rPr>
              <a:t>Mode</a:t>
            </a:r>
            <a:r>
              <a:rPr lang="es-AR" dirty="0">
                <a:latin typeface="Fira Sans Light" panose="020B0403050000020004"/>
              </a:rPr>
              <a:t> Switch)</a:t>
            </a:r>
          </a:p>
          <a:p>
            <a:r>
              <a:rPr lang="es-AR" dirty="0">
                <a:latin typeface="Fira Sans Light" panose="020B0403050000020004"/>
              </a:rPr>
              <a:t>Cambio del proceso (</a:t>
            </a:r>
            <a:r>
              <a:rPr lang="es-AR" dirty="0" err="1">
                <a:latin typeface="Fira Sans Light" panose="020B0403050000020004"/>
              </a:rPr>
              <a:t>Process</a:t>
            </a:r>
            <a:r>
              <a:rPr lang="es-AR" dirty="0">
                <a:latin typeface="Fira Sans Light" panose="020B0403050000020004"/>
              </a:rPr>
              <a:t> Switch)</a:t>
            </a:r>
          </a:p>
          <a:p>
            <a:pPr lvl="1"/>
            <a:r>
              <a:rPr lang="es-AR" dirty="0">
                <a:latin typeface="Fira Sans Light" panose="020B0403050000020004"/>
              </a:rPr>
              <a:t>Actualización de estados de los procesos entrante y saliente, cambio de los registros del procesador (contexto), etc.</a:t>
            </a:r>
          </a:p>
          <a:p>
            <a:endParaRPr lang="es-AR" dirty="0">
              <a:latin typeface="Fira Sans Light" panose="020B0403050000020004"/>
            </a:endParaRPr>
          </a:p>
          <a:p>
            <a:endParaRPr lang="es-AR" dirty="0">
              <a:latin typeface="Fira Sans Light" panose="020B0403050000020004"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17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8575098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5691"/>
            <a:ext cx="10515600" cy="957390"/>
          </a:xfrm>
        </p:spPr>
        <p:txBody>
          <a:bodyPr/>
          <a:lstStyle/>
          <a:p>
            <a:r>
              <a:rPr lang="es-AR" dirty="0"/>
              <a:t>Procesos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329250"/>
            <a:ext cx="5157787" cy="581025"/>
          </a:xfrm>
        </p:spPr>
        <p:txBody>
          <a:bodyPr/>
          <a:lstStyle/>
          <a:p>
            <a:r>
              <a:rPr lang="es-AR" dirty="0"/>
              <a:t>Cambio de Contexto	VS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035277"/>
            <a:ext cx="5157787" cy="4154386"/>
          </a:xfrm>
        </p:spPr>
        <p:txBody>
          <a:bodyPr>
            <a:normAutofit/>
          </a:bodyPr>
          <a:lstStyle/>
          <a:p>
            <a:r>
              <a:rPr lang="es-AR" dirty="0">
                <a:latin typeface="Fira Sans Light"/>
                <a:ea typeface="Roboto" panose="02000000000000000000" pitchFamily="2" charset="0"/>
                <a:cs typeface="Roboto" panose="02000000000000000000" pitchFamily="2" charset="0"/>
              </a:rPr>
              <a:t>El sistema cambia de la ejecución del proceso, a ejecución del núcleo</a:t>
            </a:r>
          </a:p>
          <a:p>
            <a:r>
              <a:rPr lang="es-AR" dirty="0">
                <a:latin typeface="Fira Sans Light"/>
                <a:ea typeface="Roboto" panose="02000000000000000000" pitchFamily="2" charset="0"/>
                <a:cs typeface="Roboto" panose="02000000000000000000" pitchFamily="2" charset="0"/>
              </a:rPr>
              <a:t>Por lo menos un Cambio de Modo (</a:t>
            </a:r>
            <a:r>
              <a:rPr lang="es-AR" dirty="0" err="1">
                <a:latin typeface="Fira Sans Light"/>
                <a:ea typeface="Roboto" panose="02000000000000000000" pitchFamily="2" charset="0"/>
                <a:cs typeface="Roboto" panose="02000000000000000000" pitchFamily="2" charset="0"/>
              </a:rPr>
              <a:t>Mode</a:t>
            </a:r>
            <a:r>
              <a:rPr lang="es-AR" dirty="0">
                <a:latin typeface="Fira Sans Light"/>
                <a:ea typeface="Roboto" panose="02000000000000000000" pitchFamily="2" charset="0"/>
                <a:cs typeface="Roboto" panose="02000000000000000000" pitchFamily="2" charset="0"/>
              </a:rPr>
              <a:t> Switch) es requerido</a:t>
            </a:r>
          </a:p>
          <a:p>
            <a:r>
              <a:rPr lang="es-AR" dirty="0">
                <a:latin typeface="Fira Sans Light"/>
                <a:ea typeface="Roboto" panose="02000000000000000000" pitchFamily="2" charset="0"/>
                <a:cs typeface="Roboto" panose="02000000000000000000" pitchFamily="2" charset="0"/>
              </a:rPr>
              <a:t>La operación es relativamente costosa en términos computacionales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0612" y="1329249"/>
            <a:ext cx="5183188" cy="581025"/>
          </a:xfrm>
        </p:spPr>
        <p:txBody>
          <a:bodyPr/>
          <a:lstStyle/>
          <a:p>
            <a:r>
              <a:rPr lang="es-AR" dirty="0"/>
              <a:t>Cambio de Proceso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035277"/>
            <a:ext cx="5183188" cy="4154386"/>
          </a:xfrm>
        </p:spPr>
        <p:txBody>
          <a:bodyPr>
            <a:normAutofit/>
          </a:bodyPr>
          <a:lstStyle/>
          <a:p>
            <a:r>
              <a:rPr lang="es-AR" dirty="0">
                <a:latin typeface="Fira Sans Light" panose="020B0403050000020004"/>
              </a:rPr>
              <a:t>Cambio de Proceso (</a:t>
            </a:r>
            <a:r>
              <a:rPr lang="es-AR" dirty="0" err="1">
                <a:latin typeface="Fira Sans Light" panose="020B0403050000020004"/>
              </a:rPr>
              <a:t>Process</a:t>
            </a:r>
            <a:r>
              <a:rPr lang="es-AR" dirty="0">
                <a:latin typeface="Fira Sans Light" panose="020B0403050000020004"/>
              </a:rPr>
              <a:t> Switch)</a:t>
            </a:r>
          </a:p>
          <a:p>
            <a:r>
              <a:rPr lang="es-AR" dirty="0">
                <a:latin typeface="Fira Sans Light" panose="020B0403050000020004"/>
              </a:rPr>
              <a:t>Requiere guardar el estado del proceso actual (saliente), y restaurar el estado del próximo proceso (entrante) </a:t>
            </a:r>
          </a:p>
          <a:p>
            <a:r>
              <a:rPr lang="es-AR" dirty="0">
                <a:latin typeface="Fira Sans Light" panose="020B0403050000020004"/>
              </a:rPr>
              <a:t>Se requieren 2 </a:t>
            </a:r>
            <a:r>
              <a:rPr lang="es-AR" dirty="0" err="1">
                <a:latin typeface="Fira Sans Light" panose="020B0403050000020004"/>
              </a:rPr>
              <a:t>Context</a:t>
            </a:r>
            <a:r>
              <a:rPr lang="es-AR" dirty="0">
                <a:latin typeface="Fira Sans Light" panose="020B0403050000020004"/>
              </a:rPr>
              <a:t> Switches (ingreso y salida de Modo Núcleo por cada proceso)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18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203430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4181"/>
            <a:ext cx="10515600" cy="790196"/>
          </a:xfrm>
        </p:spPr>
        <p:txBody>
          <a:bodyPr>
            <a:normAutofit/>
          </a:bodyPr>
          <a:lstStyle/>
          <a:p>
            <a:r>
              <a:rPr lang="es-AR" dirty="0"/>
              <a:t>Procesos                                                ¿Preguntas?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19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45" y="1424377"/>
            <a:ext cx="6923644" cy="45977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940771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33909"/>
            <a:ext cx="10515600" cy="4443054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Arquitectura de Von Newman</a:t>
            </a:r>
          </a:p>
          <a:p>
            <a:r>
              <a:rPr lang="es-AR" dirty="0"/>
              <a:t>Buses de Control, Direcciones y Datos</a:t>
            </a:r>
          </a:p>
          <a:p>
            <a:r>
              <a:rPr lang="es-AR" dirty="0"/>
              <a:t>Registros del Procesador (</a:t>
            </a:r>
            <a:r>
              <a:rPr lang="es-AR" dirty="0" err="1"/>
              <a:t>Program</a:t>
            </a:r>
            <a:r>
              <a:rPr lang="es-AR" dirty="0"/>
              <a:t> </a:t>
            </a:r>
            <a:r>
              <a:rPr lang="es-AR" dirty="0" err="1"/>
              <a:t>Counter</a:t>
            </a:r>
            <a:r>
              <a:rPr lang="es-AR" dirty="0"/>
              <a:t>/PC / </a:t>
            </a:r>
            <a:r>
              <a:rPr lang="es-AR" dirty="0" err="1"/>
              <a:t>Program</a:t>
            </a:r>
            <a:r>
              <a:rPr lang="es-AR" dirty="0"/>
              <a:t> Status Word / PSW), </a:t>
            </a:r>
            <a:r>
              <a:rPr lang="es-AR" dirty="0" err="1"/>
              <a:t>etc</a:t>
            </a:r>
            <a:endParaRPr lang="es-AR" dirty="0"/>
          </a:p>
          <a:p>
            <a:r>
              <a:rPr lang="es-AR" dirty="0"/>
              <a:t>Ciclos de instrucciones</a:t>
            </a:r>
          </a:p>
          <a:p>
            <a:r>
              <a:rPr lang="es-AR" dirty="0"/>
              <a:t>Interrupciones (breve clasificación)</a:t>
            </a:r>
          </a:p>
          <a:p>
            <a:r>
              <a:rPr lang="es-AR" dirty="0"/>
              <a:t>IRQ (y el </a:t>
            </a:r>
            <a:r>
              <a:rPr lang="es-AR" dirty="0" err="1"/>
              <a:t>Programmable</a:t>
            </a:r>
            <a:r>
              <a:rPr lang="es-AR" dirty="0"/>
              <a:t> </a:t>
            </a:r>
            <a:r>
              <a:rPr lang="es-AR" dirty="0" err="1"/>
              <a:t>Interrup</a:t>
            </a:r>
            <a:r>
              <a:rPr lang="es-AR" dirty="0"/>
              <a:t> </a:t>
            </a:r>
            <a:r>
              <a:rPr lang="es-AR" dirty="0" err="1"/>
              <a:t>Controller</a:t>
            </a:r>
            <a:r>
              <a:rPr lang="es-AR" dirty="0"/>
              <a:t>)</a:t>
            </a:r>
          </a:p>
          <a:p>
            <a:pPr lvl="1"/>
            <a:r>
              <a:rPr lang="es-AR" b="1" dirty="0" err="1"/>
              <a:t>I</a:t>
            </a:r>
            <a:r>
              <a:rPr lang="es-AR" dirty="0" err="1"/>
              <a:t>nterrupt</a:t>
            </a:r>
            <a:r>
              <a:rPr lang="es-AR" dirty="0"/>
              <a:t> </a:t>
            </a:r>
            <a:r>
              <a:rPr lang="es-AR" b="1" dirty="0" err="1"/>
              <a:t>R</a:t>
            </a:r>
            <a:r>
              <a:rPr lang="es-AR" dirty="0" err="1"/>
              <a:t>e</a:t>
            </a:r>
            <a:r>
              <a:rPr lang="es-AR" b="1" dirty="0" err="1"/>
              <a:t>Q</a:t>
            </a:r>
            <a:r>
              <a:rPr lang="es-AR" dirty="0" err="1"/>
              <a:t>uest</a:t>
            </a:r>
            <a:r>
              <a:rPr lang="es-AR" dirty="0"/>
              <a:t>/Solicitud de interrupción: canales utilizados para gestionar dispositivos periféricos (línea de interrupción </a:t>
            </a:r>
            <a:r>
              <a:rPr lang="es-AR" b="1" dirty="0"/>
              <a:t>directa</a:t>
            </a:r>
            <a:r>
              <a:rPr lang="es-AR" dirty="0"/>
              <a:t> de los periféricos que contactan al CPU cuando requieren atención).</a:t>
            </a:r>
          </a:p>
          <a:p>
            <a:r>
              <a:rPr lang="es-AR" dirty="0"/>
              <a:t>Definición de palabra – Memoria Cache</a:t>
            </a:r>
          </a:p>
          <a:p>
            <a:endParaRPr lang="es-AR" i="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228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47" y="766917"/>
            <a:ext cx="8119376" cy="5078230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20</a:t>
            </a:fld>
            <a:endParaRPr lang="es-A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545691"/>
            <a:ext cx="10515600" cy="9573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small" baseline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AR"/>
              <a:t>Procesos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864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/>
          <a:lstStyle/>
          <a:p>
            <a:r>
              <a:rPr lang="es-AR" dirty="0"/>
              <a:t>Proceso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371999"/>
            <a:ext cx="9144000" cy="2580228"/>
          </a:xfrm>
        </p:spPr>
        <p:txBody>
          <a:bodyPr>
            <a:normAutofit/>
          </a:bodyPr>
          <a:lstStyle/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s-AR" dirty="0">
                <a:latin typeface="Fira Sans Light" panose="020B0403050000020004" pitchFamily="34" charset="0"/>
              </a:rPr>
              <a:t>Un programa en ejecución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s-AR" dirty="0">
                <a:latin typeface="Fira Sans Light" panose="020B0403050000020004" pitchFamily="34" charset="0"/>
              </a:rPr>
              <a:t>Una instancia de un programa ejecutado en un computador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s-AR" dirty="0">
                <a:latin typeface="Fira Sans Light" panose="020B0403050000020004" pitchFamily="34" charset="0"/>
              </a:rPr>
              <a:t>La entidad que se puede asignar y ejecutar en un procesador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s-AR" dirty="0">
                <a:latin typeface="Fira Sans Light" panose="020B0403050000020004" pitchFamily="34" charset="0"/>
              </a:rPr>
              <a:t>Una unidad de actividad caracterizada por la ejecución de una secuencia de instrucciones, un estado actual y un conjunto de recursos asociados.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1524000" y="237476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Qué es un proceso?</a:t>
            </a:r>
            <a:endParaRPr lang="es-AR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02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54856"/>
            <a:ext cx="10515600" cy="550069"/>
          </a:xfrm>
        </p:spPr>
        <p:txBody>
          <a:bodyPr>
            <a:noAutofit/>
          </a:bodyPr>
          <a:lstStyle/>
          <a:p>
            <a:r>
              <a:rPr lang="es-AR" dirty="0"/>
              <a:t>Procesos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346149"/>
            <a:ext cx="5157787" cy="422296"/>
          </a:xfrm>
        </p:spPr>
        <p:txBody>
          <a:bodyPr>
            <a:normAutofit/>
          </a:bodyPr>
          <a:lstStyle/>
          <a:p>
            <a:r>
              <a:rPr lang="es-AR" dirty="0"/>
              <a:t>Estructuras de Control del Proceso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17" name="Marcador de texto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423" y="1911300"/>
            <a:ext cx="5157564" cy="4394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buFont typeface="Symbol" panose="05050102010706020507" pitchFamily="18" charset="2"/>
              <a:buChar char="Þ"/>
            </a:pPr>
            <a:r>
              <a:rPr lang="es-AR" altLang="es-AR" b="1" dirty="0">
                <a:latin typeface="Fira Sans Light" panose="020B0403050000020004" pitchFamily="34" charset="0"/>
              </a:rPr>
              <a:t>Atributos del proceso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s-AR" altLang="es-AR" sz="2000" dirty="0">
                <a:latin typeface="Fira Sans Light" panose="020B0403050000020004" pitchFamily="34" charset="0"/>
              </a:rPr>
              <a:t>Identificación del proceso </a:t>
            </a:r>
          </a:p>
          <a:p>
            <a:pPr lvl="2"/>
            <a:r>
              <a:rPr lang="es-AR" altLang="es-AR" sz="1600" dirty="0">
                <a:latin typeface="Fira Mono"/>
              </a:rPr>
              <a:t>(ID propio y de subprocesos. ID de usuario)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s-AR" altLang="es-AR" sz="2000" dirty="0">
                <a:latin typeface="Fira Sans Light" panose="020B0403050000020004" pitchFamily="34" charset="0"/>
              </a:rPr>
              <a:t>Información de estado del Procesador</a:t>
            </a:r>
          </a:p>
          <a:p>
            <a:pPr lvl="2"/>
            <a:r>
              <a:rPr lang="es-AR" altLang="es-AR" sz="1600" dirty="0">
                <a:latin typeface="Fira Mono"/>
              </a:rPr>
              <a:t>Registros de Estado y Control (PC, Modo, etc.)</a:t>
            </a:r>
            <a:endParaRPr lang="es-AR" altLang="es-AR" sz="1600" dirty="0">
              <a:latin typeface="Fira Sans Light" panose="020B0403050000020004" pitchFamily="34" charset="0"/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es-AR" altLang="es-AR" sz="2000" dirty="0">
                <a:latin typeface="Fira Sans Light" panose="020B0403050000020004" pitchFamily="34" charset="0"/>
              </a:rPr>
              <a:t>Información de control del proceso</a:t>
            </a:r>
          </a:p>
          <a:p>
            <a:pPr lvl="2"/>
            <a:r>
              <a:rPr lang="es-AR" altLang="es-AR" sz="1600" dirty="0">
                <a:latin typeface="Fira Sans Light" panose="020B0403050000020004" pitchFamily="34" charset="0"/>
              </a:rPr>
              <a:t>Estado del CPU, Prioridad, Planificación, etc.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s-AR" altLang="es-AR" b="1" dirty="0">
                <a:latin typeface="Fira Sans Light" panose="020B0403050000020004" pitchFamily="34" charset="0"/>
              </a:rPr>
              <a:t>Imagen del Proceso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s-AR" altLang="es-AR" sz="2000" dirty="0">
                <a:latin typeface="Fira Sans Light" panose="020B0403050000020004" pitchFamily="34" charset="0"/>
              </a:rPr>
              <a:t>Bloque de Control del Proceso (PCB)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s-AR" altLang="es-AR" sz="2000" dirty="0">
                <a:latin typeface="Fira Sans Light" panose="020B0403050000020004" pitchFamily="34" charset="0"/>
              </a:rPr>
              <a:t>Pila del Usuario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s-AR" altLang="es-AR" sz="2000" dirty="0">
                <a:latin typeface="Fira Sans Light" panose="020B0403050000020004" pitchFamily="34" charset="0"/>
              </a:rPr>
              <a:t>Programa y datos del Usuario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s-AR" altLang="es-AR" sz="2000" dirty="0">
                <a:latin typeface="Fira Sans Light" panose="020B0403050000020004" pitchFamily="34" charset="0"/>
              </a:rPr>
              <a:t>Pila del Sistema</a:t>
            </a:r>
          </a:p>
          <a:p>
            <a:pPr>
              <a:buFont typeface="Symbol" panose="05050102010706020507" pitchFamily="18" charset="2"/>
              <a:buChar char="Þ"/>
            </a:pPr>
            <a:endParaRPr lang="es-AR" altLang="es-AR" dirty="0">
              <a:latin typeface="Fira Sans Light" panose="020B04030500000200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52968" y="373549"/>
            <a:ext cx="2720643" cy="56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2194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1769"/>
            <a:ext cx="10515600" cy="1025484"/>
          </a:xfrm>
        </p:spPr>
        <p:txBody>
          <a:bodyPr/>
          <a:lstStyle/>
          <a:p>
            <a:r>
              <a:rPr lang="es-AR" dirty="0"/>
              <a:t>Procesos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537252"/>
            <a:ext cx="7772400" cy="4639711"/>
          </a:xfrm>
        </p:spPr>
        <p:txBody>
          <a:bodyPr>
            <a:normAutofit/>
          </a:bodyPr>
          <a:lstStyle/>
          <a:p>
            <a:r>
              <a:rPr lang="es-AR" b="1" dirty="0" err="1"/>
              <a:t>Process</a:t>
            </a:r>
            <a:r>
              <a:rPr lang="es-AR" b="1" dirty="0"/>
              <a:t> Control Block (PCB)</a:t>
            </a:r>
          </a:p>
          <a:p>
            <a:pPr lvl="1"/>
            <a:r>
              <a:rPr lang="es-AR" dirty="0">
                <a:latin typeface="Fira Sans Light" panose="020B0403050000020004" pitchFamily="34" charset="0"/>
              </a:rPr>
              <a:t>Residente en </a:t>
            </a:r>
            <a:r>
              <a:rPr lang="es-AR" b="1" dirty="0">
                <a:latin typeface="Fira Sans" panose="020B0503050000020004" pitchFamily="34" charset="0"/>
              </a:rPr>
              <a:t>Memoria Principal</a:t>
            </a:r>
            <a:r>
              <a:rPr lang="es-AR" b="1" dirty="0">
                <a:latin typeface="Fira Sans Light" panose="020B0403050000020004" pitchFamily="34" charset="0"/>
              </a:rPr>
              <a:t> </a:t>
            </a:r>
            <a:r>
              <a:rPr lang="es-AR" i="1" dirty="0">
                <a:latin typeface="Fira Sans Light" panose="020B0403050000020004" pitchFamily="34" charset="0"/>
              </a:rPr>
              <a:t>(RAM) </a:t>
            </a:r>
            <a:r>
              <a:rPr lang="es-AR" dirty="0">
                <a:latin typeface="Fira Sans Light" panose="020B0403050000020004" pitchFamily="34" charset="0"/>
              </a:rPr>
              <a:t>durante la vida del proceso</a:t>
            </a:r>
          </a:p>
          <a:p>
            <a:pPr lvl="1"/>
            <a:r>
              <a:rPr lang="es-AR" dirty="0">
                <a:latin typeface="Fira Sans Light" panose="020B0403050000020004" pitchFamily="34" charset="0"/>
              </a:rPr>
              <a:t>Herramienta clave para que un SO provea Multiprocesamiento</a:t>
            </a:r>
          </a:p>
          <a:p>
            <a:pPr lvl="1"/>
            <a:r>
              <a:rPr lang="es-AR" dirty="0">
                <a:latin typeface="Fira Sans Light" panose="020B0403050000020004" pitchFamily="34" charset="0"/>
              </a:rPr>
              <a:t>Contiene la información del contexto actual del proceso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b="1" dirty="0"/>
              <a:t>Proceso</a:t>
            </a:r>
          </a:p>
          <a:p>
            <a:pPr lvl="1"/>
            <a:r>
              <a:rPr lang="es-AR" dirty="0">
                <a:latin typeface="Fira Sans Light" panose="020B0403050000020004" pitchFamily="34" charset="0"/>
              </a:rPr>
              <a:t>Código del programa + Datos + PCB + Pila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9566412" y="5897748"/>
            <a:ext cx="1043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Imagen 1</a:t>
            </a: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83316" y="1024511"/>
            <a:ext cx="2209799" cy="49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795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/>
          <a:lstStyle/>
          <a:p>
            <a:r>
              <a:rPr lang="es-AR" dirty="0"/>
              <a:t>Proceso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86752"/>
            <a:ext cx="9144000" cy="2965475"/>
          </a:xfrm>
        </p:spPr>
        <p:txBody>
          <a:bodyPr>
            <a:normAutofit lnSpcReduction="10000"/>
          </a:bodyPr>
          <a:lstStyle/>
          <a:p>
            <a:pPr algn="l"/>
            <a:r>
              <a:rPr lang="es-AR" b="1" i="1" dirty="0">
                <a:latin typeface="Fira Sans Light" panose="020B0403050000020004" pitchFamily="34" charset="0"/>
              </a:rPr>
              <a:t>¿Cómo controla el SO la ejecución de los procesos y la asignación de recursos?</a:t>
            </a:r>
            <a:endParaRPr lang="es-AR" dirty="0">
              <a:latin typeface="Fira Sans Light" panose="020B0403050000020004" pitchFamily="34" charset="0"/>
            </a:endParaRP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s-AR" dirty="0">
                <a:latin typeface="Fira Sans Light" panose="020B0403050000020004" pitchFamily="34" charset="0"/>
              </a:rPr>
              <a:t>Funciones del núcleo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s-AR" dirty="0">
                <a:latin typeface="Fira Sans Light" panose="020B0403050000020004" pitchFamily="34" charset="0"/>
              </a:rPr>
              <a:t>Tablas de Memoria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s-AR" dirty="0">
                <a:latin typeface="Fira Sans Light" panose="020B0403050000020004" pitchFamily="34" charset="0"/>
              </a:rPr>
              <a:t>Tablas de Entrada/Salida (Dispositivos)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s-AR" dirty="0">
                <a:latin typeface="Fira Sans Light" panose="020B0403050000020004" pitchFamily="34" charset="0"/>
              </a:rPr>
              <a:t>Tablas de Archivos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s-AR" dirty="0">
                <a:latin typeface="Fira Sans Light" panose="020B0403050000020004" pitchFamily="34" charset="0"/>
              </a:rPr>
              <a:t>Tablas de Procesos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1524000" y="237476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Estructuras de Control</a:t>
            </a:r>
          </a:p>
        </p:txBody>
      </p:sp>
    </p:spTree>
    <p:extLst>
      <p:ext uri="{BB962C8B-B14F-4D97-AF65-F5344CB8AC3E}">
        <p14:creationId xmlns:p14="http://schemas.microsoft.com/office/powerpoint/2010/main" val="73173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30118"/>
            <a:ext cx="10515600" cy="988513"/>
          </a:xfrm>
        </p:spPr>
        <p:txBody>
          <a:bodyPr/>
          <a:lstStyle/>
          <a:p>
            <a:r>
              <a:rPr lang="es-AR" dirty="0"/>
              <a:t>Procesos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200464"/>
            <a:ext cx="10514012" cy="581025"/>
          </a:xfrm>
        </p:spPr>
        <p:txBody>
          <a:bodyPr>
            <a:normAutofit/>
          </a:bodyPr>
          <a:lstStyle/>
          <a:p>
            <a:r>
              <a:rPr lang="es-AR" dirty="0"/>
              <a:t>Funciones del Núcleo para manejo de procesos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014851"/>
            <a:ext cx="5157787" cy="4174812"/>
          </a:xfrm>
        </p:spPr>
        <p:txBody>
          <a:bodyPr>
            <a:normAutofit lnSpcReduction="10000"/>
          </a:bodyPr>
          <a:lstStyle/>
          <a:p>
            <a:r>
              <a:rPr lang="es-AR" b="1" dirty="0">
                <a:latin typeface="Lato" panose="020F0502020204030203"/>
                <a:ea typeface="Roboto" panose="02000000000000000000" pitchFamily="2" charset="0"/>
                <a:cs typeface="Roboto" panose="02000000000000000000" pitchFamily="2" charset="0"/>
              </a:rPr>
              <a:t>Gestión de procesos</a:t>
            </a:r>
          </a:p>
          <a:p>
            <a:pPr lvl="1"/>
            <a:r>
              <a:rPr lang="es-AR" dirty="0">
                <a:cs typeface="Roboto" panose="02000000000000000000" pitchFamily="2" charset="0"/>
              </a:rPr>
              <a:t>Creación y terminación</a:t>
            </a:r>
          </a:p>
          <a:p>
            <a:pPr lvl="1"/>
            <a:r>
              <a:rPr lang="es-AR" dirty="0">
                <a:cs typeface="Roboto" panose="02000000000000000000" pitchFamily="2" charset="0"/>
              </a:rPr>
              <a:t>Planificación y activación </a:t>
            </a:r>
          </a:p>
          <a:p>
            <a:pPr lvl="1"/>
            <a:r>
              <a:rPr lang="es-AR" dirty="0">
                <a:cs typeface="Roboto" panose="02000000000000000000" pitchFamily="2" charset="0"/>
              </a:rPr>
              <a:t>Intercambio</a:t>
            </a:r>
          </a:p>
          <a:p>
            <a:pPr lvl="1"/>
            <a:r>
              <a:rPr lang="es-AR" dirty="0">
                <a:cs typeface="Roboto" panose="02000000000000000000" pitchFamily="2" charset="0"/>
              </a:rPr>
              <a:t>Gestión de los </a:t>
            </a:r>
            <a:r>
              <a:rPr lang="es-AR" dirty="0" err="1">
                <a:cs typeface="Roboto" panose="02000000000000000000" pitchFamily="2" charset="0"/>
              </a:rPr>
              <a:t>PCBs</a:t>
            </a:r>
            <a:endParaRPr lang="es-AR" dirty="0">
              <a:cs typeface="Roboto" panose="02000000000000000000" pitchFamily="2" charset="0"/>
            </a:endParaRPr>
          </a:p>
          <a:p>
            <a:r>
              <a:rPr lang="es-AR" b="1" dirty="0">
                <a:latin typeface="Lato" panose="020F0502020204030203"/>
                <a:ea typeface="Roboto" panose="02000000000000000000" pitchFamily="2" charset="0"/>
                <a:cs typeface="Roboto" panose="02000000000000000000" pitchFamily="2" charset="0"/>
              </a:rPr>
              <a:t>Gestión de memoria</a:t>
            </a:r>
          </a:p>
          <a:p>
            <a:pPr lvl="1"/>
            <a:r>
              <a:rPr lang="es-AR" dirty="0">
                <a:cs typeface="Roboto" panose="02000000000000000000" pitchFamily="2" charset="0"/>
              </a:rPr>
              <a:t>Reserva de espacio de direcciones</a:t>
            </a:r>
          </a:p>
          <a:p>
            <a:pPr lvl="1"/>
            <a:r>
              <a:rPr lang="es-AR" dirty="0" err="1">
                <a:cs typeface="Roboto" panose="02000000000000000000" pitchFamily="2" charset="0"/>
              </a:rPr>
              <a:t>Swapping</a:t>
            </a:r>
            <a:r>
              <a:rPr lang="es-AR" dirty="0">
                <a:cs typeface="Roboto" panose="02000000000000000000" pitchFamily="2" charset="0"/>
              </a:rPr>
              <a:t> (mover a MV)</a:t>
            </a:r>
          </a:p>
          <a:p>
            <a:pPr lvl="1"/>
            <a:r>
              <a:rPr lang="es-AR" dirty="0">
                <a:cs typeface="Roboto" panose="02000000000000000000" pitchFamily="2" charset="0"/>
              </a:rPr>
              <a:t>Gestión de Páginas y Segmentos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014851"/>
            <a:ext cx="5183188" cy="4174812"/>
          </a:xfrm>
        </p:spPr>
        <p:txBody>
          <a:bodyPr/>
          <a:lstStyle/>
          <a:p>
            <a:r>
              <a:rPr lang="es-AR" b="1" dirty="0"/>
              <a:t>Gestión de Entrada/Salida</a:t>
            </a:r>
          </a:p>
          <a:p>
            <a:pPr lvl="1"/>
            <a:r>
              <a:rPr lang="es-AR" dirty="0"/>
              <a:t>Gestión de Buffers</a:t>
            </a:r>
          </a:p>
          <a:p>
            <a:pPr lvl="1"/>
            <a:r>
              <a:rPr lang="es-AR" dirty="0"/>
              <a:t>Reserva de E/S y de dispositivos para los procesos</a:t>
            </a:r>
          </a:p>
          <a:p>
            <a:pPr lvl="1"/>
            <a:endParaRPr lang="es-AR" dirty="0"/>
          </a:p>
          <a:p>
            <a:r>
              <a:rPr lang="es-AR" b="1" dirty="0"/>
              <a:t>Funciones de soporte</a:t>
            </a:r>
          </a:p>
          <a:p>
            <a:pPr lvl="1"/>
            <a:r>
              <a:rPr lang="es-AR" dirty="0"/>
              <a:t>Gestión de interrupciones</a:t>
            </a:r>
          </a:p>
          <a:p>
            <a:pPr lvl="1"/>
            <a:r>
              <a:rPr lang="es-AR" dirty="0"/>
              <a:t>Auditoría</a:t>
            </a:r>
          </a:p>
          <a:p>
            <a:pPr lvl="1"/>
            <a:r>
              <a:rPr lang="es-AR" dirty="0"/>
              <a:t>Monitorización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https://www.utn.so/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673281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54856"/>
            <a:ext cx="10515600" cy="550069"/>
          </a:xfrm>
        </p:spPr>
        <p:txBody>
          <a:bodyPr>
            <a:noAutofit/>
          </a:bodyPr>
          <a:lstStyle/>
          <a:p>
            <a:r>
              <a:rPr lang="es-AR" dirty="0"/>
              <a:t>Procesos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368811"/>
            <a:ext cx="5157787" cy="422296"/>
          </a:xfrm>
        </p:spPr>
        <p:txBody>
          <a:bodyPr>
            <a:normAutofit/>
          </a:bodyPr>
          <a:lstStyle/>
          <a:p>
            <a:r>
              <a:rPr lang="es-AR" dirty="0"/>
              <a:t>Estructuras de Control del SO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8</a:t>
            </a:fld>
            <a:endParaRPr lang="es-AR" dirty="0"/>
          </a:p>
        </p:txBody>
      </p:sp>
      <p:pic>
        <p:nvPicPr>
          <p:cNvPr id="14" name="Marcador de contenido 1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02498" y="1029890"/>
            <a:ext cx="5851302" cy="5017294"/>
          </a:xfrm>
          <a:prstGeom prst="rect">
            <a:avLst/>
          </a:prstGeom>
        </p:spPr>
      </p:pic>
      <p:sp>
        <p:nvSpPr>
          <p:cNvPr id="17" name="Marcador de texto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423" y="1911300"/>
            <a:ext cx="4606925" cy="4394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buFont typeface="Symbol" panose="05050102010706020507" pitchFamily="18" charset="2"/>
              <a:buChar char="Þ"/>
            </a:pPr>
            <a:r>
              <a:rPr lang="es-AR" altLang="es-AR" sz="2400" b="1" dirty="0">
                <a:latin typeface="Fira Sans Light" panose="020B0403050000020004" pitchFamily="34" charset="0"/>
              </a:rPr>
              <a:t>Tabla de Memoria</a:t>
            </a:r>
            <a:r>
              <a:rPr lang="es-AR" altLang="es-AR" sz="2400" dirty="0">
                <a:latin typeface="Fira Sans Light" panose="020B0403050000020004" pitchFamily="34" charset="0"/>
              </a:rPr>
              <a:t> </a:t>
            </a:r>
            <a:r>
              <a:rPr lang="es-AR" altLang="es-AR" sz="1800" dirty="0">
                <a:latin typeface="Fira Mono" panose="020B0509050000020004" pitchFamily="49" charset="0"/>
                <a:ea typeface="Fira Mono" panose="020B0509050000020004" pitchFamily="49" charset="0"/>
              </a:rPr>
              <a:t>Referencias a </a:t>
            </a:r>
            <a:r>
              <a:rPr lang="es-AR" altLang="es-AR" sz="1800">
                <a:latin typeface="Fira Mono" panose="020B0509050000020004" pitchFamily="49" charset="0"/>
                <a:ea typeface="Fira Mono" panose="020B0509050000020004" pitchFamily="49" charset="0"/>
              </a:rPr>
              <a:t>ubicaciones de </a:t>
            </a:r>
            <a:r>
              <a:rPr lang="es-AR" altLang="es-AR" sz="1800" dirty="0">
                <a:latin typeface="Fira Mono" panose="020B0509050000020004" pitchFamily="49" charset="0"/>
                <a:ea typeface="Fira Mono" panose="020B0509050000020004" pitchFamily="49" charset="0"/>
              </a:rPr>
              <a:t>los procesos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s-AR" altLang="es-AR" sz="2400" b="1" dirty="0">
                <a:latin typeface="Fira Sans Light" panose="020B0403050000020004" pitchFamily="34" charset="0"/>
              </a:rPr>
              <a:t>Tabla de Entrada/Salida </a:t>
            </a:r>
            <a:r>
              <a:rPr lang="es-AR" altLang="es-AR" sz="1800" dirty="0">
                <a:latin typeface="Fira Mono" panose="020B0509050000020004" pitchFamily="49" charset="0"/>
                <a:ea typeface="Fira Mono" panose="020B0509050000020004" pitchFamily="49" charset="0"/>
              </a:rPr>
              <a:t>Referencias a los dispositivos de E/S</a:t>
            </a:r>
            <a:endParaRPr lang="es-AR" altLang="es-AR" sz="1800" b="1" dirty="0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s-AR" altLang="es-AR" sz="2400" b="1" dirty="0">
                <a:latin typeface="Fira Sans Light" panose="020B0403050000020004" pitchFamily="34" charset="0"/>
              </a:rPr>
              <a:t>Tabla de Archivos</a:t>
            </a:r>
          </a:p>
          <a:p>
            <a:pPr marL="180975" indent="0">
              <a:buNone/>
            </a:pPr>
            <a:r>
              <a:rPr lang="es-AR" altLang="es-AR" sz="1800" dirty="0">
                <a:latin typeface="Fira Mono" panose="020B0509050000020004" pitchFamily="49" charset="0"/>
                <a:ea typeface="Fira Mono" panose="020B0509050000020004" pitchFamily="49" charset="0"/>
              </a:rPr>
              <a:t>Referencias a los archivos utilizados por los procesos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s-AR" altLang="es-AR" sz="2400" b="1" dirty="0">
                <a:latin typeface="Fira Sans Light" panose="020B0403050000020004" pitchFamily="34" charset="0"/>
              </a:rPr>
              <a:t>Tabla de Procesos</a:t>
            </a:r>
          </a:p>
          <a:p>
            <a:pPr marL="180975" indent="0">
              <a:buNone/>
            </a:pPr>
            <a:r>
              <a:rPr lang="es-AR" altLang="es-AR" sz="1800" dirty="0">
                <a:latin typeface="Fira Mono" panose="020B0509050000020004" pitchFamily="49" charset="0"/>
                <a:ea typeface="Fira Mono" panose="020B0509050000020004" pitchFamily="49" charset="0"/>
              </a:rPr>
              <a:t>Referencias a las estructuras de control de los procesos dentro del sistema (</a:t>
            </a:r>
            <a:r>
              <a:rPr lang="es-AR" altLang="es-AR" sz="1800" dirty="0" err="1">
                <a:latin typeface="Fira Mono" panose="020B0509050000020004" pitchFamily="49" charset="0"/>
                <a:ea typeface="Fira Mono" panose="020B0509050000020004" pitchFamily="49" charset="0"/>
              </a:rPr>
              <a:t>PCBs</a:t>
            </a:r>
            <a:r>
              <a:rPr lang="es-AR" altLang="es-AR" sz="1800" dirty="0">
                <a:latin typeface="Fira Mono" panose="020B0509050000020004" pitchFamily="49" charset="0"/>
                <a:ea typeface="Fira Mono" panose="020B05090500000200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236051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2058"/>
            <a:ext cx="10515600" cy="1038736"/>
          </a:xfrm>
        </p:spPr>
        <p:txBody>
          <a:bodyPr/>
          <a:lstStyle/>
          <a:p>
            <a:r>
              <a:rPr lang="es-AR" dirty="0"/>
              <a:t>Procesos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0505"/>
            <a:ext cx="10515600" cy="4626458"/>
          </a:xfrm>
        </p:spPr>
        <p:txBody>
          <a:bodyPr/>
          <a:lstStyle/>
          <a:p>
            <a:pPr marL="0" indent="0">
              <a:buNone/>
            </a:pPr>
            <a:r>
              <a:rPr lang="es-AR" i="1" dirty="0"/>
              <a:t>“La principal tarea de un SO es la responsabilidad de ejecutar y controlar procesos, incluyendo el orden en que serán ejecutados y los recursos que se les asignarán” </a:t>
            </a:r>
          </a:p>
          <a:p>
            <a:pPr marL="0" indent="0" algn="r">
              <a:buNone/>
            </a:pPr>
            <a:r>
              <a:rPr lang="es-AR" sz="1600" i="1" dirty="0"/>
              <a:t>William </a:t>
            </a:r>
            <a:r>
              <a:rPr lang="es-AR" sz="1600" i="1" dirty="0" err="1"/>
              <a:t>Stallings</a:t>
            </a:r>
            <a:r>
              <a:rPr lang="es-AR" sz="1600" i="1" dirty="0"/>
              <a:t>, </a:t>
            </a:r>
            <a:r>
              <a:rPr lang="es-AR" sz="1600" i="1" dirty="0" err="1"/>
              <a:t>Operating</a:t>
            </a:r>
            <a:r>
              <a:rPr lang="es-AR" sz="1600" i="1" dirty="0"/>
              <a:t> </a:t>
            </a:r>
            <a:r>
              <a:rPr lang="es-AR" sz="1600" i="1" dirty="0" err="1"/>
              <a:t>Systems</a:t>
            </a:r>
            <a:r>
              <a:rPr lang="es-AR" sz="1600" i="1" dirty="0"/>
              <a:t> – </a:t>
            </a:r>
            <a:r>
              <a:rPr lang="es-AR" sz="1600" i="1" dirty="0" err="1"/>
              <a:t>Internals</a:t>
            </a:r>
            <a:r>
              <a:rPr lang="es-AR" sz="1600" i="1" dirty="0"/>
              <a:t> and </a:t>
            </a:r>
            <a:r>
              <a:rPr lang="es-AR" sz="1600" i="1" dirty="0" err="1"/>
              <a:t>Design</a:t>
            </a:r>
            <a:r>
              <a:rPr lang="es-AR" sz="1600" i="1" dirty="0"/>
              <a:t> </a:t>
            </a:r>
            <a:r>
              <a:rPr lang="es-AR" sz="1600" i="1" dirty="0" err="1"/>
              <a:t>Principles</a:t>
            </a:r>
            <a:r>
              <a:rPr lang="es-AR" sz="1600" i="1" dirty="0"/>
              <a:t> 8th </a:t>
            </a:r>
            <a:r>
              <a:rPr lang="es-AR" sz="1600" i="1" dirty="0" err="1"/>
              <a:t>Edition</a:t>
            </a:r>
            <a:endParaRPr lang="es-AR" sz="1600" i="1" dirty="0"/>
          </a:p>
          <a:p>
            <a:pPr marL="0" indent="0">
              <a:buNone/>
            </a:pPr>
            <a:endParaRPr lang="es-AR" sz="1600" i="1" dirty="0"/>
          </a:p>
          <a:p>
            <a:r>
              <a:rPr lang="es-AR" dirty="0">
                <a:latin typeface="Fira Sans Light" panose="020B0403050000020004" pitchFamily="34" charset="0"/>
              </a:rPr>
              <a:t>Describimos el comportamiento de un proceso como el </a:t>
            </a:r>
            <a:r>
              <a:rPr lang="es-AR" b="1" dirty="0">
                <a:latin typeface="Fira Sans" panose="020B0503050000020004" pitchFamily="34" charset="0"/>
              </a:rPr>
              <a:t>Estado</a:t>
            </a:r>
            <a:r>
              <a:rPr lang="es-AR" b="1" dirty="0">
                <a:latin typeface="Fira Sans Light" panose="020B0403050000020004" pitchFamily="34" charset="0"/>
              </a:rPr>
              <a:t> </a:t>
            </a:r>
            <a:r>
              <a:rPr lang="es-AR" dirty="0">
                <a:latin typeface="Fira Sans Light" panose="020B0403050000020004" pitchFamily="34" charset="0"/>
              </a:rPr>
              <a:t>que el mismo puede tomar.</a:t>
            </a:r>
          </a:p>
          <a:p>
            <a:r>
              <a:rPr lang="es-AR" dirty="0">
                <a:latin typeface="Fira Sans Light" panose="020B0403050000020004" pitchFamily="34" charset="0"/>
              </a:rPr>
              <a:t>Conocer el </a:t>
            </a:r>
            <a:r>
              <a:rPr lang="es-AR" b="1" dirty="0">
                <a:latin typeface="Fira Sans" panose="020B0503050000020004" pitchFamily="34" charset="0"/>
              </a:rPr>
              <a:t>Estado</a:t>
            </a:r>
            <a:r>
              <a:rPr lang="es-AR" dirty="0">
                <a:latin typeface="Fira Sans Light" panose="020B0403050000020004" pitchFamily="34" charset="0"/>
              </a:rPr>
              <a:t> de un proceso ayuda a entender la condición en la que éste se encuentra</a:t>
            </a:r>
          </a:p>
          <a:p>
            <a:r>
              <a:rPr lang="es-AR" dirty="0">
                <a:latin typeface="Fira Sans Light" panose="020B0403050000020004" pitchFamily="34" charset="0"/>
              </a:rPr>
              <a:t>Las conductas posibles de describen en </a:t>
            </a:r>
            <a:r>
              <a:rPr lang="es-AR" b="1" dirty="0">
                <a:latin typeface="Fira Sans" panose="020B0503050000020004" pitchFamily="34" charset="0"/>
              </a:rPr>
              <a:t>Modelos de Estados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/>
              <a:t>Twitter: @sisoputnfrba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/>
              <a:t>https://www.utn.so/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94076-DBDA-4E33-8BC8-AB3CF909FC1C}" type="slidenum">
              <a:rPr lang="es-AR" smtClean="0"/>
              <a:pPr/>
              <a:t>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92767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UTN-SOs" id="{166B7C33-4D9F-4DF8-A739-6F693012BB66}" vid="{DB6818C1-6A8D-43A8-98BA-9B0DCDBAC7B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UTN-SOs</Template>
  <TotalTime>440</TotalTime>
  <Words>1188</Words>
  <Application>Microsoft Office PowerPoint</Application>
  <PresentationFormat>Panorámica</PresentationFormat>
  <Paragraphs>210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1" baseType="lpstr">
      <vt:lpstr>Arial</vt:lpstr>
      <vt:lpstr>Calibri</vt:lpstr>
      <vt:lpstr>Fira Mono</vt:lpstr>
      <vt:lpstr>Fira Sans</vt:lpstr>
      <vt:lpstr>Fira Sans Light</vt:lpstr>
      <vt:lpstr>Lato</vt:lpstr>
      <vt:lpstr>Open Sans</vt:lpstr>
      <vt:lpstr>Roboto</vt:lpstr>
      <vt:lpstr>Symbol</vt:lpstr>
      <vt:lpstr>Wingdings</vt:lpstr>
      <vt:lpstr>Tema de Office</vt:lpstr>
      <vt:lpstr>Sistemas  Operativos</vt:lpstr>
      <vt:lpstr>Repaso</vt:lpstr>
      <vt:lpstr>Proceso</vt:lpstr>
      <vt:lpstr>Procesos</vt:lpstr>
      <vt:lpstr>Procesos</vt:lpstr>
      <vt:lpstr>Proceso</vt:lpstr>
      <vt:lpstr>Procesos</vt:lpstr>
      <vt:lpstr>Procesos</vt:lpstr>
      <vt:lpstr>Procesos</vt:lpstr>
      <vt:lpstr>Procesos</vt:lpstr>
      <vt:lpstr>Procesos</vt:lpstr>
      <vt:lpstr>Procesos</vt:lpstr>
      <vt:lpstr>Procesos</vt:lpstr>
      <vt:lpstr>Presentación de PowerPoint</vt:lpstr>
      <vt:lpstr>Procesos</vt:lpstr>
      <vt:lpstr>Proceso</vt:lpstr>
      <vt:lpstr>Procesos</vt:lpstr>
      <vt:lpstr>Procesos</vt:lpstr>
      <vt:lpstr>Procesos                                                ¿Preguntas?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 Operativos</dc:title>
  <dc:creator>Hector Nogueiras</dc:creator>
  <cp:lastModifiedBy>Hector Nogueiras</cp:lastModifiedBy>
  <cp:revision>54</cp:revision>
  <dcterms:created xsi:type="dcterms:W3CDTF">2017-03-17T02:53:09Z</dcterms:created>
  <dcterms:modified xsi:type="dcterms:W3CDTF">2017-03-20T21:43:48Z</dcterms:modified>
</cp:coreProperties>
</file>